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diagrams/colors1.xml" ContentType="application/vnd.openxmlformats-officedocument.drawingml.diagramColors+xml"/>
  <Default Extension="svg" ContentType="image/svg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95" r:id="rId5"/>
    <p:sldId id="301" r:id="rId6"/>
    <p:sldId id="285" r:id="rId7"/>
    <p:sldId id="283" r:id="rId8"/>
    <p:sldId id="271" r:id="rId9"/>
    <p:sldId id="272" r:id="rId10"/>
    <p:sldId id="274" r:id="rId11"/>
    <p:sldId id="275" r:id="rId12"/>
    <p:sldId id="276" r:id="rId13"/>
    <p:sldId id="286" r:id="rId14"/>
    <p:sldId id="284" r:id="rId15"/>
    <p:sldId id="300" r:id="rId1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5" orient="horz" pos="4088" userDrawn="1">
          <p15:clr>
            <a:srgbClr val="A4A3A4"/>
          </p15:clr>
        </p15:guide>
        <p15:guide id="6" orient="horz" pos="4320" userDrawn="1">
          <p15:clr>
            <a:srgbClr val="A4A3A4"/>
          </p15:clr>
        </p15:guide>
        <p15:guide id="7" pos="3840">
          <p15:clr>
            <a:srgbClr val="A4A3A4"/>
          </p15:clr>
        </p15:guide>
        <p15:guide id="8" pos="7368" userDrawn="1">
          <p15:clr>
            <a:srgbClr val="A4A3A4"/>
          </p15:clr>
        </p15:guide>
        <p15:guide id="9" pos="312" userDrawn="1">
          <p15:clr>
            <a:srgbClr val="A4A3A4"/>
          </p15:clr>
        </p15:guide>
        <p15:guide id="11" orient="horz" pos="388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ourya Asthana" initials="SA" lastIdx="1" clrIdx="0"/>
  <p:cmAuthor id="2" name="Shourya Asthana" initials="SA [2]" lastIdx="1" clrIdx="1"/>
  <p:cmAuthor id="3" name="Shourya Asthana" initials="SA [3]" lastIdx="1" clrIdx="2"/>
  <p:cmAuthor id="4" name="Shourya Asthana" initials="SA [4]" lastIdx="1" clrIdx="3"/>
  <p:cmAuthor id="5" name="Shourya Asthana" initials="SA [5]" lastIdx="1" clrIdx="4"/>
  <p:cmAuthor id="6" name="Shourya Asthana" initials="SA [6]" lastIdx="1" clrIdx="5"/>
  <p:cmAuthor id="7" name="Shourya Asthana" initials="SA [7]" lastIdx="1" clrIdx="6"/>
  <p:cmAuthor id="8" name="Shourya Asthana" initials="SA [8]" lastIdx="1" clrIdx="7"/>
  <p:cmAuthor id="9" name="Shourya Asthana" initials="SA [9]" lastIdx="1" clrIdx="8"/>
  <p:cmAuthor id="10" name="Shourya Asthana" initials="SA [10]" lastIdx="1" clrIdx="9"/>
  <p:cmAuthor id="11" name="Shourya Asthana" initials="SA [11]" lastIdx="1" clrIdx="10"/>
  <p:cmAuthor id="12" name="Shourya Asthana" initials="SA [12]" lastIdx="1" clrIdx="11"/>
  <p:cmAuthor id="13" name="Shourya Asthana" initials="SA [13]" lastIdx="1" clrIdx="12"/>
  <p:cmAuthor id="14" name="Shourya Asthana" initials="SA [14]" lastIdx="1" clrIdx="13"/>
  <p:cmAuthor id="15" name="Sarah White" initials="SW" lastIdx="13" clrIdx="14"/>
  <p:cmAuthor id="16" name="Editorial" initials="Ed" lastIdx="1" clrIdx="1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CCC4E"/>
    <a:srgbClr val="007266"/>
    <a:srgbClr val="6C737E"/>
    <a:srgbClr val="6E7780"/>
    <a:srgbClr val="CCE3E0"/>
    <a:srgbClr val="99C7C2"/>
    <a:srgbClr val="66AAA3"/>
    <a:srgbClr val="338E85"/>
    <a:srgbClr val="CCEFEB"/>
    <a:srgbClr val="99DFD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56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-846" y="-78"/>
      </p:cViewPr>
      <p:guideLst>
        <p:guide orient="horz" pos="4088"/>
        <p:guide orient="horz" pos="4320"/>
        <p:guide orient="horz" pos="3884"/>
        <p:guide pos="3840"/>
        <p:guide pos="7368"/>
        <p:guide pos="31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38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8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.svg"/><Relationship Id="rId1" Type="http://schemas.openxmlformats.org/officeDocument/2006/relationships/image" Target="../media/image61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46D01F-32DA-4BED-8F8A-4EA6D93FD7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5993F2E-879F-4B4A-9180-D0C47C44C361}">
      <dgm:prSet/>
      <dgm:spPr/>
      <dgm:t>
        <a:bodyPr/>
        <a:lstStyle/>
        <a:p>
          <a:r>
            <a:rPr lang="en-US" b="0" baseline="0" dirty="0">
              <a:latin typeface="Calibri" pitchFamily="34" charset="0"/>
              <a:cs typeface="Calibri" pitchFamily="34" charset="0"/>
            </a:rPr>
            <a:t>OVERVIEW OF OUR APPROACH..................................................................................................</a:t>
          </a:r>
          <a:r>
            <a:rPr lang="en-US" b="0" baseline="0" dirty="0"/>
            <a:t>1</a:t>
          </a:r>
          <a:endParaRPr lang="en-IN" dirty="0"/>
        </a:p>
      </dgm:t>
    </dgm:pt>
    <dgm:pt modelId="{0AABC975-4541-4F10-9545-31850A61FB58}" type="parTrans" cxnId="{5F17166A-4C2B-4991-9289-D815AF6E1CBA}">
      <dgm:prSet/>
      <dgm:spPr/>
      <dgm:t>
        <a:bodyPr/>
        <a:lstStyle/>
        <a:p>
          <a:endParaRPr lang="en-IN"/>
        </a:p>
      </dgm:t>
    </dgm:pt>
    <dgm:pt modelId="{B710CA70-4BE7-403C-AF96-C00351853D78}" type="sibTrans" cxnId="{5F17166A-4C2B-4991-9289-D815AF6E1CBA}">
      <dgm:prSet/>
      <dgm:spPr/>
      <dgm:t>
        <a:bodyPr/>
        <a:lstStyle/>
        <a:p>
          <a:endParaRPr lang="en-IN"/>
        </a:p>
      </dgm:t>
    </dgm:pt>
    <dgm:pt modelId="{6092F559-644A-4D42-ABAD-14B1C1E7733D}">
      <dgm:prSet/>
      <dgm:spPr/>
      <dgm:t>
        <a:bodyPr/>
        <a:lstStyle/>
        <a:p>
          <a:r>
            <a:rPr lang="en-US" b="0" baseline="0" dirty="0">
              <a:latin typeface="Calibri" pitchFamily="34" charset="0"/>
              <a:cs typeface="Calibri" pitchFamily="34" charset="0"/>
            </a:rPr>
            <a:t>MISSING VALUES AND OUTLIERS……………………………………………………………………...…………………...2</a:t>
          </a:r>
          <a:endParaRPr lang="en-IN" dirty="0"/>
        </a:p>
      </dgm:t>
    </dgm:pt>
    <dgm:pt modelId="{9F546135-682A-4259-98A8-3B8DCC2091DB}" type="parTrans" cxnId="{F7484A24-5D0B-4028-832B-D6AA42F26BA1}">
      <dgm:prSet/>
      <dgm:spPr/>
      <dgm:t>
        <a:bodyPr/>
        <a:lstStyle/>
        <a:p>
          <a:endParaRPr lang="en-IN"/>
        </a:p>
      </dgm:t>
    </dgm:pt>
    <dgm:pt modelId="{1AFA0C5A-3C59-402A-905B-1C0CECA6057D}" type="sibTrans" cxnId="{F7484A24-5D0B-4028-832B-D6AA42F26BA1}">
      <dgm:prSet/>
      <dgm:spPr/>
      <dgm:t>
        <a:bodyPr/>
        <a:lstStyle/>
        <a:p>
          <a:endParaRPr lang="en-IN"/>
        </a:p>
      </dgm:t>
    </dgm:pt>
    <dgm:pt modelId="{D53CDF73-1467-4601-9138-105160034717}">
      <dgm:prSet/>
      <dgm:spPr/>
      <dgm:t>
        <a:bodyPr/>
        <a:lstStyle/>
        <a:p>
          <a:r>
            <a:rPr lang="en-US" b="0" baseline="0" dirty="0">
              <a:latin typeface="Calibri" pitchFamily="34" charset="0"/>
              <a:cs typeface="Calibri" pitchFamily="34" charset="0"/>
            </a:rPr>
            <a:t>DATA PREPROCESSING……………………………………………………………………………………………………………</a:t>
          </a:r>
          <a:r>
            <a:rPr lang="en-US" b="0" baseline="0" dirty="0"/>
            <a:t>3</a:t>
          </a:r>
          <a:endParaRPr lang="en-IN" dirty="0"/>
        </a:p>
      </dgm:t>
    </dgm:pt>
    <dgm:pt modelId="{AFE0DF8A-79F9-482B-B5B0-6E17A7CEC56D}" type="parTrans" cxnId="{08327B5B-D0BB-4132-80E4-51ECC673BEFC}">
      <dgm:prSet/>
      <dgm:spPr/>
      <dgm:t>
        <a:bodyPr/>
        <a:lstStyle/>
        <a:p>
          <a:endParaRPr lang="en-IN"/>
        </a:p>
      </dgm:t>
    </dgm:pt>
    <dgm:pt modelId="{AE1DA6F6-9B40-4776-91BA-31E129567A5C}" type="sibTrans" cxnId="{08327B5B-D0BB-4132-80E4-51ECC673BEFC}">
      <dgm:prSet/>
      <dgm:spPr/>
      <dgm:t>
        <a:bodyPr/>
        <a:lstStyle/>
        <a:p>
          <a:endParaRPr lang="en-IN"/>
        </a:p>
      </dgm:t>
    </dgm:pt>
    <dgm:pt modelId="{EB687EA1-AFDA-4825-A660-42AE4FF54A96}">
      <dgm:prSet/>
      <dgm:spPr/>
      <dgm:t>
        <a:bodyPr/>
        <a:lstStyle/>
        <a:p>
          <a:r>
            <a:rPr lang="en-US" b="0" baseline="0" dirty="0">
              <a:latin typeface="Calibri" pitchFamily="34" charset="0"/>
              <a:cs typeface="Calibri" pitchFamily="34" charset="0"/>
            </a:rPr>
            <a:t>EXPLORATORY DATA ANALYSIS………………………………………………………………………………………………..</a:t>
          </a:r>
          <a:r>
            <a:rPr lang="en-US" b="0" baseline="0" dirty="0"/>
            <a:t>4</a:t>
          </a:r>
          <a:endParaRPr lang="en-IN" dirty="0"/>
        </a:p>
      </dgm:t>
    </dgm:pt>
    <dgm:pt modelId="{822F6E7F-A9D2-4438-A712-A8350122F966}" type="parTrans" cxnId="{0320DC6F-5D6C-4512-8036-649B21534CFF}">
      <dgm:prSet/>
      <dgm:spPr/>
      <dgm:t>
        <a:bodyPr/>
        <a:lstStyle/>
        <a:p>
          <a:endParaRPr lang="en-IN"/>
        </a:p>
      </dgm:t>
    </dgm:pt>
    <dgm:pt modelId="{1183E227-2714-4E73-897F-D6FA26DD998D}" type="sibTrans" cxnId="{0320DC6F-5D6C-4512-8036-649B21534CFF}">
      <dgm:prSet/>
      <dgm:spPr/>
      <dgm:t>
        <a:bodyPr/>
        <a:lstStyle/>
        <a:p>
          <a:endParaRPr lang="en-IN"/>
        </a:p>
      </dgm:t>
    </dgm:pt>
    <dgm:pt modelId="{DA146F2F-D9CC-4FE5-8258-E1BA064EAA24}">
      <dgm:prSet/>
      <dgm:spPr/>
      <dgm:t>
        <a:bodyPr/>
        <a:lstStyle/>
        <a:p>
          <a:r>
            <a:rPr lang="en-US" b="0" baseline="0" dirty="0">
              <a:latin typeface="Calibri" pitchFamily="34" charset="0"/>
              <a:cs typeface="Calibri" pitchFamily="34" charset="0"/>
            </a:rPr>
            <a:t>MACHINE LEARNING MODELS………………………………………………………………………………………………..</a:t>
          </a:r>
          <a:r>
            <a:rPr lang="en-US" b="0" baseline="0" dirty="0"/>
            <a:t>5</a:t>
          </a:r>
          <a:endParaRPr lang="en-IN" dirty="0"/>
        </a:p>
      </dgm:t>
    </dgm:pt>
    <dgm:pt modelId="{32619F16-D4D9-471C-8C8D-823B42ABDD22}" type="parTrans" cxnId="{DED37184-CDA7-4BAC-B45E-82E80529C2B9}">
      <dgm:prSet/>
      <dgm:spPr/>
      <dgm:t>
        <a:bodyPr/>
        <a:lstStyle/>
        <a:p>
          <a:endParaRPr lang="en-IN"/>
        </a:p>
      </dgm:t>
    </dgm:pt>
    <dgm:pt modelId="{D5820F88-08CD-4010-BD29-94F90BCBEFA2}" type="sibTrans" cxnId="{DED37184-CDA7-4BAC-B45E-82E80529C2B9}">
      <dgm:prSet/>
      <dgm:spPr/>
      <dgm:t>
        <a:bodyPr/>
        <a:lstStyle/>
        <a:p>
          <a:endParaRPr lang="en-IN"/>
        </a:p>
      </dgm:t>
    </dgm:pt>
    <dgm:pt modelId="{94726570-E826-4EAF-AC91-2709A3C15918}">
      <dgm:prSet/>
      <dgm:spPr/>
      <dgm:t>
        <a:bodyPr/>
        <a:lstStyle/>
        <a:p>
          <a:r>
            <a:rPr lang="en-US" b="0" baseline="0" dirty="0">
              <a:latin typeface="Calibri" pitchFamily="34" charset="0"/>
              <a:cs typeface="Calibri" pitchFamily="34" charset="0"/>
            </a:rPr>
            <a:t>INSIGHT GENERATED………………………………………………………………………………………..…………………….</a:t>
          </a:r>
          <a:r>
            <a:rPr lang="en-US" b="0" baseline="0" dirty="0"/>
            <a:t>7</a:t>
          </a:r>
          <a:endParaRPr lang="en-IN" dirty="0"/>
        </a:p>
      </dgm:t>
    </dgm:pt>
    <dgm:pt modelId="{FB748A75-2EBA-48F6-92BF-98143C5DBA80}" type="parTrans" cxnId="{53820B12-F2E3-4BDD-B7F1-0B3C06245E73}">
      <dgm:prSet/>
      <dgm:spPr/>
      <dgm:t>
        <a:bodyPr/>
        <a:lstStyle/>
        <a:p>
          <a:endParaRPr lang="en-IN"/>
        </a:p>
      </dgm:t>
    </dgm:pt>
    <dgm:pt modelId="{137F1276-6EF1-406F-83F3-0843ECA509F5}" type="sibTrans" cxnId="{53820B12-F2E3-4BDD-B7F1-0B3C06245E73}">
      <dgm:prSet/>
      <dgm:spPr/>
      <dgm:t>
        <a:bodyPr/>
        <a:lstStyle/>
        <a:p>
          <a:endParaRPr lang="en-IN"/>
        </a:p>
      </dgm:t>
    </dgm:pt>
    <dgm:pt modelId="{C5A7CCF4-4C16-4D20-81FA-3835704F260F}">
      <dgm:prSet/>
      <dgm:spPr/>
      <dgm:t>
        <a:bodyPr/>
        <a:lstStyle/>
        <a:p>
          <a:r>
            <a:rPr lang="en-US" b="0" baseline="0" dirty="0">
              <a:latin typeface="Calibri" pitchFamily="34" charset="0"/>
              <a:cs typeface="Calibri" pitchFamily="34" charset="0"/>
            </a:rPr>
            <a:t>BIBLIOGRAPHY………………………………………………………………………………………..……………………………..</a:t>
          </a:r>
          <a:r>
            <a:rPr lang="en-US" b="0" baseline="0" dirty="0"/>
            <a:t>9</a:t>
          </a:r>
          <a:endParaRPr lang="en-IN" dirty="0"/>
        </a:p>
      </dgm:t>
    </dgm:pt>
    <dgm:pt modelId="{5FD4F8DA-036E-4A9A-8F91-77C67D3642D7}" type="parTrans" cxnId="{700F5CA7-A52B-4509-A48E-C1FE9166CA7A}">
      <dgm:prSet/>
      <dgm:spPr/>
      <dgm:t>
        <a:bodyPr/>
        <a:lstStyle/>
        <a:p>
          <a:endParaRPr lang="en-IN"/>
        </a:p>
      </dgm:t>
    </dgm:pt>
    <dgm:pt modelId="{E5BBD1D9-224E-4089-A3D3-38E2A2F7403A}" type="sibTrans" cxnId="{700F5CA7-A52B-4509-A48E-C1FE9166CA7A}">
      <dgm:prSet/>
      <dgm:spPr/>
      <dgm:t>
        <a:bodyPr/>
        <a:lstStyle/>
        <a:p>
          <a:endParaRPr lang="en-IN"/>
        </a:p>
      </dgm:t>
    </dgm:pt>
    <dgm:pt modelId="{903244C4-FC24-4277-A6F0-0FD8A522B0D4}" type="pres">
      <dgm:prSet presAssocID="{2146D01F-32DA-4BED-8F8A-4EA6D93FD77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4B6A8E2-E0F0-457A-8C64-C74B70979D97}" type="pres">
      <dgm:prSet presAssocID="{D5993F2E-879F-4B4A-9180-D0C47C44C361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2CDD35-E55F-49B2-AB44-103A94197D96}" type="pres">
      <dgm:prSet presAssocID="{B710CA70-4BE7-403C-AF96-C00351853D78}" presName="spacer" presStyleCnt="0"/>
      <dgm:spPr/>
    </dgm:pt>
    <dgm:pt modelId="{15D4FD57-34CA-4AB1-8D99-E83BB1D011B1}" type="pres">
      <dgm:prSet presAssocID="{6092F559-644A-4D42-ABAD-14B1C1E7733D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2555E6-681A-4A0E-8638-3724D650FEC7}" type="pres">
      <dgm:prSet presAssocID="{1AFA0C5A-3C59-402A-905B-1C0CECA6057D}" presName="spacer" presStyleCnt="0"/>
      <dgm:spPr/>
    </dgm:pt>
    <dgm:pt modelId="{44642F44-9D19-4D33-BE3C-8B499C0F0CC2}" type="pres">
      <dgm:prSet presAssocID="{D53CDF73-1467-4601-9138-105160034717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09A83FE-A2A3-4FB2-87ED-E360EFAE3D40}" type="pres">
      <dgm:prSet presAssocID="{AE1DA6F6-9B40-4776-91BA-31E129567A5C}" presName="spacer" presStyleCnt="0"/>
      <dgm:spPr/>
    </dgm:pt>
    <dgm:pt modelId="{229D95B8-FAF9-490B-8C73-5196C24B7824}" type="pres">
      <dgm:prSet presAssocID="{EB687EA1-AFDA-4825-A660-42AE4FF54A96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2FDA0D0-17C5-4D32-A458-056A499267A1}" type="pres">
      <dgm:prSet presAssocID="{1183E227-2714-4E73-897F-D6FA26DD998D}" presName="spacer" presStyleCnt="0"/>
      <dgm:spPr/>
    </dgm:pt>
    <dgm:pt modelId="{D186E833-60EF-46A8-9112-245A5DE7639A}" type="pres">
      <dgm:prSet presAssocID="{DA146F2F-D9CC-4FE5-8258-E1BA064EAA24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0BEB739-6640-4D88-AA01-C94F9E80712A}" type="pres">
      <dgm:prSet presAssocID="{D5820F88-08CD-4010-BD29-94F90BCBEFA2}" presName="spacer" presStyleCnt="0"/>
      <dgm:spPr/>
    </dgm:pt>
    <dgm:pt modelId="{032845AA-7ED6-4696-BA94-6B562B56D3C9}" type="pres">
      <dgm:prSet presAssocID="{94726570-E826-4EAF-AC91-2709A3C1591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46C8C4-6308-4196-87C1-1829ABD54FC4}" type="pres">
      <dgm:prSet presAssocID="{137F1276-6EF1-406F-83F3-0843ECA509F5}" presName="spacer" presStyleCnt="0"/>
      <dgm:spPr/>
    </dgm:pt>
    <dgm:pt modelId="{6630DAE3-D050-406A-B6D9-9EBCB44666B8}" type="pres">
      <dgm:prSet presAssocID="{C5A7CCF4-4C16-4D20-81FA-3835704F260F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F17166A-4C2B-4991-9289-D815AF6E1CBA}" srcId="{2146D01F-32DA-4BED-8F8A-4EA6D93FD773}" destId="{D5993F2E-879F-4B4A-9180-D0C47C44C361}" srcOrd="0" destOrd="0" parTransId="{0AABC975-4541-4F10-9545-31850A61FB58}" sibTransId="{B710CA70-4BE7-403C-AF96-C00351853D78}"/>
    <dgm:cxn modelId="{CFFE394C-9DFE-43CB-95A2-312F5C2B9E0F}" type="presOf" srcId="{D53CDF73-1467-4601-9138-105160034717}" destId="{44642F44-9D19-4D33-BE3C-8B499C0F0CC2}" srcOrd="0" destOrd="0" presId="urn:microsoft.com/office/officeart/2005/8/layout/vList2"/>
    <dgm:cxn modelId="{78434056-C9E2-4D28-9828-25988F8E1CE3}" type="presOf" srcId="{2146D01F-32DA-4BED-8F8A-4EA6D93FD773}" destId="{903244C4-FC24-4277-A6F0-0FD8A522B0D4}" srcOrd="0" destOrd="0" presId="urn:microsoft.com/office/officeart/2005/8/layout/vList2"/>
    <dgm:cxn modelId="{DCC99445-3B9C-46BC-954B-C8BBB4735672}" type="presOf" srcId="{C5A7CCF4-4C16-4D20-81FA-3835704F260F}" destId="{6630DAE3-D050-406A-B6D9-9EBCB44666B8}" srcOrd="0" destOrd="0" presId="urn:microsoft.com/office/officeart/2005/8/layout/vList2"/>
    <dgm:cxn modelId="{112FA3C6-29A4-4A10-A0D4-DF979224DF78}" type="presOf" srcId="{DA146F2F-D9CC-4FE5-8258-E1BA064EAA24}" destId="{D186E833-60EF-46A8-9112-245A5DE7639A}" srcOrd="0" destOrd="0" presId="urn:microsoft.com/office/officeart/2005/8/layout/vList2"/>
    <dgm:cxn modelId="{F7484A24-5D0B-4028-832B-D6AA42F26BA1}" srcId="{2146D01F-32DA-4BED-8F8A-4EA6D93FD773}" destId="{6092F559-644A-4D42-ABAD-14B1C1E7733D}" srcOrd="1" destOrd="0" parTransId="{9F546135-682A-4259-98A8-3B8DCC2091DB}" sibTransId="{1AFA0C5A-3C59-402A-905B-1C0CECA6057D}"/>
    <dgm:cxn modelId="{4C575F6D-7156-4F81-97E7-B1ADC929E8FB}" type="presOf" srcId="{6092F559-644A-4D42-ABAD-14B1C1E7733D}" destId="{15D4FD57-34CA-4AB1-8D99-E83BB1D011B1}" srcOrd="0" destOrd="0" presId="urn:microsoft.com/office/officeart/2005/8/layout/vList2"/>
    <dgm:cxn modelId="{53820B12-F2E3-4BDD-B7F1-0B3C06245E73}" srcId="{2146D01F-32DA-4BED-8F8A-4EA6D93FD773}" destId="{94726570-E826-4EAF-AC91-2709A3C15918}" srcOrd="5" destOrd="0" parTransId="{FB748A75-2EBA-48F6-92BF-98143C5DBA80}" sibTransId="{137F1276-6EF1-406F-83F3-0843ECA509F5}"/>
    <dgm:cxn modelId="{0320DC6F-5D6C-4512-8036-649B21534CFF}" srcId="{2146D01F-32DA-4BED-8F8A-4EA6D93FD773}" destId="{EB687EA1-AFDA-4825-A660-42AE4FF54A96}" srcOrd="3" destOrd="0" parTransId="{822F6E7F-A9D2-4438-A712-A8350122F966}" sibTransId="{1183E227-2714-4E73-897F-D6FA26DD998D}"/>
    <dgm:cxn modelId="{700F5CA7-A52B-4509-A48E-C1FE9166CA7A}" srcId="{2146D01F-32DA-4BED-8F8A-4EA6D93FD773}" destId="{C5A7CCF4-4C16-4D20-81FA-3835704F260F}" srcOrd="6" destOrd="0" parTransId="{5FD4F8DA-036E-4A9A-8F91-77C67D3642D7}" sibTransId="{E5BBD1D9-224E-4089-A3D3-38E2A2F7403A}"/>
    <dgm:cxn modelId="{DED37184-CDA7-4BAC-B45E-82E80529C2B9}" srcId="{2146D01F-32DA-4BED-8F8A-4EA6D93FD773}" destId="{DA146F2F-D9CC-4FE5-8258-E1BA064EAA24}" srcOrd="4" destOrd="0" parTransId="{32619F16-D4D9-471C-8C8D-823B42ABDD22}" sibTransId="{D5820F88-08CD-4010-BD29-94F90BCBEFA2}"/>
    <dgm:cxn modelId="{F34D28FF-3064-4ECA-8278-D38093544862}" type="presOf" srcId="{EB687EA1-AFDA-4825-A660-42AE4FF54A96}" destId="{229D95B8-FAF9-490B-8C73-5196C24B7824}" srcOrd="0" destOrd="0" presId="urn:microsoft.com/office/officeart/2005/8/layout/vList2"/>
    <dgm:cxn modelId="{635EFCB7-3BF4-471A-A0D7-1E23D4B0EC88}" type="presOf" srcId="{94726570-E826-4EAF-AC91-2709A3C15918}" destId="{032845AA-7ED6-4696-BA94-6B562B56D3C9}" srcOrd="0" destOrd="0" presId="urn:microsoft.com/office/officeart/2005/8/layout/vList2"/>
    <dgm:cxn modelId="{82172523-3868-4867-9132-C0272B6CBB1E}" type="presOf" srcId="{D5993F2E-879F-4B4A-9180-D0C47C44C361}" destId="{A4B6A8E2-E0F0-457A-8C64-C74B70979D97}" srcOrd="0" destOrd="0" presId="urn:microsoft.com/office/officeart/2005/8/layout/vList2"/>
    <dgm:cxn modelId="{08327B5B-D0BB-4132-80E4-51ECC673BEFC}" srcId="{2146D01F-32DA-4BED-8F8A-4EA6D93FD773}" destId="{D53CDF73-1467-4601-9138-105160034717}" srcOrd="2" destOrd="0" parTransId="{AFE0DF8A-79F9-482B-B5B0-6E17A7CEC56D}" sibTransId="{AE1DA6F6-9B40-4776-91BA-31E129567A5C}"/>
    <dgm:cxn modelId="{C21EDA76-54D9-463B-9CB3-4E8EB7871D94}" type="presParOf" srcId="{903244C4-FC24-4277-A6F0-0FD8A522B0D4}" destId="{A4B6A8E2-E0F0-457A-8C64-C74B70979D97}" srcOrd="0" destOrd="0" presId="urn:microsoft.com/office/officeart/2005/8/layout/vList2"/>
    <dgm:cxn modelId="{A379D935-1612-4645-8EAB-E92FDD1F072F}" type="presParOf" srcId="{903244C4-FC24-4277-A6F0-0FD8A522B0D4}" destId="{292CDD35-E55F-49B2-AB44-103A94197D96}" srcOrd="1" destOrd="0" presId="urn:microsoft.com/office/officeart/2005/8/layout/vList2"/>
    <dgm:cxn modelId="{F655B557-0DCA-4BDA-B618-177BC3D52689}" type="presParOf" srcId="{903244C4-FC24-4277-A6F0-0FD8A522B0D4}" destId="{15D4FD57-34CA-4AB1-8D99-E83BB1D011B1}" srcOrd="2" destOrd="0" presId="urn:microsoft.com/office/officeart/2005/8/layout/vList2"/>
    <dgm:cxn modelId="{3E8D1057-E59F-4D94-BCF8-C691FAED8608}" type="presParOf" srcId="{903244C4-FC24-4277-A6F0-0FD8A522B0D4}" destId="{3F2555E6-681A-4A0E-8638-3724D650FEC7}" srcOrd="3" destOrd="0" presId="urn:microsoft.com/office/officeart/2005/8/layout/vList2"/>
    <dgm:cxn modelId="{696E30AB-4970-415D-ACB5-B36D7C676950}" type="presParOf" srcId="{903244C4-FC24-4277-A6F0-0FD8A522B0D4}" destId="{44642F44-9D19-4D33-BE3C-8B499C0F0CC2}" srcOrd="4" destOrd="0" presId="urn:microsoft.com/office/officeart/2005/8/layout/vList2"/>
    <dgm:cxn modelId="{893BE902-3B18-497F-A47F-DC5F9FC29813}" type="presParOf" srcId="{903244C4-FC24-4277-A6F0-0FD8A522B0D4}" destId="{409A83FE-A2A3-4FB2-87ED-E360EFAE3D40}" srcOrd="5" destOrd="0" presId="urn:microsoft.com/office/officeart/2005/8/layout/vList2"/>
    <dgm:cxn modelId="{064D0780-BF63-47A2-9EC2-D51E0F139E6F}" type="presParOf" srcId="{903244C4-FC24-4277-A6F0-0FD8A522B0D4}" destId="{229D95B8-FAF9-490B-8C73-5196C24B7824}" srcOrd="6" destOrd="0" presId="urn:microsoft.com/office/officeart/2005/8/layout/vList2"/>
    <dgm:cxn modelId="{CD29DBB1-35A1-45AD-8F0E-1EF476B275B0}" type="presParOf" srcId="{903244C4-FC24-4277-A6F0-0FD8A522B0D4}" destId="{B2FDA0D0-17C5-4D32-A458-056A499267A1}" srcOrd="7" destOrd="0" presId="urn:microsoft.com/office/officeart/2005/8/layout/vList2"/>
    <dgm:cxn modelId="{1FECD72F-2FAE-4D55-9B28-C76BBE2550A0}" type="presParOf" srcId="{903244C4-FC24-4277-A6F0-0FD8A522B0D4}" destId="{D186E833-60EF-46A8-9112-245A5DE7639A}" srcOrd="8" destOrd="0" presId="urn:microsoft.com/office/officeart/2005/8/layout/vList2"/>
    <dgm:cxn modelId="{EE4D3D09-F27C-42E4-B2EB-17A4B986026B}" type="presParOf" srcId="{903244C4-FC24-4277-A6F0-0FD8A522B0D4}" destId="{A0BEB739-6640-4D88-AA01-C94F9E80712A}" srcOrd="9" destOrd="0" presId="urn:microsoft.com/office/officeart/2005/8/layout/vList2"/>
    <dgm:cxn modelId="{F0089CB4-8435-4D90-AD64-15BD49DC2671}" type="presParOf" srcId="{903244C4-FC24-4277-A6F0-0FD8A522B0D4}" destId="{032845AA-7ED6-4696-BA94-6B562B56D3C9}" srcOrd="10" destOrd="0" presId="urn:microsoft.com/office/officeart/2005/8/layout/vList2"/>
    <dgm:cxn modelId="{AC3E56BA-DC0C-4B08-A7BB-08F69EA4826E}" type="presParOf" srcId="{903244C4-FC24-4277-A6F0-0FD8A522B0D4}" destId="{3746C8C4-6308-4196-87C1-1829ABD54FC4}" srcOrd="11" destOrd="0" presId="urn:microsoft.com/office/officeart/2005/8/layout/vList2"/>
    <dgm:cxn modelId="{FCD3CFC0-49F0-4407-9CA2-342CBDD82182}" type="presParOf" srcId="{903244C4-FC24-4277-A6F0-0FD8A522B0D4}" destId="{6630DAE3-D050-406A-B6D9-9EBCB44666B8}" srcOrd="12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917881-441E-4F30-932B-978A3AFB7F40}" type="doc">
      <dgm:prSet loTypeId="urn:microsoft.com/office/officeart/2005/8/layout/vList3#3" loCatId="list" qsTypeId="urn:microsoft.com/office/officeart/2005/8/quickstyle/simple5" qsCatId="simple" csTypeId="urn:microsoft.com/office/officeart/2005/8/colors/accent1_2" csCatId="accent1" phldr="1"/>
      <dgm:spPr/>
    </dgm:pt>
    <dgm:pt modelId="{125602D3-984C-448E-97A2-FEF4363B8DCF}">
      <dgm:prSet phldrT="[Text]"/>
      <dgm:spPr/>
      <dgm:t>
        <a:bodyPr/>
        <a:lstStyle/>
        <a:p>
          <a:r>
            <a:rPr lang="en-US" dirty="0">
              <a:cs typeface="Calibri"/>
            </a:rPr>
            <a:t>Rating 3 considered as neutral feedback</a:t>
          </a:r>
          <a:endParaRPr lang="en-IN" dirty="0"/>
        </a:p>
      </dgm:t>
    </dgm:pt>
    <dgm:pt modelId="{0A6578D0-F85B-4EF8-9A97-718F2E9DEA43}" type="parTrans" cxnId="{0AA4FB17-00B0-460B-AB0B-10F82F3886CC}">
      <dgm:prSet/>
      <dgm:spPr/>
      <dgm:t>
        <a:bodyPr/>
        <a:lstStyle/>
        <a:p>
          <a:endParaRPr lang="en-IN"/>
        </a:p>
      </dgm:t>
    </dgm:pt>
    <dgm:pt modelId="{5EA40CBB-5359-4A11-80B0-0F13F1EADD63}" type="sibTrans" cxnId="{0AA4FB17-00B0-460B-AB0B-10F82F3886CC}">
      <dgm:prSet/>
      <dgm:spPr/>
      <dgm:t>
        <a:bodyPr/>
        <a:lstStyle/>
        <a:p>
          <a:endParaRPr lang="en-IN"/>
        </a:p>
      </dgm:t>
    </dgm:pt>
    <dgm:pt modelId="{A1B0D138-50A2-4FB8-9B7E-DC064343D26F}">
      <dgm:prSet phldrT="[Text]"/>
      <dgm:spPr/>
      <dgm:t>
        <a:bodyPr/>
        <a:lstStyle/>
        <a:p>
          <a:r>
            <a:rPr lang="en-US" dirty="0">
              <a:cs typeface="Calibri"/>
            </a:rPr>
            <a:t>Rating 1 and 2 considered as  negative feedback </a:t>
          </a:r>
          <a:endParaRPr lang="en-IN" dirty="0"/>
        </a:p>
      </dgm:t>
    </dgm:pt>
    <dgm:pt modelId="{A42DC407-4580-4496-9774-F89062AFCAD3}" type="parTrans" cxnId="{BD6A2A6E-2E64-4BCC-B83E-A260CAEAAA5E}">
      <dgm:prSet/>
      <dgm:spPr/>
      <dgm:t>
        <a:bodyPr/>
        <a:lstStyle/>
        <a:p>
          <a:endParaRPr lang="en-IN"/>
        </a:p>
      </dgm:t>
    </dgm:pt>
    <dgm:pt modelId="{068F1B34-C10C-4B6E-89C1-B71BB35E8F57}" type="sibTrans" cxnId="{BD6A2A6E-2E64-4BCC-B83E-A260CAEAAA5E}">
      <dgm:prSet/>
      <dgm:spPr/>
      <dgm:t>
        <a:bodyPr/>
        <a:lstStyle/>
        <a:p>
          <a:endParaRPr lang="en-IN"/>
        </a:p>
      </dgm:t>
    </dgm:pt>
    <dgm:pt modelId="{03091964-0189-4C79-9514-19CAFC10046E}">
      <dgm:prSet phldrT="[Text]"/>
      <dgm:spPr/>
      <dgm:t>
        <a:bodyPr/>
        <a:lstStyle/>
        <a:p>
          <a:r>
            <a:rPr lang="en-US" dirty="0">
              <a:cs typeface="Calibri"/>
            </a:rPr>
            <a:t>Rating  4 and 5 considered as Positive feedback</a:t>
          </a:r>
          <a:endParaRPr lang="en-IN" dirty="0"/>
        </a:p>
      </dgm:t>
    </dgm:pt>
    <dgm:pt modelId="{03E5B638-0998-4B58-A687-7EEE011C983E}" type="sibTrans" cxnId="{89D4DEE7-019B-4539-832C-EFED25B31C5E}">
      <dgm:prSet/>
      <dgm:spPr/>
      <dgm:t>
        <a:bodyPr/>
        <a:lstStyle/>
        <a:p>
          <a:endParaRPr lang="en-IN"/>
        </a:p>
      </dgm:t>
    </dgm:pt>
    <dgm:pt modelId="{4DB11B9F-A685-452C-AADB-F4B01EC0E359}" type="parTrans" cxnId="{89D4DEE7-019B-4539-832C-EFED25B31C5E}">
      <dgm:prSet/>
      <dgm:spPr/>
      <dgm:t>
        <a:bodyPr/>
        <a:lstStyle/>
        <a:p>
          <a:endParaRPr lang="en-IN"/>
        </a:p>
      </dgm:t>
    </dgm:pt>
    <dgm:pt modelId="{3CEA8052-1695-4CCF-91BC-50EA33558C8E}" type="pres">
      <dgm:prSet presAssocID="{67917881-441E-4F30-932B-978A3AFB7F40}" presName="linearFlow" presStyleCnt="0">
        <dgm:presLayoutVars>
          <dgm:dir/>
          <dgm:resizeHandles val="exact"/>
        </dgm:presLayoutVars>
      </dgm:prSet>
      <dgm:spPr/>
    </dgm:pt>
    <dgm:pt modelId="{D8B212F0-3AF3-4F89-869F-B2672A35AD14}" type="pres">
      <dgm:prSet presAssocID="{03091964-0189-4C79-9514-19CAFC10046E}" presName="composite" presStyleCnt="0"/>
      <dgm:spPr/>
    </dgm:pt>
    <dgm:pt modelId="{A2A98F71-406F-45A0-8966-AA2C13D02CE0}" type="pres">
      <dgm:prSet presAssocID="{03091964-0189-4C79-9514-19CAFC10046E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Smiling face with no fill"/>
        </a:ext>
      </dgm:extLst>
    </dgm:pt>
    <dgm:pt modelId="{D170BD7D-5240-471E-A105-760277FDB794}" type="pres">
      <dgm:prSet presAssocID="{03091964-0189-4C79-9514-19CAFC10046E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01B54EE-64CF-42A9-A7E1-47F38EE44EF6}" type="pres">
      <dgm:prSet presAssocID="{03E5B638-0998-4B58-A687-7EEE011C983E}" presName="spacing" presStyleCnt="0"/>
      <dgm:spPr/>
    </dgm:pt>
    <dgm:pt modelId="{5299FE2E-35DB-4637-8925-61C313D96BEA}" type="pres">
      <dgm:prSet presAssocID="{125602D3-984C-448E-97A2-FEF4363B8DCF}" presName="composite" presStyleCnt="0"/>
      <dgm:spPr/>
    </dgm:pt>
    <dgm:pt modelId="{0544028D-D29F-4667-9D02-5E07D11A3CA8}" type="pres">
      <dgm:prSet presAssocID="{125602D3-984C-448E-97A2-FEF4363B8DCF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Neutral face with no fill"/>
        </a:ext>
      </dgm:extLst>
    </dgm:pt>
    <dgm:pt modelId="{D40A2D72-8454-4C79-A5DD-0CBF7D5EF25E}" type="pres">
      <dgm:prSet presAssocID="{125602D3-984C-448E-97A2-FEF4363B8DC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BD9AA33-71FE-4EF5-AF91-70A8F619D863}" type="pres">
      <dgm:prSet presAssocID="{5EA40CBB-5359-4A11-80B0-0F13F1EADD63}" presName="spacing" presStyleCnt="0"/>
      <dgm:spPr/>
    </dgm:pt>
    <dgm:pt modelId="{68856620-5DD9-432D-848D-023A906D749F}" type="pres">
      <dgm:prSet presAssocID="{A1B0D138-50A2-4FB8-9B7E-DC064343D26F}" presName="composite" presStyleCnt="0"/>
      <dgm:spPr/>
    </dgm:pt>
    <dgm:pt modelId="{3A51E55D-1304-4066-B4EE-7FC706AAC31D}" type="pres">
      <dgm:prSet presAssocID="{A1B0D138-50A2-4FB8-9B7E-DC064343D26F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Sad face with no fill"/>
        </a:ext>
      </dgm:extLst>
    </dgm:pt>
    <dgm:pt modelId="{ADF26376-0342-4E9E-A2C5-A1E9AF49F814}" type="pres">
      <dgm:prSet presAssocID="{A1B0D138-50A2-4FB8-9B7E-DC064343D26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D6A2A6E-2E64-4BCC-B83E-A260CAEAAA5E}" srcId="{67917881-441E-4F30-932B-978A3AFB7F40}" destId="{A1B0D138-50A2-4FB8-9B7E-DC064343D26F}" srcOrd="2" destOrd="0" parTransId="{A42DC407-4580-4496-9774-F89062AFCAD3}" sibTransId="{068F1B34-C10C-4B6E-89C1-B71BB35E8F57}"/>
    <dgm:cxn modelId="{C53573C6-E5B3-4A2F-A874-CE7906A9AB92}" type="presOf" srcId="{125602D3-984C-448E-97A2-FEF4363B8DCF}" destId="{D40A2D72-8454-4C79-A5DD-0CBF7D5EF25E}" srcOrd="0" destOrd="0" presId="urn:microsoft.com/office/officeart/2005/8/layout/vList3#3"/>
    <dgm:cxn modelId="{0AA4FB17-00B0-460B-AB0B-10F82F3886CC}" srcId="{67917881-441E-4F30-932B-978A3AFB7F40}" destId="{125602D3-984C-448E-97A2-FEF4363B8DCF}" srcOrd="1" destOrd="0" parTransId="{0A6578D0-F85B-4EF8-9A97-718F2E9DEA43}" sibTransId="{5EA40CBB-5359-4A11-80B0-0F13F1EADD63}"/>
    <dgm:cxn modelId="{79D1168A-CF2B-4190-8798-7786448AA89A}" type="presOf" srcId="{A1B0D138-50A2-4FB8-9B7E-DC064343D26F}" destId="{ADF26376-0342-4E9E-A2C5-A1E9AF49F814}" srcOrd="0" destOrd="0" presId="urn:microsoft.com/office/officeart/2005/8/layout/vList3#3"/>
    <dgm:cxn modelId="{89D4DEE7-019B-4539-832C-EFED25B31C5E}" srcId="{67917881-441E-4F30-932B-978A3AFB7F40}" destId="{03091964-0189-4C79-9514-19CAFC10046E}" srcOrd="0" destOrd="0" parTransId="{4DB11B9F-A685-452C-AADB-F4B01EC0E359}" sibTransId="{03E5B638-0998-4B58-A687-7EEE011C983E}"/>
    <dgm:cxn modelId="{EB368D4E-FF92-4F93-98FB-B2311564BC4A}" type="presOf" srcId="{03091964-0189-4C79-9514-19CAFC10046E}" destId="{D170BD7D-5240-471E-A105-760277FDB794}" srcOrd="0" destOrd="0" presId="urn:microsoft.com/office/officeart/2005/8/layout/vList3#3"/>
    <dgm:cxn modelId="{F2589FC6-8DA3-4A14-9373-BAB24141A4CF}" type="presOf" srcId="{67917881-441E-4F30-932B-978A3AFB7F40}" destId="{3CEA8052-1695-4CCF-91BC-50EA33558C8E}" srcOrd="0" destOrd="0" presId="urn:microsoft.com/office/officeart/2005/8/layout/vList3#3"/>
    <dgm:cxn modelId="{D0A3C4C7-0F6F-427A-A38E-00EE3BCF02D5}" type="presParOf" srcId="{3CEA8052-1695-4CCF-91BC-50EA33558C8E}" destId="{D8B212F0-3AF3-4F89-869F-B2672A35AD14}" srcOrd="0" destOrd="0" presId="urn:microsoft.com/office/officeart/2005/8/layout/vList3#3"/>
    <dgm:cxn modelId="{DBEB3D2B-7AA2-430D-AAB4-6FC7B2D5CF20}" type="presParOf" srcId="{D8B212F0-3AF3-4F89-869F-B2672A35AD14}" destId="{A2A98F71-406F-45A0-8966-AA2C13D02CE0}" srcOrd="0" destOrd="0" presId="urn:microsoft.com/office/officeart/2005/8/layout/vList3#3"/>
    <dgm:cxn modelId="{89B75C28-C042-4A32-9EAF-5BAC539B644A}" type="presParOf" srcId="{D8B212F0-3AF3-4F89-869F-B2672A35AD14}" destId="{D170BD7D-5240-471E-A105-760277FDB794}" srcOrd="1" destOrd="0" presId="urn:microsoft.com/office/officeart/2005/8/layout/vList3#3"/>
    <dgm:cxn modelId="{76F696DC-FBD1-416C-915B-CCA6494ECB52}" type="presParOf" srcId="{3CEA8052-1695-4CCF-91BC-50EA33558C8E}" destId="{901B54EE-64CF-42A9-A7E1-47F38EE44EF6}" srcOrd="1" destOrd="0" presId="urn:microsoft.com/office/officeart/2005/8/layout/vList3#3"/>
    <dgm:cxn modelId="{10F880DF-240D-4D6A-82BB-CD49218D3E23}" type="presParOf" srcId="{3CEA8052-1695-4CCF-91BC-50EA33558C8E}" destId="{5299FE2E-35DB-4637-8925-61C313D96BEA}" srcOrd="2" destOrd="0" presId="urn:microsoft.com/office/officeart/2005/8/layout/vList3#3"/>
    <dgm:cxn modelId="{23E251DE-96E6-4494-B2FC-F32288FE87EF}" type="presParOf" srcId="{5299FE2E-35DB-4637-8925-61C313D96BEA}" destId="{0544028D-D29F-4667-9D02-5E07D11A3CA8}" srcOrd="0" destOrd="0" presId="urn:microsoft.com/office/officeart/2005/8/layout/vList3#3"/>
    <dgm:cxn modelId="{317F419E-91FA-46E7-9122-73AB92352F3A}" type="presParOf" srcId="{5299FE2E-35DB-4637-8925-61C313D96BEA}" destId="{D40A2D72-8454-4C79-A5DD-0CBF7D5EF25E}" srcOrd="1" destOrd="0" presId="urn:microsoft.com/office/officeart/2005/8/layout/vList3#3"/>
    <dgm:cxn modelId="{D49095CE-E188-4BEC-9FB5-949683133524}" type="presParOf" srcId="{3CEA8052-1695-4CCF-91BC-50EA33558C8E}" destId="{1BD9AA33-71FE-4EF5-AF91-70A8F619D863}" srcOrd="3" destOrd="0" presId="urn:microsoft.com/office/officeart/2005/8/layout/vList3#3"/>
    <dgm:cxn modelId="{5AC71007-D7E7-4D32-B16E-F3D01D642BD5}" type="presParOf" srcId="{3CEA8052-1695-4CCF-91BC-50EA33558C8E}" destId="{68856620-5DD9-432D-848D-023A906D749F}" srcOrd="4" destOrd="0" presId="urn:microsoft.com/office/officeart/2005/8/layout/vList3#3"/>
    <dgm:cxn modelId="{1F53B565-A799-4840-9D7C-3661EE0D3E96}" type="presParOf" srcId="{68856620-5DD9-432D-848D-023A906D749F}" destId="{3A51E55D-1304-4066-B4EE-7FC706AAC31D}" srcOrd="0" destOrd="0" presId="urn:microsoft.com/office/officeart/2005/8/layout/vList3#3"/>
    <dgm:cxn modelId="{54488E03-D334-40A3-999E-E4FBE6BF105E}" type="presParOf" srcId="{68856620-5DD9-432D-848D-023A906D749F}" destId="{ADF26376-0342-4E9E-A2C5-A1E9AF49F814}" srcOrd="1" destOrd="0" presId="urn:microsoft.com/office/officeart/2005/8/layout/vList3#3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213084-67C4-460D-ABB8-B29986D99961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78A7A51F-EFE9-4295-B48E-C95204819200}">
      <dgm:prSet phldrT="[Text]"/>
      <dgm:spPr/>
      <dgm:t>
        <a:bodyPr/>
        <a:lstStyle/>
        <a:p>
          <a:r>
            <a:rPr lang="en-US" dirty="0"/>
            <a:t>3</a:t>
          </a:r>
          <a:endParaRPr lang="en-IN" dirty="0"/>
        </a:p>
      </dgm:t>
    </dgm:pt>
    <dgm:pt modelId="{813FE61E-5A2C-4396-9FBE-67D8CC331A94}" type="parTrans" cxnId="{2E9213AD-3EF0-41FE-AAB3-C6582F72549B}">
      <dgm:prSet/>
      <dgm:spPr/>
      <dgm:t>
        <a:bodyPr/>
        <a:lstStyle/>
        <a:p>
          <a:endParaRPr lang="en-IN"/>
        </a:p>
      </dgm:t>
    </dgm:pt>
    <dgm:pt modelId="{5057C498-DC92-4573-A4C1-10031DC33A89}" type="sibTrans" cxnId="{2E9213AD-3EF0-41FE-AAB3-C6582F72549B}">
      <dgm:prSet/>
      <dgm:spPr/>
      <dgm:t>
        <a:bodyPr/>
        <a:lstStyle/>
        <a:p>
          <a:endParaRPr lang="en-IN"/>
        </a:p>
      </dgm:t>
    </dgm:pt>
    <dgm:pt modelId="{80748F23-74B5-4530-8E78-D940FC704762}">
      <dgm:prSet phldrT="[Text]"/>
      <dgm:spPr/>
      <dgm:t>
        <a:bodyPr/>
        <a:lstStyle/>
        <a:p>
          <a:r>
            <a:rPr lang="en-US" dirty="0"/>
            <a:t>2</a:t>
          </a:r>
          <a:endParaRPr lang="en-IN" dirty="0"/>
        </a:p>
      </dgm:t>
    </dgm:pt>
    <dgm:pt modelId="{3798C8C4-4324-46FC-929D-CBD25A56094C}" type="parTrans" cxnId="{5A3C1311-6228-4910-BEFD-C9F348071004}">
      <dgm:prSet/>
      <dgm:spPr/>
      <dgm:t>
        <a:bodyPr/>
        <a:lstStyle/>
        <a:p>
          <a:endParaRPr lang="en-IN"/>
        </a:p>
      </dgm:t>
    </dgm:pt>
    <dgm:pt modelId="{B9D502F6-E348-4AF5-8100-250AB68D6597}" type="sibTrans" cxnId="{5A3C1311-6228-4910-BEFD-C9F348071004}">
      <dgm:prSet/>
      <dgm:spPr/>
      <dgm:t>
        <a:bodyPr/>
        <a:lstStyle/>
        <a:p>
          <a:endParaRPr lang="en-IN"/>
        </a:p>
      </dgm:t>
    </dgm:pt>
    <dgm:pt modelId="{049066A8-761F-4188-8981-2C5684BDA943}">
      <dgm:prSet phldrT="[Text]"/>
      <dgm:spPr/>
      <dgm:t>
        <a:bodyPr/>
        <a:lstStyle/>
        <a:p>
          <a:r>
            <a:rPr lang="en-US" dirty="0"/>
            <a:t>1</a:t>
          </a:r>
          <a:endParaRPr lang="en-IN" dirty="0"/>
        </a:p>
      </dgm:t>
    </dgm:pt>
    <dgm:pt modelId="{354630BB-F6CF-468C-834D-840E478DF0D0}" type="parTrans" cxnId="{DE3E1938-6241-41F5-9A7C-299AF5B9885D}">
      <dgm:prSet/>
      <dgm:spPr/>
      <dgm:t>
        <a:bodyPr/>
        <a:lstStyle/>
        <a:p>
          <a:endParaRPr lang="en-IN"/>
        </a:p>
      </dgm:t>
    </dgm:pt>
    <dgm:pt modelId="{95643FD1-8A38-4E9F-9C45-50DABFB1BE24}" type="sibTrans" cxnId="{DE3E1938-6241-41F5-9A7C-299AF5B9885D}">
      <dgm:prSet/>
      <dgm:spPr/>
      <dgm:t>
        <a:bodyPr/>
        <a:lstStyle/>
        <a:p>
          <a:endParaRPr lang="en-IN"/>
        </a:p>
      </dgm:t>
    </dgm:pt>
    <dgm:pt modelId="{72151A33-9A79-4760-8A95-7B28B5D086AB}" type="pres">
      <dgm:prSet presAssocID="{4D213084-67C4-460D-ABB8-B29986D99961}" presName="Name0" presStyleCnt="0">
        <dgm:presLayoutVars>
          <dgm:resizeHandles/>
        </dgm:presLayoutVars>
      </dgm:prSet>
      <dgm:spPr/>
    </dgm:pt>
    <dgm:pt modelId="{E8C571D8-C844-4A19-8121-BA65A9EB205A}" type="pres">
      <dgm:prSet presAssocID="{78A7A51F-EFE9-4295-B48E-C95204819200}" presName="text" presStyleLbl="node1" presStyleIdx="0" presStyleCnt="3" custScaleY="3289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9DCC02-AB2D-492F-B61F-34CB02E44E16}" type="pres">
      <dgm:prSet presAssocID="{5057C498-DC92-4573-A4C1-10031DC33A89}" presName="space" presStyleCnt="0"/>
      <dgm:spPr/>
    </dgm:pt>
    <dgm:pt modelId="{5610A2A6-F581-4B21-8183-B406D0D3D89D}" type="pres">
      <dgm:prSet presAssocID="{80748F23-74B5-4530-8E78-D940FC704762}" presName="text" presStyleLbl="node1" presStyleIdx="1" presStyleCnt="3" custScaleY="2905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4EE6BE-4C45-4729-B70D-4E3B5FD974CE}" type="pres">
      <dgm:prSet presAssocID="{B9D502F6-E348-4AF5-8100-250AB68D6597}" presName="space" presStyleCnt="0"/>
      <dgm:spPr/>
    </dgm:pt>
    <dgm:pt modelId="{7F54C0EE-B5FA-4059-A068-A82255711FEC}" type="pres">
      <dgm:prSet presAssocID="{049066A8-761F-4188-8981-2C5684BDA943}" presName="text" presStyleLbl="node1" presStyleIdx="2" presStyleCnt="3" custScaleY="36995" custLinFactY="35570" custLinFactNeighborX="5740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E9213AD-3EF0-41FE-AAB3-C6582F72549B}" srcId="{4D213084-67C4-460D-ABB8-B29986D99961}" destId="{78A7A51F-EFE9-4295-B48E-C95204819200}" srcOrd="0" destOrd="0" parTransId="{813FE61E-5A2C-4396-9FBE-67D8CC331A94}" sibTransId="{5057C498-DC92-4573-A4C1-10031DC33A89}"/>
    <dgm:cxn modelId="{5A3C1311-6228-4910-BEFD-C9F348071004}" srcId="{4D213084-67C4-460D-ABB8-B29986D99961}" destId="{80748F23-74B5-4530-8E78-D940FC704762}" srcOrd="1" destOrd="0" parTransId="{3798C8C4-4324-46FC-929D-CBD25A56094C}" sibTransId="{B9D502F6-E348-4AF5-8100-250AB68D6597}"/>
    <dgm:cxn modelId="{DE3E1938-6241-41F5-9A7C-299AF5B9885D}" srcId="{4D213084-67C4-460D-ABB8-B29986D99961}" destId="{049066A8-761F-4188-8981-2C5684BDA943}" srcOrd="2" destOrd="0" parTransId="{354630BB-F6CF-468C-834D-840E478DF0D0}" sibTransId="{95643FD1-8A38-4E9F-9C45-50DABFB1BE24}"/>
    <dgm:cxn modelId="{0A6443FE-B51C-4FB1-9142-5ADFF7D16DC0}" type="presOf" srcId="{049066A8-761F-4188-8981-2C5684BDA943}" destId="{7F54C0EE-B5FA-4059-A068-A82255711FEC}" srcOrd="0" destOrd="0" presId="urn:diagrams.loki3.com/VaryingWidthList"/>
    <dgm:cxn modelId="{8C5D0112-0A8E-4EDD-8867-F70D9A9D8BF6}" type="presOf" srcId="{78A7A51F-EFE9-4295-B48E-C95204819200}" destId="{E8C571D8-C844-4A19-8121-BA65A9EB205A}" srcOrd="0" destOrd="0" presId="urn:diagrams.loki3.com/VaryingWidthList"/>
    <dgm:cxn modelId="{9F665F6F-F98A-4E44-8C62-2972EF7AA308}" type="presOf" srcId="{80748F23-74B5-4530-8E78-D940FC704762}" destId="{5610A2A6-F581-4B21-8183-B406D0D3D89D}" srcOrd="0" destOrd="0" presId="urn:diagrams.loki3.com/VaryingWidthList"/>
    <dgm:cxn modelId="{464438B3-F6B2-42ED-B4B0-84088AA6DF43}" type="presOf" srcId="{4D213084-67C4-460D-ABB8-B29986D99961}" destId="{72151A33-9A79-4760-8A95-7B28B5D086AB}" srcOrd="0" destOrd="0" presId="urn:diagrams.loki3.com/VaryingWidthList"/>
    <dgm:cxn modelId="{AAB22A4E-DA4F-4857-AF97-D174CBF9CBD3}" type="presParOf" srcId="{72151A33-9A79-4760-8A95-7B28B5D086AB}" destId="{E8C571D8-C844-4A19-8121-BA65A9EB205A}" srcOrd="0" destOrd="0" presId="urn:diagrams.loki3.com/VaryingWidthList"/>
    <dgm:cxn modelId="{32F83C3D-946D-4127-80DD-5881BF11E039}" type="presParOf" srcId="{72151A33-9A79-4760-8A95-7B28B5D086AB}" destId="{CA9DCC02-AB2D-492F-B61F-34CB02E44E16}" srcOrd="1" destOrd="0" presId="urn:diagrams.loki3.com/VaryingWidthList"/>
    <dgm:cxn modelId="{6519AF70-9F5A-4D11-A810-BB8C6631C01A}" type="presParOf" srcId="{72151A33-9A79-4760-8A95-7B28B5D086AB}" destId="{5610A2A6-F581-4B21-8183-B406D0D3D89D}" srcOrd="2" destOrd="0" presId="urn:diagrams.loki3.com/VaryingWidthList"/>
    <dgm:cxn modelId="{A312D1E2-B26F-44F2-9766-51619D6E6599}" type="presParOf" srcId="{72151A33-9A79-4760-8A95-7B28B5D086AB}" destId="{CA4EE6BE-4C45-4729-B70D-4E3B5FD974CE}" srcOrd="3" destOrd="0" presId="urn:diagrams.loki3.com/VaryingWidthList"/>
    <dgm:cxn modelId="{53CD2C81-C2F9-4F5E-880E-296E6CE913CB}" type="presParOf" srcId="{72151A33-9A79-4760-8A95-7B28B5D086AB}" destId="{7F54C0EE-B5FA-4059-A068-A82255711FEC}" srcOrd="4" destOrd="0" presId="urn:diagrams.loki3.com/VaryingWidthList"/>
  </dgm:cxnLst>
  <dgm:bg/>
  <dgm:whole/>
  <dgm:extLst>
    <a:ext uri="http://schemas.microsoft.com/office/drawing/2008/diagram">
      <dsp:dataModelExt xmlns=""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6A8E2-E0F0-457A-8C64-C74B70979D97}">
      <dsp:nvSpPr>
        <dsp:cNvPr id="0" name=""/>
        <dsp:cNvSpPr/>
      </dsp:nvSpPr>
      <dsp:spPr>
        <a:xfrm>
          <a:off x="0" y="54404"/>
          <a:ext cx="78867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baseline="0" dirty="0">
              <a:latin typeface="Calibri" pitchFamily="34" charset="0"/>
              <a:cs typeface="Calibri" pitchFamily="34" charset="0"/>
            </a:rPr>
            <a:t>OVERVIEW OF OUR APPROACH..................................................................................................</a:t>
          </a:r>
          <a:r>
            <a:rPr lang="en-US" sz="1600" b="0" kern="1200" baseline="0" dirty="0"/>
            <a:t>1</a:t>
          </a:r>
          <a:endParaRPr lang="en-IN" sz="1600" kern="1200" dirty="0"/>
        </a:p>
      </dsp:txBody>
      <dsp:txXfrm>
        <a:off x="18734" y="73138"/>
        <a:ext cx="7849232" cy="346292"/>
      </dsp:txXfrm>
    </dsp:sp>
    <dsp:sp modelId="{15D4FD57-34CA-4AB1-8D99-E83BB1D011B1}">
      <dsp:nvSpPr>
        <dsp:cNvPr id="0" name=""/>
        <dsp:cNvSpPr/>
      </dsp:nvSpPr>
      <dsp:spPr>
        <a:xfrm>
          <a:off x="0" y="484244"/>
          <a:ext cx="78867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baseline="0" dirty="0">
              <a:latin typeface="Calibri" pitchFamily="34" charset="0"/>
              <a:cs typeface="Calibri" pitchFamily="34" charset="0"/>
            </a:rPr>
            <a:t>MISSING VALUES AND OUTLIERS……………………………………………………………………...…………………...2</a:t>
          </a:r>
          <a:endParaRPr lang="en-IN" sz="1600" kern="1200" dirty="0"/>
        </a:p>
      </dsp:txBody>
      <dsp:txXfrm>
        <a:off x="18734" y="502978"/>
        <a:ext cx="7849232" cy="346292"/>
      </dsp:txXfrm>
    </dsp:sp>
    <dsp:sp modelId="{44642F44-9D19-4D33-BE3C-8B499C0F0CC2}">
      <dsp:nvSpPr>
        <dsp:cNvPr id="0" name=""/>
        <dsp:cNvSpPr/>
      </dsp:nvSpPr>
      <dsp:spPr>
        <a:xfrm>
          <a:off x="0" y="914085"/>
          <a:ext cx="78867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baseline="0" dirty="0">
              <a:latin typeface="Calibri" pitchFamily="34" charset="0"/>
              <a:cs typeface="Calibri" pitchFamily="34" charset="0"/>
            </a:rPr>
            <a:t>DATA PREPROCESSING……………………………………………………………………………………………………………</a:t>
          </a:r>
          <a:r>
            <a:rPr lang="en-US" sz="1600" b="0" kern="1200" baseline="0" dirty="0"/>
            <a:t>3</a:t>
          </a:r>
          <a:endParaRPr lang="en-IN" sz="1600" kern="1200" dirty="0"/>
        </a:p>
      </dsp:txBody>
      <dsp:txXfrm>
        <a:off x="18734" y="932819"/>
        <a:ext cx="7849232" cy="346292"/>
      </dsp:txXfrm>
    </dsp:sp>
    <dsp:sp modelId="{229D95B8-FAF9-490B-8C73-5196C24B7824}">
      <dsp:nvSpPr>
        <dsp:cNvPr id="0" name=""/>
        <dsp:cNvSpPr/>
      </dsp:nvSpPr>
      <dsp:spPr>
        <a:xfrm>
          <a:off x="0" y="1343925"/>
          <a:ext cx="78867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baseline="0" dirty="0">
              <a:latin typeface="Calibri" pitchFamily="34" charset="0"/>
              <a:cs typeface="Calibri" pitchFamily="34" charset="0"/>
            </a:rPr>
            <a:t>EXPLORATORY DATA ANALYSIS………………………………………………………………………………………………..</a:t>
          </a:r>
          <a:r>
            <a:rPr lang="en-US" sz="1600" b="0" kern="1200" baseline="0" dirty="0"/>
            <a:t>4</a:t>
          </a:r>
          <a:endParaRPr lang="en-IN" sz="1600" kern="1200" dirty="0"/>
        </a:p>
      </dsp:txBody>
      <dsp:txXfrm>
        <a:off x="18734" y="1362659"/>
        <a:ext cx="7849232" cy="346292"/>
      </dsp:txXfrm>
    </dsp:sp>
    <dsp:sp modelId="{D186E833-60EF-46A8-9112-245A5DE7639A}">
      <dsp:nvSpPr>
        <dsp:cNvPr id="0" name=""/>
        <dsp:cNvSpPr/>
      </dsp:nvSpPr>
      <dsp:spPr>
        <a:xfrm>
          <a:off x="0" y="1773765"/>
          <a:ext cx="78867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baseline="0" dirty="0">
              <a:latin typeface="Calibri" pitchFamily="34" charset="0"/>
              <a:cs typeface="Calibri" pitchFamily="34" charset="0"/>
            </a:rPr>
            <a:t>MACHINE LEARNING MODELS………………………………………………………………………………………………..</a:t>
          </a:r>
          <a:r>
            <a:rPr lang="en-US" sz="1600" b="0" kern="1200" baseline="0" dirty="0"/>
            <a:t>5</a:t>
          </a:r>
          <a:endParaRPr lang="en-IN" sz="1600" kern="1200" dirty="0"/>
        </a:p>
      </dsp:txBody>
      <dsp:txXfrm>
        <a:off x="18734" y="1792499"/>
        <a:ext cx="7849232" cy="346292"/>
      </dsp:txXfrm>
    </dsp:sp>
    <dsp:sp modelId="{032845AA-7ED6-4696-BA94-6B562B56D3C9}">
      <dsp:nvSpPr>
        <dsp:cNvPr id="0" name=""/>
        <dsp:cNvSpPr/>
      </dsp:nvSpPr>
      <dsp:spPr>
        <a:xfrm>
          <a:off x="0" y="2203605"/>
          <a:ext cx="78867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baseline="0" dirty="0">
              <a:latin typeface="Calibri" pitchFamily="34" charset="0"/>
              <a:cs typeface="Calibri" pitchFamily="34" charset="0"/>
            </a:rPr>
            <a:t>INSIGHT GENERATED………………………………………………………………………………………..…………………….</a:t>
          </a:r>
          <a:r>
            <a:rPr lang="en-US" sz="1600" b="0" kern="1200" baseline="0" dirty="0"/>
            <a:t>7</a:t>
          </a:r>
          <a:endParaRPr lang="en-IN" sz="1600" kern="1200" dirty="0"/>
        </a:p>
      </dsp:txBody>
      <dsp:txXfrm>
        <a:off x="18734" y="2222339"/>
        <a:ext cx="7849232" cy="346292"/>
      </dsp:txXfrm>
    </dsp:sp>
    <dsp:sp modelId="{6630DAE3-D050-406A-B6D9-9EBCB44666B8}">
      <dsp:nvSpPr>
        <dsp:cNvPr id="0" name=""/>
        <dsp:cNvSpPr/>
      </dsp:nvSpPr>
      <dsp:spPr>
        <a:xfrm>
          <a:off x="0" y="2633445"/>
          <a:ext cx="78867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baseline="0" dirty="0">
              <a:latin typeface="Calibri" pitchFamily="34" charset="0"/>
              <a:cs typeface="Calibri" pitchFamily="34" charset="0"/>
            </a:rPr>
            <a:t>BIBLIOGRAPHY………………………………………………………………………………………..……………………………..</a:t>
          </a:r>
          <a:r>
            <a:rPr lang="en-US" sz="1600" b="0" kern="1200" baseline="0" dirty="0"/>
            <a:t>9</a:t>
          </a:r>
          <a:endParaRPr lang="en-IN" sz="1600" kern="1200" dirty="0"/>
        </a:p>
      </dsp:txBody>
      <dsp:txXfrm>
        <a:off x="18734" y="2652179"/>
        <a:ext cx="7849232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0BD7D-5240-471E-A105-760277FDB794}">
      <dsp:nvSpPr>
        <dsp:cNvPr id="0" name=""/>
        <dsp:cNvSpPr/>
      </dsp:nvSpPr>
      <dsp:spPr>
        <a:xfrm rot="10800000">
          <a:off x="736861" y="255263"/>
          <a:ext cx="1950300" cy="98248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3247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cs typeface="Calibri"/>
            </a:rPr>
            <a:t>Rating  4 and 5 considered as Positive feedback</a:t>
          </a:r>
          <a:endParaRPr lang="en-IN" sz="1500" kern="1200" dirty="0"/>
        </a:p>
      </dsp:txBody>
      <dsp:txXfrm rot="10800000">
        <a:off x="982481" y="255263"/>
        <a:ext cx="1704680" cy="982481"/>
      </dsp:txXfrm>
    </dsp:sp>
    <dsp:sp modelId="{A2A98F71-406F-45A0-8966-AA2C13D02CE0}">
      <dsp:nvSpPr>
        <dsp:cNvPr id="0" name=""/>
        <dsp:cNvSpPr/>
      </dsp:nvSpPr>
      <dsp:spPr>
        <a:xfrm>
          <a:off x="245620" y="255263"/>
          <a:ext cx="982481" cy="9824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40A2D72-8454-4C79-A5DD-0CBF7D5EF25E}">
      <dsp:nvSpPr>
        <dsp:cNvPr id="0" name=""/>
        <dsp:cNvSpPr/>
      </dsp:nvSpPr>
      <dsp:spPr>
        <a:xfrm rot="10800000">
          <a:off x="736861" y="1531023"/>
          <a:ext cx="1950300" cy="98248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3247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cs typeface="Calibri"/>
            </a:rPr>
            <a:t>Rating 3 considered as neutral feedback</a:t>
          </a:r>
          <a:endParaRPr lang="en-IN" sz="1500" kern="1200" dirty="0"/>
        </a:p>
      </dsp:txBody>
      <dsp:txXfrm rot="10800000">
        <a:off x="982481" y="1531023"/>
        <a:ext cx="1704680" cy="982481"/>
      </dsp:txXfrm>
    </dsp:sp>
    <dsp:sp modelId="{0544028D-D29F-4667-9D02-5E07D11A3CA8}">
      <dsp:nvSpPr>
        <dsp:cNvPr id="0" name=""/>
        <dsp:cNvSpPr/>
      </dsp:nvSpPr>
      <dsp:spPr>
        <a:xfrm>
          <a:off x="245620" y="1531023"/>
          <a:ext cx="982481" cy="98248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DF26376-0342-4E9E-A2C5-A1E9AF49F814}">
      <dsp:nvSpPr>
        <dsp:cNvPr id="0" name=""/>
        <dsp:cNvSpPr/>
      </dsp:nvSpPr>
      <dsp:spPr>
        <a:xfrm rot="10800000">
          <a:off x="736861" y="2806783"/>
          <a:ext cx="1950300" cy="98248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3247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cs typeface="Calibri"/>
            </a:rPr>
            <a:t>Rating 1 and 2 considered as  negative feedback </a:t>
          </a:r>
          <a:endParaRPr lang="en-IN" sz="1500" kern="1200" dirty="0"/>
        </a:p>
      </dsp:txBody>
      <dsp:txXfrm rot="10800000">
        <a:off x="982481" y="2806783"/>
        <a:ext cx="1704680" cy="982481"/>
      </dsp:txXfrm>
    </dsp:sp>
    <dsp:sp modelId="{3A51E55D-1304-4066-B4EE-7FC706AAC31D}">
      <dsp:nvSpPr>
        <dsp:cNvPr id="0" name=""/>
        <dsp:cNvSpPr/>
      </dsp:nvSpPr>
      <dsp:spPr>
        <a:xfrm>
          <a:off x="245620" y="2806783"/>
          <a:ext cx="982481" cy="98248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571D8-C844-4A19-8121-BA65A9EB205A}">
      <dsp:nvSpPr>
        <dsp:cNvPr id="0" name=""/>
        <dsp:cNvSpPr/>
      </dsp:nvSpPr>
      <dsp:spPr>
        <a:xfrm>
          <a:off x="77589" y="2061"/>
          <a:ext cx="720000" cy="1220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3</a:t>
          </a:r>
          <a:endParaRPr lang="en-IN" sz="5600" kern="1200" dirty="0"/>
        </a:p>
      </dsp:txBody>
      <dsp:txXfrm>
        <a:off x="77589" y="2061"/>
        <a:ext cx="720000" cy="1220047"/>
      </dsp:txXfrm>
    </dsp:sp>
    <dsp:sp modelId="{5610A2A6-F581-4B21-8183-B406D0D3D89D}">
      <dsp:nvSpPr>
        <dsp:cNvPr id="0" name=""/>
        <dsp:cNvSpPr/>
      </dsp:nvSpPr>
      <dsp:spPr>
        <a:xfrm>
          <a:off x="77589" y="1407549"/>
          <a:ext cx="720000" cy="1077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2</a:t>
          </a:r>
          <a:endParaRPr lang="en-IN" sz="5600" kern="1200" dirty="0"/>
        </a:p>
      </dsp:txBody>
      <dsp:txXfrm>
        <a:off x="77589" y="1407549"/>
        <a:ext cx="720000" cy="1077407"/>
      </dsp:txXfrm>
    </dsp:sp>
    <dsp:sp modelId="{7F54C0EE-B5FA-4059-A068-A82255711FEC}">
      <dsp:nvSpPr>
        <dsp:cNvPr id="0" name=""/>
        <dsp:cNvSpPr/>
      </dsp:nvSpPr>
      <dsp:spPr>
        <a:xfrm>
          <a:off x="118917" y="2672458"/>
          <a:ext cx="720000" cy="1372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1</a:t>
          </a:r>
          <a:endParaRPr lang="en-IN" sz="5600" kern="1200" dirty="0"/>
        </a:p>
      </dsp:txBody>
      <dsp:txXfrm>
        <a:off x="118917" y="2672458"/>
        <a:ext cx="720000" cy="1372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58242F2-9DFA-483B-97C9-15648F7A7D52}" type="datetimeFigureOut">
              <a:rPr lang="en-IN" smtClean="0"/>
              <a:pPr/>
              <a:t>11-04-2021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B048B91-4692-46F3-8E85-9E4828179C0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493776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D7A8BC4-3135-473B-A39A-FFB992FBFF80}" type="datetimeFigureOut">
              <a:rPr lang="en-IN" smtClean="0"/>
              <a:pPr/>
              <a:t>11-04-2021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EA60ECE-B068-4178-9E90-2F7A2E20F08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40102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="" xmlns:a16="http://schemas.microsoft.com/office/drawing/2014/main" id="{B63F11C2-0AE0-4347-997D-77C5A14BCD75}"/>
              </a:ext>
            </a:extLst>
          </p:cNvPr>
          <p:cNvSpPr/>
          <p:nvPr userDrawn="1"/>
        </p:nvSpPr>
        <p:spPr>
          <a:xfrm flipV="1">
            <a:off x="2994660" y="-1"/>
            <a:ext cx="9197339" cy="305562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D4DAAC2C-42BF-48C4-9A36-48F77513BC57}"/>
              </a:ext>
            </a:extLst>
          </p:cNvPr>
          <p:cNvSpPr/>
          <p:nvPr userDrawn="1"/>
        </p:nvSpPr>
        <p:spPr>
          <a:xfrm flipV="1">
            <a:off x="-1" y="-3"/>
            <a:ext cx="12192000" cy="6858002"/>
          </a:xfrm>
          <a:custGeom>
            <a:avLst/>
            <a:gdLst>
              <a:gd name="connsiteX0" fmla="*/ 0 w 12192000"/>
              <a:gd name="connsiteY0" fmla="*/ 6858000 h 6858002"/>
              <a:gd name="connsiteX1" fmla="*/ 3012563 w 12192000"/>
              <a:gd name="connsiteY1" fmla="*/ 6858000 h 6858002"/>
              <a:gd name="connsiteX2" fmla="*/ 12192000 w 12192000"/>
              <a:gd name="connsiteY2" fmla="*/ 3802913 h 6858002"/>
              <a:gd name="connsiteX3" fmla="*/ 12192000 w 12192000"/>
              <a:gd name="connsiteY3" fmla="*/ 0 h 6858002"/>
              <a:gd name="connsiteX4" fmla="*/ 0 w 12192000"/>
              <a:gd name="connsiteY4" fmla="*/ 0 h 6858002"/>
              <a:gd name="connsiteX5" fmla="*/ 3012557 w 12192000"/>
              <a:gd name="connsiteY5" fmla="*/ 6858002 h 6858002"/>
              <a:gd name="connsiteX6" fmla="*/ 12192000 w 12192000"/>
              <a:gd name="connsiteY6" fmla="*/ 6858002 h 6858002"/>
              <a:gd name="connsiteX7" fmla="*/ 12192000 w 12192000"/>
              <a:gd name="connsiteY7" fmla="*/ 6858000 h 6858002"/>
              <a:gd name="connsiteX8" fmla="*/ 3012563 w 12192000"/>
              <a:gd name="connsiteY8" fmla="*/ 68580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2">
                <a:moveTo>
                  <a:pt x="0" y="6858000"/>
                </a:moveTo>
                <a:lnTo>
                  <a:pt x="3012563" y="6858000"/>
                </a:lnTo>
                <a:lnTo>
                  <a:pt x="12192000" y="3802913"/>
                </a:lnTo>
                <a:lnTo>
                  <a:pt x="12192000" y="0"/>
                </a:lnTo>
                <a:lnTo>
                  <a:pt x="0" y="0"/>
                </a:lnTo>
                <a:close/>
                <a:moveTo>
                  <a:pt x="3012557" y="6858002"/>
                </a:moveTo>
                <a:lnTo>
                  <a:pt x="12192000" y="6858002"/>
                </a:lnTo>
                <a:lnTo>
                  <a:pt x="12192000" y="6858000"/>
                </a:lnTo>
                <a:lnTo>
                  <a:pt x="3012563" y="68580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="" xmlns:a16="http://schemas.microsoft.com/office/drawing/2014/main" id="{7E80BB48-A89D-48C2-8286-3701882FDB2E}"/>
              </a:ext>
            </a:extLst>
          </p:cNvPr>
          <p:cNvSpPr/>
          <p:nvPr userDrawn="1"/>
        </p:nvSpPr>
        <p:spPr>
          <a:xfrm>
            <a:off x="4706679" y="1594885"/>
            <a:ext cx="7485322" cy="5263116"/>
          </a:xfrm>
          <a:prstGeom prst="triangle">
            <a:avLst>
              <a:gd name="adj" fmla="val 100000"/>
            </a:avLst>
          </a:prstGeom>
          <a:gradFill>
            <a:gsLst>
              <a:gs pos="57000">
                <a:schemeClr val="accent2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B9F9B4F9-E992-4404-8E0C-412738CF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308" y="2442210"/>
            <a:ext cx="7588800" cy="98679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600" spc="1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729EF459-E157-450F-842C-20FFB10F4C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7125" y="1594885"/>
            <a:ext cx="5578475" cy="3813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2400" kern="1200" spc="100" baseline="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="" xmlns:a16="http://schemas.microsoft.com/office/drawing/2014/main" id="{6D01AEBA-C392-427C-9062-70E0AF98CF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7125" y="4415606"/>
            <a:ext cx="4563461" cy="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spc="1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204" y="950400"/>
            <a:ext cx="1828800" cy="6446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7305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495300" y="1504606"/>
            <a:ext cx="7886700" cy="38596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23" name="Text Placeholder 38">
            <a:extLst>
              <a:ext uri="{FF2B5EF4-FFF2-40B4-BE49-F238E27FC236}">
                <a16:creationId xmlns="" xmlns:a16="http://schemas.microsoft.com/office/drawing/2014/main" id="{B8342419-7A5C-4A78-9913-5A20A3B6C6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2095500"/>
            <a:ext cx="5372100" cy="5970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211" indent="0">
              <a:buNone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="" xmlns:a16="http://schemas.microsoft.com/office/drawing/2014/main" id="{205FAAB2-E9EC-4D84-A435-21A6A0A54DB9}"/>
              </a:ext>
            </a:extLst>
          </p:cNvPr>
          <p:cNvSpPr/>
          <p:nvPr userDrawn="1"/>
        </p:nvSpPr>
        <p:spPr>
          <a:xfrm flipV="1">
            <a:off x="6431280" y="-2"/>
            <a:ext cx="57607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1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073" y="480092"/>
            <a:ext cx="1078992" cy="381954"/>
          </a:xfrm>
          <a:prstGeom prst="rect">
            <a:avLst/>
          </a:prstGeom>
        </p:spPr>
      </p:pic>
      <p:grpSp>
        <p:nvGrpSpPr>
          <p:cNvPr id="22" name="Group 21"/>
          <p:cNvGrpSpPr/>
          <p:nvPr userDrawn="1"/>
        </p:nvGrpSpPr>
        <p:grpSpPr>
          <a:xfrm>
            <a:off x="495300" y="6757072"/>
            <a:ext cx="11696700" cy="100584"/>
            <a:chOff x="495300" y="6761834"/>
            <a:chExt cx="11696700" cy="100584"/>
          </a:xfrm>
        </p:grpSpPr>
        <p:sp>
          <p:nvSpPr>
            <p:cNvPr id="24" name="Freeform 23"/>
            <p:cNvSpPr/>
            <p:nvPr/>
          </p:nvSpPr>
          <p:spPr>
            <a:xfrm>
              <a:off x="11569845" y="6761834"/>
              <a:ext cx="622155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26" name="Freeform 25"/>
            <p:cNvSpPr/>
            <p:nvPr/>
          </p:nvSpPr>
          <p:spPr>
            <a:xfrm flipH="1" flipV="1">
              <a:off x="4911684" y="6761834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099397" y="6761834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28" name="Freeform 27"/>
            <p:cNvSpPr/>
            <p:nvPr/>
          </p:nvSpPr>
          <p:spPr>
            <a:xfrm flipV="1">
              <a:off x="495300" y="6761834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8051010" y="6761834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AFE2A50A-C6FB-426C-AD3D-691C4D10C025}"/>
              </a:ext>
            </a:extLst>
          </p:cNvPr>
          <p:cNvCxnSpPr>
            <a:cxnSpLocks/>
          </p:cNvCxnSpPr>
          <p:nvPr userDrawn="1"/>
        </p:nvCxnSpPr>
        <p:spPr>
          <a:xfrm flipH="1">
            <a:off x="507205" y="1920308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324600" y="2095499"/>
            <a:ext cx="914400" cy="59708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120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r">
              <a:spcBef>
                <a:spcPts val="120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266700" indent="0">
              <a:buNone/>
              <a:defRPr/>
            </a:lvl3pPr>
            <a:lvl4pPr marL="465138" indent="0">
              <a:buNone/>
              <a:defRPr/>
            </a:lvl4pPr>
            <a:lvl5pPr marL="652462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="" xmlns:p14="http://schemas.microsoft.com/office/powerpoint/2010/main" val="81399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>
            <a:extLst>
              <a:ext uri="{FF2B5EF4-FFF2-40B4-BE49-F238E27FC236}">
                <a16:creationId xmlns="" xmlns:a16="http://schemas.microsoft.com/office/drawing/2014/main" id="{A4F1874E-17B6-43A5-AEB8-E3C54A0E06D5}"/>
              </a:ext>
            </a:extLst>
          </p:cNvPr>
          <p:cNvSpPr/>
          <p:nvPr userDrawn="1"/>
        </p:nvSpPr>
        <p:spPr>
          <a:xfrm flipV="1">
            <a:off x="7223760" y="-3"/>
            <a:ext cx="4968241" cy="176022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1" dirty="0"/>
          </a:p>
        </p:txBody>
      </p:sp>
      <p:sp>
        <p:nvSpPr>
          <p:cNvPr id="9" name="Title 20"/>
          <p:cNvSpPr>
            <a:spLocks noGrp="1"/>
          </p:cNvSpPr>
          <p:nvPr>
            <p:ph type="title" hasCustomPrompt="1"/>
          </p:nvPr>
        </p:nvSpPr>
        <p:spPr>
          <a:xfrm>
            <a:off x="495300" y="2715390"/>
            <a:ext cx="7077352" cy="385966"/>
          </a:xfrm>
        </p:spPr>
        <p:txBody>
          <a:bodyPr anchor="b">
            <a:noAutofit/>
          </a:bodyPr>
          <a:lstStyle>
            <a:lvl1pPr>
              <a:spcBef>
                <a:spcPts val="600"/>
              </a:spcBef>
              <a:defRPr sz="24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Section Break</a:t>
            </a:r>
            <a:endParaRPr lang="en-IN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="" xmlns:a16="http://schemas.microsoft.com/office/drawing/2014/main" id="{205FAAB2-E9EC-4D84-A435-21A6A0A54DB9}"/>
              </a:ext>
            </a:extLst>
          </p:cNvPr>
          <p:cNvSpPr/>
          <p:nvPr userDrawn="1"/>
        </p:nvSpPr>
        <p:spPr>
          <a:xfrm flipV="1">
            <a:off x="6431280" y="-2"/>
            <a:ext cx="57607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1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073" y="480092"/>
            <a:ext cx="1078992" cy="38195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95300" y="3343275"/>
            <a:ext cx="7115175" cy="914400"/>
          </a:xfrm>
          <a:prstGeom prst="rect">
            <a:avLst/>
          </a:prstGeom>
        </p:spPr>
        <p:txBody>
          <a:bodyPr/>
          <a:lstStyle>
            <a:lvl1pPr marL="231775" indent="-231775">
              <a:spcAft>
                <a:spcPts val="0"/>
              </a:spcAft>
              <a:buClr>
                <a:schemeClr val="accent6"/>
              </a:buClr>
              <a:buFont typeface="Wingdings 3" panose="05040102010807070707" pitchFamily="18" charset="2"/>
              <a:buChar char=""/>
              <a:defRPr sz="1200" b="0">
                <a:solidFill>
                  <a:schemeClr val="tx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Sub-section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AFE2A50A-C6FB-426C-AD3D-691C4D10C025}"/>
              </a:ext>
            </a:extLst>
          </p:cNvPr>
          <p:cNvCxnSpPr>
            <a:cxnSpLocks/>
          </p:cNvCxnSpPr>
          <p:nvPr userDrawn="1"/>
        </p:nvCxnSpPr>
        <p:spPr>
          <a:xfrm flipH="1">
            <a:off x="507205" y="3168650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grpSp>
        <p:nvGrpSpPr>
          <p:cNvPr id="8" name="Group 7"/>
          <p:cNvGrpSpPr/>
          <p:nvPr userDrawn="1"/>
        </p:nvGrpSpPr>
        <p:grpSpPr>
          <a:xfrm>
            <a:off x="495300" y="6757072"/>
            <a:ext cx="11696701" cy="100584"/>
            <a:chOff x="495300" y="6757072"/>
            <a:chExt cx="11696701" cy="100584"/>
          </a:xfrm>
        </p:grpSpPr>
        <p:sp>
          <p:nvSpPr>
            <p:cNvPr id="10" name="Freeform 9"/>
            <p:cNvSpPr/>
            <p:nvPr/>
          </p:nvSpPr>
          <p:spPr>
            <a:xfrm>
              <a:off x="11334751" y="6757072"/>
              <a:ext cx="857250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3" name="Freeform 12"/>
            <p:cNvSpPr/>
            <p:nvPr/>
          </p:nvSpPr>
          <p:spPr>
            <a:xfrm flipH="1" flipV="1">
              <a:off x="4911684" y="6757072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099397" y="6757072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5" name="Freeform 14"/>
            <p:cNvSpPr/>
            <p:nvPr/>
          </p:nvSpPr>
          <p:spPr>
            <a:xfrm flipV="1">
              <a:off x="495300" y="6757072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8051010" y="6757072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93249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7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2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slide title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95300" y="1600200"/>
            <a:ext cx="11201400" cy="4564063"/>
          </a:xfrm>
          <a:prstGeom prst="rect">
            <a:avLst/>
          </a:prstGeom>
        </p:spPr>
        <p:txBody>
          <a:bodyPr/>
          <a:lstStyle>
            <a:lvl1pPr marL="228600" indent="-228600"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sz="1200" b="0">
                <a:solidFill>
                  <a:schemeClr val="tx1"/>
                </a:solidFill>
              </a:defRPr>
            </a:lvl1pPr>
            <a:lvl2pPr marL="400050" indent="-171450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defRPr sz="1100"/>
            </a:lvl2pPr>
            <a:lvl3pPr marL="571500" indent="-171450">
              <a:spcAft>
                <a:spcPts val="0"/>
              </a:spcAft>
              <a:buFont typeface="Arial" panose="020B0604020202020204" pitchFamily="34" charset="0"/>
              <a:buChar char="‒"/>
              <a:defRPr sz="1100"/>
            </a:lvl3pPr>
            <a:lvl4pPr marL="742950" indent="-171450">
              <a:spcAft>
                <a:spcPts val="0"/>
              </a:spcAft>
              <a:defRPr sz="1100"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51195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7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2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slide title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1600200"/>
            <a:ext cx="5372100" cy="4564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324600" y="1600200"/>
            <a:ext cx="5295900" cy="4564063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04169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84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DBEFBF-B0BA-4B7E-9751-D7DF06C9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726967"/>
            <a:ext cx="9734550" cy="3046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Insert slide title</a:t>
            </a:r>
            <a:endParaRPr lang="en-IE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753" y="481860"/>
            <a:ext cx="1078992" cy="38035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495300" y="6757072"/>
            <a:ext cx="11696701" cy="100584"/>
            <a:chOff x="495300" y="6757072"/>
            <a:chExt cx="11696701" cy="100584"/>
          </a:xfrm>
        </p:grpSpPr>
        <p:sp>
          <p:nvSpPr>
            <p:cNvPr id="14" name="Freeform 13"/>
            <p:cNvSpPr/>
            <p:nvPr/>
          </p:nvSpPr>
          <p:spPr>
            <a:xfrm>
              <a:off x="11334751" y="6757072"/>
              <a:ext cx="857250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5" name="Freeform 14"/>
            <p:cNvSpPr/>
            <p:nvPr/>
          </p:nvSpPr>
          <p:spPr>
            <a:xfrm flipH="1" flipV="1">
              <a:off x="4911684" y="6757072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099397" y="6757072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7" name="Freeform 16"/>
            <p:cNvSpPr/>
            <p:nvPr/>
          </p:nvSpPr>
          <p:spPr>
            <a:xfrm flipV="1">
              <a:off x="495300" y="6757072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8051010" y="6757072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</p:grpSp>
      <p:sp>
        <p:nvSpPr>
          <p:cNvPr id="21" name="Text Placeholder 8">
            <a:extLst>
              <a:ext uri="{FF2B5EF4-FFF2-40B4-BE49-F238E27FC236}">
                <a16:creationId xmlns="" xmlns:a16="http://schemas.microsoft.com/office/drawing/2014/main" id="{892BE935-04BA-4E32-8A7F-5CA884C27996}"/>
              </a:ext>
            </a:extLst>
          </p:cNvPr>
          <p:cNvSpPr txBox="1">
            <a:spLocks/>
          </p:cNvSpPr>
          <p:nvPr userDrawn="1"/>
        </p:nvSpPr>
        <p:spPr>
          <a:xfrm>
            <a:off x="9381102" y="6524583"/>
            <a:ext cx="2079095" cy="1108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rPr>
              <a:t>2018 © The Smart Cube. All Rights Reserved</a:t>
            </a:r>
            <a:endParaRPr lang="en-IN" sz="800" b="1" kern="1200" dirty="0">
              <a:solidFill>
                <a:schemeClr val="tx2"/>
              </a:solidFill>
              <a:latin typeface="+mn-lt"/>
              <a:ea typeface="Corbel" charset="0"/>
              <a:cs typeface="Corbel" charset="0"/>
            </a:endParaRPr>
          </a:p>
        </p:txBody>
      </p:sp>
      <p:sp>
        <p:nvSpPr>
          <p:cNvPr id="23" name="Text Placeholder 8">
            <a:extLst>
              <a:ext uri="{FF2B5EF4-FFF2-40B4-BE49-F238E27FC236}">
                <a16:creationId xmlns="" xmlns:a16="http://schemas.microsoft.com/office/drawing/2014/main" id="{892BE935-04BA-4E32-8A7F-5CA884C27996}"/>
              </a:ext>
            </a:extLst>
          </p:cNvPr>
          <p:cNvSpPr txBox="1">
            <a:spLocks/>
          </p:cNvSpPr>
          <p:nvPr userDrawn="1"/>
        </p:nvSpPr>
        <p:spPr>
          <a:xfrm>
            <a:off x="11849267" y="6517657"/>
            <a:ext cx="144270" cy="124650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8063F6-2F79-446E-9522-7D0BA59C23C1}" type="slidenum">
              <a:rPr lang="en-IN" sz="900" b="1" smtClean="0">
                <a:solidFill>
                  <a:schemeClr val="tx1"/>
                </a:solidFill>
                <a:latin typeface="+mn-lt"/>
              </a:rPr>
              <a:pPr algn="ctr"/>
              <a:t>‹#›</a:t>
            </a:fld>
            <a:endParaRPr lang="en-IN" sz="9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4" name="Straight Connector 23"/>
          <p:cNvCxnSpPr/>
          <p:nvPr userDrawn="1"/>
        </p:nvCxnSpPr>
        <p:spPr>
          <a:xfrm flipH="1">
            <a:off x="11637468" y="6529388"/>
            <a:ext cx="33038" cy="10225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11201400" cy="45640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41084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68" r:id="rId3"/>
    <p:sldLayoutId id="2147483690" r:id="rId4"/>
    <p:sldLayoutId id="2147483688" r:id="rId5"/>
    <p:sldLayoutId id="2147483691" r:id="rId6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90000"/>
        <a:buFont typeface="Wingdings 3" panose="05040102010807070707" pitchFamily="18" charset="2"/>
        <a:buChar char="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145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Wingdings" panose="05000000000000000000" pitchFamily="2" charset="2"/>
        <a:buChar char=""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7145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Arial" panose="020B0604020202020204" pitchFamily="34" charset="0"/>
        <a:buChar char="‒"/>
        <a:tabLst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42950" indent="-171450" algn="l" defTabSz="914423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SzPct val="100000"/>
        <a:buFont typeface="Arial" panose="020B0604020202020204" pitchFamily="34" charset="0"/>
        <a:buChar char="‒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28650" indent="-17145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Arial" panose="020B0604020202020204" pitchFamily="34" charset="0"/>
        <a:buChar char="‒"/>
        <a:defRPr lang="en-US" sz="1000" b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273050" algn="l" defTabSz="914423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‒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12" userDrawn="1">
          <p15:clr>
            <a:srgbClr val="F26B43"/>
          </p15:clr>
        </p15:guide>
        <p15:guide id="13" pos="7368" userDrawn="1">
          <p15:clr>
            <a:srgbClr val="F26B43"/>
          </p15:clr>
        </p15:guide>
        <p15:guide id="14" orient="horz" pos="1008" userDrawn="1">
          <p15:clr>
            <a:srgbClr val="F26B43"/>
          </p15:clr>
        </p15:guide>
        <p15:guide id="15" pos="3696" userDrawn="1">
          <p15:clr>
            <a:srgbClr val="F26B43"/>
          </p15:clr>
        </p15:guide>
        <p15:guide id="16" pos="3984" userDrawn="1">
          <p15:clr>
            <a:srgbClr val="F26B43"/>
          </p15:clr>
        </p15:guide>
        <p15:guide id="18" orient="horz" pos="300" userDrawn="1">
          <p15:clr>
            <a:srgbClr val="F26B43"/>
          </p15:clr>
        </p15:guide>
        <p15:guide id="19" orient="horz" pos="816" userDrawn="1">
          <p15:clr>
            <a:srgbClr val="F26B43"/>
          </p15:clr>
        </p15:guide>
        <p15:guide id="20" orient="horz" pos="3883" userDrawn="1">
          <p15:clr>
            <a:srgbClr val="F26B43"/>
          </p15:clr>
        </p15:guide>
        <p15:guide id="21" orient="horz" pos="4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consultancy.com/" TargetMode="External"/><Relationship Id="rId3" Type="http://schemas.openxmlformats.org/officeDocument/2006/relationships/hyperlink" Target="https://rip94550.wordpress.com/" TargetMode="External"/><Relationship Id="rId7" Type="http://schemas.openxmlformats.org/officeDocument/2006/relationships/hyperlink" Target="http://www.wikipedia.com/Logistic_regression" TargetMode="External"/><Relationship Id="rId2" Type="http://schemas.openxmlformats.org/officeDocument/2006/relationships/hyperlink" Target="http://www.airport-parking-shop.co.uk/info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achinelearningmastery.com/how-to-use-statistics-to-identify-outliers-in-data/" TargetMode="External"/><Relationship Id="rId5" Type="http://schemas.openxmlformats.org/officeDocument/2006/relationships/hyperlink" Target="http://www.catboost.ai/docs/features/categorical-features.html" TargetMode="External"/><Relationship Id="rId10" Type="http://schemas.openxmlformats.org/officeDocument/2006/relationships/hyperlink" Target="https://en.wikipedia.org/wiki/Precision_(statistics)" TargetMode="External"/><Relationship Id="rId4" Type="http://schemas.openxmlformats.org/officeDocument/2006/relationships/hyperlink" Target="https://seaborn.pydata.org/generated/seaborn.catplot.html" TargetMode="External"/><Relationship Id="rId9" Type="http://schemas.openxmlformats.org/officeDocument/2006/relationships/hyperlink" Target="https://en.wikipedia.org/wiki/Loss_functions_for_classifica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11" Type="http://schemas.openxmlformats.org/officeDocument/2006/relationships/diagramColors" Target="../diagrams/colors3.xml"/><Relationship Id="rId5" Type="http://schemas.openxmlformats.org/officeDocument/2006/relationships/diagramLayout" Target="../diagrams/layout2.xml"/><Relationship Id="rId10" Type="http://schemas.openxmlformats.org/officeDocument/2006/relationships/diagramQuickStyle" Target="../diagrams/quickStyle3.xml"/><Relationship Id="rId4" Type="http://schemas.openxmlformats.org/officeDocument/2006/relationships/diagramData" Target="../diagrams/data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00E7C6-F6BF-4802-869B-66C1F963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67" y="1612031"/>
            <a:ext cx="7588988" cy="98679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IE" dirty="0"/>
              <a:t>Case Study – Resolvr by: </a:t>
            </a:r>
            <a:br>
              <a:rPr lang="en-IE" dirty="0"/>
            </a:br>
            <a:r>
              <a:rPr lang="en-IE" dirty="0"/>
              <a:t>       ( Data Analytics )</a:t>
            </a:r>
            <a:r>
              <a:rPr lang="en-IN" b="0" dirty="0"/>
              <a:t>   </a:t>
            </a:r>
            <a:endParaRPr lang="en-IE" sz="3600" b="0" dirty="0">
              <a:solidFill>
                <a:schemeClr val="bg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BC0FED-4F19-4633-9DCC-4B38EE47BD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0715" y="981275"/>
            <a:ext cx="5578475" cy="381317"/>
          </a:xfrm>
        </p:spPr>
        <p:txBody>
          <a:bodyPr/>
          <a:lstStyle/>
          <a:p>
            <a:pPr marL="0" indent="0">
              <a:buNone/>
            </a:pPr>
            <a:r>
              <a:rPr lang="en-IE" dirty="0">
                <a:solidFill>
                  <a:schemeClr val="bg2"/>
                </a:solidFill>
              </a:rPr>
              <a:t>The Smart Cube</a:t>
            </a:r>
          </a:p>
        </p:txBody>
      </p:sp>
      <p:sp>
        <p:nvSpPr>
          <p:cNvPr id="5122" name="AutoShape 2" descr="data:image/jpg;base64,%20/9j/4AAQSkZJRgABAQEAYABgAAD/2wBDAAUDBAQEAwUEBAQFBQUGBwwIBwcHBw8LCwkMEQ8SEhEPERETFhwXExQaFRERGCEYGh0dHx8fExciJCIeJBweHx7/2wBDAQUFBQcGBw4ICA4eFBEUHh4eHh4eHh4eHh4eHh4eHh4eHh4eHh4eHh4eHh4eHh4eHh4eHh4eHh4eHh4eHh4eHh7/wAARCAB/AW0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rk8+Ov+Fm9LH/AIRH7L7eb5uPzzn8Me9AHWUUVyfxF/4TnGlf8IWLI/6WPt32jH+q9s/jnHPTFAHWUUDOOetZXi/+3P8AhGr/AP4RvyP7X8k/ZfO+5v8AfPHr14zQBq0VkeDf7e/4Riw/4SbyP7X8r/SvJxt3Z9uOmOnFa9ABRXJ/D0+OvO1f/hMxYhPtR/s/7Pj/AFXPXHbpjPPXNdZQAUVycv8AwnX/AAsyPyxY/wDCI/Zfn6eb5uPzznHtj3rrKACiuU+I/wDwnH2fTf8AhCRZGT7UPtv2jH+q9s/rjn0rq1ztG7Ge+KACiszxX/bP/COX/wDwjvkf2t5J+y+d9zf2z2/PiofBP/CQf8IvY/8ACU+R/bHl/wCk+TjbnJx04zjHTigDZoork/AP/Cdfbda/4TAWP2f7V/xLvs+M+Vz1x2xjrz1oA6yiiuTuv+E6/wCFl23kCx/4RL7MfOzjzfMwfxznHtigDrKKK5T4k/8ACcfYLH/hBxZG4+1L9q+0Y/1Xtnj69/SgDq6KRN2wb8bsc46ZrP8AE39r/wDCP339g+QdU8lvsvnfc8zHGaANGisTwL/wkf8Awi1l/wAJZ5H9sbT9o8nG3OTjpxnGM44rboAKK5PwL/wnX9q65/wlosfsX2j/AIln2fGfLyeuO2NvXnOa6ygAork78+Ov+FkWX2MWP/CKfZz9p3Y83zMH8c524xxiusoAKK5X4lf8Jt/ZVr/wg4szefaV+0faMf6rvjPHXGe/pXUReZ5Sebt8zaN23pnvigB1FUPEP9qf2Fe/2J5J1LyG+y+d9zzMcZ/GqHgH/hJv+EVtP+Eu+z/2xhvP8nG3GTt6cZxjpQBvUUVyfgo+Ov7f13/hKRY/2b5//Es8jG7Zk9cc4xjrzmgDrKKK5PVv+E6/4WJpv9nCx/4RbyT9s348zfz075+7jHHXNAHWUUVy3xL/AOE0/sOH/hBvsn9ofaF837RjHl85xu464/DpQB1NFMt/O+zx/aNnnbB5mz7u7HOPbNVtc/tH+xrz+yfK/tDyX+zeb9zzMfLn2zQBcorn/h7/AMJT/wAItbf8Jl9m/tjLeb5GMbc/LnHGceldBQAUVyXhA+Ov+Ep13/hJBY/2N5g/svycb9uT1xz0xnPOeldbQAUUVyf/AAm1v/wsv/hCP7LvvO+y/aPte3910zj/AOv68UAdZRRXH/E3x7ZeBLbTri9068vEvbjyf9HUHZxkn3PoO/NAHYUV5kfjb4Tz/wAgvxV/4I5/8Khvfjl4WhtJZo9H8Tu6IWVZNJliUkdi7DC/U0Aep0V5ZY/HLwvPZwzS6P4mjd0DMsekyyqD6B1GG+oqb/hdvhP/AKBXiv8A8Ec/+FAHptFcf8M/H1j46TU5LHTr2zSxn8nNwuN+RwfY+oPSuwoAKK5SXxtbx/EuPwR/Zd6ZntftH2vb+6HGcfp19eK6ugAorlPiN41t/Bdvp01xpl7fC+uhbgW652Z7n+g711anIB559aACiszxVrEfh/w5f61LbTXKWcJlMUIy747CovBWvR+J/DFjrsNpPaJdpuEMwwy8kfj060AbFFFcp4C8bW/i691m2g0u+sjpdz5DNcLgSdeR6dOn0oA6uiiuUufG1vB8SbfwSdLvmmntjOLsL+6HBOP06+vFAHV0UVyvxI8aW/gqxsbq40y9vxd3Itwtuudme5/oO9AHVUUiNuQNgjIzgjBrP8TatHofh++1iW3muEtIWlMUK5d8DoKANGisXwP4hi8VeF7PXYbO4s0ulJEMw+ZcEj8Rx1raoAKK5TwN42t/FWq63YQ6XfWbaVceSzzrgSckZHp0PH0rq6ACiuTv/G1vafEey8Ftpd8811bmYXSr+6XgnHv0PPausoAKK5b4k+NLfwTpVrf3Gm3l+Li5WAJbr93POSfw4HeunifzIkkCsoZQ2GGCM+tADqKoeIdTTRtCvdWkgmnS0haZo4Vy7BRnAFUfAXiSLxZ4XtNdhsrizS43fuZx8ykEj8Rx1oA3aKK5PwX42t/E+va5pMOl31o2kzeU0k6YWXkjI9OnT0oA6yiiuT1Xxtb6f8Q9N8HNpd9JLfQmUXSL+7TrwfX7pye1AHWUUVy/xJ8ZQeCdEh1S4027v1luFgCW45Gc8k/h+NAHUUUy3lE9vHMquokQMFcYYZGcEdjVbW9QTStHvNSkhlmS1heZo4ly7BRnAHrQBcorn/h94nh8YeF7fXYbG5skmZl8qcfMCpxkHuPeugoAKK5Pwj42t/EXijXNBi0u+tX0iQI00y4SXkjj06dO45rrKACk2jduwM4xmlrP/trSf7c/sP8AtG2/tPyvN+y+YPM2euKANCvLf2kif+EY0D/sYbP+Zr1KvKf2lpoo/Dfh9ZJURv7ftXAZgDtUksfoKAOHooqO4mit4XmnkWONBlmY4AFUBJRUdvNDcQJPBIskTjKspyCKkoA7r9mj/kV/EP8A2MVz/wCgRV6pXk/7MssT+G/EUaSozjxBcOVDAkKUjwfocH8jXrFSAmBu3YGcYzS1QbWtJXXF0M6jbDU2i80Wu8eYU9cVfoAQgN94A855paoa1rWk6KkD6tqNtZLPKIojM4Xe56AZq/QAGgAKAAAAOgFQX95a2FlNe3txHb20KF5JZGwqqOpJpul39nqlhDf6fcxXVrMu6OWNsqw9jQBZpAAM4AGTk+9LVDSda0nVpbqLTNRtrt7STyrhYnDGN/Q0AX6TA3bsDOMZpaoPrWkx65Hob6jbLqckZlS1LjzCvrigC/SEBuoB5zzS1Q1rWtJ0WGKbVtQtrKOaQRRtM4UM56AUAX6KB0qG9ureytJby8njgt4ULySSNhVUdSTQBMAFAVQAB0AoqrpWoWOq6fFqGm3UV1azDdHLE2VYfWrVACAAZwAMnJ96WqGla1pOq3F3b6bqNtdy2cnl3CRSBjE3ofyP5VfoATA3bsDOMZpaz5da0mHW4tEl1G2TUpozJHbFx5jKO4H4H8q0KAAgMOQDznmiqGt61pOiW8dxq+oW9jFJII0eZwoZj0Aq+CGAIIIPQigAoUBQFUAAdAKiu7iCztZbq6mSGCJS8kjthVUdSTUOkalYavp8WoaZdw3drKMpLE2VbtQBboAAJIABPX3orP0zWtJ1O7u7PT9Rtrq4sn2XMccgZom9D+tAGhSYGQ2BkdDS1n3Gt6Tb6zBo0+o20eo3CF4bZpAHdR3A/A/lQBoUjAMMMAR70tUNc1nStDtFu9X1C3sYGcRq8zhQWPQUAX6KRWVlDKwZSMgg5BFMuZ4ba3kuLiVIoYlLyO5wqqOSSfSgB6gKAqgADoBS1T0bVNO1nT49Q0u8hvLWTOyWJtynBwauUAIAASQACevvS1n6drWk6jf3lhY6jbXN1ZMFuYo5AWiPoRWhQAVhf8Ij4f8A+Ex/4S77Av8AbHk+T5+9vu4x93OM44zit2igAryX9puztbjw94emmgV5F123hDHOQjkhh+OB+VetV5Z+0n/yLHh//sYbP+ZoA4SoL61gvbSS1uY/MhkG1lzjIqeiqAgsLS3sbOO0tY/LhjGFXOanoooA7L9mGztYfD/iO4hgRJW12aEsOpREQqPw3N+deuV5V+zP/wAiv4i/7GK6/wDQIq9VqQMN/CWgP4wXxa1gp1hYfJE+9vu4x93OM44zityiigDD8W+E9B8VxWkeu2IultJhND87Ltb8DyD6VuAAAAAADoBRRQBT1zS7HWtIudK1KAT2d1GY5YySNw+o5FR+HNG07w/o1to+k24t7O3XbGmScc5JJPJOTWhRQAVh+F/CXh/wzcahcaLYLayahN51wQ5bc3PTJ4HJ4HrW5RQAVhzeEvD83i+LxZJYKdYii8pJ9x+7jH3c4zgkZrcooAKw/F/hPQfFlvbW+vWIuo7aYTRDeylW+oI4PcVuUUAIqqqhVACgYAHYVV1nTbLWNKudL1GAT2lzGY5YySNyn3HIq3RQBneGtE03w7otvo+kW/2eztwQibix5OSSTyTk1o0UUAYXhnwj4f8ADd7qN5o9gttNqMvm3LBidx5PGTwMknA9a3aKKAMK68I+H7nxdb+K5rBW1e3i8uOfceByOmcE4J5963aKKAMTxf4U0LxZZQWevWIuoYJRNGN7KQw9wRwfStqNFjjWNFCqoAUDoAKWigCrq2n2eq6ZcabqEIntbmMxyxk43Keo4qt4X0HS/DWiw6Po9t9ns4c7E3FjknJJJ5JzWnRQAVheHfCPh/w/qepalpNgtvc6lJ5ly4cncck8AngZJOBW7RQAVhX3hHw/e+K7TxRc2Cvq1ohSGbcRgc9RnBIycH3rdooAKxfGHhbQ/FunR6fr1kLqCOUSoN7KQw9wQenFbVFADYY44YUhiUJGihVUdABwBUOpWVrqWn3Gn3sImtriNo5Yz0ZSMEVYooAyvCvh/SfC+ixaPotr9ms4yWC7ixJJySSeSa1aKKAMLQfCPh/Q9a1LWNLsFgvdSbdcyB2O45zwCcAZ54rdoooAK5P/AIRrXP8AhZv/AAk3/CST/wBk/ZPJ/svB27sdeuOvPTOa6yigArh/i54HvvHFlpdra622mJZ3YuJMR79+OhH+0vOO3NdxRQB5Ifgq+f8AkoPiP/vza/8AxqszxV8Ip9N8M6pqMXjzXpntbSWZY5YrcKxVScHbGD27EV7dWH8Qf+RD1/8A7Btx/wCi2oA8r8IfCSbVfCekapJ4816F7yyhuDHHFblU3oGwN0bNxnHJNav/AApWT/ooXiP/AL82v/xqu7+Gn/JOPDP/AGCLT/0StdBQBw3wk8DXvge31a2udcfU4ry7NxEDHs2ZGCT/ALR4zjjiu5oooA4TxH4N8Tan44/tuw8dahpFh9lEQtbeNGKt6gOGTB68qTT/APhDPFP/AEVLxH/4CWX/AMZruKKAPGviX4d8Waba6IyfErXp/tWtWtn88MCbPNfaGHlomcZzg5BrrT4M8U5/5Kl4i/8AASy/+M0nxi/48/C//Y06b/6PFdzQB5/qXgbxbcafcQRfFLX/ADJI2Vd9rahckdykSt+RBrp/BOl3+ieFrHS9U1STVLu3j2yXTjlzknvzx059K2aKACvOvg3Dqyar4z/tLXLrUkg1t7WJZuibY0fI54yJQMD+7XotcP8ACr/kJ+Ov+xom/wDSa2oA7iuTufDWuSfEu28Sx+JJ49JitjE+mBTtZsHnrjqQemeK6yigArzv47Raq+iaK2la3daW7a1aW7mD+MTSrGCeR90tnHevRK4f4zf8gLRP+xl0r/0rjoA7dAVQKWLEDknvWf4msbvU/D99p9jqD6fdXELRxXKDJiYjgitGigDzrRPAfi6z0m2tbj4o66JY02t5VtbMn4GSNmP4k1d/4QvxT/0VLxH/AOAll/8AGa7iigDxvwJ4d8WX2ueLLd/iTrsQsNVFsGSGBzJ+5jk3ESIwXiQDCgD5fpjrP+EM8U/9FS8R/wDgJZf/ABmj4Z/8jP8AED/sYR/6R21dxQBwGl+CfFFn42sdauvH+panY28TJLbXESIZCc4GIwqY5Bztzx+Xf0UUAedftAR6x/wh9nNousT6ZOuqWsOYiR5nmyrEuSOcAuG/Ct3wH4oOspPpOq250/xFpwVL+yds/SWM/wAcbdQw+hwRWd8bv+RNtP8AsOaX/wCl0NaXjjwr/bn2fVNLuv7M8Q6flrC/Vc4z1ikH8cTd1/EYNAGx4hs7rUdCvbGyvnsLmeFo4rlBlomI4YVQ8A6NqWgeFbTS9W1eTVruENvuXBy2SSBzzgDjmq/gfxV/bouNN1K1/szxBp+Fv7Bmztz0kjP8cTdVb8DyK6agArzn4WQ6tH468dxahrl3qENtqMcUMUv3U3wrNkc8YEgXA/u16NXDfDz/AJH74if9he2/9IbegDua858Tw6svx08LCHXLuGwubC6kezX/AFbeTszkZ53eav0216NXC+Jv+S1+DP8AsF6r/O1oA7quW+Jfh3WfEuhw2OieIJtEnS4SVpowTvUdV4IPv+Fbusappuj2EmoatfW1jaRDLzTyBFX8TXGnxV4m8VDy/A+k/ZNPb/mN6tEyRsPWGDh5PZm2r9aAOs1XVtM8O6Ot3rmqwWsESBXuLhwm84x+JPoK46617xX40tZLXwfpsmjaZMhU63qiNG7KR1t4OHJ54d9o7gGtTQvAGl2moJrGtXFz4i1lTkXmoEP5R/6ZRj5Ix/ujPvXX0Ac/8PdE1Pw94WttL1fWZNXu4yxa5cHJBOQvPOB710FFFAHJ+EPDWt6P4p17VNR8ST6lZ6hIGtrR1IFuM/X044xwK6yiigArk/7Y8Wf8LM/sb+wE/wCEc+y+Z/aO7nzMdPz4x+NdZRQAVyfxE1jxXpI0r/hF9AXV/tF2I7vLY8qP1/nz2xXWUUAA6c9a5r4pS3UPw58QSWduLib+z5QELY4KkMc+wyfwrpaw/iD/AMiHr/8A2Dbj/wBFtQBT+Esl1L8MvDbXduLeQabCoQNuygQBGz7qAfxrqK5/4af8k48M/wDYItP/AEStdBQByfw91jxZq0urr4m0BNJS3ujHZkNnzo+efftz3zXWUUUAcnLrHixfiZHoyaAh8OG18xtR3ciTHT8+MfjXWUUUAeafHy61S2sfC/8AZ2nreH/hIbR+ZNv7xXBjX/gTcV6WM4GRg9xXDfGL/jz8L/8AY06b/wCjxXc0AZniu71Ox8OX95otiL/UIoS1vbk4EjelQ+Cb7WNS8L2N7r+nDTtSljzPbA52HJx9MjBx71s0UAFeMfD3WvHMOr+Ml0/wZa3qvr8rzGTU1g8uTy412D5W3fIsbZ4+9Xs9cP8ACr/kJ+Ov+xom/wDSa2oAT/hIPiR/0Tuw/wDB+v8A8arNk8VfFMeI4rNfh3afZWgLsf7UBXd/1124HbjbXpdFAHDf8JB8SP8Aondh/wCD9f8A41XH/FfXPHkuk6Qt94JtLONdcsZEdNVWctKsytGmAq43MFGfevaa4f4zf8gLRP8AsZdK/wDSuOgDt0LFAWXa2ORnODWf4mutSs/D99daRZC+v4oWa3ty2BI4HAzWjRQBieBr/WtT8LWV94h00abqUqkzW4P3eTj6ZGDituiigDzT4OXeq3Hivx8NQ01LRf7aDkiTd8/kxrt/79pG2f8Abr0uuH+Gf/Iz/ED/ALGEf+kdtXcUAcnf6x4si+JFlo9t4fSXw9Lbl59Q38o+Dx+YAx3zXWUUUAebftDXOpW/g/T/AOz9PW7DaxZM+X27WWdGjH/ApAi/jXo8RdokaRdjlQWXOcH0riPjd/yJtp/2HNL/APS6Gu5oA4/4l+HZ7+xXX9CWSHxNpaNJYTRYDSDq0Dg8Mjf3T3wRg0nww8XXHiTTpbPW7QaZ4isiPttgylWRW5SQA9VYdxkZBFdjXLeOfCr6y9vrGj3Q03xHp4Jsr3bkMD1hlH8UTdx26jkUAdTXmfwmutVuPiD8Qhf6atqp1OJiRJuwwgRFH4xrG/8AwKun8D+Kk19LixvrU6br1gQmoae7ZMZPR0P8cbdVYfTqDWX8PP8AkfviJ/2F7b/0ht6AO5rxf4y614m0r4p+H7jRdJE7Q6ZdiGURNO212i85/KUhm8sLGdo5O6vaK4XxN/yWvwZ/2C9V/na0AUvAOg+FPERj8S3Wvf8ACZ6jE3+vuiNlo/dUt+kLD3G73re+JereKNG0OG58KaGusXjXCJJET91D1bH5D2zR4m8C6LrN/wD2tbm40fW1GE1PTn8qf2D/AMMi/wCy4I+lZX9ueNPCfy+JtN/4SHS1/wCYppUOJ0HrLb9T7lCfpQB3du0j28bzRiORkBdAc7TjkZ71W1ue9ttHvLjTrUXd5HC7QQFsCRwOFz7mofDuv6N4i08X+ialb31vnaWibJRv7rDqp9iAa0qAOf8Ah7qWv6t4Wtr7xNpI0vUnLB7cHoAeDjtkdq6CiigDk/CGs+LNQ8U67Y654fTT9MtJAthch8+euf14wc9uldZRRQAVzn/Ca6D/AMJ3/wAIV58v9r+R5+zyjs24zjd645ro6rf2fY/2j/aX2O3+2+X5f2jyx5m3+7u64oAs1znjbxpoXg/+z/7bmlj+3z+RB5cZf5uOTjoORXR1Wv8AT7G/8r7dZ29z5LiSLzYw2xh0YZ6GgCyDkZrnPiheW9j8OvEFzdPsiGnzLnGeWUqP1Iro6jureC6t5Le5hjmhkUq8bqGVgexB60Ac38Jry3vvhl4bmtn3xrpsEROMfMiBG/VTXUVFaW9vaW0dtawxwQRrtSONQqqPQAdKloA5zwX400HxdJqMeizSyHT5/Jn3xlfm55Geo4NdHVax0+xsTMbKzgtjO5klMUYXex/iOOpqzQBzknjTQU8dp4LaaX+13g84J5Z2YxnG71xzXR1WOn2J1EakbO3N6E8sXHljzAv93d1xVmgDzf486xp+lWPhc30xj/4qKynGFJ+SKQM549BXpAIYAjoarX+n2OoLGt9ZwXKxOJIxLGG2sOjDPQ1ZoAoeItXsdB0O71nUpGS0tIzJKyqWOB6Adaj8K67p/ibQLXW9Ld3tLpS0ZdSrcEggj6g1fuYYbm3kt7iJJYZFKujrlWB6gg9aSztreztY7W0gjggjXakcahVUegA6UAS15v8ABbWtO1TV/HKWUxkP/CQyT/dI+RookB5/2on/AEr0iq1lp9jYvO9nZwW7XD+ZMYowpkb1OOpoAs1zk/jTQYfHUPgySeUatND5yoIzsxgnG71wCa6OqzafYtqK6i1nAbxEMazmMeYF9A3XFAFmvOPj5rGn6VoWhG+mMe7X7GYYUnKxTpI5/BVNej1W1DT7HUI0jv7OC6SNxIiyxhgrDoRnvQBYRgyhlOQRkGqWv6rZ6Hot3q+oSNHaWkRllZVLEKPQDrV6mXEMVxA8E8aSxSKVdHGQwPUEUAcHY/GL4eXVpFcf275PmLny5LaXcvscKR+tT/8AC2/h5/0Mcf8A4DTf/EV2FpY2dnbR21raQQQRjakccYVVHoAKl8qP/nmn/fIoA8b8AfEvwTZeIPGc93rQhjvdaFxbsYJDvj+zwx54U4+aNuuO1df/AMLb+Hn/AEMcf/gNN/8AEV1tppunWkk8lrY20DzvvmaOIKZG9TjqaseVH/zzT/vkUAcbpHxS8F6x4mtPD+l6lJdXd0jNGVgdUyATglgOcA12tVW07T21CPUDZW5u40KJP5Y3qp6gHrirVAHnH7QerWOl+DrAXsxjMms2DphSciK5jlf8lRq9FidZI1kQ5VgGU+oNQahp9jqMKw39nBdRq4dVmjDgMOhwe9WaAKet6laaNpF1qt+5jtbWJpZWC5IUDJwB1qp4P8RaZ4q0C31vSJJHtJ9wUuhVgQcEEH3Fas0cc0LwzRrJG6lWRhkMD1BFR2Npa2NrHaWVvFbW8YwkcSBVUewFAHOeOfCsmsSW+taLdLp3iPTwTZXm3Kup6wyj+KJu47dRyK5H4FeIRrnijxzLdW32PUJNQgkntg28RlLeOFsMOCN8TY9sV6vVa00+xs57ie1s4IJbht87xxhWkb1YjqaALNea+KtZ0+P4+eD9PeYi4TTr5GXaes3klBn38l/09a9KqtLp9jLqEWoSWcD3cSlY52jBdAeoDdRQBZrn/HXjDRfBelRalrksscEswhTy4y5LHnoPYGugqtqNhY6jALfULOC6iDBwk0YdQw6HB70Ac1rfgjRNauU1/S5rnRNYdA0ep6c3lSOCMgSLjbKvs4P4VmS+JvFfg+Nv+Ey0tdW0uMEnWdJjOVUd5rcnK+5UsPpXoIGBgcCmyxpLG0ciK6OCrKwyCD1BoAyPBnibS/Fugxa1o8kj2krMo8xCrAqcEEVs1BYWdpp9olpY20Ntbp9yKJAqr9AKnoA5zw1410HxD4g1bQ9Nnle80p9lyGiKjrj5T35GK6Oq1rp9ja3NxdW1nbwz3JDTyJGFaQjuxHWrNABTPOh87yPNTzcbtm4bseuKfXLf8INpX/Cx/wDhOfPu/wC0Ps32fy/M/d4xjOPp26d6AOppks0MO3zZUj3Hau5gMn0FPrlviB4H0rxoNM/tOe7i/s65FxF5Em3cfQ/kOetAHU0jusaF5GVVUZLE4AFKOBisvxZolr4k8OX2h3rypb3kRjdomwwHtQBpRukiLJGyujDIZTkEU6srwhoNp4Z8N2WhWMk0lvZx+WjStljznn861aAGRTQylvKlSTY21trA7T6H3p9ct4C8D6V4Nl1WTTZ7uU6ncm4l8+TdtPPA/M8nmupoAZ50PneR5qebjds3Ddj1xT65aTwPpUnxGj8cme7/ALQS2+ziPzP3eMYzj6duneupoAZNNFCFM0qRhmCruYDJ9PrT65f4heCNL8bQafDqc91ELG5FxH5D7cn0P+PUV1CjaoA6CgBHZUQu7BVAySTgAUkciSRrJG6ujDIZTkEfWs/xRo1r4h8PX2iXjypb3kRidom2sAfQ1F4N8P2fhfw1Z6DYyTSW9ohVGlbLHJJOfzoA16ZFNDKXEUqOUO1wrA7T6H0p9ct4F8DaV4PvNXutNnu5X1S48+UTSbgpyTgfmeTzQB1NMM0QmEJlQSkbgm4biPXFPrlrnwNpU/xFt/HDT3Y1CC3MCxiT92RgjOPoTx0oA6mmTTRQqGmlSMEhQXYDJPbmn1y/xE8EaX43srK11Se6hWzuRcIYH25I7H/ORQB1FI7KqlmYKoGSScAChFCoFGcAYGTVDxJpNtr2g3ujXjSpBeQtDI0bbWAPoaAL0UkcsayROrowyrKcgj606sbwV4ds/Cnhm00Gwkmlt7VSFeVssckk/qa2aAGRzRSM6xyo5Q7XCsCVPofSn1y3gnwNpXhPVNZ1DT57uSTVp/OmE0m4Kck4H4seTzXU0AMM0QmEJlQSsNwQsNxHrin1y194G0q8+Idn42knuxf2kBhSMSfuyMEZI/E8dK6mgBk00UKhppUjUkKC7AAk9uafXMfEXwTpfjjTLaw1Sa6hjt7hZ0MD7SSOMGuliRY4kjXO1VCjJycCgBWYKpZiAAMknoBSRSRzRrJFIsiMMqynIP41T8QaXb61ol5pN00iwXcLQyGNtrAMMcGqXgbw1ZeEfDNroOnyzy29vuw8zZYkkk+w60AbdMjmikd0jlR2jOHCsCVPofSn1y3g7wNpXhfXNa1ewnu5JtXm82ZZZNyqck4H4k9aAOppjTRLMsLSoJWBKoWG4j1Ap9crqngbStQ8f6d4zmnu1vrGIxxxrJiNhzyR/wACP1oA6qmTTRQpvmlSNcgZdgBn05p9cz8RfBem+ONGi0vVJrmGKKdZ1aB8HIzwc8d6AOmoYhQWYgAckmmW8SwW8cCbtkaBF3HJwBjk96r61p8GraRd6XctIsN1C0MhRtrBWGDg0AWYZY5oxJDIkiN0ZTkH8adWD4C8LWPg3wzBoOnSzywQszB5myxLHJ9h9BW9QAyOaGR3jjlR3jOHVWBKn39KfXK+E/A2leG/E2ta/ZT3clzq8geZZZMqvJPH4nvXVUAf/9k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4" name="AutoShape 4" descr="data:image/jpg;base64,%20/9j/4AAQSkZJRgABAQEAYABgAAD/2wBDAAUDBAQEAwUEBAQFBQUGBwwIBwcHBw8LCwkMEQ8SEhEPERETFhwXExQaFRERGCEYGh0dHx8fExciJCIeJBweHx7/2wBDAQUFBQcGBw4ICA4eFBEUHh4eHh4eHh4eHh4eHh4eHh4eHh4eHh4eHh4eHh4eHh4eHh4eHh4eHh4eHh4eHh4eHh7/wAARCAB/AW0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rk8+Ov+Fm9LH/AIRH7L7eb5uPzzn8Me9AHWUUVyfxF/4TnGlf8IWLI/6WPt32jH+q9s/jnHPTFAHWUUDOOetZXi/+3P8AhGr/AP4RvyP7X8k/ZfO+5v8AfPHr14zQBq0VkeDf7e/4Riw/4SbyP7X8r/SvJxt3Z9uOmOnFa9ABRXJ/D0+OvO1f/hMxYhPtR/s/7Pj/AFXPXHbpjPPXNdZQAUVycv8AwnX/AAsyPyxY/wDCI/Zfn6eb5uPzznHtj3rrKACiuU+I/wDwnH2fTf8AhCRZGT7UPtv2jH+q9s/rjn0rq1ztG7Ge+KACiszxX/bP/COX/wDwjvkf2t5J+y+d9zf2z2/PiofBP/CQf8IvY/8ACU+R/bHl/wCk+TjbnJx04zjHTigDZoork/AP/Cdfbda/4TAWP2f7V/xLvs+M+Vz1x2xjrz1oA6yiiuTuv+E6/wCFl23kCx/4RL7MfOzjzfMwfxznHtigDrKKK5T4k/8ACcfYLH/hBxZG4+1L9q+0Y/1Xtnj69/SgDq6KRN2wb8bsc46ZrP8AE39r/wDCP339g+QdU8lvsvnfc8zHGaANGisTwL/wkf8Awi1l/wAJZ5H9sbT9o8nG3OTjpxnGM44rboAKK5PwL/wnX9q65/wlosfsX2j/AIln2fGfLyeuO2NvXnOa6ygAork78+Ov+FkWX2MWP/CKfZz9p3Y83zMH8c524xxiusoAKK5X4lf8Jt/ZVr/wg4szefaV+0faMf6rvjPHXGe/pXUReZ5Sebt8zaN23pnvigB1FUPEP9qf2Fe/2J5J1LyG+y+d9zzMcZ/GqHgH/hJv+EVtP+Eu+z/2xhvP8nG3GTt6cZxjpQBvUUVyfgo+Ov7f13/hKRY/2b5//Es8jG7Zk9cc4xjrzmgDrKKK5PVv+E6/4WJpv9nCx/4RbyT9s348zfz075+7jHHXNAHWUUVy3xL/AOE0/sOH/hBvsn9ofaF837RjHl85xu464/DpQB1NFMt/O+zx/aNnnbB5mz7u7HOPbNVtc/tH+xrz+yfK/tDyX+zeb9zzMfLn2zQBcorn/h7/AMJT/wAItbf8Jl9m/tjLeb5GMbc/LnHGceldBQAUVyXhA+Ov+Ep13/hJBY/2N5g/svycb9uT1xz0xnPOeldbQAUUVyf/AAm1v/wsv/hCP7LvvO+y/aPte3910zj/AOv68UAdZRRXH/E3x7ZeBLbTri9068vEvbjyf9HUHZxkn3PoO/NAHYUV5kfjb4Tz/wAgvxV/4I5/8Khvfjl4WhtJZo9H8Tu6IWVZNJliUkdi7DC/U0Aep0V5ZY/HLwvPZwzS6P4mjd0DMsekyyqD6B1GG+oqb/hdvhP/AKBXiv8A8Ec/+FAHptFcf8M/H1j46TU5LHTr2zSxn8nNwuN+RwfY+oPSuwoAKK5SXxtbx/EuPwR/Zd6ZntftH2vb+6HGcfp19eK6ugAorlPiN41t/Bdvp01xpl7fC+uhbgW652Z7n+g711anIB559aACiszxVrEfh/w5f61LbTXKWcJlMUIy747CovBWvR+J/DFjrsNpPaJdpuEMwwy8kfj060AbFFFcp4C8bW/i691m2g0u+sjpdz5DNcLgSdeR6dOn0oA6uiiuUufG1vB8SbfwSdLvmmntjOLsL+6HBOP06+vFAHV0UVyvxI8aW/gqxsbq40y9vxd3Itwtuudme5/oO9AHVUUiNuQNgjIzgjBrP8TatHofh++1iW3muEtIWlMUK5d8DoKANGisXwP4hi8VeF7PXYbO4s0ulJEMw+ZcEj8Rx1raoAKK5TwN42t/FWq63YQ6XfWbaVceSzzrgSckZHp0PH0rq6ACiuTv/G1vafEey8Ftpd8811bmYXSr+6XgnHv0PPausoAKK5b4k+NLfwTpVrf3Gm3l+Li5WAJbr93POSfw4HeunifzIkkCsoZQ2GGCM+tADqKoeIdTTRtCvdWkgmnS0haZo4Vy7BRnAFUfAXiSLxZ4XtNdhsrizS43fuZx8ykEj8Rx1oA3aKK5PwX42t/E+va5pMOl31o2kzeU0k6YWXkjI9OnT0oA6yiiuT1Xxtb6f8Q9N8HNpd9JLfQmUXSL+7TrwfX7pye1AHWUUVy/xJ8ZQeCdEh1S4027v1luFgCW45Gc8k/h+NAHUUUy3lE9vHMquokQMFcYYZGcEdjVbW9QTStHvNSkhlmS1heZo4ly7BRnAHrQBcorn/h94nh8YeF7fXYbG5skmZl8qcfMCpxkHuPeugoAKK5Pwj42t/EXijXNBi0u+tX0iQI00y4SXkjj06dO45rrKACk2jduwM4xmlrP/trSf7c/sP8AtG2/tPyvN+y+YPM2euKANCvLf2kif+EY0D/sYbP+Zr1KvKf2lpoo/Dfh9ZJURv7ftXAZgDtUksfoKAOHooqO4mit4XmnkWONBlmY4AFUBJRUdvNDcQJPBIskTjKspyCKkoA7r9mj/kV/EP8A2MVz/wCgRV6pXk/7MssT+G/EUaSozjxBcOVDAkKUjwfocH8jXrFSAmBu3YGcYzS1QbWtJXXF0M6jbDU2i80Wu8eYU9cVfoAQgN94A855paoa1rWk6KkD6tqNtZLPKIojM4Xe56AZq/QAGgAKAAAAOgFQX95a2FlNe3txHb20KF5JZGwqqOpJpul39nqlhDf6fcxXVrMu6OWNsqw9jQBZpAAM4AGTk+9LVDSda0nVpbqLTNRtrt7STyrhYnDGN/Q0AX6TA3bsDOMZpaoPrWkx65Hob6jbLqckZlS1LjzCvrigC/SEBuoB5zzS1Q1rWtJ0WGKbVtQtrKOaQRRtM4UM56AUAX6KB0qG9ureytJby8njgt4ULySSNhVUdSTQBMAFAVQAB0AoqrpWoWOq6fFqGm3UV1azDdHLE2VYfWrVACAAZwAMnJ96WqGla1pOq3F3b6bqNtdy2cnl3CRSBjE3ofyP5VfoATA3bsDOMZpaz5da0mHW4tEl1G2TUpozJHbFx5jKO4H4H8q0KAAgMOQDznmiqGt61pOiW8dxq+oW9jFJII0eZwoZj0Aq+CGAIIIPQigAoUBQFUAAdAKiu7iCztZbq6mSGCJS8kjthVUdSTUOkalYavp8WoaZdw3drKMpLE2VbtQBboAAJIABPX3orP0zWtJ1O7u7PT9Rtrq4sn2XMccgZom9D+tAGhSYGQ2BkdDS1n3Gt6Tb6zBo0+o20eo3CF4bZpAHdR3A/A/lQBoUjAMMMAR70tUNc1nStDtFu9X1C3sYGcRq8zhQWPQUAX6KRWVlDKwZSMgg5BFMuZ4ba3kuLiVIoYlLyO5wqqOSSfSgB6gKAqgADoBS1T0bVNO1nT49Q0u8hvLWTOyWJtynBwauUAIAASQACevvS1n6drWk6jf3lhY6jbXN1ZMFuYo5AWiPoRWhQAVhf8Ij4f8A+Ex/4S77Av8AbHk+T5+9vu4x93OM44zit2igAryX9puztbjw94emmgV5F123hDHOQjkhh+OB+VetV5Z+0n/yLHh//sYbP+ZoA4SoL61gvbSS1uY/MhkG1lzjIqeiqAgsLS3sbOO0tY/LhjGFXOanoooA7L9mGztYfD/iO4hgRJW12aEsOpREQqPw3N+deuV5V+zP/wAiv4i/7GK6/wDQIq9VqQMN/CWgP4wXxa1gp1hYfJE+9vu4x93OM44zityiigDD8W+E9B8VxWkeu2IultJhND87Ltb8DyD6VuAAAAAADoBRRQBT1zS7HWtIudK1KAT2d1GY5YySNw+o5FR+HNG07w/o1to+k24t7O3XbGmScc5JJPJOTWhRQAVh+F/CXh/wzcahcaLYLayahN51wQ5bc3PTJ4HJ4HrW5RQAVhzeEvD83i+LxZJYKdYii8pJ9x+7jH3c4zgkZrcooAKw/F/hPQfFlvbW+vWIuo7aYTRDeylW+oI4PcVuUUAIqqqhVACgYAHYVV1nTbLWNKudL1GAT2lzGY5YySNyn3HIq3RQBneGtE03w7otvo+kW/2eztwQibix5OSSTyTk1o0UUAYXhnwj4f8ADd7qN5o9gttNqMvm3LBidx5PGTwMknA9a3aKKAMK68I+H7nxdb+K5rBW1e3i8uOfceByOmcE4J5963aKKAMTxf4U0LxZZQWevWIuoYJRNGN7KQw9wRwfStqNFjjWNFCqoAUDoAKWigCrq2n2eq6ZcabqEIntbmMxyxk43Keo4qt4X0HS/DWiw6Po9t9ns4c7E3FjknJJJ5JzWnRQAVheHfCPh/w/qepalpNgtvc6lJ5ly4cncck8AngZJOBW7RQAVhX3hHw/e+K7TxRc2Cvq1ohSGbcRgc9RnBIycH3rdooAKxfGHhbQ/FunR6fr1kLqCOUSoN7KQw9wQenFbVFADYY44YUhiUJGihVUdABwBUOpWVrqWn3Gn3sImtriNo5Yz0ZSMEVYooAyvCvh/SfC+ixaPotr9ms4yWC7ixJJySSeSa1aKKAMLQfCPh/Q9a1LWNLsFgvdSbdcyB2O45zwCcAZ54rdoooAK5P/AIRrXP8AhZv/AAk3/CST/wBk/ZPJ/svB27sdeuOvPTOa6yigArh/i54HvvHFlpdra622mJZ3YuJMR79+OhH+0vOO3NdxRQB5Ifgq+f8AkoPiP/vza/8AxqszxV8Ip9N8M6pqMXjzXpntbSWZY5YrcKxVScHbGD27EV7dWH8Qf+RD1/8A7Btx/wCi2oA8r8IfCSbVfCekapJ4816F7yyhuDHHFblU3oGwN0bNxnHJNav/AApWT/ooXiP/AL82v/xqu7+Gn/JOPDP/AGCLT/0StdBQBw3wk8DXvge31a2udcfU4ry7NxEDHs2ZGCT/ALR4zjjiu5oooA4TxH4N8Tan44/tuw8dahpFh9lEQtbeNGKt6gOGTB68qTT/APhDPFP/AEVLxH/4CWX/AMZruKKAPGviX4d8Waba6IyfErXp/tWtWtn88MCbPNfaGHlomcZzg5BrrT4M8U5/5Kl4i/8AASy/+M0nxi/48/C//Y06b/6PFdzQB5/qXgbxbcafcQRfFLX/ADJI2Vd9rahckdykSt+RBrp/BOl3+ieFrHS9U1STVLu3j2yXTjlzknvzx059K2aKACvOvg3Dqyar4z/tLXLrUkg1t7WJZuibY0fI54yJQMD+7XotcP8ACr/kJ+Ov+xom/wDSa2oA7iuTufDWuSfEu28Sx+JJ49JitjE+mBTtZsHnrjqQemeK6yigArzv47Raq+iaK2la3daW7a1aW7mD+MTSrGCeR90tnHevRK4f4zf8gLRP+xl0r/0rjoA7dAVQKWLEDknvWf4msbvU/D99p9jqD6fdXELRxXKDJiYjgitGigDzrRPAfi6z0m2tbj4o66JY02t5VtbMn4GSNmP4k1d/4QvxT/0VLxH/AOAll/8AGa7iigDxvwJ4d8WX2ueLLd/iTrsQsNVFsGSGBzJ+5jk3ESIwXiQDCgD5fpjrP+EM8U/9FS8R/wDgJZf/ABmj4Z/8jP8AED/sYR/6R21dxQBwGl+CfFFn42sdauvH+panY28TJLbXESIZCc4GIwqY5Bztzx+Xf0UUAedftAR6x/wh9nNousT6ZOuqWsOYiR5nmyrEuSOcAuG/Ct3wH4oOspPpOq250/xFpwVL+yds/SWM/wAcbdQw+hwRWd8bv+RNtP8AsOaX/wCl0NaXjjwr/bn2fVNLuv7M8Q6flrC/Vc4z1ikH8cTd1/EYNAGx4hs7rUdCvbGyvnsLmeFo4rlBlomI4YVQ8A6NqWgeFbTS9W1eTVruENvuXBy2SSBzzgDjmq/gfxV/bouNN1K1/szxBp+Fv7Bmztz0kjP8cTdVb8DyK6agArzn4WQ6tH468dxahrl3qENtqMcUMUv3U3wrNkc8YEgXA/u16NXDfDz/AJH74if9he2/9IbegDua858Tw6svx08LCHXLuGwubC6kezX/AFbeTszkZ53eav0216NXC+Jv+S1+DP8AsF6r/O1oA7quW+Jfh3WfEuhw2OieIJtEnS4SVpowTvUdV4IPv+Fbusappuj2EmoatfW1jaRDLzTyBFX8TXGnxV4m8VDy/A+k/ZNPb/mN6tEyRsPWGDh5PZm2r9aAOs1XVtM8O6Ot3rmqwWsESBXuLhwm84x+JPoK46617xX40tZLXwfpsmjaZMhU63qiNG7KR1t4OHJ54d9o7gGtTQvAGl2moJrGtXFz4i1lTkXmoEP5R/6ZRj5Ix/ujPvXX0Ac/8PdE1Pw94WttL1fWZNXu4yxa5cHJBOQvPOB710FFFAHJ+EPDWt6P4p17VNR8ST6lZ6hIGtrR1IFuM/X044xwK6yiigArk/7Y8Wf8LM/sb+wE/wCEc+y+Z/aO7nzMdPz4x+NdZRQAVyfxE1jxXpI0r/hF9AXV/tF2I7vLY8qP1/nz2xXWUUAA6c9a5r4pS3UPw58QSWduLib+z5QELY4KkMc+wyfwrpaw/iD/AMiHr/8A2Dbj/wBFtQBT+Esl1L8MvDbXduLeQabCoQNuygQBGz7qAfxrqK5/4af8k48M/wDYItP/AEStdBQByfw91jxZq0urr4m0BNJS3ujHZkNnzo+efftz3zXWUUUAcnLrHixfiZHoyaAh8OG18xtR3ciTHT8+MfjXWUUUAeafHy61S2sfC/8AZ2nreH/hIbR+ZNv7xXBjX/gTcV6WM4GRg9xXDfGL/jz8L/8AY06b/wCjxXc0AZniu71Ox8OX95otiL/UIoS1vbk4EjelQ+Cb7WNS8L2N7r+nDTtSljzPbA52HJx9MjBx71s0UAFeMfD3WvHMOr+Ml0/wZa3qvr8rzGTU1g8uTy412D5W3fIsbZ4+9Xs9cP8ACr/kJ+Ov+xom/wDSa2oAT/hIPiR/0Tuw/wDB+v8A8arNk8VfFMeI4rNfh3afZWgLsf7UBXd/1124HbjbXpdFAHDf8JB8SP8Aondh/wCD9f8A41XH/FfXPHkuk6Qt94JtLONdcsZEdNVWctKsytGmAq43MFGfevaa4f4zf8gLRP8AsZdK/wDSuOgDt0LFAWXa2ORnODWf4mutSs/D99daRZC+v4oWa3ty2BI4HAzWjRQBieBr/WtT8LWV94h00abqUqkzW4P3eTj6ZGDituiigDzT4OXeq3Hivx8NQ01LRf7aDkiTd8/kxrt/79pG2f8Abr0uuH+Gf/Iz/ED/ALGEf+kdtXcUAcnf6x4si+JFlo9t4fSXw9Lbl59Q38o+Dx+YAx3zXWUUUAebftDXOpW/g/T/AOz9PW7DaxZM+X27WWdGjH/ApAi/jXo8RdokaRdjlQWXOcH0riPjd/yJtp/2HNL/APS6Gu5oA4/4l+HZ7+xXX9CWSHxNpaNJYTRYDSDq0Dg8Mjf3T3wRg0nww8XXHiTTpbPW7QaZ4isiPttgylWRW5SQA9VYdxkZBFdjXLeOfCr6y9vrGj3Q03xHp4Jsr3bkMD1hlH8UTdx26jkUAdTXmfwmutVuPiD8Qhf6atqp1OJiRJuwwgRFH4xrG/8AwKun8D+Kk19LixvrU6br1gQmoae7ZMZPR0P8cbdVYfTqDWX8PP8AkfviJ/2F7b/0ht6AO5rxf4y614m0r4p+H7jRdJE7Q6ZdiGURNO212i85/KUhm8sLGdo5O6vaK4XxN/yWvwZ/2C9V/na0AUvAOg+FPERj8S3Wvf8ACZ6jE3+vuiNlo/dUt+kLD3G73re+JereKNG0OG58KaGusXjXCJJET91D1bH5D2zR4m8C6LrN/wD2tbm40fW1GE1PTn8qf2D/AMMi/wCy4I+lZX9ueNPCfy+JtN/4SHS1/wCYppUOJ0HrLb9T7lCfpQB3du0j28bzRiORkBdAc7TjkZ71W1ue9ttHvLjTrUXd5HC7QQFsCRwOFz7mofDuv6N4i08X+ialb31vnaWibJRv7rDqp9iAa0qAOf8Ah7qWv6t4Wtr7xNpI0vUnLB7cHoAeDjtkdq6CiigDk/CGs+LNQ8U67Y654fTT9MtJAthch8+euf14wc9uldZRRQAVzn/Ca6D/AMJ3/wAIV58v9r+R5+zyjs24zjd645ro6rf2fY/2j/aX2O3+2+X5f2jyx5m3+7u64oAs1znjbxpoXg/+z/7bmlj+3z+RB5cZf5uOTjoORXR1Wv8AT7G/8r7dZ29z5LiSLzYw2xh0YZ6GgCyDkZrnPiheW9j8OvEFzdPsiGnzLnGeWUqP1Iro6jureC6t5Le5hjmhkUq8bqGVgexB60Ac38Jry3vvhl4bmtn3xrpsEROMfMiBG/VTXUVFaW9vaW0dtawxwQRrtSONQqqPQAdKloA5zwX400HxdJqMeizSyHT5/Jn3xlfm55Geo4NdHVax0+xsTMbKzgtjO5klMUYXex/iOOpqzQBzknjTQU8dp4LaaX+13g84J5Z2YxnG71xzXR1WOn2J1EakbO3N6E8sXHljzAv93d1xVmgDzf486xp+lWPhc30xj/4qKynGFJ+SKQM549BXpAIYAjoarX+n2OoLGt9ZwXKxOJIxLGG2sOjDPQ1ZoAoeItXsdB0O71nUpGS0tIzJKyqWOB6Adaj8K67p/ibQLXW9Ld3tLpS0ZdSrcEggj6g1fuYYbm3kt7iJJYZFKujrlWB6gg9aSztreztY7W0gjggjXakcahVUegA6UAS15v8ABbWtO1TV/HKWUxkP/CQyT/dI+RookB5/2on/AEr0iq1lp9jYvO9nZwW7XD+ZMYowpkb1OOpoAs1zk/jTQYfHUPgySeUatND5yoIzsxgnG71wCa6OqzafYtqK6i1nAbxEMazmMeYF9A3XFAFmvOPj5rGn6VoWhG+mMe7X7GYYUnKxTpI5/BVNej1W1DT7HUI0jv7OC6SNxIiyxhgrDoRnvQBYRgyhlOQRkGqWv6rZ6Hot3q+oSNHaWkRllZVLEKPQDrV6mXEMVxA8E8aSxSKVdHGQwPUEUAcHY/GL4eXVpFcf275PmLny5LaXcvscKR+tT/8AC2/h5/0Mcf8A4DTf/EV2FpY2dnbR21raQQQRjakccYVVHoAKl8qP/nmn/fIoA8b8AfEvwTZeIPGc93rQhjvdaFxbsYJDvj+zwx54U4+aNuuO1df/AMLb+Hn/AEMcf/gNN/8AEV1tppunWkk8lrY20DzvvmaOIKZG9TjqaseVH/zzT/vkUAcbpHxS8F6x4mtPD+l6lJdXd0jNGVgdUyATglgOcA12tVW07T21CPUDZW5u40KJP5Y3qp6gHrirVAHnH7QerWOl+DrAXsxjMms2DphSciK5jlf8lRq9FidZI1kQ5VgGU+oNQahp9jqMKw39nBdRq4dVmjDgMOhwe9WaAKet6laaNpF1qt+5jtbWJpZWC5IUDJwB1qp4P8RaZ4q0C31vSJJHtJ9wUuhVgQcEEH3Fas0cc0LwzRrJG6lWRhkMD1BFR2Npa2NrHaWVvFbW8YwkcSBVUewFAHOeOfCsmsSW+taLdLp3iPTwTZXm3Kup6wyj+KJu47dRyK5H4FeIRrnijxzLdW32PUJNQgkntg28RlLeOFsMOCN8TY9sV6vVa00+xs57ie1s4IJbht87xxhWkb1YjqaALNea+KtZ0+P4+eD9PeYi4TTr5GXaes3klBn38l/09a9KqtLp9jLqEWoSWcD3cSlY52jBdAeoDdRQBZrn/HXjDRfBelRalrksscEswhTy4y5LHnoPYGugqtqNhY6jALfULOC6iDBwk0YdQw6HB70Ac1rfgjRNauU1/S5rnRNYdA0ep6c3lSOCMgSLjbKvs4P4VmS+JvFfg+Nv+Ey0tdW0uMEnWdJjOVUd5rcnK+5UsPpXoIGBgcCmyxpLG0ciK6OCrKwyCD1BoAyPBnibS/Fugxa1o8kj2krMo8xCrAqcEEVs1BYWdpp9olpY20Ntbp9yKJAqr9AKnoA5zw1410HxD4g1bQ9Nnle80p9lyGiKjrj5T35GK6Oq1rp9ja3NxdW1nbwz3JDTyJGFaQjuxHWrNABTPOh87yPNTzcbtm4bseuKfXLf8INpX/Cx/wDhOfPu/wC0Ps32fy/M/d4xjOPp26d6AOppks0MO3zZUj3Hau5gMn0FPrlviB4H0rxoNM/tOe7i/s65FxF5Em3cfQ/kOetAHU0jusaF5GVVUZLE4AFKOBisvxZolr4k8OX2h3rypb3kRjdomwwHtQBpRukiLJGyujDIZTkEU6srwhoNp4Z8N2WhWMk0lvZx+WjStljznn861aAGRTQylvKlSTY21trA7T6H3p9ct4C8D6V4Nl1WTTZ7uU6ncm4l8+TdtPPA/M8nmupoAZ50PneR5qebjds3Ddj1xT65aTwPpUnxGj8cme7/ALQS2+ziPzP3eMYzj6duneupoAZNNFCFM0qRhmCruYDJ9PrT65f4heCNL8bQafDqc91ELG5FxH5D7cn0P+PUV1CjaoA6CgBHZUQu7BVAySTgAUkciSRrJG6ujDIZTkEfWs/xRo1r4h8PX2iXjypb3kRidom2sAfQ1F4N8P2fhfw1Z6DYyTSW9ohVGlbLHJJOfzoA16ZFNDKXEUqOUO1wrA7T6H0p9ct4F8DaV4PvNXutNnu5X1S48+UTSbgpyTgfmeTzQB1NMM0QmEJlQSkbgm4biPXFPrlrnwNpU/xFt/HDT3Y1CC3MCxiT92RgjOPoTx0oA6mmTTRQqGmlSMEhQXYDJPbmn1y/xE8EaX43srK11Se6hWzuRcIYH25I7H/ORQB1FI7KqlmYKoGSScAChFCoFGcAYGTVDxJpNtr2g3ujXjSpBeQtDI0bbWAPoaAL0UkcsayROrowyrKcgj606sbwV4ds/Cnhm00Gwkmlt7VSFeVssckk/qa2aAGRzRSM6xyo5Q7XCsCVPofSn1y3gnwNpXhPVNZ1DT57uSTVp/OmE0m4Kck4H4seTzXU0AMM0QmEJlQSsNwQsNxHrin1y194G0q8+Idn42knuxf2kBhSMSfuyMEZI/E8dK6mgBk00UKhppUjUkKC7AAk9uafXMfEXwTpfjjTLaw1Sa6hjt7hZ0MD7SSOMGuliRY4kjXO1VCjJycCgBWYKpZiAAMknoBSRSRzRrJFIsiMMqynIP41T8QaXb61ol5pN00iwXcLQyGNtrAMMcGqXgbw1ZeEfDNroOnyzy29vuw8zZYkkk+w60AbdMjmikd0jlR2jOHCsCVPofSn1y3g7wNpXhfXNa1ewnu5JtXm82ZZZNyqck4H4k9aAOppjTRLMsLSoJWBKoWG4j1Ap9crqngbStQ8f6d4zmnu1vrGIxxxrJiNhzyR/wACP1oA6qmTTRQpvmlSNcgZdgBn05p9cz8RfBem+ONGi0vVJrmGKKdZ1aB8HIzwc8d6AOmoYhQWYgAckmmW8SwW8cCbtkaBF3HJwBjk96r61p8GraRd6XctIsN1C0MhRtrBWGDg0AWYZY5oxJDIkiN0ZTkH8adWD4C8LWPg3wzBoOnSzywQszB5myxLHJ9h9BW9QAyOaGR3jjlR3jOHVWBKn39KfXK+E/A2leG/E2ta/ZT3clzq8geZZZMqvJPH4nvXVUAf/9k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6" name="AutoShape 6" descr="data:image/jpg;base64,%20/9j/4AAQSkZJRgABAQEAYABgAAD/2wBDAAUDBAQEAwUEBAQFBQUGBwwIBwcHBw8LCwkMEQ8SEhEPERETFhwXExQaFRERGCEYGh0dHx8fExciJCIeJBweHx7/2wBDAQUFBQcGBw4ICA4eFBEUHh4eHh4eHh4eHh4eHh4eHh4eHh4eHh4eHh4eHh4eHh4eHh4eHh4eHh4eHh4eHh4eHh7/wAARCAB/AW0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rk8+Ov+Fm9LH/AIRH7L7eb5uPzzn8Me9AHWUUVyfxF/4TnGlf8IWLI/6WPt32jH+q9s/jnHPTFAHWUUDOOetZXi/+3P8AhGr/AP4RvyP7X8k/ZfO+5v8AfPHr14zQBq0VkeDf7e/4Riw/4SbyP7X8r/SvJxt3Z9uOmOnFa9ABRXJ/D0+OvO1f/hMxYhPtR/s/7Pj/AFXPXHbpjPPXNdZQAUVycv8AwnX/AAsyPyxY/wDCI/Zfn6eb5uPzznHtj3rrKACiuU+I/wDwnH2fTf8AhCRZGT7UPtv2jH+q9s/rjn0rq1ztG7Ge+KACiszxX/bP/COX/wDwjvkf2t5J+y+d9zf2z2/PiofBP/CQf8IvY/8ACU+R/bHl/wCk+TjbnJx04zjHTigDZoork/AP/Cdfbda/4TAWP2f7V/xLvs+M+Vz1x2xjrz1oA6yiiuTuv+E6/wCFl23kCx/4RL7MfOzjzfMwfxznHtigDrKKK5T4k/8ACcfYLH/hBxZG4+1L9q+0Y/1Xtnj69/SgDq6KRN2wb8bsc46ZrP8AE39r/wDCP339g+QdU8lvsvnfc8zHGaANGisTwL/wkf8Awi1l/wAJZ5H9sbT9o8nG3OTjpxnGM44rboAKK5PwL/wnX9q65/wlosfsX2j/AIln2fGfLyeuO2NvXnOa6ygAork78+Ov+FkWX2MWP/CKfZz9p3Y83zMH8c524xxiusoAKK5X4lf8Jt/ZVr/wg4szefaV+0faMf6rvjPHXGe/pXUReZ5Sebt8zaN23pnvigB1FUPEP9qf2Fe/2J5J1LyG+y+d9zzMcZ/GqHgH/hJv+EVtP+Eu+z/2xhvP8nG3GTt6cZxjpQBvUUVyfgo+Ov7f13/hKRY/2b5//Es8jG7Zk9cc4xjrzmgDrKKK5PVv+E6/4WJpv9nCx/4RbyT9s348zfz075+7jHHXNAHWUUVy3xL/AOE0/sOH/hBvsn9ofaF837RjHl85xu464/DpQB1NFMt/O+zx/aNnnbB5mz7u7HOPbNVtc/tH+xrz+yfK/tDyX+zeb9zzMfLn2zQBcorn/h7/AMJT/wAItbf8Jl9m/tjLeb5GMbc/LnHGceldBQAUVyXhA+Ov+Ep13/hJBY/2N5g/svycb9uT1xz0xnPOeldbQAUUVyf/AAm1v/wsv/hCP7LvvO+y/aPte3910zj/AOv68UAdZRRXH/E3x7ZeBLbTri9068vEvbjyf9HUHZxkn3PoO/NAHYUV5kfjb4Tz/wAgvxV/4I5/8Khvfjl4WhtJZo9H8Tu6IWVZNJliUkdi7DC/U0Aep0V5ZY/HLwvPZwzS6P4mjd0DMsekyyqD6B1GG+oqb/hdvhP/AKBXiv8A8Ec/+FAHptFcf8M/H1j46TU5LHTr2zSxn8nNwuN+RwfY+oPSuwoAKK5SXxtbx/EuPwR/Zd6ZntftH2vb+6HGcfp19eK6ugAorlPiN41t/Bdvp01xpl7fC+uhbgW652Z7n+g711anIB559aACiszxVrEfh/w5f61LbTXKWcJlMUIy747CovBWvR+J/DFjrsNpPaJdpuEMwwy8kfj060AbFFFcp4C8bW/i691m2g0u+sjpdz5DNcLgSdeR6dOn0oA6uiiuUufG1vB8SbfwSdLvmmntjOLsL+6HBOP06+vFAHV0UVyvxI8aW/gqxsbq40y9vxd3Itwtuudme5/oO9AHVUUiNuQNgjIzgjBrP8TatHofh++1iW3muEtIWlMUK5d8DoKANGisXwP4hi8VeF7PXYbO4s0ulJEMw+ZcEj8Rx1raoAKK5TwN42t/FWq63YQ6XfWbaVceSzzrgSckZHp0PH0rq6ACiuTv/G1vafEey8Ftpd8811bmYXSr+6XgnHv0PPausoAKK5b4k+NLfwTpVrf3Gm3l+Li5WAJbr93POSfw4HeunifzIkkCsoZQ2GGCM+tADqKoeIdTTRtCvdWkgmnS0haZo4Vy7BRnAFUfAXiSLxZ4XtNdhsrizS43fuZx8ykEj8Rx1oA3aKK5PwX42t/E+va5pMOl31o2kzeU0k6YWXkjI9OnT0oA6yiiuT1Xxtb6f8Q9N8HNpd9JLfQmUXSL+7TrwfX7pye1AHWUUVy/xJ8ZQeCdEh1S4027v1luFgCW45Gc8k/h+NAHUUUy3lE9vHMquokQMFcYYZGcEdjVbW9QTStHvNSkhlmS1heZo4ly7BRnAHrQBcorn/h94nh8YeF7fXYbG5skmZl8qcfMCpxkHuPeugoAKK5Pwj42t/EXijXNBi0u+tX0iQI00y4SXkjj06dO45rrKACk2jduwM4xmlrP/trSf7c/sP8AtG2/tPyvN+y+YPM2euKANCvLf2kif+EY0D/sYbP+Zr1KvKf2lpoo/Dfh9ZJURv7ftXAZgDtUksfoKAOHooqO4mit4XmnkWONBlmY4AFUBJRUdvNDcQJPBIskTjKspyCKkoA7r9mj/kV/EP8A2MVz/wCgRV6pXk/7MssT+G/EUaSozjxBcOVDAkKUjwfocH8jXrFSAmBu3YGcYzS1QbWtJXXF0M6jbDU2i80Wu8eYU9cVfoAQgN94A855paoa1rWk6KkD6tqNtZLPKIojM4Xe56AZq/QAGgAKAAAAOgFQX95a2FlNe3txHb20KF5JZGwqqOpJpul39nqlhDf6fcxXVrMu6OWNsqw9jQBZpAAM4AGTk+9LVDSda0nVpbqLTNRtrt7STyrhYnDGN/Q0AX6TA3bsDOMZpaoPrWkx65Hob6jbLqckZlS1LjzCvrigC/SEBuoB5zzS1Q1rWtJ0WGKbVtQtrKOaQRRtM4UM56AUAX6KB0qG9ureytJby8njgt4ULySSNhVUdSTQBMAFAVQAB0AoqrpWoWOq6fFqGm3UV1azDdHLE2VYfWrVACAAZwAMnJ96WqGla1pOq3F3b6bqNtdy2cnl3CRSBjE3ofyP5VfoATA3bsDOMZpaz5da0mHW4tEl1G2TUpozJHbFx5jKO4H4H8q0KAAgMOQDznmiqGt61pOiW8dxq+oW9jFJII0eZwoZj0Aq+CGAIIIPQigAoUBQFUAAdAKiu7iCztZbq6mSGCJS8kjthVUdSTUOkalYavp8WoaZdw3drKMpLE2VbtQBboAAJIABPX3orP0zWtJ1O7u7PT9Rtrq4sn2XMccgZom9D+tAGhSYGQ2BkdDS1n3Gt6Tb6zBo0+o20eo3CF4bZpAHdR3A/A/lQBoUjAMMMAR70tUNc1nStDtFu9X1C3sYGcRq8zhQWPQUAX6KRWVlDKwZSMgg5BFMuZ4ba3kuLiVIoYlLyO5wqqOSSfSgB6gKAqgADoBS1T0bVNO1nT49Q0u8hvLWTOyWJtynBwauUAIAASQACevvS1n6drWk6jf3lhY6jbXN1ZMFuYo5AWiPoRWhQAVhf8Ij4f8A+Ex/4S77Av8AbHk+T5+9vu4x93OM44zit2igAryX9puztbjw94emmgV5F123hDHOQjkhh+OB+VetV5Z+0n/yLHh//sYbP+ZoA4SoL61gvbSS1uY/MhkG1lzjIqeiqAgsLS3sbOO0tY/LhjGFXOanoooA7L9mGztYfD/iO4hgRJW12aEsOpREQqPw3N+deuV5V+zP/wAiv4i/7GK6/wDQIq9VqQMN/CWgP4wXxa1gp1hYfJE+9vu4x93OM44zityiigDD8W+E9B8VxWkeu2IultJhND87Ltb8DyD6VuAAAAAADoBRRQBT1zS7HWtIudK1KAT2d1GY5YySNw+o5FR+HNG07w/o1to+k24t7O3XbGmScc5JJPJOTWhRQAVh+F/CXh/wzcahcaLYLayahN51wQ5bc3PTJ4HJ4HrW5RQAVhzeEvD83i+LxZJYKdYii8pJ9x+7jH3c4zgkZrcooAKw/F/hPQfFlvbW+vWIuo7aYTRDeylW+oI4PcVuUUAIqqqhVACgYAHYVV1nTbLWNKudL1GAT2lzGY5YySNyn3HIq3RQBneGtE03w7otvo+kW/2eztwQibix5OSSTyTk1o0UUAYXhnwj4f8ADd7qN5o9gttNqMvm3LBidx5PGTwMknA9a3aKKAMK68I+H7nxdb+K5rBW1e3i8uOfceByOmcE4J5963aKKAMTxf4U0LxZZQWevWIuoYJRNGN7KQw9wRwfStqNFjjWNFCqoAUDoAKWigCrq2n2eq6ZcabqEIntbmMxyxk43Keo4qt4X0HS/DWiw6Po9t9ns4c7E3FjknJJJ5JzWnRQAVheHfCPh/w/qepalpNgtvc6lJ5ly4cncck8AngZJOBW7RQAVhX3hHw/e+K7TxRc2Cvq1ohSGbcRgc9RnBIycH3rdooAKxfGHhbQ/FunR6fr1kLqCOUSoN7KQw9wQenFbVFADYY44YUhiUJGihVUdABwBUOpWVrqWn3Gn3sImtriNo5Yz0ZSMEVYooAyvCvh/SfC+ixaPotr9ms4yWC7ixJJySSeSa1aKKAMLQfCPh/Q9a1LWNLsFgvdSbdcyB2O45zwCcAZ54rdoooAK5P/AIRrXP8AhZv/AAk3/CST/wBk/ZPJ/svB27sdeuOvPTOa6yigArh/i54HvvHFlpdra622mJZ3YuJMR79+OhH+0vOO3NdxRQB5Ifgq+f8AkoPiP/vza/8AxqszxV8Ip9N8M6pqMXjzXpntbSWZY5YrcKxVScHbGD27EV7dWH8Qf+RD1/8A7Btx/wCi2oA8r8IfCSbVfCekapJ4816F7yyhuDHHFblU3oGwN0bNxnHJNav/AApWT/ooXiP/AL82v/xqu7+Gn/JOPDP/AGCLT/0StdBQBw3wk8DXvge31a2udcfU4ry7NxEDHs2ZGCT/ALR4zjjiu5oooA4TxH4N8Tan44/tuw8dahpFh9lEQtbeNGKt6gOGTB68qTT/APhDPFP/AEVLxH/4CWX/AMZruKKAPGviX4d8Waba6IyfErXp/tWtWtn88MCbPNfaGHlomcZzg5BrrT4M8U5/5Kl4i/8AASy/+M0nxi/48/C//Y06b/6PFdzQB5/qXgbxbcafcQRfFLX/ADJI2Vd9rahckdykSt+RBrp/BOl3+ieFrHS9U1STVLu3j2yXTjlzknvzx059K2aKACvOvg3Dqyar4z/tLXLrUkg1t7WJZuibY0fI54yJQMD+7XotcP8ACr/kJ+Ov+xom/wDSa2oA7iuTufDWuSfEu28Sx+JJ49JitjE+mBTtZsHnrjqQemeK6yigArzv47Raq+iaK2la3daW7a1aW7mD+MTSrGCeR90tnHevRK4f4zf8gLRP+xl0r/0rjoA7dAVQKWLEDknvWf4msbvU/D99p9jqD6fdXELRxXKDJiYjgitGigDzrRPAfi6z0m2tbj4o66JY02t5VtbMn4GSNmP4k1d/4QvxT/0VLxH/AOAll/8AGa7iigDxvwJ4d8WX2ueLLd/iTrsQsNVFsGSGBzJ+5jk3ESIwXiQDCgD5fpjrP+EM8U/9FS8R/wDgJZf/ABmj4Z/8jP8AED/sYR/6R21dxQBwGl+CfFFn42sdauvH+panY28TJLbXESIZCc4GIwqY5Bztzx+Xf0UUAedftAR6x/wh9nNousT6ZOuqWsOYiR5nmyrEuSOcAuG/Ct3wH4oOspPpOq250/xFpwVL+yds/SWM/wAcbdQw+hwRWd8bv+RNtP8AsOaX/wCl0NaXjjwr/bn2fVNLuv7M8Q6flrC/Vc4z1ikH8cTd1/EYNAGx4hs7rUdCvbGyvnsLmeFo4rlBlomI4YVQ8A6NqWgeFbTS9W1eTVruENvuXBy2SSBzzgDjmq/gfxV/bouNN1K1/szxBp+Fv7Bmztz0kjP8cTdVb8DyK6agArzn4WQ6tH468dxahrl3qENtqMcUMUv3U3wrNkc8YEgXA/u16NXDfDz/AJH74if9he2/9IbegDua858Tw6svx08LCHXLuGwubC6kezX/AFbeTszkZ53eav0216NXC+Jv+S1+DP8AsF6r/O1oA7quW+Jfh3WfEuhw2OieIJtEnS4SVpowTvUdV4IPv+Fbusappuj2EmoatfW1jaRDLzTyBFX8TXGnxV4m8VDy/A+k/ZNPb/mN6tEyRsPWGDh5PZm2r9aAOs1XVtM8O6Ot3rmqwWsESBXuLhwm84x+JPoK46617xX40tZLXwfpsmjaZMhU63qiNG7KR1t4OHJ54d9o7gGtTQvAGl2moJrGtXFz4i1lTkXmoEP5R/6ZRj5Ix/ujPvXX0Ac/8PdE1Pw94WttL1fWZNXu4yxa5cHJBOQvPOB710FFFAHJ+EPDWt6P4p17VNR8ST6lZ6hIGtrR1IFuM/X044xwK6yiigArk/7Y8Wf8LM/sb+wE/wCEc+y+Z/aO7nzMdPz4x+NdZRQAVyfxE1jxXpI0r/hF9AXV/tF2I7vLY8qP1/nz2xXWUUAA6c9a5r4pS3UPw58QSWduLib+z5QELY4KkMc+wyfwrpaw/iD/AMiHr/8A2Dbj/wBFtQBT+Esl1L8MvDbXduLeQabCoQNuygQBGz7qAfxrqK5/4af8k48M/wDYItP/AEStdBQByfw91jxZq0urr4m0BNJS3ujHZkNnzo+efftz3zXWUUUAcnLrHixfiZHoyaAh8OG18xtR3ciTHT8+MfjXWUUUAeafHy61S2sfC/8AZ2nreH/hIbR+ZNv7xXBjX/gTcV6WM4GRg9xXDfGL/jz8L/8AY06b/wCjxXc0AZniu71Ox8OX95otiL/UIoS1vbk4EjelQ+Cb7WNS8L2N7r+nDTtSljzPbA52HJx9MjBx71s0UAFeMfD3WvHMOr+Ml0/wZa3qvr8rzGTU1g8uTy412D5W3fIsbZ4+9Xs9cP8ACr/kJ+Ov+xom/wDSa2oAT/hIPiR/0Tuw/wDB+v8A8arNk8VfFMeI4rNfh3afZWgLsf7UBXd/1124HbjbXpdFAHDf8JB8SP8Aondh/wCD9f8A41XH/FfXPHkuk6Qt94JtLONdcsZEdNVWctKsytGmAq43MFGfevaa4f4zf8gLRP8AsZdK/wDSuOgDt0LFAWXa2ORnODWf4mutSs/D99daRZC+v4oWa3ty2BI4HAzWjRQBieBr/WtT8LWV94h00abqUqkzW4P3eTj6ZGDituiigDzT4OXeq3Hivx8NQ01LRf7aDkiTd8/kxrt/79pG2f8Abr0uuH+Gf/Iz/ED/ALGEf+kdtXcUAcnf6x4si+JFlo9t4fSXw9Lbl59Q38o+Dx+YAx3zXWUUUAebftDXOpW/g/T/AOz9PW7DaxZM+X27WWdGjH/ApAi/jXo8RdokaRdjlQWXOcH0riPjd/yJtp/2HNL/APS6Gu5oA4/4l+HZ7+xXX9CWSHxNpaNJYTRYDSDq0Dg8Mjf3T3wRg0nww8XXHiTTpbPW7QaZ4isiPttgylWRW5SQA9VYdxkZBFdjXLeOfCr6y9vrGj3Q03xHp4Jsr3bkMD1hlH8UTdx26jkUAdTXmfwmutVuPiD8Qhf6atqp1OJiRJuwwgRFH4xrG/8AwKun8D+Kk19LixvrU6br1gQmoae7ZMZPR0P8cbdVYfTqDWX8PP8AkfviJ/2F7b/0ht6AO5rxf4y614m0r4p+H7jRdJE7Q6ZdiGURNO212i85/KUhm8sLGdo5O6vaK4XxN/yWvwZ/2C9V/na0AUvAOg+FPERj8S3Wvf8ACZ6jE3+vuiNlo/dUt+kLD3G73re+JereKNG0OG58KaGusXjXCJJET91D1bH5D2zR4m8C6LrN/wD2tbm40fW1GE1PTn8qf2D/AMMi/wCy4I+lZX9ueNPCfy+JtN/4SHS1/wCYppUOJ0HrLb9T7lCfpQB3du0j28bzRiORkBdAc7TjkZ71W1ue9ttHvLjTrUXd5HC7QQFsCRwOFz7mofDuv6N4i08X+ialb31vnaWibJRv7rDqp9iAa0qAOf8Ah7qWv6t4Wtr7xNpI0vUnLB7cHoAeDjtkdq6CiigDk/CGs+LNQ8U67Y654fTT9MtJAthch8+euf14wc9uldZRRQAVzn/Ca6D/AMJ3/wAIV58v9r+R5+zyjs24zjd645ro6rf2fY/2j/aX2O3+2+X5f2jyx5m3+7u64oAs1znjbxpoXg/+z/7bmlj+3z+RB5cZf5uOTjoORXR1Wv8AT7G/8r7dZ29z5LiSLzYw2xh0YZ6GgCyDkZrnPiheW9j8OvEFzdPsiGnzLnGeWUqP1Iro6jureC6t5Le5hjmhkUq8bqGVgexB60Ac38Jry3vvhl4bmtn3xrpsEROMfMiBG/VTXUVFaW9vaW0dtawxwQRrtSONQqqPQAdKloA5zwX400HxdJqMeizSyHT5/Jn3xlfm55Geo4NdHVax0+xsTMbKzgtjO5klMUYXex/iOOpqzQBzknjTQU8dp4LaaX+13g84J5Z2YxnG71xzXR1WOn2J1EakbO3N6E8sXHljzAv93d1xVmgDzf486xp+lWPhc30xj/4qKynGFJ+SKQM549BXpAIYAjoarX+n2OoLGt9ZwXKxOJIxLGG2sOjDPQ1ZoAoeItXsdB0O71nUpGS0tIzJKyqWOB6Adaj8K67p/ibQLXW9Ld3tLpS0ZdSrcEggj6g1fuYYbm3kt7iJJYZFKujrlWB6gg9aSztreztY7W0gjggjXakcahVUegA6UAS15v8ABbWtO1TV/HKWUxkP/CQyT/dI+RookB5/2on/AEr0iq1lp9jYvO9nZwW7XD+ZMYowpkb1OOpoAs1zk/jTQYfHUPgySeUatND5yoIzsxgnG71wCa6OqzafYtqK6i1nAbxEMazmMeYF9A3XFAFmvOPj5rGn6VoWhG+mMe7X7GYYUnKxTpI5/BVNej1W1DT7HUI0jv7OC6SNxIiyxhgrDoRnvQBYRgyhlOQRkGqWv6rZ6Hot3q+oSNHaWkRllZVLEKPQDrV6mXEMVxA8E8aSxSKVdHGQwPUEUAcHY/GL4eXVpFcf275PmLny5LaXcvscKR+tT/8AC2/h5/0Mcf8A4DTf/EV2FpY2dnbR21raQQQRjakccYVVHoAKl8qP/nmn/fIoA8b8AfEvwTZeIPGc93rQhjvdaFxbsYJDvj+zwx54U4+aNuuO1df/AMLb+Hn/AEMcf/gNN/8AEV1tppunWkk8lrY20DzvvmaOIKZG9TjqaseVH/zzT/vkUAcbpHxS8F6x4mtPD+l6lJdXd0jNGVgdUyATglgOcA12tVW07T21CPUDZW5u40KJP5Y3qp6gHrirVAHnH7QerWOl+DrAXsxjMms2DphSciK5jlf8lRq9FidZI1kQ5VgGU+oNQahp9jqMKw39nBdRq4dVmjDgMOhwe9WaAKet6laaNpF1qt+5jtbWJpZWC5IUDJwB1qp4P8RaZ4q0C31vSJJHtJ9wUuhVgQcEEH3Fas0cc0LwzRrJG6lWRhkMD1BFR2Npa2NrHaWVvFbW8YwkcSBVUewFAHOeOfCsmsSW+taLdLp3iPTwTZXm3Kup6wyj+KJu47dRyK5H4FeIRrnijxzLdW32PUJNQgkntg28RlLeOFsMOCN8TY9sV6vVa00+xs57ie1s4IJbht87xxhWkb1YjqaALNea+KtZ0+P4+eD9PeYi4TTr5GXaes3klBn38l/09a9KqtLp9jLqEWoSWcD3cSlY52jBdAeoDdRQBZrn/HXjDRfBelRalrksscEswhTy4y5LHnoPYGugqtqNhY6jALfULOC6iDBwk0YdQw6HB70Ac1rfgjRNauU1/S5rnRNYdA0ep6c3lSOCMgSLjbKvs4P4VmS+JvFfg+Nv+Ey0tdW0uMEnWdJjOVUd5rcnK+5UsPpXoIGBgcCmyxpLG0ciK6OCrKwyCD1BoAyPBnibS/Fugxa1o8kj2krMo8xCrAqcEEVs1BYWdpp9olpY20Ntbp9yKJAqr9AKnoA5zw1410HxD4g1bQ9Nnle80p9lyGiKjrj5T35GK6Oq1rp9ja3NxdW1nbwz3JDTyJGFaQjuxHWrNABTPOh87yPNTzcbtm4bseuKfXLf8INpX/Cx/wDhOfPu/wC0Ps32fy/M/d4xjOPp26d6AOppks0MO3zZUj3Hau5gMn0FPrlviB4H0rxoNM/tOe7i/s65FxF5Em3cfQ/kOetAHU0jusaF5GVVUZLE4AFKOBisvxZolr4k8OX2h3rypb3kRjdomwwHtQBpRukiLJGyujDIZTkEU6srwhoNp4Z8N2WhWMk0lvZx+WjStljznn861aAGRTQylvKlSTY21trA7T6H3p9ct4C8D6V4Nl1WTTZ7uU6ncm4l8+TdtPPA/M8nmupoAZ50PneR5qebjds3Ddj1xT65aTwPpUnxGj8cme7/ALQS2+ziPzP3eMYzj6duneupoAZNNFCFM0qRhmCruYDJ9PrT65f4heCNL8bQafDqc91ELG5FxH5D7cn0P+PUV1CjaoA6CgBHZUQu7BVAySTgAUkciSRrJG6ujDIZTkEfWs/xRo1r4h8PX2iXjypb3kRidom2sAfQ1F4N8P2fhfw1Z6DYyTSW9ohVGlbLHJJOfzoA16ZFNDKXEUqOUO1wrA7T6H0p9ct4F8DaV4PvNXutNnu5X1S48+UTSbgpyTgfmeTzQB1NMM0QmEJlQSkbgm4biPXFPrlrnwNpU/xFt/HDT3Y1CC3MCxiT92RgjOPoTx0oA6mmTTRQqGmlSMEhQXYDJPbmn1y/xE8EaX43srK11Se6hWzuRcIYH25I7H/ORQB1FI7KqlmYKoGSScAChFCoFGcAYGTVDxJpNtr2g3ujXjSpBeQtDI0bbWAPoaAL0UkcsayROrowyrKcgj606sbwV4ds/Cnhm00Gwkmlt7VSFeVssckk/qa2aAGRzRSM6xyo5Q7XCsCVPofSn1y3gnwNpXhPVNZ1DT57uSTVp/OmE0m4Kck4H4seTzXU0AMM0QmEJlQSsNwQsNxHrin1y194G0q8+Idn42knuxf2kBhSMSfuyMEZI/E8dK6mgBk00UKhppUjUkKC7AAk9uafXMfEXwTpfjjTLaw1Sa6hjt7hZ0MD7SSOMGuliRY4kjXO1VCjJycCgBWYKpZiAAMknoBSRSRzRrJFIsiMMqynIP41T8QaXb61ol5pN00iwXcLQyGNtrAMMcGqXgbw1ZeEfDNroOnyzy29vuw8zZYkkk+w60AbdMjmikd0jlR2jOHCsCVPofSn1y3g7wNpXhfXNa1ewnu5JtXm82ZZZNyqck4H4k9aAOppjTRLMsLSoJWBKoWG4j1Ap9crqngbStQ8f6d4zmnu1vrGIxxxrJiNhzyR/wACP1oA6qmTTRQpvmlSNcgZdgBn05p9cz8RfBem+ONGi0vVJrmGKKdZ1aB8HIzwc8d6AOmoYhQWYgAckmmW8SwW8cCbtkaBF3HJwBjk96r61p8GraRd6XctIsN1C0MhRtrBWGDg0AWYZY5oxJDIkiN0ZTkH8adWD4C8LWPg3wzBoOnSzywQszB5myxLHJ9h9BW9QAyOaGR3jjlR3jOHVWBKn39KfXK+E/A2leG/E2ta/ZT3clzq8geZZZMqvJPH4nvXVUAf/9k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2273" y="2766761"/>
            <a:ext cx="5317959" cy="1877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92764" y="5072860"/>
            <a:ext cx="231434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Shivam 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</a:t>
            </a:r>
            <a:r>
              <a:rPr lang="en-US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harma</a:t>
            </a:r>
          </a:p>
          <a:p>
            <a:pPr algn="ctr"/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(Speaker 1)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15784" y="5104944"/>
            <a:ext cx="231434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Hemant  </a:t>
            </a:r>
            <a:r>
              <a:rPr lang="en-US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Talan</a:t>
            </a:r>
          </a:p>
          <a:p>
            <a:pPr algn="ctr"/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(Speaker 3)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56027" y="5056818"/>
            <a:ext cx="231434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Ankit Malik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(Speaker 4)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60553" y="5068849"/>
            <a:ext cx="231434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Gargi Trivedi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(Speaker 2)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B1CCD17-4933-41D3-A126-0D8822AECFA5}"/>
              </a:ext>
            </a:extLst>
          </p:cNvPr>
          <p:cNvSpPr/>
          <p:nvPr/>
        </p:nvSpPr>
        <p:spPr>
          <a:xfrm>
            <a:off x="0" y="6587231"/>
            <a:ext cx="12192000" cy="2707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Case Study: Approach &amp; Solution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7797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FC7030B0-D183-4917-A391-5E8293B04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6" y="1095659"/>
            <a:ext cx="3864634" cy="1704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811AFB6-AF55-4F20-B5F0-B6E69D79849E}"/>
              </a:ext>
            </a:extLst>
          </p:cNvPr>
          <p:cNvSpPr txBox="1"/>
          <p:nvPr/>
        </p:nvSpPr>
        <p:spPr>
          <a:xfrm>
            <a:off x="4461394" y="74187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4.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4BDA735-75CF-4745-BA1F-FA4AF29E2497}"/>
              </a:ext>
            </a:extLst>
          </p:cNvPr>
          <p:cNvSpPr txBox="1"/>
          <p:nvPr/>
        </p:nvSpPr>
        <p:spPr>
          <a:xfrm>
            <a:off x="467803" y="71221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3. Inflight Wi-Fi Service</a:t>
            </a:r>
          </a:p>
        </p:txBody>
      </p:sp>
      <p:pic>
        <p:nvPicPr>
          <p:cNvPr id="12" name="Picture 1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E9DCA59-F6EC-4178-9532-EE0414D29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84505" y="1093512"/>
            <a:ext cx="4133850" cy="1704975"/>
          </a:xfrm>
        </p:spPr>
      </p:pic>
      <p:pic>
        <p:nvPicPr>
          <p:cNvPr id="11" name="Picture 5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30CDE9B4-0276-46F0-82D2-69C359092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465" y="4514691"/>
            <a:ext cx="3593450" cy="16694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E772114-0B20-4C25-A6DB-19197F46660F}"/>
              </a:ext>
            </a:extLst>
          </p:cNvPr>
          <p:cNvSpPr txBox="1"/>
          <p:nvPr/>
        </p:nvSpPr>
        <p:spPr>
          <a:xfrm>
            <a:off x="8061434" y="71733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5. Customer Type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AE2B735-4A25-4A96-ABCC-69CC27B64EA1}"/>
              </a:ext>
            </a:extLst>
          </p:cNvPr>
          <p:cNvSpPr txBox="1"/>
          <p:nvPr/>
        </p:nvSpPr>
        <p:spPr>
          <a:xfrm>
            <a:off x="704193" y="3055883"/>
            <a:ext cx="27432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Only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11%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 customers who gave overall negative/neutral feedback had rated dissatisfaction with the Wi-Fi services.</a:t>
            </a:r>
          </a:p>
          <a:p>
            <a:pPr marL="285750" indent="-285750" algn="l"/>
            <a:endParaRPr lang="en-US" dirty="0">
              <a:solidFill>
                <a:schemeClr val="accent1">
                  <a:lumMod val="75000"/>
                </a:schemeClr>
              </a:solidFill>
              <a:latin typeface="Calibri Light" pitchFamily="34" charset="0"/>
              <a:cs typeface="Calibri Light" pitchFamily="34" charset="0"/>
            </a:endParaRPr>
          </a:p>
          <a:p>
            <a:pPr algn="l"/>
            <a:r>
              <a:rPr lang="en-US" b="1" i="1" dirty="0">
                <a:solidFill>
                  <a:schemeClr val="accent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Inference :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mprove Wi-Fi 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B3674F5-7B00-4463-AC29-0EC79EF69393}"/>
              </a:ext>
            </a:extLst>
          </p:cNvPr>
          <p:cNvSpPr txBox="1"/>
          <p:nvPr/>
        </p:nvSpPr>
        <p:spPr>
          <a:xfrm>
            <a:off x="4461394" y="1116144"/>
            <a:ext cx="274320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Among the class types, business class has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70%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customers with positive experience and Eco /Eco plus class has only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19%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satisfied customers .</a:t>
            </a:r>
          </a:p>
          <a:p>
            <a:endParaRPr lang="en-US" dirty="0">
              <a:latin typeface="Calibri Light" pitchFamily="34" charset="0"/>
              <a:cs typeface="Calibri Light" pitchFamily="34" charset="0"/>
            </a:endParaRPr>
          </a:p>
          <a:p>
            <a:r>
              <a:rPr lang="en-US" b="1" i="1" dirty="0">
                <a:solidFill>
                  <a:schemeClr val="accent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Inference :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1. special offers to retain business class customers.  </a:t>
            </a:r>
          </a:p>
          <a:p>
            <a:pPr algn="l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2.Improve eco and eco plus facilities.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5136151-327F-43E1-A16A-B48AB38FE24C}"/>
              </a:ext>
            </a:extLst>
          </p:cNvPr>
          <p:cNvSpPr txBox="1"/>
          <p:nvPr/>
        </p:nvSpPr>
        <p:spPr>
          <a:xfrm>
            <a:off x="8230585" y="3041103"/>
            <a:ext cx="27432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48%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 loyal customers are satisfied while only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24%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 of disloyal customers.</a:t>
            </a:r>
          </a:p>
          <a:p>
            <a:pPr algn="l"/>
            <a:endParaRPr lang="en-US" dirty="0">
              <a:solidFill>
                <a:srgbClr val="002060"/>
              </a:solidFill>
              <a:latin typeface="Calibri Light" pitchFamily="34" charset="0"/>
              <a:cs typeface="Calibri Light" pitchFamily="34" charset="0"/>
            </a:endParaRPr>
          </a:p>
          <a:p>
            <a:r>
              <a:rPr lang="en-US" b="1" i="1" dirty="0">
                <a:solidFill>
                  <a:schemeClr val="accent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Inference :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1. Improve first time experience of  customers.</a:t>
            </a:r>
          </a:p>
          <a:p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2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.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special offers to arrest the attrition of customer base</a:t>
            </a:r>
          </a:p>
          <a:p>
            <a:pPr algn="l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4A29EF1-9DB4-4AC4-9AE0-4F309640B5CA}"/>
              </a:ext>
            </a:extLst>
          </p:cNvPr>
          <p:cNvSpPr/>
          <p:nvPr/>
        </p:nvSpPr>
        <p:spPr>
          <a:xfrm>
            <a:off x="0" y="6587231"/>
            <a:ext cx="12192000" cy="2707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Case Study: Approach &amp; Solution										8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0E3D727-B5B6-49E0-8740-859B4AFAE272}"/>
              </a:ext>
            </a:extLst>
          </p:cNvPr>
          <p:cNvSpPr txBox="1"/>
          <p:nvPr/>
        </p:nvSpPr>
        <p:spPr>
          <a:xfrm>
            <a:off x="1627809" y="2786966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 12</a:t>
            </a:r>
            <a:endParaRPr lang="en-IN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3501D4D-76D6-409E-AF8E-CC082EEF030B}"/>
              </a:ext>
            </a:extLst>
          </p:cNvPr>
          <p:cNvSpPr txBox="1"/>
          <p:nvPr/>
        </p:nvSpPr>
        <p:spPr>
          <a:xfrm>
            <a:off x="5518034" y="6164426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 13</a:t>
            </a:r>
            <a:endParaRPr lang="en-IN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9E51332-2EFB-4115-BCF8-F64E13A7FD82}"/>
              </a:ext>
            </a:extLst>
          </p:cNvPr>
          <p:cNvSpPr txBox="1"/>
          <p:nvPr/>
        </p:nvSpPr>
        <p:spPr>
          <a:xfrm>
            <a:off x="9720911" y="2788628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 14</a:t>
            </a:r>
            <a:endParaRPr lang="en-IN" sz="1400" b="1" dirty="0"/>
          </a:p>
        </p:txBody>
      </p:sp>
    </p:spTree>
    <p:extLst>
      <p:ext uri="{BB962C8B-B14F-4D97-AF65-F5344CB8AC3E}">
        <p14:creationId xmlns="" xmlns:p14="http://schemas.microsoft.com/office/powerpoint/2010/main" val="86480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22A51D-BA46-4E63-A999-B25185E6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>
                <a:solidFill>
                  <a:srgbClr val="007266"/>
                </a:solidFill>
                <a:cs typeface="Calibri Light"/>
              </a:rPr>
              <a:t>Bibliography </a:t>
            </a: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65F086-2410-428F-98A0-F14810A04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89" y="1226139"/>
            <a:ext cx="10515600" cy="4351338"/>
          </a:xfrm>
        </p:spPr>
        <p:txBody>
          <a:bodyPr/>
          <a:lstStyle/>
          <a:p>
            <a:pPr marL="342900" indent="-342900" algn="l">
              <a:buNone/>
            </a:pPr>
            <a:endParaRPr lang="en-IN" sz="1800" dirty="0">
              <a:solidFill>
                <a:srgbClr val="323232"/>
              </a:solidFill>
              <a:latin typeface="Helvetica Neue"/>
            </a:endParaRPr>
          </a:p>
          <a:p>
            <a:pPr marL="342900" indent="-342900">
              <a:buNone/>
            </a:pPr>
            <a:r>
              <a:rPr lang="en-IN" sz="1800" dirty="0">
                <a:solidFill>
                  <a:srgbClr val="323232"/>
                </a:solidFill>
                <a:latin typeface="Calibri" pitchFamily="34" charset="0"/>
                <a:cs typeface="Calibri" pitchFamily="34" charset="0"/>
              </a:rPr>
              <a:t>1. Age Policy :  </a:t>
            </a:r>
            <a:r>
              <a:rPr lang="en-IN" sz="1800" dirty="0">
                <a:solidFill>
                  <a:srgbClr val="323232"/>
                </a:solidFill>
                <a:latin typeface="Calibri" pitchFamily="34" charset="0"/>
                <a:cs typeface="Calibri" pitchFamily="34" charset="0"/>
                <a:hlinkClick r:id="rId2"/>
              </a:rPr>
              <a:t>www.airport-parking-shop.co.uk/info</a:t>
            </a:r>
            <a:endParaRPr lang="en-IN" sz="1800" dirty="0">
              <a:solidFill>
                <a:srgbClr val="323232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None/>
            </a:pPr>
            <a:r>
              <a:rPr lang="en-IN" sz="1800" dirty="0">
                <a:solidFill>
                  <a:srgbClr val="323232"/>
                </a:solidFill>
                <a:latin typeface="Calibri" pitchFamily="34" charset="0"/>
                <a:cs typeface="Calibri" pitchFamily="34" charset="0"/>
              </a:rPr>
              <a:t>2.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Linear Dependence, or Exact Multicollinearity : </a:t>
            </a:r>
            <a:r>
              <a:rPr lang="en-IN" sz="1800" dirty="0">
                <a:latin typeface="Calibri" pitchFamily="34" charset="0"/>
                <a:cs typeface="Calibri" pitchFamily="34" charset="0"/>
                <a:hlinkClick r:id="rId3"/>
              </a:rPr>
              <a:t>https://rip94550.wordpress.com/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3. </a:t>
            </a:r>
            <a:r>
              <a:rPr lang="en-IN" sz="1800" dirty="0">
                <a:solidFill>
                  <a:srgbClr val="323232"/>
                </a:solidFill>
                <a:latin typeface="Calibri" pitchFamily="34" charset="0"/>
                <a:cs typeface="Calibri" pitchFamily="34" charset="0"/>
              </a:rPr>
              <a:t>seaborn.catplot : </a:t>
            </a:r>
            <a:r>
              <a:rPr lang="en-IN" sz="1800" dirty="0">
                <a:solidFill>
                  <a:srgbClr val="323232"/>
                </a:solidFill>
                <a:latin typeface="Calibri" pitchFamily="34" charset="0"/>
                <a:cs typeface="Calibri" pitchFamily="34" charset="0"/>
                <a:hlinkClick r:id="rId4"/>
              </a:rPr>
              <a:t>https://seaborn.pydata.org/generated/seaborn.catplot.html</a:t>
            </a:r>
            <a:endParaRPr lang="en-IN" sz="1800" dirty="0">
              <a:solidFill>
                <a:srgbClr val="323232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None/>
            </a:pPr>
            <a:r>
              <a:rPr lang="en-IN" sz="1800" dirty="0">
                <a:solidFill>
                  <a:srgbClr val="323232"/>
                </a:solidFill>
                <a:latin typeface="Calibri" pitchFamily="34" charset="0"/>
                <a:cs typeface="Calibri" pitchFamily="34" charset="0"/>
              </a:rPr>
              <a:t>4. Categorical features : </a:t>
            </a:r>
            <a:r>
              <a:rPr lang="en-IN" sz="1800" dirty="0">
                <a:solidFill>
                  <a:srgbClr val="323232"/>
                </a:solidFill>
                <a:latin typeface="Calibri" pitchFamily="34" charset="0"/>
                <a:cs typeface="Calibri" pitchFamily="34" charset="0"/>
                <a:hlinkClick r:id="rId5"/>
              </a:rPr>
              <a:t>www.catboost.ai/docs/</a:t>
            </a:r>
            <a:r>
              <a:rPr lang="en-IN" sz="1800" dirty="0">
                <a:solidFill>
                  <a:srgbClr val="338E85"/>
                </a:solidFill>
                <a:latin typeface="Calibri" pitchFamily="34" charset="0"/>
                <a:cs typeface="Calibri" pitchFamily="34" charset="0"/>
                <a:hlinkClick r:id="rId5"/>
              </a:rPr>
              <a:t>features/categorical-features.html</a:t>
            </a:r>
            <a:endParaRPr lang="en-IN" sz="1800" dirty="0">
              <a:solidFill>
                <a:srgbClr val="338E85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sz="1800" dirty="0">
                <a:solidFill>
                  <a:srgbClr val="323232"/>
                </a:solidFill>
                <a:latin typeface="Calibri" pitchFamily="34" charset="0"/>
                <a:cs typeface="Calibri" pitchFamily="34" charset="0"/>
              </a:rPr>
              <a:t>5.</a:t>
            </a:r>
            <a:r>
              <a:rPr sz="1800">
                <a:solidFill>
                  <a:srgbClr val="323232"/>
                </a:solidFill>
                <a:latin typeface="Calibri" pitchFamily="34" charset="0"/>
                <a:cs typeface="Calibri" pitchFamily="34" charset="0"/>
              </a:rPr>
              <a:t> How to Remove Outliers for Machine Learning /Jason Brownlee :</a:t>
            </a:r>
            <a:r>
              <a:rPr sz="1800" u="sng">
                <a:solidFill>
                  <a:srgbClr val="338E85"/>
                </a:solidFill>
                <a:latin typeface="Calibri" pitchFamily="34" charset="0"/>
                <a:cs typeface="Calibri" pitchFamily="34" charset="0"/>
              </a:rPr>
              <a:t>www.</a:t>
            </a:r>
            <a:r>
              <a:rPr sz="1800" u="sng">
                <a:solidFill>
                  <a:srgbClr val="338E85"/>
                </a:solidFill>
                <a:latin typeface="Calibri" pitchFamily="34" charset="0"/>
                <a:cs typeface="Calibri" pitchFamily="34" charset="0"/>
                <a:hlinkClick r:id="rId6"/>
              </a:rPr>
              <a:t>machinelearningmastery.com</a:t>
            </a:r>
            <a:endParaRPr sz="1800" u="sng">
              <a:solidFill>
                <a:srgbClr val="338E85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sz="1800">
                <a:latin typeface="Calibri" pitchFamily="34" charset="0"/>
                <a:cs typeface="Calibri" pitchFamily="34" charset="0"/>
              </a:rPr>
              <a:t>6.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Logistic regression : </a:t>
            </a:r>
            <a:r>
              <a:rPr lang="en-IN" sz="1800" u="sng" dirty="0">
                <a:solidFill>
                  <a:srgbClr val="338E85"/>
                </a:solidFill>
                <a:latin typeface="Calibri" pitchFamily="34" charset="0"/>
                <a:cs typeface="Calibri" pitchFamily="34" charset="0"/>
                <a:hlinkClick r:id="rId7"/>
              </a:rPr>
              <a:t>www.wikipedia.com/Logistic_regression</a:t>
            </a:r>
            <a:endParaRPr lang="en-IN" sz="1800" u="sng" dirty="0">
              <a:solidFill>
                <a:srgbClr val="338E85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7. How brands are targeting business travellers : </a:t>
            </a:r>
            <a:r>
              <a:rPr lang="en-IN" sz="1800" u="sng" dirty="0">
                <a:solidFill>
                  <a:srgbClr val="338E85"/>
                </a:solidFill>
                <a:latin typeface="Calibri" pitchFamily="34" charset="0"/>
                <a:cs typeface="Calibri" pitchFamily="34" charset="0"/>
                <a:hlinkClick r:id="rId8"/>
              </a:rPr>
              <a:t>www.econsultancy.com</a:t>
            </a:r>
            <a:endParaRPr lang="en-IN" sz="1800" u="sng" dirty="0">
              <a:solidFill>
                <a:srgbClr val="338E85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8. Loss functions for classification : </a:t>
            </a:r>
            <a:r>
              <a:rPr lang="en-IN" sz="1800" u="sng" dirty="0">
                <a:solidFill>
                  <a:srgbClr val="338E85"/>
                </a:solidFill>
                <a:latin typeface="Calibri" pitchFamily="34" charset="0"/>
                <a:cs typeface="Calibri" pitchFamily="34" charset="0"/>
                <a:hlinkClick r:id="rId9"/>
              </a:rPr>
              <a:t>https://en.wikipedia.org/wiki/Loss_functions_for_classification</a:t>
            </a:r>
            <a:endParaRPr lang="en-IN" sz="1800" u="sng" dirty="0">
              <a:solidFill>
                <a:srgbClr val="338E85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9. </a:t>
            </a:r>
            <a:r>
              <a:rPr lang="en-IN" sz="1800" dirty="0"/>
              <a:t>Precision (statistics)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IN" sz="1800" u="sng" dirty="0">
                <a:solidFill>
                  <a:srgbClr val="338E85"/>
                </a:solidFill>
                <a:latin typeface="Calibri" pitchFamily="34" charset="0"/>
                <a:cs typeface="Calibri" pitchFamily="34" charset="0"/>
                <a:hlinkClick r:id="rId10"/>
              </a:rPr>
              <a:t>https://en.wikipedia.org/wiki/Precision_(statistics)</a:t>
            </a:r>
            <a:endParaRPr lang="en-IN" sz="1800" u="sng" dirty="0">
              <a:solidFill>
                <a:srgbClr val="338E85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10. </a:t>
            </a:r>
            <a:r>
              <a:rPr lang="en-IN" sz="1800" dirty="0"/>
              <a:t>Precision and recall : </a:t>
            </a:r>
            <a:r>
              <a:rPr lang="en-IN" sz="1800" u="sng" dirty="0">
                <a:solidFill>
                  <a:srgbClr val="338E85"/>
                </a:solidFill>
                <a:latin typeface="Calibri" pitchFamily="34" charset="0"/>
                <a:cs typeface="Calibri" pitchFamily="34" charset="0"/>
              </a:rPr>
              <a:t>https://en.wikipedia.org/wiki/Precision_and_recall</a:t>
            </a:r>
          </a:p>
          <a:p>
            <a:pPr>
              <a:buNone/>
            </a:pP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IN" sz="1800" dirty="0"/>
          </a:p>
          <a:p>
            <a:pPr>
              <a:buNone/>
            </a:pPr>
            <a:endParaRPr lang="en-IN" sz="1800" u="sng" dirty="0">
              <a:solidFill>
                <a:srgbClr val="338E85"/>
              </a:solidFill>
            </a:endParaRPr>
          </a:p>
          <a:p>
            <a:pPr marL="342900" indent="-342900">
              <a:buNone/>
            </a:pPr>
            <a:endParaRPr lang="en-IN" sz="1800" dirty="0">
              <a:solidFill>
                <a:srgbClr val="323232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323232"/>
              </a:solidFill>
              <a:effectLst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323232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IN" sz="1800" b="0" i="0" dirty="0">
              <a:solidFill>
                <a:srgbClr val="323232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IN" sz="1200" b="0" i="0" dirty="0">
              <a:solidFill>
                <a:srgbClr val="323232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0990107-4019-46A2-B448-72E879213DE7}"/>
              </a:ext>
            </a:extLst>
          </p:cNvPr>
          <p:cNvSpPr/>
          <p:nvPr/>
        </p:nvSpPr>
        <p:spPr>
          <a:xfrm>
            <a:off x="0" y="6587231"/>
            <a:ext cx="12192000" cy="2707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Case Study: Approach &amp; Solution										9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069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 descr="data:image/jpg;base64,%20/9j/4AAQSkZJRgABAQEAYABgAAD/2wBDAAUDBAQEAwUEBAQFBQUGBwwIBwcHBw8LCwkMEQ8SEhEPERETFhwXExQaFRERGCEYGh0dHx8fExciJCIeJBweHx7/2wBDAQUFBQcGBw4ICA4eFBEUHh4eHh4eHh4eHh4eHh4eHh4eHh4eHh4eHh4eHh4eHh4eHh4eHh4eHh4eHh4eHh4eHh7/wAARCAB/AW0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rk8+Ov+Fm9LH/AIRH7L7eb5uPzzn8Me9AHWUUVyfxF/4TnGlf8IWLI/6WPt32jH+q9s/jnHPTFAHWUUDOOetZXi/+3P8AhGr/AP4RvyP7X8k/ZfO+5v8AfPHr14zQBq0VkeDf7e/4Riw/4SbyP7X8r/SvJxt3Z9uOmOnFa9ABRXJ/D0+OvO1f/hMxYhPtR/s/7Pj/AFXPXHbpjPPXNdZQAUVycv8AwnX/AAsyPyxY/wDCI/Zfn6eb5uPzznHtj3rrKACiuU+I/wDwnH2fTf8AhCRZGT7UPtv2jH+q9s/rjn0rq1ztG7Ge+KACiszxX/bP/COX/wDwjvkf2t5J+y+d9zf2z2/PiofBP/CQf8IvY/8ACU+R/bHl/wCk+TjbnJx04zjHTigDZoork/AP/Cdfbda/4TAWP2f7V/xLvs+M+Vz1x2xjrz1oA6yiiuTuv+E6/wCFl23kCx/4RL7MfOzjzfMwfxznHtigDrKKK5T4k/8ACcfYLH/hBxZG4+1L9q+0Y/1Xtnj69/SgDq6KRN2wb8bsc46ZrP8AE39r/wDCP339g+QdU8lvsvnfc8zHGaANGisTwL/wkf8Awi1l/wAJZ5H9sbT9o8nG3OTjpxnGM44rboAKK5PwL/wnX9q65/wlosfsX2j/AIln2fGfLyeuO2NvXnOa6ygAork78+Ov+FkWX2MWP/CKfZz9p3Y83zMH8c524xxiusoAKK5X4lf8Jt/ZVr/wg4szefaV+0faMf6rvjPHXGe/pXUReZ5Sebt8zaN23pnvigB1FUPEP9qf2Fe/2J5J1LyG+y+d9zzMcZ/GqHgH/hJv+EVtP+Eu+z/2xhvP8nG3GTt6cZxjpQBvUUVyfgo+Ov7f13/hKRY/2b5//Es8jG7Zk9cc4xjrzmgDrKKK5PVv+E6/4WJpv9nCx/4RbyT9s348zfz075+7jHHXNAHWUUVy3xL/AOE0/sOH/hBvsn9ofaF837RjHl85xu464/DpQB1NFMt/O+zx/aNnnbB5mz7u7HOPbNVtc/tH+xrz+yfK/tDyX+zeb9zzMfLn2zQBcorn/h7/AMJT/wAItbf8Jl9m/tjLeb5GMbc/LnHGceldBQAUVyXhA+Ov+Ep13/hJBY/2N5g/svycb9uT1xz0xnPOeldbQAUUVyf/AAm1v/wsv/hCP7LvvO+y/aPte3910zj/AOv68UAdZRRXH/E3x7ZeBLbTri9068vEvbjyf9HUHZxkn3PoO/NAHYUV5kfjb4Tz/wAgvxV/4I5/8Khvfjl4WhtJZo9H8Tu6IWVZNJliUkdi7DC/U0Aep0V5ZY/HLwvPZwzS6P4mjd0DMsekyyqD6B1GG+oqb/hdvhP/AKBXiv8A8Ec/+FAHptFcf8M/H1j46TU5LHTr2zSxn8nNwuN+RwfY+oPSuwoAKK5SXxtbx/EuPwR/Zd6ZntftH2vb+6HGcfp19eK6ugAorlPiN41t/Bdvp01xpl7fC+uhbgW652Z7n+g711anIB559aACiszxVrEfh/w5f61LbTXKWcJlMUIy747CovBWvR+J/DFjrsNpPaJdpuEMwwy8kfj060AbFFFcp4C8bW/i691m2g0u+sjpdz5DNcLgSdeR6dOn0oA6uiiuUufG1vB8SbfwSdLvmmntjOLsL+6HBOP06+vFAHV0UVyvxI8aW/gqxsbq40y9vxd3Itwtuudme5/oO9AHVUUiNuQNgjIzgjBrP8TatHofh++1iW3muEtIWlMUK5d8DoKANGisXwP4hi8VeF7PXYbO4s0ulJEMw+ZcEj8Rx1raoAKK5TwN42t/FWq63YQ6XfWbaVceSzzrgSckZHp0PH0rq6ACiuTv/G1vafEey8Ftpd8811bmYXSr+6XgnHv0PPausoAKK5b4k+NLfwTpVrf3Gm3l+Li5WAJbr93POSfw4HeunifzIkkCsoZQ2GGCM+tADqKoeIdTTRtCvdWkgmnS0haZo4Vy7BRnAFUfAXiSLxZ4XtNdhsrizS43fuZx8ykEj8Rx1oA3aKK5PwX42t/E+va5pMOl31o2kzeU0k6YWXkjI9OnT0oA6yiiuT1Xxtb6f8Q9N8HNpd9JLfQmUXSL+7TrwfX7pye1AHWUUVy/xJ8ZQeCdEh1S4027v1luFgCW45Gc8k/h+NAHUUUy3lE9vHMquokQMFcYYZGcEdjVbW9QTStHvNSkhlmS1heZo4ly7BRnAHrQBcorn/h94nh8YeF7fXYbG5skmZl8qcfMCpxkHuPeugoAKK5Pwj42t/EXijXNBi0u+tX0iQI00y4SXkjj06dO45rrKACk2jduwM4xmlrP/trSf7c/sP8AtG2/tPyvN+y+YPM2euKANCvLf2kif+EY0D/sYbP+Zr1KvKf2lpoo/Dfh9ZJURv7ftXAZgDtUksfoKAOHooqO4mit4XmnkWONBlmY4AFUBJRUdvNDcQJPBIskTjKspyCKkoA7r9mj/kV/EP8A2MVz/wCgRV6pXk/7MssT+G/EUaSozjxBcOVDAkKUjwfocH8jXrFSAmBu3YGcYzS1QbWtJXXF0M6jbDU2i80Wu8eYU9cVfoAQgN94A855paoa1rWk6KkD6tqNtZLPKIojM4Xe56AZq/QAGgAKAAAAOgFQX95a2FlNe3txHb20KF5JZGwqqOpJpul39nqlhDf6fcxXVrMu6OWNsqw9jQBZpAAM4AGTk+9LVDSda0nVpbqLTNRtrt7STyrhYnDGN/Q0AX6TA3bsDOMZpaoPrWkx65Hob6jbLqckZlS1LjzCvrigC/SEBuoB5zzS1Q1rWtJ0WGKbVtQtrKOaQRRtM4UM56AUAX6KB0qG9ureytJby8njgt4ULySSNhVUdSTQBMAFAVQAB0AoqrpWoWOq6fFqGm3UV1azDdHLE2VYfWrVACAAZwAMnJ96WqGla1pOq3F3b6bqNtdy2cnl3CRSBjE3ofyP5VfoATA3bsDOMZpaz5da0mHW4tEl1G2TUpozJHbFx5jKO4H4H8q0KAAgMOQDznmiqGt61pOiW8dxq+oW9jFJII0eZwoZj0Aq+CGAIIIPQigAoUBQFUAAdAKiu7iCztZbq6mSGCJS8kjthVUdSTUOkalYavp8WoaZdw3drKMpLE2VbtQBboAAJIABPX3orP0zWtJ1O7u7PT9Rtrq4sn2XMccgZom9D+tAGhSYGQ2BkdDS1n3Gt6Tb6zBo0+o20eo3CF4bZpAHdR3A/A/lQBoUjAMMMAR70tUNc1nStDtFu9X1C3sYGcRq8zhQWPQUAX6KRWVlDKwZSMgg5BFMuZ4ba3kuLiVIoYlLyO5wqqOSSfSgB6gKAqgADoBS1T0bVNO1nT49Q0u8hvLWTOyWJtynBwauUAIAASQACevvS1n6drWk6jf3lhY6jbXN1ZMFuYo5AWiPoRWhQAVhf8Ij4f8A+Ex/4S77Av8AbHk+T5+9vu4x93OM44zit2igAryX9puztbjw94emmgV5F123hDHOQjkhh+OB+VetV5Z+0n/yLHh//sYbP+ZoA4SoL61gvbSS1uY/MhkG1lzjIqeiqAgsLS3sbOO0tY/LhjGFXOanoooA7L9mGztYfD/iO4hgRJW12aEsOpREQqPw3N+deuV5V+zP/wAiv4i/7GK6/wDQIq9VqQMN/CWgP4wXxa1gp1hYfJE+9vu4x93OM44zityiigDD8W+E9B8VxWkeu2IultJhND87Ltb8DyD6VuAAAAAADoBRRQBT1zS7HWtIudK1KAT2d1GY5YySNw+o5FR+HNG07w/o1to+k24t7O3XbGmScc5JJPJOTWhRQAVh+F/CXh/wzcahcaLYLayahN51wQ5bc3PTJ4HJ4HrW5RQAVhzeEvD83i+LxZJYKdYii8pJ9x+7jH3c4zgkZrcooAKw/F/hPQfFlvbW+vWIuo7aYTRDeylW+oI4PcVuUUAIqqqhVACgYAHYVV1nTbLWNKudL1GAT2lzGY5YySNyn3HIq3RQBneGtE03w7otvo+kW/2eztwQibix5OSSTyTk1o0UUAYXhnwj4f8ADd7qN5o9gttNqMvm3LBidx5PGTwMknA9a3aKKAMK68I+H7nxdb+K5rBW1e3i8uOfceByOmcE4J5963aKKAMTxf4U0LxZZQWevWIuoYJRNGN7KQw9wRwfStqNFjjWNFCqoAUDoAKWigCrq2n2eq6ZcabqEIntbmMxyxk43Keo4qt4X0HS/DWiw6Po9t9ns4c7E3FjknJJJ5JzWnRQAVheHfCPh/w/qepalpNgtvc6lJ5ly4cncck8AngZJOBW7RQAVhX3hHw/e+K7TxRc2Cvq1ohSGbcRgc9RnBIycH3rdooAKxfGHhbQ/FunR6fr1kLqCOUSoN7KQw9wQenFbVFADYY44YUhiUJGihVUdABwBUOpWVrqWn3Gn3sImtriNo5Yz0ZSMEVYooAyvCvh/SfC+ixaPotr9ms4yWC7ixJJySSeSa1aKKAMLQfCPh/Q9a1LWNLsFgvdSbdcyB2O45zwCcAZ54rdoooAK5P/AIRrXP8AhZv/AAk3/CST/wBk/ZPJ/svB27sdeuOvPTOa6yigArh/i54HvvHFlpdra622mJZ3YuJMR79+OhH+0vOO3NdxRQB5Ifgq+f8AkoPiP/vza/8AxqszxV8Ip9N8M6pqMXjzXpntbSWZY5YrcKxVScHbGD27EV7dWH8Qf+RD1/8A7Btx/wCi2oA8r8IfCSbVfCekapJ4816F7yyhuDHHFblU3oGwN0bNxnHJNav/AApWT/ooXiP/AL82v/xqu7+Gn/JOPDP/AGCLT/0StdBQBw3wk8DXvge31a2udcfU4ry7NxEDHs2ZGCT/ALR4zjjiu5oooA4TxH4N8Tan44/tuw8dahpFh9lEQtbeNGKt6gOGTB68qTT/APhDPFP/AEVLxH/4CWX/AMZruKKAPGviX4d8Waba6IyfErXp/tWtWtn88MCbPNfaGHlomcZzg5BrrT4M8U5/5Kl4i/8AASy/+M0nxi/48/C//Y06b/6PFdzQB5/qXgbxbcafcQRfFLX/ADJI2Vd9rahckdykSt+RBrp/BOl3+ieFrHS9U1STVLu3j2yXTjlzknvzx059K2aKACvOvg3Dqyar4z/tLXLrUkg1t7WJZuibY0fI54yJQMD+7XotcP8ACr/kJ+Ov+xom/wDSa2oA7iuTufDWuSfEu28Sx+JJ49JitjE+mBTtZsHnrjqQemeK6yigArzv47Raq+iaK2la3daW7a1aW7mD+MTSrGCeR90tnHevRK4f4zf8gLRP+xl0r/0rjoA7dAVQKWLEDknvWf4msbvU/D99p9jqD6fdXELRxXKDJiYjgitGigDzrRPAfi6z0m2tbj4o66JY02t5VtbMn4GSNmP4k1d/4QvxT/0VLxH/AOAll/8AGa7iigDxvwJ4d8WX2ueLLd/iTrsQsNVFsGSGBzJ+5jk3ESIwXiQDCgD5fpjrP+EM8U/9FS8R/wDgJZf/ABmj4Z/8jP8AED/sYR/6R21dxQBwGl+CfFFn42sdauvH+panY28TJLbXESIZCc4GIwqY5Bztzx+Xf0UUAedftAR6x/wh9nNousT6ZOuqWsOYiR5nmyrEuSOcAuG/Ct3wH4oOspPpOq250/xFpwVL+yds/SWM/wAcbdQw+hwRWd8bv+RNtP8AsOaX/wCl0NaXjjwr/bn2fVNLuv7M8Q6flrC/Vc4z1ikH8cTd1/EYNAGx4hs7rUdCvbGyvnsLmeFo4rlBlomI4YVQ8A6NqWgeFbTS9W1eTVruENvuXBy2SSBzzgDjmq/gfxV/bouNN1K1/szxBp+Fv7Bmztz0kjP8cTdVb8DyK6agArzn4WQ6tH468dxahrl3qENtqMcUMUv3U3wrNkc8YEgXA/u16NXDfDz/AJH74if9he2/9IbegDua858Tw6svx08LCHXLuGwubC6kezX/AFbeTszkZ53eav0216NXC+Jv+S1+DP8AsF6r/O1oA7quW+Jfh3WfEuhw2OieIJtEnS4SVpowTvUdV4IPv+Fbusappuj2EmoatfW1jaRDLzTyBFX8TXGnxV4m8VDy/A+k/ZNPb/mN6tEyRsPWGDh5PZm2r9aAOs1XVtM8O6Ot3rmqwWsESBXuLhwm84x+JPoK46617xX40tZLXwfpsmjaZMhU63qiNG7KR1t4OHJ54d9o7gGtTQvAGl2moJrGtXFz4i1lTkXmoEP5R/6ZRj5Ix/ujPvXX0Ac/8PdE1Pw94WttL1fWZNXu4yxa5cHJBOQvPOB710FFFAHJ+EPDWt6P4p17VNR8ST6lZ6hIGtrR1IFuM/X044xwK6yiigArk/7Y8Wf8LM/sb+wE/wCEc+y+Z/aO7nzMdPz4x+NdZRQAVyfxE1jxXpI0r/hF9AXV/tF2I7vLY8qP1/nz2xXWUUAA6c9a5r4pS3UPw58QSWduLib+z5QELY4KkMc+wyfwrpaw/iD/AMiHr/8A2Dbj/wBFtQBT+Esl1L8MvDbXduLeQabCoQNuygQBGz7qAfxrqK5/4af8k48M/wDYItP/AEStdBQByfw91jxZq0urr4m0BNJS3ujHZkNnzo+efftz3zXWUUUAcnLrHixfiZHoyaAh8OG18xtR3ciTHT8+MfjXWUUUAeafHy61S2sfC/8AZ2nreH/hIbR+ZNv7xXBjX/gTcV6WM4GRg9xXDfGL/jz8L/8AY06b/wCjxXc0AZniu71Ox8OX95otiL/UIoS1vbk4EjelQ+Cb7WNS8L2N7r+nDTtSljzPbA52HJx9MjBx71s0UAFeMfD3WvHMOr+Ml0/wZa3qvr8rzGTU1g8uTy412D5W3fIsbZ4+9Xs9cP8ACr/kJ+Ov+xom/wDSa2oAT/hIPiR/0Tuw/wDB+v8A8arNk8VfFMeI4rNfh3afZWgLsf7UBXd/1124HbjbXpdFAHDf8JB8SP8Aondh/wCD9f8A41XH/FfXPHkuk6Qt94JtLONdcsZEdNVWctKsytGmAq43MFGfevaa4f4zf8gLRP8AsZdK/wDSuOgDt0LFAWXa2ORnODWf4mutSs/D99daRZC+v4oWa3ty2BI4HAzWjRQBieBr/WtT8LWV94h00abqUqkzW4P3eTj6ZGDituiigDzT4OXeq3Hivx8NQ01LRf7aDkiTd8/kxrt/79pG2f8Abr0uuH+Gf/Iz/ED/ALGEf+kdtXcUAcnf6x4si+JFlo9t4fSXw9Lbl59Q38o+Dx+YAx3zXWUUUAebftDXOpW/g/T/AOz9PW7DaxZM+X27WWdGjH/ApAi/jXo8RdokaRdjlQWXOcH0riPjd/yJtp/2HNL/APS6Gu5oA4/4l+HZ7+xXX9CWSHxNpaNJYTRYDSDq0Dg8Mjf3T3wRg0nww8XXHiTTpbPW7QaZ4isiPttgylWRW5SQA9VYdxkZBFdjXLeOfCr6y9vrGj3Q03xHp4Jsr3bkMD1hlH8UTdx26jkUAdTXmfwmutVuPiD8Qhf6atqp1OJiRJuwwgRFH4xrG/8AwKun8D+Kk19LixvrU6br1gQmoae7ZMZPR0P8cbdVYfTqDWX8PP8AkfviJ/2F7b/0ht6AO5rxf4y614m0r4p+H7jRdJE7Q6ZdiGURNO212i85/KUhm8sLGdo5O6vaK4XxN/yWvwZ/2C9V/na0AUvAOg+FPERj8S3Wvf8ACZ6jE3+vuiNlo/dUt+kLD3G73re+JereKNG0OG58KaGusXjXCJJET91D1bH5D2zR4m8C6LrN/wD2tbm40fW1GE1PTn8qf2D/AMMi/wCy4I+lZX9ueNPCfy+JtN/4SHS1/wCYppUOJ0HrLb9T7lCfpQB3du0j28bzRiORkBdAc7TjkZ71W1ue9ttHvLjTrUXd5HC7QQFsCRwOFz7mofDuv6N4i08X+ialb31vnaWibJRv7rDqp9iAa0qAOf8Ah7qWv6t4Wtr7xNpI0vUnLB7cHoAeDjtkdq6CiigDk/CGs+LNQ8U67Y654fTT9MtJAthch8+euf14wc9uldZRRQAVzn/Ca6D/AMJ3/wAIV58v9r+R5+zyjs24zjd645ro6rf2fY/2j/aX2O3+2+X5f2jyx5m3+7u64oAs1znjbxpoXg/+z/7bmlj+3z+RB5cZf5uOTjoORXR1Wv8AT7G/8r7dZ29z5LiSLzYw2xh0YZ6GgCyDkZrnPiheW9j8OvEFzdPsiGnzLnGeWUqP1Iro6jureC6t5Le5hjmhkUq8bqGVgexB60Ac38Jry3vvhl4bmtn3xrpsEROMfMiBG/VTXUVFaW9vaW0dtawxwQRrtSONQqqPQAdKloA5zwX400HxdJqMeizSyHT5/Jn3xlfm55Geo4NdHVax0+xsTMbKzgtjO5klMUYXex/iOOpqzQBzknjTQU8dp4LaaX+13g84J5Z2YxnG71xzXR1WOn2J1EakbO3N6E8sXHljzAv93d1xVmgDzf486xp+lWPhc30xj/4qKynGFJ+SKQM549BXpAIYAjoarX+n2OoLGt9ZwXKxOJIxLGG2sOjDPQ1ZoAoeItXsdB0O71nUpGS0tIzJKyqWOB6Adaj8K67p/ibQLXW9Ld3tLpS0ZdSrcEggj6g1fuYYbm3kt7iJJYZFKujrlWB6gg9aSztreztY7W0gjggjXakcahVUegA6UAS15v8ABbWtO1TV/HKWUxkP/CQyT/dI+RookB5/2on/AEr0iq1lp9jYvO9nZwW7XD+ZMYowpkb1OOpoAs1zk/jTQYfHUPgySeUatND5yoIzsxgnG71wCa6OqzafYtqK6i1nAbxEMazmMeYF9A3XFAFmvOPj5rGn6VoWhG+mMe7X7GYYUnKxTpI5/BVNej1W1DT7HUI0jv7OC6SNxIiyxhgrDoRnvQBYRgyhlOQRkGqWv6rZ6Hot3q+oSNHaWkRllZVLEKPQDrV6mXEMVxA8E8aSxSKVdHGQwPUEUAcHY/GL4eXVpFcf275PmLny5LaXcvscKR+tT/8AC2/h5/0Mcf8A4DTf/EV2FpY2dnbR21raQQQRjakccYVVHoAKl8qP/nmn/fIoA8b8AfEvwTZeIPGc93rQhjvdaFxbsYJDvj+zwx54U4+aNuuO1df/AMLb+Hn/AEMcf/gNN/8AEV1tppunWkk8lrY20DzvvmaOIKZG9TjqaseVH/zzT/vkUAcbpHxS8F6x4mtPD+l6lJdXd0jNGVgdUyATglgOcA12tVW07T21CPUDZW5u40KJP5Y3qp6gHrirVAHnH7QerWOl+DrAXsxjMms2DphSciK5jlf8lRq9FidZI1kQ5VgGU+oNQahp9jqMKw39nBdRq4dVmjDgMOhwe9WaAKet6laaNpF1qt+5jtbWJpZWC5IUDJwB1qp4P8RaZ4q0C31vSJJHtJ9wUuhVgQcEEH3Fas0cc0LwzRrJG6lWRhkMD1BFR2Npa2NrHaWVvFbW8YwkcSBVUewFAHOeOfCsmsSW+taLdLp3iPTwTZXm3Kup6wyj+KJu47dRyK5H4FeIRrnijxzLdW32PUJNQgkntg28RlLeOFsMOCN8TY9sV6vVa00+xs57ie1s4IJbht87xxhWkb1YjqaALNea+KtZ0+P4+eD9PeYi4TTr5GXaes3klBn38l/09a9KqtLp9jLqEWoSWcD3cSlY52jBdAeoDdRQBZrn/HXjDRfBelRalrksscEswhTy4y5LHnoPYGugqtqNhY6jALfULOC6iDBwk0YdQw6HB70Ac1rfgjRNauU1/S5rnRNYdA0ep6c3lSOCMgSLjbKvs4P4VmS+JvFfg+Nv+Ey0tdW0uMEnWdJjOVUd5rcnK+5UsPpXoIGBgcCmyxpLG0ciK6OCrKwyCD1BoAyPBnibS/Fugxa1o8kj2krMo8xCrAqcEEVs1BYWdpp9olpY20Ntbp9yKJAqr9AKnoA5zw1410HxD4g1bQ9Nnle80p9lyGiKjrj5T35GK6Oq1rp9ja3NxdW1nbwz3JDTyJGFaQjuxHWrNABTPOh87yPNTzcbtm4bseuKfXLf8INpX/Cx/wDhOfPu/wC0Ps32fy/M/d4xjOPp26d6AOppks0MO3zZUj3Hau5gMn0FPrlviB4H0rxoNM/tOe7i/s65FxF5Em3cfQ/kOetAHU0jusaF5GVVUZLE4AFKOBisvxZolr4k8OX2h3rypb3kRjdomwwHtQBpRukiLJGyujDIZTkEU6srwhoNp4Z8N2WhWMk0lvZx+WjStljznn861aAGRTQylvKlSTY21trA7T6H3p9ct4C8D6V4Nl1WTTZ7uU6ncm4l8+TdtPPA/M8nmupoAZ50PneR5qebjds3Ddj1xT65aTwPpUnxGj8cme7/ALQS2+ziPzP3eMYzj6duneupoAZNNFCFM0qRhmCruYDJ9PrT65f4heCNL8bQafDqc91ELG5FxH5D7cn0P+PUV1CjaoA6CgBHZUQu7BVAySTgAUkciSRrJG6ujDIZTkEfWs/xRo1r4h8PX2iXjypb3kRidom2sAfQ1F4N8P2fhfw1Z6DYyTSW9ohVGlbLHJJOfzoA16ZFNDKXEUqOUO1wrA7T6H0p9ct4F8DaV4PvNXutNnu5X1S48+UTSbgpyTgfmeTzQB1NMM0QmEJlQSkbgm4biPXFPrlrnwNpU/xFt/HDT3Y1CC3MCxiT92RgjOPoTx0oA6mmTTRQqGmlSMEhQXYDJPbmn1y/xE8EaX43srK11Se6hWzuRcIYH25I7H/ORQB1FI7KqlmYKoGSScAChFCoFGcAYGTVDxJpNtr2g3ujXjSpBeQtDI0bbWAPoaAL0UkcsayROrowyrKcgj606sbwV4ds/Cnhm00Gwkmlt7VSFeVssckk/qa2aAGRzRSM6xyo5Q7XCsCVPofSn1y3gnwNpXhPVNZ1DT57uSTVp/OmE0m4Kck4H4seTzXU0AMM0QmEJlQSsNwQsNxHrin1y194G0q8+Idn42knuxf2kBhSMSfuyMEZI/E8dK6mgBk00UKhppUjUkKC7AAk9uafXMfEXwTpfjjTLaw1Sa6hjt7hZ0MD7SSOMGuliRY4kjXO1VCjJycCgBWYKpZiAAMknoBSRSRzRrJFIsiMMqynIP41T8QaXb61ol5pN00iwXcLQyGNtrAMMcGqXgbw1ZeEfDNroOnyzy29vuw8zZYkkk+w60AbdMjmikd0jlR2jOHCsCVPofSn1y3g7wNpXhfXNa1ewnu5JtXm82ZZZNyqck4H4k9aAOppjTRLMsLSoJWBKoWG4j1Ap9crqngbStQ8f6d4zmnu1vrGIxxxrJiNhzyR/wACP1oA6qmTTRQpvmlSNcgZdgBn05p9cz8RfBem+ONGi0vVJrmGKKdZ1aB8HIzwc8d6AOmoYhQWYgAckmmW8SwW8cCbtkaBF3HJwBjk96r61p8GraRd6XctIsN1C0MhRtrBWGDg0AWYZY5oxJDIkiN0ZTkH8adWD4C8LWPg3wzBoOnSzywQszB5myxLHJ9h9BW9QAyOaGR3jjlR3jOHVWBKn39KfXK+E/A2leG/E2ta/ZT3clzq8geZZZMqvJPH4nvXVUAf/9k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4" name="AutoShape 4" descr="data:image/jpg;base64,%20/9j/4AAQSkZJRgABAQEAYABgAAD/2wBDAAUDBAQEAwUEBAQFBQUGBwwIBwcHBw8LCwkMEQ8SEhEPERETFhwXExQaFRERGCEYGh0dHx8fExciJCIeJBweHx7/2wBDAQUFBQcGBw4ICA4eFBEUHh4eHh4eHh4eHh4eHh4eHh4eHh4eHh4eHh4eHh4eHh4eHh4eHh4eHh4eHh4eHh4eHh7/wAARCAB/AW0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rk8+Ov+Fm9LH/AIRH7L7eb5uPzzn8Me9AHWUUVyfxF/4TnGlf8IWLI/6WPt32jH+q9s/jnHPTFAHWUUDOOetZXi/+3P8AhGr/AP4RvyP7X8k/ZfO+5v8AfPHr14zQBq0VkeDf7e/4Riw/4SbyP7X8r/SvJxt3Z9uOmOnFa9ABRXJ/D0+OvO1f/hMxYhPtR/s/7Pj/AFXPXHbpjPPXNdZQAUVycv8AwnX/AAsyPyxY/wDCI/Zfn6eb5uPzznHtj3rrKACiuU+I/wDwnH2fTf8AhCRZGT7UPtv2jH+q9s/rjn0rq1ztG7Ge+KACiszxX/bP/COX/wDwjvkf2t5J+y+d9zf2z2/PiofBP/CQf8IvY/8ACU+R/bHl/wCk+TjbnJx04zjHTigDZoork/AP/Cdfbda/4TAWP2f7V/xLvs+M+Vz1x2xjrz1oA6yiiuTuv+E6/wCFl23kCx/4RL7MfOzjzfMwfxznHtigDrKKK5T4k/8ACcfYLH/hBxZG4+1L9q+0Y/1Xtnj69/SgDq6KRN2wb8bsc46ZrP8AE39r/wDCP339g+QdU8lvsvnfc8zHGaANGisTwL/wkf8Awi1l/wAJZ5H9sbT9o8nG3OTjpxnGM44rboAKK5PwL/wnX9q65/wlosfsX2j/AIln2fGfLyeuO2NvXnOa6ygAork78+Ov+FkWX2MWP/CKfZz9p3Y83zMH8c524xxiusoAKK5X4lf8Jt/ZVr/wg4szefaV+0faMf6rvjPHXGe/pXUReZ5Sebt8zaN23pnvigB1FUPEP9qf2Fe/2J5J1LyG+y+d9zzMcZ/GqHgH/hJv+EVtP+Eu+z/2xhvP8nG3GTt6cZxjpQBvUUVyfgo+Ov7f13/hKRY/2b5//Es8jG7Zk9cc4xjrzmgDrKKK5PVv+E6/4WJpv9nCx/4RbyT9s348zfz075+7jHHXNAHWUUVy3xL/AOE0/sOH/hBvsn9ofaF837RjHl85xu464/DpQB1NFMt/O+zx/aNnnbB5mz7u7HOPbNVtc/tH+xrz+yfK/tDyX+zeb9zzMfLn2zQBcorn/h7/AMJT/wAItbf8Jl9m/tjLeb5GMbc/LnHGceldBQAUVyXhA+Ov+Ep13/hJBY/2N5g/svycb9uT1xz0xnPOeldbQAUUVyf/AAm1v/wsv/hCP7LvvO+y/aPte3910zj/AOv68UAdZRRXH/E3x7ZeBLbTri9068vEvbjyf9HUHZxkn3PoO/NAHYUV5kfjb4Tz/wAgvxV/4I5/8Khvfjl4WhtJZo9H8Tu6IWVZNJliUkdi7DC/U0Aep0V5ZY/HLwvPZwzS6P4mjd0DMsekyyqD6B1GG+oqb/hdvhP/AKBXiv8A8Ec/+FAHptFcf8M/H1j46TU5LHTr2zSxn8nNwuN+RwfY+oPSuwoAKK5SXxtbx/EuPwR/Zd6ZntftH2vb+6HGcfp19eK6ugAorlPiN41t/Bdvp01xpl7fC+uhbgW652Z7n+g711anIB559aACiszxVrEfh/w5f61LbTXKWcJlMUIy747CovBWvR+J/DFjrsNpPaJdpuEMwwy8kfj060AbFFFcp4C8bW/i691m2g0u+sjpdz5DNcLgSdeR6dOn0oA6uiiuUufG1vB8SbfwSdLvmmntjOLsL+6HBOP06+vFAHV0UVyvxI8aW/gqxsbq40y9vxd3Itwtuudme5/oO9AHVUUiNuQNgjIzgjBrP8TatHofh++1iW3muEtIWlMUK5d8DoKANGisXwP4hi8VeF7PXYbO4s0ulJEMw+ZcEj8Rx1raoAKK5TwN42t/FWq63YQ6XfWbaVceSzzrgSckZHp0PH0rq6ACiuTv/G1vafEey8Ftpd8811bmYXSr+6XgnHv0PPausoAKK5b4k+NLfwTpVrf3Gm3l+Li5WAJbr93POSfw4HeunifzIkkCsoZQ2GGCM+tADqKoeIdTTRtCvdWkgmnS0haZo4Vy7BRnAFUfAXiSLxZ4XtNdhsrizS43fuZx8ykEj8Rx1oA3aKK5PwX42t/E+va5pMOl31o2kzeU0k6YWXkjI9OnT0oA6yiiuT1Xxtb6f8Q9N8HNpd9JLfQmUXSL+7TrwfX7pye1AHWUUVy/xJ8ZQeCdEh1S4027v1luFgCW45Gc8k/h+NAHUUUy3lE9vHMquokQMFcYYZGcEdjVbW9QTStHvNSkhlmS1heZo4ly7BRnAHrQBcorn/h94nh8YeF7fXYbG5skmZl8qcfMCpxkHuPeugoAKK5Pwj42t/EXijXNBi0u+tX0iQI00y4SXkjj06dO45rrKACk2jduwM4xmlrP/trSf7c/sP8AtG2/tPyvN+y+YPM2euKANCvLf2kif+EY0D/sYbP+Zr1KvKf2lpoo/Dfh9ZJURv7ftXAZgDtUksfoKAOHooqO4mit4XmnkWONBlmY4AFUBJRUdvNDcQJPBIskTjKspyCKkoA7r9mj/kV/EP8A2MVz/wCgRV6pXk/7MssT+G/EUaSozjxBcOVDAkKUjwfocH8jXrFSAmBu3YGcYzS1QbWtJXXF0M6jbDU2i80Wu8eYU9cVfoAQgN94A855paoa1rWk6KkD6tqNtZLPKIojM4Xe56AZq/QAGgAKAAAAOgFQX95a2FlNe3txHb20KF5JZGwqqOpJpul39nqlhDf6fcxXVrMu6OWNsqw9jQBZpAAM4AGTk+9LVDSda0nVpbqLTNRtrt7STyrhYnDGN/Q0AX6TA3bsDOMZpaoPrWkx65Hob6jbLqckZlS1LjzCvrigC/SEBuoB5zzS1Q1rWtJ0WGKbVtQtrKOaQRRtM4UM56AUAX6KB0qG9ureytJby8njgt4ULySSNhVUdSTQBMAFAVQAB0AoqrpWoWOq6fFqGm3UV1azDdHLE2VYfWrVACAAZwAMnJ96WqGla1pOq3F3b6bqNtdy2cnl3CRSBjE3ofyP5VfoATA3bsDOMZpaz5da0mHW4tEl1G2TUpozJHbFx5jKO4H4H8q0KAAgMOQDznmiqGt61pOiW8dxq+oW9jFJII0eZwoZj0Aq+CGAIIIPQigAoUBQFUAAdAKiu7iCztZbq6mSGCJS8kjthVUdSTUOkalYavp8WoaZdw3drKMpLE2VbtQBboAAJIABPX3orP0zWtJ1O7u7PT9Rtrq4sn2XMccgZom9D+tAGhSYGQ2BkdDS1n3Gt6Tb6zBo0+o20eo3CF4bZpAHdR3A/A/lQBoUjAMMMAR70tUNc1nStDtFu9X1C3sYGcRq8zhQWPQUAX6KRWVlDKwZSMgg5BFMuZ4ba3kuLiVIoYlLyO5wqqOSSfSgB6gKAqgADoBS1T0bVNO1nT49Q0u8hvLWTOyWJtynBwauUAIAASQACevvS1n6drWk6jf3lhY6jbXN1ZMFuYo5AWiPoRWhQAVhf8Ij4f8A+Ex/4S77Av8AbHk+T5+9vu4x93OM44zit2igAryX9puztbjw94emmgV5F123hDHOQjkhh+OB+VetV5Z+0n/yLHh//sYbP+ZoA4SoL61gvbSS1uY/MhkG1lzjIqeiqAgsLS3sbOO0tY/LhjGFXOanoooA7L9mGztYfD/iO4hgRJW12aEsOpREQqPw3N+deuV5V+zP/wAiv4i/7GK6/wDQIq9VqQMN/CWgP4wXxa1gp1hYfJE+9vu4x93OM44zityiigDD8W+E9B8VxWkeu2IultJhND87Ltb8DyD6VuAAAAAADoBRRQBT1zS7HWtIudK1KAT2d1GY5YySNw+o5FR+HNG07w/o1to+k24t7O3XbGmScc5JJPJOTWhRQAVh+F/CXh/wzcahcaLYLayahN51wQ5bc3PTJ4HJ4HrW5RQAVhzeEvD83i+LxZJYKdYii8pJ9x+7jH3c4zgkZrcooAKw/F/hPQfFlvbW+vWIuo7aYTRDeylW+oI4PcVuUUAIqqqhVACgYAHYVV1nTbLWNKudL1GAT2lzGY5YySNyn3HIq3RQBneGtE03w7otvo+kW/2eztwQibix5OSSTyTk1o0UUAYXhnwj4f8ADd7qN5o9gttNqMvm3LBidx5PGTwMknA9a3aKKAMK68I+H7nxdb+K5rBW1e3i8uOfceByOmcE4J5963aKKAMTxf4U0LxZZQWevWIuoYJRNGN7KQw9wRwfStqNFjjWNFCqoAUDoAKWigCrq2n2eq6ZcabqEIntbmMxyxk43Keo4qt4X0HS/DWiw6Po9t9ns4c7E3FjknJJJ5JzWnRQAVheHfCPh/w/qepalpNgtvc6lJ5ly4cncck8AngZJOBW7RQAVhX3hHw/e+K7TxRc2Cvq1ohSGbcRgc9RnBIycH3rdooAKxfGHhbQ/FunR6fr1kLqCOUSoN7KQw9wQenFbVFADYY44YUhiUJGihVUdABwBUOpWVrqWn3Gn3sImtriNo5Yz0ZSMEVYooAyvCvh/SfC+ixaPotr9ms4yWC7ixJJySSeSa1aKKAMLQfCPh/Q9a1LWNLsFgvdSbdcyB2O45zwCcAZ54rdoooAK5P/AIRrXP8AhZv/AAk3/CST/wBk/ZPJ/svB27sdeuOvPTOa6yigArh/i54HvvHFlpdra622mJZ3YuJMR79+OhH+0vOO3NdxRQB5Ifgq+f8AkoPiP/vza/8AxqszxV8Ip9N8M6pqMXjzXpntbSWZY5YrcKxVScHbGD27EV7dWH8Qf+RD1/8A7Btx/wCi2oA8r8IfCSbVfCekapJ4816F7yyhuDHHFblU3oGwN0bNxnHJNav/AApWT/ooXiP/AL82v/xqu7+Gn/JOPDP/AGCLT/0StdBQBw3wk8DXvge31a2udcfU4ry7NxEDHs2ZGCT/ALR4zjjiu5oooA4TxH4N8Tan44/tuw8dahpFh9lEQtbeNGKt6gOGTB68qTT/APhDPFP/AEVLxH/4CWX/AMZruKKAPGviX4d8Waba6IyfErXp/tWtWtn88MCbPNfaGHlomcZzg5BrrT4M8U5/5Kl4i/8AASy/+M0nxi/48/C//Y06b/6PFdzQB5/qXgbxbcafcQRfFLX/ADJI2Vd9rahckdykSt+RBrp/BOl3+ieFrHS9U1STVLu3j2yXTjlzknvzx059K2aKACvOvg3Dqyar4z/tLXLrUkg1t7WJZuibY0fI54yJQMD+7XotcP8ACr/kJ+Ov+xom/wDSa2oA7iuTufDWuSfEu28Sx+JJ49JitjE+mBTtZsHnrjqQemeK6yigArzv47Raq+iaK2la3daW7a1aW7mD+MTSrGCeR90tnHevRK4f4zf8gLRP+xl0r/0rjoA7dAVQKWLEDknvWf4msbvU/D99p9jqD6fdXELRxXKDJiYjgitGigDzrRPAfi6z0m2tbj4o66JY02t5VtbMn4GSNmP4k1d/4QvxT/0VLxH/AOAll/8AGa7iigDxvwJ4d8WX2ueLLd/iTrsQsNVFsGSGBzJ+5jk3ESIwXiQDCgD5fpjrP+EM8U/9FS8R/wDgJZf/ABmj4Z/8jP8AED/sYR/6R21dxQBwGl+CfFFn42sdauvH+panY28TJLbXESIZCc4GIwqY5Bztzx+Xf0UUAedftAR6x/wh9nNousT6ZOuqWsOYiR5nmyrEuSOcAuG/Ct3wH4oOspPpOq250/xFpwVL+yds/SWM/wAcbdQw+hwRWd8bv+RNtP8AsOaX/wCl0NaXjjwr/bn2fVNLuv7M8Q6flrC/Vc4z1ikH8cTd1/EYNAGx4hs7rUdCvbGyvnsLmeFo4rlBlomI4YVQ8A6NqWgeFbTS9W1eTVruENvuXBy2SSBzzgDjmq/gfxV/bouNN1K1/szxBp+Fv7Bmztz0kjP8cTdVb8DyK6agArzn4WQ6tH468dxahrl3qENtqMcUMUv3U3wrNkc8YEgXA/u16NXDfDz/AJH74if9he2/9IbegDua858Tw6svx08LCHXLuGwubC6kezX/AFbeTszkZ53eav0216NXC+Jv+S1+DP8AsF6r/O1oA7quW+Jfh3WfEuhw2OieIJtEnS4SVpowTvUdV4IPv+Fbusappuj2EmoatfW1jaRDLzTyBFX8TXGnxV4m8VDy/A+k/ZNPb/mN6tEyRsPWGDh5PZm2r9aAOs1XVtM8O6Ot3rmqwWsESBXuLhwm84x+JPoK46617xX40tZLXwfpsmjaZMhU63qiNG7KR1t4OHJ54d9o7gGtTQvAGl2moJrGtXFz4i1lTkXmoEP5R/6ZRj5Ix/ujPvXX0Ac/8PdE1Pw94WttL1fWZNXu4yxa5cHJBOQvPOB710FFFAHJ+EPDWt6P4p17VNR8ST6lZ6hIGtrR1IFuM/X044xwK6yiigArk/7Y8Wf8LM/sb+wE/wCEc+y+Z/aO7nzMdPz4x+NdZRQAVyfxE1jxXpI0r/hF9AXV/tF2I7vLY8qP1/nz2xXWUUAA6c9a5r4pS3UPw58QSWduLib+z5QELY4KkMc+wyfwrpaw/iD/AMiHr/8A2Dbj/wBFtQBT+Esl1L8MvDbXduLeQabCoQNuygQBGz7qAfxrqK5/4af8k48M/wDYItP/AEStdBQByfw91jxZq0urr4m0BNJS3ujHZkNnzo+efftz3zXWUUUAcnLrHixfiZHoyaAh8OG18xtR3ciTHT8+MfjXWUUUAeafHy61S2sfC/8AZ2nreH/hIbR+ZNv7xXBjX/gTcV6WM4GRg9xXDfGL/jz8L/8AY06b/wCjxXc0AZniu71Ox8OX95otiL/UIoS1vbk4EjelQ+Cb7WNS8L2N7r+nDTtSljzPbA52HJx9MjBx71s0UAFeMfD3WvHMOr+Ml0/wZa3qvr8rzGTU1g8uTy412D5W3fIsbZ4+9Xs9cP8ACr/kJ+Ov+xom/wDSa2oAT/hIPiR/0Tuw/wDB+v8A8arNk8VfFMeI4rNfh3afZWgLsf7UBXd/1124HbjbXpdFAHDf8JB8SP8Aondh/wCD9f8A41XH/FfXPHkuk6Qt94JtLONdcsZEdNVWctKsytGmAq43MFGfevaa4f4zf8gLRP8AsZdK/wDSuOgDt0LFAWXa2ORnODWf4mutSs/D99daRZC+v4oWa3ty2BI4HAzWjRQBieBr/WtT8LWV94h00abqUqkzW4P3eTj6ZGDituiigDzT4OXeq3Hivx8NQ01LRf7aDkiTd8/kxrt/79pG2f8Abr0uuH+Gf/Iz/ED/ALGEf+kdtXcUAcnf6x4si+JFlo9t4fSXw9Lbl59Q38o+Dx+YAx3zXWUUUAebftDXOpW/g/T/AOz9PW7DaxZM+X27WWdGjH/ApAi/jXo8RdokaRdjlQWXOcH0riPjd/yJtp/2HNL/APS6Gu5oA4/4l+HZ7+xXX9CWSHxNpaNJYTRYDSDq0Dg8Mjf3T3wRg0nww8XXHiTTpbPW7QaZ4isiPttgylWRW5SQA9VYdxkZBFdjXLeOfCr6y9vrGj3Q03xHp4Jsr3bkMD1hlH8UTdx26jkUAdTXmfwmutVuPiD8Qhf6atqp1OJiRJuwwgRFH4xrG/8AwKun8D+Kk19LixvrU6br1gQmoae7ZMZPR0P8cbdVYfTqDWX8PP8AkfviJ/2F7b/0ht6AO5rxf4y614m0r4p+H7jRdJE7Q6ZdiGURNO212i85/KUhm8sLGdo5O6vaK4XxN/yWvwZ/2C9V/na0AUvAOg+FPERj8S3Wvf8ACZ6jE3+vuiNlo/dUt+kLD3G73re+JereKNG0OG58KaGusXjXCJJET91D1bH5D2zR4m8C6LrN/wD2tbm40fW1GE1PTn8qf2D/AMMi/wCy4I+lZX9ueNPCfy+JtN/4SHS1/wCYppUOJ0HrLb9T7lCfpQB3du0j28bzRiORkBdAc7TjkZ71W1ue9ttHvLjTrUXd5HC7QQFsCRwOFz7mofDuv6N4i08X+ialb31vnaWibJRv7rDqp9iAa0qAOf8Ah7qWv6t4Wtr7xNpI0vUnLB7cHoAeDjtkdq6CiigDk/CGs+LNQ8U67Y654fTT9MtJAthch8+euf14wc9uldZRRQAVzn/Ca6D/AMJ3/wAIV58v9r+R5+zyjs24zjd645ro6rf2fY/2j/aX2O3+2+X5f2jyx5m3+7u64oAs1znjbxpoXg/+z/7bmlj+3z+RB5cZf5uOTjoORXR1Wv8AT7G/8r7dZ29z5LiSLzYw2xh0YZ6GgCyDkZrnPiheW9j8OvEFzdPsiGnzLnGeWUqP1Iro6jureC6t5Le5hjmhkUq8bqGVgexB60Ac38Jry3vvhl4bmtn3xrpsEROMfMiBG/VTXUVFaW9vaW0dtawxwQRrtSONQqqPQAdKloA5zwX400HxdJqMeizSyHT5/Jn3xlfm55Geo4NdHVax0+xsTMbKzgtjO5klMUYXex/iOOpqzQBzknjTQU8dp4LaaX+13g84J5Z2YxnG71xzXR1WOn2J1EakbO3N6E8sXHljzAv93d1xVmgDzf486xp+lWPhc30xj/4qKynGFJ+SKQM549BXpAIYAjoarX+n2OoLGt9ZwXKxOJIxLGG2sOjDPQ1ZoAoeItXsdB0O71nUpGS0tIzJKyqWOB6Adaj8K67p/ibQLXW9Ld3tLpS0ZdSrcEggj6g1fuYYbm3kt7iJJYZFKujrlWB6gg9aSztreztY7W0gjggjXakcahVUegA6UAS15v8ABbWtO1TV/HKWUxkP/CQyT/dI+RookB5/2on/AEr0iq1lp9jYvO9nZwW7XD+ZMYowpkb1OOpoAs1zk/jTQYfHUPgySeUatND5yoIzsxgnG71wCa6OqzafYtqK6i1nAbxEMazmMeYF9A3XFAFmvOPj5rGn6VoWhG+mMe7X7GYYUnKxTpI5/BVNej1W1DT7HUI0jv7OC6SNxIiyxhgrDoRnvQBYRgyhlOQRkGqWv6rZ6Hot3q+oSNHaWkRllZVLEKPQDrV6mXEMVxA8E8aSxSKVdHGQwPUEUAcHY/GL4eXVpFcf275PmLny5LaXcvscKR+tT/8AC2/h5/0Mcf8A4DTf/EV2FpY2dnbR21raQQQRjakccYVVHoAKl8qP/nmn/fIoA8b8AfEvwTZeIPGc93rQhjvdaFxbsYJDvj+zwx54U4+aNuuO1df/AMLb+Hn/AEMcf/gNN/8AEV1tppunWkk8lrY20DzvvmaOIKZG9TjqaseVH/zzT/vkUAcbpHxS8F6x4mtPD+l6lJdXd0jNGVgdUyATglgOcA12tVW07T21CPUDZW5u40KJP5Y3qp6gHrirVAHnH7QerWOl+DrAXsxjMms2DphSciK5jlf8lRq9FidZI1kQ5VgGU+oNQahp9jqMKw39nBdRq4dVmjDgMOhwe9WaAKet6laaNpF1qt+5jtbWJpZWC5IUDJwB1qp4P8RaZ4q0C31vSJJHtJ9wUuhVgQcEEH3Fas0cc0LwzRrJG6lWRhkMD1BFR2Npa2NrHaWVvFbW8YwkcSBVUewFAHOeOfCsmsSW+taLdLp3iPTwTZXm3Kup6wyj+KJu47dRyK5H4FeIRrnijxzLdW32PUJNQgkntg28RlLeOFsMOCN8TY9sV6vVa00+xs57ie1s4IJbht87xxhWkb1YjqaALNea+KtZ0+P4+eD9PeYi4TTr5GXaes3klBn38l/09a9KqtLp9jLqEWoSWcD3cSlY52jBdAeoDdRQBZrn/HXjDRfBelRalrksscEswhTy4y5LHnoPYGugqtqNhY6jALfULOC6iDBwk0YdQw6HB70Ac1rfgjRNauU1/S5rnRNYdA0ep6c3lSOCMgSLjbKvs4P4VmS+JvFfg+Nv+Ey0tdW0uMEnWdJjOVUd5rcnK+5UsPpXoIGBgcCmyxpLG0ciK6OCrKwyCD1BoAyPBnibS/Fugxa1o8kj2krMo8xCrAqcEEVs1BYWdpp9olpY20Ntbp9yKJAqr9AKnoA5zw1410HxD4g1bQ9Nnle80p9lyGiKjrj5T35GK6Oq1rp9ja3NxdW1nbwz3JDTyJGFaQjuxHWrNABTPOh87yPNTzcbtm4bseuKfXLf8INpX/Cx/wDhOfPu/wC0Ps32fy/M/d4xjOPp26d6AOppks0MO3zZUj3Hau5gMn0FPrlviB4H0rxoNM/tOe7i/s65FxF5Em3cfQ/kOetAHU0jusaF5GVVUZLE4AFKOBisvxZolr4k8OX2h3rypb3kRjdomwwHtQBpRukiLJGyujDIZTkEU6srwhoNp4Z8N2WhWMk0lvZx+WjStljznn861aAGRTQylvKlSTY21trA7T6H3p9ct4C8D6V4Nl1WTTZ7uU6ncm4l8+TdtPPA/M8nmupoAZ50PneR5qebjds3Ddj1xT65aTwPpUnxGj8cme7/ALQS2+ziPzP3eMYzj6duneupoAZNNFCFM0qRhmCruYDJ9PrT65f4heCNL8bQafDqc91ELG5FxH5D7cn0P+PUV1CjaoA6CgBHZUQu7BVAySTgAUkciSRrJG6ujDIZTkEfWs/xRo1r4h8PX2iXjypb3kRidom2sAfQ1F4N8P2fhfw1Z6DYyTSW9ohVGlbLHJJOfzoA16ZFNDKXEUqOUO1wrA7T6H0p9ct4F8DaV4PvNXutNnu5X1S48+UTSbgpyTgfmeTzQB1NMM0QmEJlQSkbgm4biPXFPrlrnwNpU/xFt/HDT3Y1CC3MCxiT92RgjOPoTx0oA6mmTTRQqGmlSMEhQXYDJPbmn1y/xE8EaX43srK11Se6hWzuRcIYH25I7H/ORQB1FI7KqlmYKoGSScAChFCoFGcAYGTVDxJpNtr2g3ujXjSpBeQtDI0bbWAPoaAL0UkcsayROrowyrKcgj606sbwV4ds/Cnhm00Gwkmlt7VSFeVssckk/qa2aAGRzRSM6xyo5Q7XCsCVPofSn1y3gnwNpXhPVNZ1DT57uSTVp/OmE0m4Kck4H4seTzXU0AMM0QmEJlQSsNwQsNxHrin1y194G0q8+Idn42knuxf2kBhSMSfuyMEZI/E8dK6mgBk00UKhppUjUkKC7AAk9uafXMfEXwTpfjjTLaw1Sa6hjt7hZ0MD7SSOMGuliRY4kjXO1VCjJycCgBWYKpZiAAMknoBSRSRzRrJFIsiMMqynIP41T8QaXb61ol5pN00iwXcLQyGNtrAMMcGqXgbw1ZeEfDNroOnyzy29vuw8zZYkkk+w60AbdMjmikd0jlR2jOHCsCVPofSn1y3g7wNpXhfXNa1ewnu5JtXm82ZZZNyqck4H4k9aAOppjTRLMsLSoJWBKoWG4j1Ap9crqngbStQ8f6d4zmnu1vrGIxxxrJiNhzyR/wACP1oA6qmTTRQpvmlSNcgZdgBn05p9cz8RfBem+ONGi0vVJrmGKKdZ1aB8HIzwc8d6AOmoYhQWYgAckmmW8SwW8cCbtkaBF3HJwBjk96r61p8GraRd6XctIsN1C0MhRtrBWGDg0AWYZY5oxJDIkiN0ZTkH8adWD4C8LWPg3wzBoOnSzywQszB5myxLHJ9h9BW9QAyOaGR3jjlR3jOHVWBKn39KfXK+E/A2leG/E2ta/ZT3clzq8geZZZMqvJPH4nvXVUAf/9k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6" name="AutoShape 6" descr="data:image/jpg;base64,%20/9j/4AAQSkZJRgABAQEAYABgAAD/2wBDAAUDBAQEAwUEBAQFBQUGBwwIBwcHBw8LCwkMEQ8SEhEPERETFhwXExQaFRERGCEYGh0dHx8fExciJCIeJBweHx7/2wBDAQUFBQcGBw4ICA4eFBEUHh4eHh4eHh4eHh4eHh4eHh4eHh4eHh4eHh4eHh4eHh4eHh4eHh4eHh4eHh4eHh4eHh7/wAARCAB/AW0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rk8+Ov+Fm9LH/AIRH7L7eb5uPzzn8Me9AHWUUVyfxF/4TnGlf8IWLI/6WPt32jH+q9s/jnHPTFAHWUUDOOetZXi/+3P8AhGr/AP4RvyP7X8k/ZfO+5v8AfPHr14zQBq0VkeDf7e/4Riw/4SbyP7X8r/SvJxt3Z9uOmOnFa9ABRXJ/D0+OvO1f/hMxYhPtR/s/7Pj/AFXPXHbpjPPXNdZQAUVycv8AwnX/AAsyPyxY/wDCI/Zfn6eb5uPzznHtj3rrKACiuU+I/wDwnH2fTf8AhCRZGT7UPtv2jH+q9s/rjn0rq1ztG7Ge+KACiszxX/bP/COX/wDwjvkf2t5J+y+d9zf2z2/PiofBP/CQf8IvY/8ACU+R/bHl/wCk+TjbnJx04zjHTigDZoork/AP/Cdfbda/4TAWP2f7V/xLvs+M+Vz1x2xjrz1oA6yiiuTuv+E6/wCFl23kCx/4RL7MfOzjzfMwfxznHtigDrKKK5T4k/8ACcfYLH/hBxZG4+1L9q+0Y/1Xtnj69/SgDq6KRN2wb8bsc46ZrP8AE39r/wDCP339g+QdU8lvsvnfc8zHGaANGisTwL/wkf8Awi1l/wAJZ5H9sbT9o8nG3OTjpxnGM44rboAKK5PwL/wnX9q65/wlosfsX2j/AIln2fGfLyeuO2NvXnOa6ygAork78+Ov+FkWX2MWP/CKfZz9p3Y83zMH8c524xxiusoAKK5X4lf8Jt/ZVr/wg4szefaV+0faMf6rvjPHXGe/pXUReZ5Sebt8zaN23pnvigB1FUPEP9qf2Fe/2J5J1LyG+y+d9zzMcZ/GqHgH/hJv+EVtP+Eu+z/2xhvP8nG3GTt6cZxjpQBvUUVyfgo+Ov7f13/hKRY/2b5//Es8jG7Zk9cc4xjrzmgDrKKK5PVv+E6/4WJpv9nCx/4RbyT9s348zfz075+7jHHXNAHWUUVy3xL/AOE0/sOH/hBvsn9ofaF837RjHl85xu464/DpQB1NFMt/O+zx/aNnnbB5mz7u7HOPbNVtc/tH+xrz+yfK/tDyX+zeb9zzMfLn2zQBcorn/h7/AMJT/wAItbf8Jl9m/tjLeb5GMbc/LnHGceldBQAUVyXhA+Ov+Ep13/hJBY/2N5g/svycb9uT1xz0xnPOeldbQAUUVyf/AAm1v/wsv/hCP7LvvO+y/aPte3910zj/AOv68UAdZRRXH/E3x7ZeBLbTri9068vEvbjyf9HUHZxkn3PoO/NAHYUV5kfjb4Tz/wAgvxV/4I5/8Khvfjl4WhtJZo9H8Tu6IWVZNJliUkdi7DC/U0Aep0V5ZY/HLwvPZwzS6P4mjd0DMsekyyqD6B1GG+oqb/hdvhP/AKBXiv8A8Ec/+FAHptFcf8M/H1j46TU5LHTr2zSxn8nNwuN+RwfY+oPSuwoAKK5SXxtbx/EuPwR/Zd6ZntftH2vb+6HGcfp19eK6ugAorlPiN41t/Bdvp01xpl7fC+uhbgW652Z7n+g711anIB559aACiszxVrEfh/w5f61LbTXKWcJlMUIy747CovBWvR+J/DFjrsNpPaJdpuEMwwy8kfj060AbFFFcp4C8bW/i691m2g0u+sjpdz5DNcLgSdeR6dOn0oA6uiiuUufG1vB8SbfwSdLvmmntjOLsL+6HBOP06+vFAHV0UVyvxI8aW/gqxsbq40y9vxd3Itwtuudme5/oO9AHVUUiNuQNgjIzgjBrP8TatHofh++1iW3muEtIWlMUK5d8DoKANGisXwP4hi8VeF7PXYbO4s0ulJEMw+ZcEj8Rx1raoAKK5TwN42t/FWq63YQ6XfWbaVceSzzrgSckZHp0PH0rq6ACiuTv/G1vafEey8Ftpd8811bmYXSr+6XgnHv0PPausoAKK5b4k+NLfwTpVrf3Gm3l+Li5WAJbr93POSfw4HeunifzIkkCsoZQ2GGCM+tADqKoeIdTTRtCvdWkgmnS0haZo4Vy7BRnAFUfAXiSLxZ4XtNdhsrizS43fuZx8ykEj8Rx1oA3aKK5PwX42t/E+va5pMOl31o2kzeU0k6YWXkjI9OnT0oA6yiiuT1Xxtb6f8Q9N8HNpd9JLfQmUXSL+7TrwfX7pye1AHWUUVy/xJ8ZQeCdEh1S4027v1luFgCW45Gc8k/h+NAHUUUy3lE9vHMquokQMFcYYZGcEdjVbW9QTStHvNSkhlmS1heZo4ly7BRnAHrQBcorn/h94nh8YeF7fXYbG5skmZl8qcfMCpxkHuPeugoAKK5Pwj42t/EXijXNBi0u+tX0iQI00y4SXkjj06dO45rrKACk2jduwM4xmlrP/trSf7c/sP8AtG2/tPyvN+y+YPM2euKANCvLf2kif+EY0D/sYbP+Zr1KvKf2lpoo/Dfh9ZJURv7ftXAZgDtUksfoKAOHooqO4mit4XmnkWONBlmY4AFUBJRUdvNDcQJPBIskTjKspyCKkoA7r9mj/kV/EP8A2MVz/wCgRV6pXk/7MssT+G/EUaSozjxBcOVDAkKUjwfocH8jXrFSAmBu3YGcYzS1QbWtJXXF0M6jbDU2i80Wu8eYU9cVfoAQgN94A855paoa1rWk6KkD6tqNtZLPKIojM4Xe56AZq/QAGgAKAAAAOgFQX95a2FlNe3txHb20KF5JZGwqqOpJpul39nqlhDf6fcxXVrMu6OWNsqw9jQBZpAAM4AGTk+9LVDSda0nVpbqLTNRtrt7STyrhYnDGN/Q0AX6TA3bsDOMZpaoPrWkx65Hob6jbLqckZlS1LjzCvrigC/SEBuoB5zzS1Q1rWtJ0WGKbVtQtrKOaQRRtM4UM56AUAX6KB0qG9ureytJby8njgt4ULySSNhVUdSTQBMAFAVQAB0AoqrpWoWOq6fFqGm3UV1azDdHLE2VYfWrVACAAZwAMnJ96WqGla1pOq3F3b6bqNtdy2cnl3CRSBjE3ofyP5VfoATA3bsDOMZpaz5da0mHW4tEl1G2TUpozJHbFx5jKO4H4H8q0KAAgMOQDznmiqGt61pOiW8dxq+oW9jFJII0eZwoZj0Aq+CGAIIIPQigAoUBQFUAAdAKiu7iCztZbq6mSGCJS8kjthVUdSTUOkalYavp8WoaZdw3drKMpLE2VbtQBboAAJIABPX3orP0zWtJ1O7u7PT9Rtrq4sn2XMccgZom9D+tAGhSYGQ2BkdDS1n3Gt6Tb6zBo0+o20eo3CF4bZpAHdR3A/A/lQBoUjAMMMAR70tUNc1nStDtFu9X1C3sYGcRq8zhQWPQUAX6KRWVlDKwZSMgg5BFMuZ4ba3kuLiVIoYlLyO5wqqOSSfSgB6gKAqgADoBS1T0bVNO1nT49Q0u8hvLWTOyWJtynBwauUAIAASQACevvS1n6drWk6jf3lhY6jbXN1ZMFuYo5AWiPoRWhQAVhf8Ij4f8A+Ex/4S77Av8AbHk+T5+9vu4x93OM44zit2igAryX9puztbjw94emmgV5F123hDHOQjkhh+OB+VetV5Z+0n/yLHh//sYbP+ZoA4SoL61gvbSS1uY/MhkG1lzjIqeiqAgsLS3sbOO0tY/LhjGFXOanoooA7L9mGztYfD/iO4hgRJW12aEsOpREQqPw3N+deuV5V+zP/wAiv4i/7GK6/wDQIq9VqQMN/CWgP4wXxa1gp1hYfJE+9vu4x93OM44zityiigDD8W+E9B8VxWkeu2IultJhND87Ltb8DyD6VuAAAAAADoBRRQBT1zS7HWtIudK1KAT2d1GY5YySNw+o5FR+HNG07w/o1to+k24t7O3XbGmScc5JJPJOTWhRQAVh+F/CXh/wzcahcaLYLayahN51wQ5bc3PTJ4HJ4HrW5RQAVhzeEvD83i+LxZJYKdYii8pJ9x+7jH3c4zgkZrcooAKw/F/hPQfFlvbW+vWIuo7aYTRDeylW+oI4PcVuUUAIqqqhVACgYAHYVV1nTbLWNKudL1GAT2lzGY5YySNyn3HIq3RQBneGtE03w7otvo+kW/2eztwQibix5OSSTyTk1o0UUAYXhnwj4f8ADd7qN5o9gttNqMvm3LBidx5PGTwMknA9a3aKKAMK68I+H7nxdb+K5rBW1e3i8uOfceByOmcE4J5963aKKAMTxf4U0LxZZQWevWIuoYJRNGN7KQw9wRwfStqNFjjWNFCqoAUDoAKWigCrq2n2eq6ZcabqEIntbmMxyxk43Keo4qt4X0HS/DWiw6Po9t9ns4c7E3FjknJJJ5JzWnRQAVheHfCPh/w/qepalpNgtvc6lJ5ly4cncck8AngZJOBW7RQAVhX3hHw/e+K7TxRc2Cvq1ohSGbcRgc9RnBIycH3rdooAKxfGHhbQ/FunR6fr1kLqCOUSoN7KQw9wQenFbVFADYY44YUhiUJGihVUdABwBUOpWVrqWn3Gn3sImtriNo5Yz0ZSMEVYooAyvCvh/SfC+ixaPotr9ms4yWC7ixJJySSeSa1aKKAMLQfCPh/Q9a1LWNLsFgvdSbdcyB2O45zwCcAZ54rdoooAK5P/AIRrXP8AhZv/AAk3/CST/wBk/ZPJ/svB27sdeuOvPTOa6yigArh/i54HvvHFlpdra622mJZ3YuJMR79+OhH+0vOO3NdxRQB5Ifgq+f8AkoPiP/vza/8AxqszxV8Ip9N8M6pqMXjzXpntbSWZY5YrcKxVScHbGD27EV7dWH8Qf+RD1/8A7Btx/wCi2oA8r8IfCSbVfCekapJ4816F7yyhuDHHFblU3oGwN0bNxnHJNav/AApWT/ooXiP/AL82v/xqu7+Gn/JOPDP/AGCLT/0StdBQBw3wk8DXvge31a2udcfU4ry7NxEDHs2ZGCT/ALR4zjjiu5oooA4TxH4N8Tan44/tuw8dahpFh9lEQtbeNGKt6gOGTB68qTT/APhDPFP/AEVLxH/4CWX/AMZruKKAPGviX4d8Waba6IyfErXp/tWtWtn88MCbPNfaGHlomcZzg5BrrT4M8U5/5Kl4i/8AASy/+M0nxi/48/C//Y06b/6PFdzQB5/qXgbxbcafcQRfFLX/ADJI2Vd9rahckdykSt+RBrp/BOl3+ieFrHS9U1STVLu3j2yXTjlzknvzx059K2aKACvOvg3Dqyar4z/tLXLrUkg1t7WJZuibY0fI54yJQMD+7XotcP8ACr/kJ+Ov+xom/wDSa2oA7iuTufDWuSfEu28Sx+JJ49JitjE+mBTtZsHnrjqQemeK6yigArzv47Raq+iaK2la3daW7a1aW7mD+MTSrGCeR90tnHevRK4f4zf8gLRP+xl0r/0rjoA7dAVQKWLEDknvWf4msbvU/D99p9jqD6fdXELRxXKDJiYjgitGigDzrRPAfi6z0m2tbj4o66JY02t5VtbMn4GSNmP4k1d/4QvxT/0VLxH/AOAll/8AGa7iigDxvwJ4d8WX2ueLLd/iTrsQsNVFsGSGBzJ+5jk3ESIwXiQDCgD5fpjrP+EM8U/9FS8R/wDgJZf/ABmj4Z/8jP8AED/sYR/6R21dxQBwGl+CfFFn42sdauvH+panY28TJLbXESIZCc4GIwqY5Bztzx+Xf0UUAedftAR6x/wh9nNousT6ZOuqWsOYiR5nmyrEuSOcAuG/Ct3wH4oOspPpOq250/xFpwVL+yds/SWM/wAcbdQw+hwRWd8bv+RNtP8AsOaX/wCl0NaXjjwr/bn2fVNLuv7M8Q6flrC/Vc4z1ikH8cTd1/EYNAGx4hs7rUdCvbGyvnsLmeFo4rlBlomI4YVQ8A6NqWgeFbTS9W1eTVruENvuXBy2SSBzzgDjmq/gfxV/bouNN1K1/szxBp+Fv7Bmztz0kjP8cTdVb8DyK6agArzn4WQ6tH468dxahrl3qENtqMcUMUv3U3wrNkc8YEgXA/u16NXDfDz/AJH74if9he2/9IbegDua858Tw6svx08LCHXLuGwubC6kezX/AFbeTszkZ53eav0216NXC+Jv+S1+DP8AsF6r/O1oA7quW+Jfh3WfEuhw2OieIJtEnS4SVpowTvUdV4IPv+Fbusappuj2EmoatfW1jaRDLzTyBFX8TXGnxV4m8VDy/A+k/ZNPb/mN6tEyRsPWGDh5PZm2r9aAOs1XVtM8O6Ot3rmqwWsESBXuLhwm84x+JPoK46617xX40tZLXwfpsmjaZMhU63qiNG7KR1t4OHJ54d9o7gGtTQvAGl2moJrGtXFz4i1lTkXmoEP5R/6ZRj5Ix/ujPvXX0Ac/8PdE1Pw94WttL1fWZNXu4yxa5cHJBOQvPOB710FFFAHJ+EPDWt6P4p17VNR8ST6lZ6hIGtrR1IFuM/X044xwK6yiigArk/7Y8Wf8LM/sb+wE/wCEc+y+Z/aO7nzMdPz4x+NdZRQAVyfxE1jxXpI0r/hF9AXV/tF2I7vLY8qP1/nz2xXWUUAA6c9a5r4pS3UPw58QSWduLib+z5QELY4KkMc+wyfwrpaw/iD/AMiHr/8A2Dbj/wBFtQBT+Esl1L8MvDbXduLeQabCoQNuygQBGz7qAfxrqK5/4af8k48M/wDYItP/AEStdBQByfw91jxZq0urr4m0BNJS3ujHZkNnzo+efftz3zXWUUUAcnLrHixfiZHoyaAh8OG18xtR3ciTHT8+MfjXWUUUAeafHy61S2sfC/8AZ2nreH/hIbR+ZNv7xXBjX/gTcV6WM4GRg9xXDfGL/jz8L/8AY06b/wCjxXc0AZniu71Ox8OX95otiL/UIoS1vbk4EjelQ+Cb7WNS8L2N7r+nDTtSljzPbA52HJx9MjBx71s0UAFeMfD3WvHMOr+Ml0/wZa3qvr8rzGTU1g8uTy412D5W3fIsbZ4+9Xs9cP8ACr/kJ+Ov+xom/wDSa2oAT/hIPiR/0Tuw/wDB+v8A8arNk8VfFMeI4rNfh3afZWgLsf7UBXd/1124HbjbXpdFAHDf8JB8SP8Aondh/wCD9f8A41XH/FfXPHkuk6Qt94JtLONdcsZEdNVWctKsytGmAq43MFGfevaa4f4zf8gLRP8AsZdK/wDSuOgDt0LFAWXa2ORnODWf4mutSs/D99daRZC+v4oWa3ty2BI4HAzWjRQBieBr/WtT8LWV94h00abqUqkzW4P3eTj6ZGDituiigDzT4OXeq3Hivx8NQ01LRf7aDkiTd8/kxrt/79pG2f8Abr0uuH+Gf/Iz/ED/ALGEf+kdtXcUAcnf6x4si+JFlo9t4fSXw9Lbl59Q38o+Dx+YAx3zXWUUUAebftDXOpW/g/T/AOz9PW7DaxZM+X27WWdGjH/ApAi/jXo8RdokaRdjlQWXOcH0riPjd/yJtp/2HNL/APS6Gu5oA4/4l+HZ7+xXX9CWSHxNpaNJYTRYDSDq0Dg8Mjf3T3wRg0nww8XXHiTTpbPW7QaZ4isiPttgylWRW5SQA9VYdxkZBFdjXLeOfCr6y9vrGj3Q03xHp4Jsr3bkMD1hlH8UTdx26jkUAdTXmfwmutVuPiD8Qhf6atqp1OJiRJuwwgRFH4xrG/8AwKun8D+Kk19LixvrU6br1gQmoae7ZMZPR0P8cbdVYfTqDWX8PP8AkfviJ/2F7b/0ht6AO5rxf4y614m0r4p+H7jRdJE7Q6ZdiGURNO212i85/KUhm8sLGdo5O6vaK4XxN/yWvwZ/2C9V/na0AUvAOg+FPERj8S3Wvf8ACZ6jE3+vuiNlo/dUt+kLD3G73re+JereKNG0OG58KaGusXjXCJJET91D1bH5D2zR4m8C6LrN/wD2tbm40fW1GE1PTn8qf2D/AMMi/wCy4I+lZX9ueNPCfy+JtN/4SHS1/wCYppUOJ0HrLb9T7lCfpQB3du0j28bzRiORkBdAc7TjkZ71W1ue9ttHvLjTrUXd5HC7QQFsCRwOFz7mofDuv6N4i08X+ialb31vnaWibJRv7rDqp9iAa0qAOf8Ah7qWv6t4Wtr7xNpI0vUnLB7cHoAeDjtkdq6CiigDk/CGs+LNQ8U67Y654fTT9MtJAthch8+euf14wc9uldZRRQAVzn/Ca6D/AMJ3/wAIV58v9r+R5+zyjs24zjd645ro6rf2fY/2j/aX2O3+2+X5f2jyx5m3+7u64oAs1znjbxpoXg/+z/7bmlj+3z+RB5cZf5uOTjoORXR1Wv8AT7G/8r7dZ29z5LiSLzYw2xh0YZ6GgCyDkZrnPiheW9j8OvEFzdPsiGnzLnGeWUqP1Iro6jureC6t5Le5hjmhkUq8bqGVgexB60Ac38Jry3vvhl4bmtn3xrpsEROMfMiBG/VTXUVFaW9vaW0dtawxwQRrtSONQqqPQAdKloA5zwX400HxdJqMeizSyHT5/Jn3xlfm55Geo4NdHVax0+xsTMbKzgtjO5klMUYXex/iOOpqzQBzknjTQU8dp4LaaX+13g84J5Z2YxnG71xzXR1WOn2J1EakbO3N6E8sXHljzAv93d1xVmgDzf486xp+lWPhc30xj/4qKynGFJ+SKQM549BXpAIYAjoarX+n2OoLGt9ZwXKxOJIxLGG2sOjDPQ1ZoAoeItXsdB0O71nUpGS0tIzJKyqWOB6Adaj8K67p/ibQLXW9Ld3tLpS0ZdSrcEggj6g1fuYYbm3kt7iJJYZFKujrlWB6gg9aSztreztY7W0gjggjXakcahVUegA6UAS15v8ABbWtO1TV/HKWUxkP/CQyT/dI+RookB5/2on/AEr0iq1lp9jYvO9nZwW7XD+ZMYowpkb1OOpoAs1zk/jTQYfHUPgySeUatND5yoIzsxgnG71wCa6OqzafYtqK6i1nAbxEMazmMeYF9A3XFAFmvOPj5rGn6VoWhG+mMe7X7GYYUnKxTpI5/BVNej1W1DT7HUI0jv7OC6SNxIiyxhgrDoRnvQBYRgyhlOQRkGqWv6rZ6Hot3q+oSNHaWkRllZVLEKPQDrV6mXEMVxA8E8aSxSKVdHGQwPUEUAcHY/GL4eXVpFcf275PmLny5LaXcvscKR+tT/8AC2/h5/0Mcf8A4DTf/EV2FpY2dnbR21raQQQRjakccYVVHoAKl8qP/nmn/fIoA8b8AfEvwTZeIPGc93rQhjvdaFxbsYJDvj+zwx54U4+aNuuO1df/AMLb+Hn/AEMcf/gNN/8AEV1tppunWkk8lrY20DzvvmaOIKZG9TjqaseVH/zzT/vkUAcbpHxS8F6x4mtPD+l6lJdXd0jNGVgdUyATglgOcA12tVW07T21CPUDZW5u40KJP5Y3qp6gHrirVAHnH7QerWOl+DrAXsxjMms2DphSciK5jlf8lRq9FidZI1kQ5VgGU+oNQahp9jqMKw39nBdRq4dVmjDgMOhwe9WaAKet6laaNpF1qt+5jtbWJpZWC5IUDJwB1qp4P8RaZ4q0C31vSJJHtJ9wUuhVgQcEEH3Fas0cc0LwzRrJG6lWRhkMD1BFR2Npa2NrHaWVvFbW8YwkcSBVUewFAHOeOfCsmsSW+taLdLp3iPTwTZXm3Kup6wyj+KJu47dRyK5H4FeIRrnijxzLdW32PUJNQgkntg28RlLeOFsMOCN8TY9sV6vVa00+xs57ie1s4IJbht87xxhWkb1YjqaALNea+KtZ0+P4+eD9PeYi4TTr5GXaes3klBn38l/09a9KqtLp9jLqEWoSWcD3cSlY52jBdAeoDdRQBZrn/HXjDRfBelRalrksscEswhTy4y5LHnoPYGugqtqNhY6jALfULOC6iDBwk0YdQw6HB70Ac1rfgjRNauU1/S5rnRNYdA0ep6c3lSOCMgSLjbKvs4P4VmS+JvFfg+Nv+Ey0tdW0uMEnWdJjOVUd5rcnK+5UsPpXoIGBgcCmyxpLG0ciK6OCrKwyCD1BoAyPBnibS/Fugxa1o8kj2krMo8xCrAqcEEVs1BYWdpp9olpY20Ntbp9yKJAqr9AKnoA5zw1410HxD4g1bQ9Nnle80p9lyGiKjrj5T35GK6Oq1rp9ja3NxdW1nbwz3JDTyJGFaQjuxHWrNABTPOh87yPNTzcbtm4bseuKfXLf8INpX/Cx/wDhOfPu/wC0Ps32fy/M/d4xjOPp26d6AOppks0MO3zZUj3Hau5gMn0FPrlviB4H0rxoNM/tOe7i/s65FxF5Em3cfQ/kOetAHU0jusaF5GVVUZLE4AFKOBisvxZolr4k8OX2h3rypb3kRjdomwwHtQBpRukiLJGyujDIZTkEU6srwhoNp4Z8N2WhWMk0lvZx+WjStljznn861aAGRTQylvKlSTY21trA7T6H3p9ct4C8D6V4Nl1WTTZ7uU6ncm4l8+TdtPPA/M8nmupoAZ50PneR5qebjds3Ddj1xT65aTwPpUnxGj8cme7/ALQS2+ziPzP3eMYzj6duneupoAZNNFCFM0qRhmCruYDJ9PrT65f4heCNL8bQafDqc91ELG5FxH5D7cn0P+PUV1CjaoA6CgBHZUQu7BVAySTgAUkciSRrJG6ujDIZTkEfWs/xRo1r4h8PX2iXjypb3kRidom2sAfQ1F4N8P2fhfw1Z6DYyTSW9ohVGlbLHJJOfzoA16ZFNDKXEUqOUO1wrA7T6H0p9ct4F8DaV4PvNXutNnu5X1S48+UTSbgpyTgfmeTzQB1NMM0QmEJlQSkbgm4biPXFPrlrnwNpU/xFt/HDT3Y1CC3MCxiT92RgjOPoTx0oA6mmTTRQqGmlSMEhQXYDJPbmn1y/xE8EaX43srK11Se6hWzuRcIYH25I7H/ORQB1FI7KqlmYKoGSScAChFCoFGcAYGTVDxJpNtr2g3ujXjSpBeQtDI0bbWAPoaAL0UkcsayROrowyrKcgj606sbwV4ds/Cnhm00Gwkmlt7VSFeVssckk/qa2aAGRzRSM6xyo5Q7XCsCVPofSn1y3gnwNpXhPVNZ1DT57uSTVp/OmE0m4Kck4H4seTzXU0AMM0QmEJlQSsNwQsNxHrin1y194G0q8+Idn42knuxf2kBhSMSfuyMEZI/E8dK6mgBk00UKhppUjUkKC7AAk9uafXMfEXwTpfjjTLaw1Sa6hjt7hZ0MD7SSOMGuliRY4kjXO1VCjJycCgBWYKpZiAAMknoBSRSRzRrJFIsiMMqynIP41T8QaXb61ol5pN00iwXcLQyGNtrAMMcGqXgbw1ZeEfDNroOnyzy29vuw8zZYkkk+w60AbdMjmikd0jlR2jOHCsCVPofSn1y3g7wNpXhfXNa1ewnu5JtXm82ZZZNyqck4H4k9aAOppjTRLMsLSoJWBKoWG4j1Ap9crqngbStQ8f6d4zmnu1vrGIxxxrJiNhzyR/wACP1oA6qmTTRQpvmlSNcgZdgBn05p9cz8RfBem+ONGi0vVJrmGKKdZ1aB8HIzwc8d6AOmoYhQWYgAckmmW8SwW8cCbtkaBF3HJwBjk96r61p8GraRd6XctIsN1C0MhRtrBWGDg0AWYZY5oxJDIkiN0ZTkH8adWD4C8LWPg3wzBoOnSzywQszB5myxLHJ9h9BW9QAyOaGR3jjlR3jOHVWBKn39KfXK+E/A2leG/E2ta/ZT3clzq8geZZZMqvJPH4nvXVUAf/9k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005613" y="2646745"/>
            <a:ext cx="8353575" cy="1407895"/>
          </a:xfrm>
        </p:spPr>
        <p:txBody>
          <a:bodyPr/>
          <a:lstStyle/>
          <a:p>
            <a:r>
              <a:rPr lang="en-IN" sz="3200" dirty="0"/>
              <a:t>    </a:t>
            </a:r>
            <a:r>
              <a:rPr lang="en-IN" sz="3200" dirty="0">
                <a:cs typeface="Calibri" pitchFamily="34" charset="0"/>
              </a:rPr>
              <a:t>Netaji Subhas University of Technology</a:t>
            </a:r>
            <a:br>
              <a:rPr lang="en-IN" sz="3200" dirty="0">
                <a:cs typeface="Calibri" pitchFamily="34" charset="0"/>
              </a:rPr>
            </a:br>
            <a:r>
              <a:rPr lang="en-IN" sz="3200" dirty="0">
                <a:cs typeface="Calibri" pitchFamily="34" charset="0"/>
              </a:rPr>
              <a:t>                    Masters in Technology</a:t>
            </a:r>
            <a:br>
              <a:rPr lang="en-IN" sz="3200" dirty="0">
                <a:cs typeface="Calibri" pitchFamily="34" charset="0"/>
              </a:rPr>
            </a:br>
            <a:r>
              <a:rPr lang="en-IN" sz="3200" dirty="0">
                <a:cs typeface="Calibri" pitchFamily="34" charset="0"/>
              </a:rPr>
              <a:t>                      (Signal Processing</a:t>
            </a:r>
            <a:r>
              <a:rPr lang="en-IN" sz="3200" dirty="0">
                <a:latin typeface="Calibri" pitchFamily="34" charset="0"/>
                <a:cs typeface="Calibri" pitchFamily="34" charset="0"/>
              </a:rPr>
              <a:t>)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978175" y="1728083"/>
            <a:ext cx="3946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cs typeface="Calibri" pitchFamily="34" charset="0"/>
              </a:rPr>
              <a:t>Team Profile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2081" y="4212195"/>
            <a:ext cx="297171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Shivam  Sharma </a:t>
            </a:r>
            <a:endParaRPr lang="en-IN" sz="2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I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Roll No. </a:t>
            </a:r>
            <a:r>
              <a:rPr lang="en-I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2019PSP3020</a:t>
            </a:r>
            <a:endParaRPr lang="en-IN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1218" y="4230650"/>
            <a:ext cx="297171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Gargi 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Trivedi</a:t>
            </a:r>
          </a:p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Roll No. 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2019PSP3023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29258" y="5104492"/>
            <a:ext cx="297171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Hemant 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Talan</a:t>
            </a:r>
          </a:p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Roll No. 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2019PSP3007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63786" y="5169114"/>
            <a:ext cx="288995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Ankit 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Malik</a:t>
            </a:r>
          </a:p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Roll </a:t>
            </a:r>
            <a:r>
              <a:rPr lang="en-US" sz="2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 </a:t>
            </a:r>
            <a:r>
              <a:rPr lang="en-US" sz="2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2019PSP3005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391" y="492793"/>
            <a:ext cx="2334126" cy="144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1889" y="699587"/>
            <a:ext cx="1036721" cy="924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E34C2CF-CBA9-4CBE-8928-4DDE216B6DB9}"/>
              </a:ext>
            </a:extLst>
          </p:cNvPr>
          <p:cNvSpPr/>
          <p:nvPr/>
        </p:nvSpPr>
        <p:spPr>
          <a:xfrm>
            <a:off x="0" y="6587231"/>
            <a:ext cx="12192000" cy="2707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Case Study: Approach &amp; Solution										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7797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F20521-CE0C-414A-BD31-C90E5BB0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50508"/>
            <a:ext cx="7886700" cy="385966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Content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="" xmlns:a16="http://schemas.microsoft.com/office/drawing/2014/main" id="{18739634-5C05-480F-B662-540C44429FBF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796320641"/>
              </p:ext>
            </p:extLst>
          </p:nvPr>
        </p:nvGraphicFramePr>
        <p:xfrm>
          <a:off x="495300" y="736474"/>
          <a:ext cx="7886700" cy="3071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04ECC45-44CB-407A-9CCB-8159664F564E}"/>
              </a:ext>
            </a:extLst>
          </p:cNvPr>
          <p:cNvSpPr/>
          <p:nvPr/>
        </p:nvSpPr>
        <p:spPr>
          <a:xfrm>
            <a:off x="0" y="6587231"/>
            <a:ext cx="12192000" cy="2707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Case Study: Approach &amp; Solution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149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52C7EE-0634-48A3-8797-011EB3A6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u="sng" dirty="0">
                <a:solidFill>
                  <a:srgbClr val="007266"/>
                </a:solidFill>
                <a:latin typeface="+mn-lt"/>
                <a:cs typeface="Segoe UI" panose="020B0502040204020203" pitchFamily="34" charset="0"/>
              </a:rPr>
              <a:t>Overview Of Our Approach</a:t>
            </a:r>
            <a:endParaRPr lang="en-US" sz="2800" u="sng" dirty="0">
              <a:solidFill>
                <a:srgbClr val="007266"/>
              </a:solidFill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95756F-FB0E-443E-9F9D-A336DDE35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900" dirty="0">
                <a:ea typeface="+mn-lt"/>
                <a:cs typeface="Segoe UI" panose="020B0502040204020203" pitchFamily="34" charset="0"/>
              </a:rPr>
              <a:t>Blue Delta Airways, a well-known budget airline company operating primarily in the US and Europe, has observed a decline in the number of flyers over the past year. In view of the declining customer base, the company has collected data on customer satisfaction – based on several personal and services-based attributes. Data driven insights can be obtained using our analysis and approach</a:t>
            </a:r>
            <a:endParaRPr lang="en-US" sz="1900" b="1" dirty="0">
              <a:solidFill>
                <a:schemeClr val="tx1">
                  <a:lumMod val="65000"/>
                  <a:lumOff val="35000"/>
                </a:schemeClr>
              </a:solidFill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900" b="1" dirty="0">
              <a:solidFill>
                <a:schemeClr val="tx1">
                  <a:lumMod val="65000"/>
                  <a:lumOff val="35000"/>
                </a:schemeClr>
              </a:solidFill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chemeClr val="tx1">
                    <a:lumMod val="65000"/>
                    <a:lumOff val="35000"/>
                  </a:schemeClr>
                </a:solidFill>
                <a:cs typeface="Segoe UI"/>
              </a:rPr>
              <a:t>iTHINK</a:t>
            </a:r>
            <a:r>
              <a:rPr lang="en-US" sz="1900" b="1" dirty="0">
                <a:solidFill>
                  <a:srgbClr val="007266"/>
                </a:solidFill>
                <a:cs typeface="Segoe UI"/>
              </a:rPr>
              <a:t>-led Approach : </a:t>
            </a:r>
            <a:endParaRPr lang="en-US" sz="1900" dirty="0">
              <a:solidFill>
                <a:srgbClr val="007266"/>
              </a:solidFill>
              <a:cs typeface="Segoe U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1900" dirty="0">
                <a:ea typeface="+mn-lt"/>
                <a:cs typeface="Segoe UI"/>
              </a:rPr>
              <a:t>Using  Data provided by British Delta Airways </a:t>
            </a:r>
            <a:r>
              <a:rPr lang="en-US" sz="19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Segoe UI"/>
              </a:rPr>
              <a:t>iTHINK</a:t>
            </a:r>
            <a:r>
              <a:rPr lang="en-US" sz="1900" dirty="0">
                <a:ea typeface="+mn-lt"/>
                <a:cs typeface="Segoe UI"/>
              </a:rPr>
              <a:t> applied analytical techniques to impute, scale and remove outliers of data according to suitability of parameters  </a:t>
            </a:r>
            <a:endParaRPr lang="en-US" sz="1900" dirty="0">
              <a:cs typeface="Segoe U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19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Segoe UI" panose="020B0502040204020203" pitchFamily="34" charset="0"/>
              </a:rPr>
              <a:t>iTHINK</a:t>
            </a:r>
            <a:r>
              <a:rPr lang="en-US" sz="1900" dirty="0">
                <a:ea typeface="+mn-lt"/>
                <a:cs typeface="Segoe UI" panose="020B0502040204020203" pitchFamily="34" charset="0"/>
              </a:rPr>
              <a:t> dive deep and extrapolated unique insights from data by various visualization methods</a:t>
            </a:r>
            <a:endParaRPr lang="en-US" sz="1900" dirty="0">
              <a:cs typeface="Segoe UI" panose="020B0502040204020203" pitchFamily="34" charset="0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19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Segoe UI"/>
              </a:rPr>
              <a:t>iTHINK</a:t>
            </a:r>
            <a:r>
              <a:rPr lang="en-US" sz="1900" dirty="0">
                <a:ea typeface="+mn-lt"/>
                <a:cs typeface="Segoe UI"/>
              </a:rPr>
              <a:t> applied different Machine learning algorithms and validated performance metrics to predict customer satisfaction .Parameters having key significance were sorted by their impact.</a:t>
            </a:r>
            <a:endParaRPr lang="en-US" sz="1900" dirty="0">
              <a:cs typeface="Segoe UI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7266"/>
                </a:solidFill>
                <a:cs typeface="Segoe UI" panose="020B0502040204020203" pitchFamily="34" charset="0"/>
              </a:rPr>
              <a:t>Insight Generated :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900" b="1" dirty="0">
                <a:solidFill>
                  <a:schemeClr val="tx1">
                    <a:lumMod val="65000"/>
                    <a:lumOff val="35000"/>
                  </a:schemeClr>
                </a:solidFill>
                <a:cs typeface="Segoe UI"/>
              </a:rPr>
              <a:t>iTHINK</a:t>
            </a:r>
            <a:r>
              <a:rPr lang="en-US" sz="1900" dirty="0">
                <a:cs typeface="Segoe UI"/>
              </a:rPr>
              <a:t>-led approach extracted most important parameters that influence customer satisfaction.</a:t>
            </a:r>
            <a:endParaRPr lang="en-US" sz="1900" b="1" dirty="0">
              <a:cs typeface="Segoe U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1900" dirty="0">
                <a:cs typeface="Segoe UI"/>
              </a:rPr>
              <a:t>This insight will enable Blue Delta Airways to design better targeted marketing campaigns and special offers to arrest the attrition of its customer base</a:t>
            </a:r>
            <a:endParaRPr lang="en-US" sz="1900" b="1" dirty="0">
              <a:cs typeface="Segoe UI"/>
            </a:endParaRPr>
          </a:p>
          <a:p>
            <a:pPr marL="0" indent="0">
              <a:buNone/>
            </a:pP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11B82C0-87F7-472F-B9E4-736E788E8936}"/>
              </a:ext>
            </a:extLst>
          </p:cNvPr>
          <p:cNvSpPr/>
          <p:nvPr/>
        </p:nvSpPr>
        <p:spPr>
          <a:xfrm>
            <a:off x="0" y="6587231"/>
            <a:ext cx="12192000" cy="2707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Case Study: Approach &amp; Solution                                                                                         						1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9116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E91BB6-4336-4DCA-91AE-6F658C9C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34" y="219564"/>
            <a:ext cx="9477705" cy="760632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007266"/>
                </a:solidFill>
                <a:latin typeface="Calibri"/>
                <a:cs typeface="Calibri"/>
              </a:rPr>
              <a:t>MISSING VALUES AND OUTLIERS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="" xmlns:a16="http://schemas.microsoft.com/office/drawing/2014/main" id="{0B4B05CA-7F3A-444E-BF89-A1038DF15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958" y="2035833"/>
            <a:ext cx="9595944" cy="3705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Technique used for missing value imputation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A91615F3-B9F4-4B20-A320-2559AB1CEAD3}"/>
              </a:ext>
            </a:extLst>
          </p:cNvPr>
          <p:cNvGraphicFramePr>
            <a:graphicFrameLocks noGrp="1"/>
          </p:cNvGraphicFramePr>
          <p:nvPr/>
        </p:nvGraphicFramePr>
        <p:xfrm>
          <a:off x="411480" y="5034360"/>
          <a:ext cx="10841838" cy="10062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13946">
                  <a:extLst>
                    <a:ext uri="{9D8B030D-6E8A-4147-A177-3AD203B41FA5}">
                      <a16:colId xmlns="" xmlns:a16="http://schemas.microsoft.com/office/drawing/2014/main" val="2719287169"/>
                    </a:ext>
                  </a:extLst>
                </a:gridCol>
                <a:gridCol w="3613946">
                  <a:extLst>
                    <a:ext uri="{9D8B030D-6E8A-4147-A177-3AD203B41FA5}">
                      <a16:colId xmlns="" xmlns:a16="http://schemas.microsoft.com/office/drawing/2014/main" val="1178854262"/>
                    </a:ext>
                  </a:extLst>
                </a:gridCol>
                <a:gridCol w="3613946">
                  <a:extLst>
                    <a:ext uri="{9D8B030D-6E8A-4147-A177-3AD203B41FA5}">
                      <a16:colId xmlns="" xmlns:a16="http://schemas.microsoft.com/office/drawing/2014/main" val="2120839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                     AGE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           DEPARTURE DELAY (Min)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                 Flight Distance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63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Less than 17 years</a:t>
                      </a:r>
                      <a:r>
                        <a:rPr lang="en-US" sz="1000" dirty="0">
                          <a:latin typeface="Calibri" pitchFamily="34" charset="0"/>
                          <a:cs typeface="Calibri" pitchFamily="34" charset="0"/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Greater than 400 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(99.9 percentile value is 383 )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Greater than 4000 units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(99.9 percentile value is 3996)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592176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80B926A6-0D2C-4E98-A561-83EDA8CE060F}"/>
              </a:ext>
            </a:extLst>
          </p:cNvPr>
          <p:cNvGraphicFramePr>
            <a:graphicFrameLocks noGrp="1"/>
          </p:cNvGraphicFramePr>
          <p:nvPr/>
        </p:nvGraphicFramePr>
        <p:xfrm>
          <a:off x="358928" y="2440278"/>
          <a:ext cx="10875594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25198">
                  <a:extLst>
                    <a:ext uri="{9D8B030D-6E8A-4147-A177-3AD203B41FA5}">
                      <a16:colId xmlns="" xmlns:a16="http://schemas.microsoft.com/office/drawing/2014/main" val="924591750"/>
                    </a:ext>
                  </a:extLst>
                </a:gridCol>
                <a:gridCol w="3625198">
                  <a:extLst>
                    <a:ext uri="{9D8B030D-6E8A-4147-A177-3AD203B41FA5}">
                      <a16:colId xmlns="" xmlns:a16="http://schemas.microsoft.com/office/drawing/2014/main" val="3127178888"/>
                    </a:ext>
                  </a:extLst>
                </a:gridCol>
                <a:gridCol w="3625198">
                  <a:extLst>
                    <a:ext uri="{9D8B030D-6E8A-4147-A177-3AD203B41FA5}">
                      <a16:colId xmlns="" xmlns:a16="http://schemas.microsoft.com/office/drawing/2014/main" val="1671739153"/>
                    </a:ext>
                  </a:extLst>
                </a:gridCol>
              </a:tblGrid>
              <a:tr h="3286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>
                          <a:latin typeface="+mn-lt"/>
                        </a:rPr>
                        <a:t>                       </a:t>
                      </a:r>
                      <a:r>
                        <a:rPr lang="en-US" sz="1800" u="none" strike="noStrike" noProof="0" dirty="0">
                          <a:latin typeface="Calibri" pitchFamily="34" charset="0"/>
                          <a:cs typeface="Calibri" pitchFamily="34" charset="0"/>
                        </a:rPr>
                        <a:t> Mean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>
                          <a:latin typeface="+mn-lt"/>
                        </a:rPr>
                        <a:t>                         </a:t>
                      </a:r>
                      <a:r>
                        <a:rPr lang="en-US" sz="1800" u="none" strike="noStrike" noProof="0" dirty="0">
                          <a:latin typeface="Calibri" pitchFamily="34" charset="0"/>
                          <a:cs typeface="Calibri" pitchFamily="34" charset="0"/>
                        </a:rPr>
                        <a:t> Median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>
                          <a:latin typeface="Calibri" pitchFamily="34" charset="0"/>
                          <a:cs typeface="Calibri" pitchFamily="34" charset="0"/>
                        </a:rPr>
                        <a:t>                  Majority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13897716"/>
                  </a:ext>
                </a:extLst>
              </a:tr>
              <a:tr h="5751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>
                          <a:latin typeface="+mn-lt"/>
                        </a:rPr>
                        <a:t> </a:t>
                      </a:r>
                      <a:r>
                        <a:rPr lang="en-US" sz="1800" u="none" strike="noStrike" noProof="0" dirty="0">
                          <a:latin typeface="Calibri" pitchFamily="34" charset="0"/>
                          <a:cs typeface="Calibri" pitchFamily="34" charset="0"/>
                        </a:rPr>
                        <a:t>Rating  Attributes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>
                          <a:latin typeface="Calibri" pitchFamily="34" charset="0"/>
                          <a:cs typeface="Calibri" pitchFamily="34" charset="0"/>
                        </a:rPr>
                        <a:t>Quantified features that ranges between 0  and 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>
                          <a:latin typeface="Calibri" pitchFamily="34" charset="0"/>
                          <a:cs typeface="Calibri" pitchFamily="34" charset="0"/>
                        </a:rPr>
                        <a:t>All the unquantified features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0028550"/>
                  </a:ext>
                </a:extLst>
              </a:tr>
              <a:tr h="811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noProof="0" dirty="0">
                          <a:latin typeface="Calibri" pitchFamily="34" charset="0"/>
                          <a:cs typeface="Calibri" pitchFamily="34" charset="0"/>
                        </a:rPr>
                        <a:t>[Gate location, Inflight Wi-Fi service,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Departure/Arrival time convenient etc.</a:t>
                      </a:r>
                      <a:r>
                        <a:rPr lang="en-US" sz="1800" u="none" strike="noStrike" noProof="0" dirty="0">
                          <a:latin typeface="Calibri" pitchFamily="34" charset="0"/>
                          <a:cs typeface="Calibri" pitchFamily="34" charset="0"/>
                        </a:rPr>
                        <a:t>]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[</a:t>
                      </a:r>
                      <a:r>
                        <a:rPr lang="en-US" sz="1800" b="0" i="0" u="none" strike="noStrike" noProof="0" dirty="0">
                          <a:latin typeface="Calibri" pitchFamily="34" charset="0"/>
                          <a:cs typeface="Calibri" pitchFamily="34" charset="0"/>
                        </a:rPr>
                        <a:t>Arrival Delay in Minutes,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 pitchFamily="34" charset="0"/>
                          <a:cs typeface="Calibri" pitchFamily="34" charset="0"/>
                        </a:rPr>
                        <a:t>Flight Distance</a:t>
                      </a:r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[Gender , Class , Type of travel,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Customer Type</a:t>
                      </a:r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71339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E413472-9DB4-487E-897F-662D84FAEAC5}"/>
              </a:ext>
            </a:extLst>
          </p:cNvPr>
          <p:cNvSpPr txBox="1"/>
          <p:nvPr/>
        </p:nvSpPr>
        <p:spPr>
          <a:xfrm>
            <a:off x="394137" y="4471901"/>
            <a:ext cx="575056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/>
                <a:ea typeface="+mj-lt"/>
                <a:cs typeface="+mj-lt"/>
              </a:rPr>
              <a:t>Outliers</a:t>
            </a:r>
            <a:endParaRPr lang="en-IN" sz="2000" b="1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A761416-E9E2-4473-B4EF-A4D552EA5941}"/>
              </a:ext>
            </a:extLst>
          </p:cNvPr>
          <p:cNvSpPr txBox="1"/>
          <p:nvPr/>
        </p:nvSpPr>
        <p:spPr>
          <a:xfrm>
            <a:off x="10505440" y="4277829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TABLE 2</a:t>
            </a:r>
            <a:endParaRPr lang="en-IN" sz="1400" b="1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="" xmlns:a16="http://schemas.microsoft.com/office/drawing/2014/main" id="{75C42615-1619-42D0-BD83-80F923E19C3D}"/>
              </a:ext>
            </a:extLst>
          </p:cNvPr>
          <p:cNvGraphicFramePr>
            <a:graphicFrameLocks noGrp="1"/>
          </p:cNvGraphicFramePr>
          <p:nvPr/>
        </p:nvGraphicFramePr>
        <p:xfrm>
          <a:off x="394137" y="1024758"/>
          <a:ext cx="10848669" cy="7781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16223">
                  <a:extLst>
                    <a:ext uri="{9D8B030D-6E8A-4147-A177-3AD203B41FA5}">
                      <a16:colId xmlns="" xmlns:a16="http://schemas.microsoft.com/office/drawing/2014/main" val="500358770"/>
                    </a:ext>
                  </a:extLst>
                </a:gridCol>
                <a:gridCol w="3616223">
                  <a:extLst>
                    <a:ext uri="{9D8B030D-6E8A-4147-A177-3AD203B41FA5}">
                      <a16:colId xmlns="" xmlns:a16="http://schemas.microsoft.com/office/drawing/2014/main" val="2746267920"/>
                    </a:ext>
                  </a:extLst>
                </a:gridCol>
                <a:gridCol w="3616223">
                  <a:extLst>
                    <a:ext uri="{9D8B030D-6E8A-4147-A177-3AD203B41FA5}">
                      <a16:colId xmlns="" xmlns:a16="http://schemas.microsoft.com/office/drawing/2014/main" val="780976738"/>
                    </a:ext>
                  </a:extLst>
                </a:gridCol>
              </a:tblGrid>
              <a:tr h="407275">
                <a:tc>
                  <a:txBody>
                    <a:bodyPr/>
                    <a:lstStyle/>
                    <a:p>
                      <a:r>
                        <a:rPr lang="en-US" dirty="0"/>
                        <a:t>          </a:t>
                      </a:r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 Total Values in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             </a:t>
                      </a:r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Total Attributes</a:t>
                      </a:r>
                      <a:r>
                        <a:rPr lang="en-US" dirty="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           </a:t>
                      </a:r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Total Missing Values</a:t>
                      </a:r>
                      <a:r>
                        <a:rPr lang="en-US" dirty="0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563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                    </a:t>
                      </a:r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  129880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                        </a:t>
                      </a:r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                         </a:t>
                      </a:r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58184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71F7499-32DA-4D87-8AAA-C7A01ED1DF93}"/>
              </a:ext>
            </a:extLst>
          </p:cNvPr>
          <p:cNvSpPr txBox="1"/>
          <p:nvPr/>
        </p:nvSpPr>
        <p:spPr>
          <a:xfrm>
            <a:off x="10575985" y="1877683"/>
            <a:ext cx="8597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cs typeface="Calibri"/>
              </a:rPr>
              <a:t>TABLE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E802C56-6509-4EBB-B071-5E915088A388}"/>
              </a:ext>
            </a:extLst>
          </p:cNvPr>
          <p:cNvSpPr txBox="1"/>
          <p:nvPr/>
        </p:nvSpPr>
        <p:spPr>
          <a:xfrm>
            <a:off x="10575985" y="6008074"/>
            <a:ext cx="11329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cs typeface="Calibri"/>
              </a:rPr>
              <a:t>TABLE 3</a:t>
            </a:r>
            <a:endParaRPr lang="en-US" sz="1400" dirty="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A80B583-E83D-4C0B-94BE-8777AAB0A210}"/>
              </a:ext>
            </a:extLst>
          </p:cNvPr>
          <p:cNvSpPr/>
          <p:nvPr/>
        </p:nvSpPr>
        <p:spPr>
          <a:xfrm>
            <a:off x="0" y="6587231"/>
            <a:ext cx="12192000" cy="2707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Case Study: Approach &amp; Solution										2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389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A89FDB-01CC-4CF5-9038-7FA081D82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68" y="404443"/>
            <a:ext cx="10371083" cy="1181046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007266"/>
                </a:solidFill>
                <a:latin typeface="Calibri"/>
                <a:cs typeface="Calibri Light"/>
              </a:rPr>
              <a:t>DATA PREPROCESSING</a:t>
            </a:r>
            <a:endParaRPr lang="en-US" sz="2800" b="1" u="sng" dirty="0">
              <a:solidFill>
                <a:srgbClr val="007266"/>
              </a:solidFill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BDA162-5B82-4B95-824E-B57E665E5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079"/>
            <a:ext cx="10515600" cy="211952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latin typeface="Calibri Light"/>
              <a:cs typeface="Calibri"/>
            </a:endParaRPr>
          </a:p>
          <a:p>
            <a:endParaRPr lang="en-US" sz="2000" dirty="0">
              <a:latin typeface="Calibri Light"/>
              <a:cs typeface="Calibri"/>
            </a:endParaRPr>
          </a:p>
          <a:p>
            <a:endParaRPr lang="en-US" sz="2000" dirty="0">
              <a:latin typeface="Calibri Light"/>
              <a:cs typeface="Calibri"/>
            </a:endParaRPr>
          </a:p>
          <a:p>
            <a:endParaRPr lang="en-US" sz="2000" dirty="0">
              <a:solidFill>
                <a:srgbClr val="7030A0"/>
              </a:solidFill>
              <a:latin typeface="Calibri Light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Calibri Light"/>
              <a:cs typeface="Calibri"/>
            </a:endParaRPr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91DFA11-FED6-477B-8027-995389C06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639" y="1282108"/>
            <a:ext cx="3579236" cy="2900263"/>
          </a:xfrm>
          <a:prstGeom prst="rect">
            <a:avLst/>
          </a:prstGeom>
        </p:spPr>
      </p:pic>
      <p:pic>
        <p:nvPicPr>
          <p:cNvPr id="8" name="Picture 4" descr="A screenshot of a tree&#10;&#10;Description automatically generated">
            <a:extLst>
              <a:ext uri="{FF2B5EF4-FFF2-40B4-BE49-F238E27FC236}">
                <a16:creationId xmlns="" xmlns:a16="http://schemas.microsoft.com/office/drawing/2014/main" id="{E214AD44-863A-4B00-B60B-60BC62FCE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77" y="3358735"/>
            <a:ext cx="3484582" cy="20094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A36E6B0-3DFE-4F3D-BAA7-9DA599D8E317}"/>
              </a:ext>
            </a:extLst>
          </p:cNvPr>
          <p:cNvSpPr txBox="1"/>
          <p:nvPr/>
        </p:nvSpPr>
        <p:spPr>
          <a:xfrm>
            <a:off x="3975716" y="4501808"/>
            <a:ext cx="4240567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2.Arrival delay Vs Departure delay: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"/>
              </a:rPr>
              <a:t>Due to linearity between departure delay and arrival delay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"/>
              </a:rPr>
              <a:t>We can choose any of these two features for further modeling</a:t>
            </a:r>
            <a:r>
              <a:rPr lang="en-US" sz="1000" dirty="0">
                <a:latin typeface="Calibri Light"/>
                <a:cs typeface="Calibri"/>
              </a:rPr>
              <a:t>[2]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"/>
              </a:rPr>
              <a:t>We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"/>
              </a:rPr>
              <a:t>dropped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"/>
              </a:rPr>
              <a:t>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"/>
              </a:rPr>
              <a:t>Arrival delay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"/>
              </a:rPr>
              <a:t> field because of more missing values</a:t>
            </a:r>
            <a:r>
              <a:rPr lang="en-US" sz="1800" dirty="0">
                <a:latin typeface="Calibri Light"/>
                <a:cs typeface="Calibri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CBB49B2-E923-4774-AB42-9F866CCF2F0B}"/>
              </a:ext>
            </a:extLst>
          </p:cNvPr>
          <p:cNvSpPr txBox="1"/>
          <p:nvPr/>
        </p:nvSpPr>
        <p:spPr>
          <a:xfrm>
            <a:off x="332173" y="1531443"/>
            <a:ext cx="2954882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1. Gender Neutral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: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"/>
              </a:rPr>
              <a:t>D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"/>
              </a:rPr>
              <a:t>ropped gender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"/>
              </a:rPr>
              <a:t> feature for avoiding biasness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"/>
              </a:rPr>
              <a:t>Also it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"/>
              </a:rPr>
              <a:t>is not giving any 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"/>
              </a:rPr>
              <a:t>conclusive insight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="" xmlns:a16="http://schemas.microsoft.com/office/drawing/2014/main" id="{A5A15D73-B72E-40FB-AE34-A29E5BF16C60}"/>
              </a:ext>
            </a:extLst>
          </p:cNvPr>
          <p:cNvGraphicFramePr/>
          <p:nvPr/>
        </p:nvGraphicFramePr>
        <p:xfrm>
          <a:off x="8090352" y="1353313"/>
          <a:ext cx="2932782" cy="4044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162F8B4-1A15-41F2-BEDC-B04556CF0B16}"/>
              </a:ext>
            </a:extLst>
          </p:cNvPr>
          <p:cNvSpPr txBox="1"/>
          <p:nvPr/>
        </p:nvSpPr>
        <p:spPr>
          <a:xfrm>
            <a:off x="772160" y="5506556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 1</a:t>
            </a:r>
            <a:endParaRPr lang="en-IN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1BCF0A3-4688-4142-A897-3CC47064668C}"/>
              </a:ext>
            </a:extLst>
          </p:cNvPr>
          <p:cNvSpPr txBox="1"/>
          <p:nvPr/>
        </p:nvSpPr>
        <p:spPr>
          <a:xfrm>
            <a:off x="4294388" y="4194031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 2</a:t>
            </a:r>
            <a:endParaRPr lang="en-IN" sz="1400" b="1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="" xmlns:a16="http://schemas.microsoft.com/office/drawing/2014/main" id="{EE028174-10F3-49EB-9CA9-F7E1B786CE2C}"/>
              </a:ext>
            </a:extLst>
          </p:cNvPr>
          <p:cNvGraphicFramePr/>
          <p:nvPr/>
        </p:nvGraphicFramePr>
        <p:xfrm>
          <a:off x="11017451" y="1459556"/>
          <a:ext cx="875178" cy="4044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0CA8697-0726-493A-B713-D85FB6B6F769}"/>
              </a:ext>
            </a:extLst>
          </p:cNvPr>
          <p:cNvSpPr/>
          <p:nvPr/>
        </p:nvSpPr>
        <p:spPr>
          <a:xfrm>
            <a:off x="0" y="6587231"/>
            <a:ext cx="12192000" cy="2707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Case Study: Approach &amp; Solution										3</a:t>
            </a:r>
            <a:endParaRPr lang="en-IN" dirty="0"/>
          </a:p>
        </p:txBody>
      </p:sp>
      <p:sp>
        <p:nvSpPr>
          <p:cNvPr id="16" name="Arrow: Right 15">
            <a:extLst>
              <a:ext uri="{FF2B5EF4-FFF2-40B4-BE49-F238E27FC236}">
                <a16:creationId xmlns="" xmlns:a16="http://schemas.microsoft.com/office/drawing/2014/main" id="{A04C28C3-B537-48FD-8B01-4BDA4D9C03B1}"/>
              </a:ext>
            </a:extLst>
          </p:cNvPr>
          <p:cNvSpPr/>
          <p:nvPr/>
        </p:nvSpPr>
        <p:spPr>
          <a:xfrm>
            <a:off x="9147183" y="1138865"/>
            <a:ext cx="2015231" cy="377521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RATINGS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4560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AFF3FD-7F43-483F-BD8B-FF17EA82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056" y="274621"/>
            <a:ext cx="4595071" cy="1645501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007266"/>
                </a:solidFill>
                <a:latin typeface="Calibri"/>
                <a:cs typeface="Calibri Light"/>
              </a:rPr>
              <a:t>EXPLORATORY DATA  ANALYSIS</a:t>
            </a:r>
            <a:endParaRPr lang="en-US" sz="2800" b="1" u="sng" dirty="0">
              <a:solidFill>
                <a:srgbClr val="007266"/>
              </a:solidFill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081543-400F-4E1D-928D-0F51AE546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56" y="1399646"/>
            <a:ext cx="3155735" cy="132173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AGE: 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 Passenger between 17-38 and senior citizens (above 60) are more unsatisfied than 38-60  age group </a:t>
            </a:r>
          </a:p>
          <a:p>
            <a:endParaRPr lang="en-US" sz="2000" dirty="0">
              <a:solidFill>
                <a:srgbClr val="002060"/>
              </a:solidFill>
              <a:cs typeface="Calibri"/>
            </a:endParaRPr>
          </a:p>
          <a:p>
            <a:endParaRPr lang="en-US" sz="2000" dirty="0">
              <a:solidFill>
                <a:srgbClr val="002060"/>
              </a:solidFill>
              <a:cs typeface="Calibri"/>
            </a:endParaRPr>
          </a:p>
        </p:txBody>
      </p:sp>
      <p:pic>
        <p:nvPicPr>
          <p:cNvPr id="12" name="Picture 1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39357C6-09F7-44ED-AC57-6A62C9EE1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66" y="3577147"/>
            <a:ext cx="5428645" cy="2297398"/>
          </a:xfrm>
          <a:prstGeom prst="rect">
            <a:avLst/>
          </a:prstGeom>
        </p:spPr>
      </p:pic>
      <p:pic>
        <p:nvPicPr>
          <p:cNvPr id="13" name="Picture 13" descr="A picture containing pencil, fence&#10;&#10;Description automatically generated">
            <a:extLst>
              <a:ext uri="{FF2B5EF4-FFF2-40B4-BE49-F238E27FC236}">
                <a16:creationId xmlns="" xmlns:a16="http://schemas.microsoft.com/office/drawing/2014/main" id="{23FFE745-5A9F-45E3-803D-A7CA93DB4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599" y="661432"/>
            <a:ext cx="8497401" cy="28925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48CA8A7-1ECF-435F-9D1B-C7FF80A43BAF}"/>
              </a:ext>
            </a:extLst>
          </p:cNvPr>
          <p:cNvSpPr txBox="1"/>
          <p:nvPr/>
        </p:nvSpPr>
        <p:spPr>
          <a:xfrm>
            <a:off x="5803037" y="3829515"/>
            <a:ext cx="6280100" cy="2893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REMARKS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Various univariate as well as multivariate analysis suggests that, as rating increases the satisfaction level also increases. 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Calibri Light" pitchFamily="34" charset="0"/>
              <a:cs typeface="Calibri Light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There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Calibri Light" pitchFamily="34" charset="0"/>
                <a:cs typeface="Calibri Light" pitchFamily="34" charset="0"/>
              </a:rPr>
              <a:t> is no perfect multicollinearity in data.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Calibri Light" pitchFamily="34" charset="0"/>
                <a:cs typeface="Calibri Light" pitchFamily="34" charset="0"/>
              </a:rPr>
              <a:t>Hence we are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libri Light" pitchFamily="34" charset="0"/>
              <a:cs typeface="Calibri Light" pitchFamily="34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     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Calibri Light" pitchFamily="34" charset="0"/>
                <a:cs typeface="Calibri Light" pitchFamily="34" charset="0"/>
              </a:rPr>
              <a:t>not discarding any other variable.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libri Light" pitchFamily="34" charset="0"/>
              <a:cs typeface="Calibri Light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For any conclusive remarks we need to analyze data with some advance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Data analytics modeling.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5">
                  <a:lumMod val="50000"/>
                </a:schemeClr>
              </a:solidFill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5">
                  <a:lumMod val="50000"/>
                </a:schemeClr>
              </a:solidFill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5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90697C7-86F3-4241-8ABF-EBDD562E4A02}"/>
              </a:ext>
            </a:extLst>
          </p:cNvPr>
          <p:cNvSpPr txBox="1"/>
          <p:nvPr/>
        </p:nvSpPr>
        <p:spPr>
          <a:xfrm>
            <a:off x="8532913" y="3521738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 5</a:t>
            </a:r>
            <a:endParaRPr lang="en-IN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21C9D5-AE9C-4E05-AA50-6BF69911B9E8}"/>
              </a:ext>
            </a:extLst>
          </p:cNvPr>
          <p:cNvSpPr txBox="1"/>
          <p:nvPr/>
        </p:nvSpPr>
        <p:spPr>
          <a:xfrm>
            <a:off x="1003032" y="5830326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 3</a:t>
            </a:r>
            <a:endParaRPr lang="en-IN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BC50FD9-687C-45C4-943E-6673F6224AC4}"/>
              </a:ext>
            </a:extLst>
          </p:cNvPr>
          <p:cNvSpPr txBox="1"/>
          <p:nvPr/>
        </p:nvSpPr>
        <p:spPr>
          <a:xfrm>
            <a:off x="3989652" y="5830327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 4</a:t>
            </a:r>
            <a:endParaRPr lang="en-IN" sz="1400" b="1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1879E90-494A-478B-96B8-210A4092DA6B}"/>
              </a:ext>
            </a:extLst>
          </p:cNvPr>
          <p:cNvSpPr/>
          <p:nvPr/>
        </p:nvSpPr>
        <p:spPr>
          <a:xfrm>
            <a:off x="0" y="6587231"/>
            <a:ext cx="12192000" cy="2707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Case Study: Approach &amp; Solution										4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7344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BFD562-2632-4650-ACF5-B971B798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79" y="327237"/>
            <a:ext cx="6653049" cy="951752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007266"/>
                </a:solidFill>
                <a:latin typeface="Calibri"/>
                <a:cs typeface="Calibri Light"/>
              </a:rPr>
              <a:t>MACHINE LEARNING MODELS</a:t>
            </a:r>
            <a:endParaRPr lang="en-US" sz="2800" b="1" u="sng" dirty="0">
              <a:solidFill>
                <a:srgbClr val="007266"/>
              </a:solidFill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50C5C2-258B-4201-9238-C7CD0E806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9865" y="4236392"/>
            <a:ext cx="3619500" cy="16038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1. LOGISTIC REGRESSION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Accuracy :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87.48%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Log Loss :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0.3271</a:t>
            </a: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359D4960-7880-4604-899D-3DE5E48A8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28" y="3853581"/>
            <a:ext cx="2697691" cy="2163591"/>
          </a:xfrm>
          <a:prstGeom prst="rect">
            <a:avLst/>
          </a:prstGeom>
        </p:spPr>
      </p:pic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467A7AB8-DAF9-4593-9C4D-26C670E01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816" y="3827898"/>
            <a:ext cx="2697692" cy="2354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950EBB9-BC1C-4A3D-B09E-B30367978488}"/>
              </a:ext>
            </a:extLst>
          </p:cNvPr>
          <p:cNvSpPr txBox="1"/>
          <p:nvPr/>
        </p:nvSpPr>
        <p:spPr>
          <a:xfrm>
            <a:off x="5943009" y="272198"/>
            <a:ext cx="6095111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/>
            <a:r>
              <a:rPr lang="en-US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      </a:t>
            </a:r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 best performance achieved among different classification algorithms are discussed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/>
            <a:endParaRPr lang="en-US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Each data sample has 20 features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Training set :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95896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 samples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Test set :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23975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 samples</a:t>
            </a:r>
          </a:p>
          <a:p>
            <a:pPr>
              <a:buFont typeface="Wingdings" pitchFamily="2" charset="2"/>
              <a:buChar char="q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Encoding Technique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Label encoding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 </a:t>
            </a:r>
          </a:p>
          <a:p>
            <a:pPr>
              <a:buFont typeface="Wingdings" pitchFamily="2" charset="2"/>
              <a:buChar char="q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Scaling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Minmax Scalar</a:t>
            </a:r>
          </a:p>
          <a:p>
            <a:pPr>
              <a:buFont typeface="Wingdings" pitchFamily="2" charset="2"/>
              <a:buChar char="q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Modeling Algorithms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: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Logistic Regression, Linear SVM,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 Random Forest , XGBoost , LGBM Classifier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Performance parameters used  for Model validation are</a:t>
            </a:r>
          </a:p>
          <a:p>
            <a:pPr marL="400050" indent="-400050">
              <a:buFont typeface="Wingdings" pitchFamily="2" charset="2"/>
              <a:buChar char="Ø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Accuracy </a:t>
            </a:r>
          </a:p>
          <a:p>
            <a:pPr marL="400050" indent="-400050">
              <a:buFont typeface="Wingdings" pitchFamily="2" charset="2"/>
              <a:buChar char="Ø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 Log loss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[</a:t>
            </a:r>
            <a:r>
              <a:rPr lang="en-US" sz="1000" dirty="0">
                <a:latin typeface="Calibri Light" pitchFamily="34" charset="0"/>
                <a:cs typeface="Calibri Light" pitchFamily="34" charset="0"/>
              </a:rPr>
              <a:t>8] </a:t>
            </a:r>
            <a:endParaRPr lang="en-US" dirty="0">
              <a:latin typeface="Calibri Light" pitchFamily="34" charset="0"/>
              <a:cs typeface="Calibri Light" pitchFamily="34" charset="0"/>
            </a:endParaRPr>
          </a:p>
          <a:p>
            <a:pPr marL="400050" indent="-400050">
              <a:buFont typeface="Wingdings" pitchFamily="2" charset="2"/>
              <a:buChar char="Ø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Precision matrix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[</a:t>
            </a:r>
            <a:r>
              <a:rPr lang="en-US" sz="1000" dirty="0">
                <a:latin typeface="Calibri Light" pitchFamily="34" charset="0"/>
                <a:cs typeface="Calibri Light" pitchFamily="34" charset="0"/>
              </a:rPr>
              <a:t>9] </a:t>
            </a:r>
          </a:p>
          <a:p>
            <a:pPr marL="400050" indent="-400050">
              <a:buFont typeface="Wingdings" pitchFamily="2" charset="2"/>
              <a:buChar char="Ø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Recall Matrix</a:t>
            </a:r>
            <a:r>
              <a:rPr lang="en-US" sz="1000" dirty="0">
                <a:latin typeface="Calibri Light" pitchFamily="34" charset="0"/>
                <a:cs typeface="Calibri Light" pitchFamily="34" charset="0"/>
              </a:rPr>
              <a:t>[10]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C53B443A-9777-4F47-9070-3C060EB05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923" y="840828"/>
            <a:ext cx="5222589" cy="28764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01EC72E-6424-4990-A725-94503A4E6912}"/>
              </a:ext>
            </a:extLst>
          </p:cNvPr>
          <p:cNvSpPr txBox="1"/>
          <p:nvPr/>
        </p:nvSpPr>
        <p:spPr>
          <a:xfrm>
            <a:off x="2542209" y="6064238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 6</a:t>
            </a:r>
            <a:endParaRPr lang="en-IN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5B7A527-819B-46CC-BC88-3148454B9A29}"/>
              </a:ext>
            </a:extLst>
          </p:cNvPr>
          <p:cNvSpPr/>
          <p:nvPr/>
        </p:nvSpPr>
        <p:spPr>
          <a:xfrm>
            <a:off x="0" y="6587231"/>
            <a:ext cx="12192000" cy="2707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Case Study: Approach &amp; Solution										5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032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891E3D-4B22-4F45-8257-4CD63619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00" y="316004"/>
            <a:ext cx="2718450" cy="14506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2. Xgboost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cs typeface="Calibri"/>
              </a:rPr>
              <a:t> 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 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Accuracy :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89.91%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 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Log Loss :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0.2409</a:t>
            </a: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</p:txBody>
      </p: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0952BF0A-DCC5-4ECE-AB14-EE60D8163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522" y="721754"/>
            <a:ext cx="2342665" cy="2217973"/>
          </a:xfrm>
          <a:prstGeom prst="rect">
            <a:avLst/>
          </a:prstGeom>
        </p:spPr>
      </p:pic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2E420054-4143-42DB-8D52-29B3F4A5C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020" y="691341"/>
            <a:ext cx="2255555" cy="2278798"/>
          </a:xfrm>
          <a:prstGeom prst="rect">
            <a:avLst/>
          </a:prstGeom>
        </p:spPr>
      </p:pic>
      <p:pic>
        <p:nvPicPr>
          <p:cNvPr id="8" name="Picture 8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926B4A2A-6353-4891-B51E-E948A96C1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22" y="3733526"/>
            <a:ext cx="2743200" cy="2556997"/>
          </a:xfrm>
          <a:prstGeom prst="rect">
            <a:avLst/>
          </a:prstGeom>
        </p:spPr>
      </p:pic>
      <p:pic>
        <p:nvPicPr>
          <p:cNvPr id="9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DC100BE-071C-4917-A276-2F8E2F243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4909" y="3838309"/>
            <a:ext cx="2633559" cy="26521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BAF4F0A-F257-4EBB-92E8-113C4A1F3360}"/>
              </a:ext>
            </a:extLst>
          </p:cNvPr>
          <p:cNvSpPr txBox="1"/>
          <p:nvPr/>
        </p:nvSpPr>
        <p:spPr>
          <a:xfrm>
            <a:off x="414296" y="2672628"/>
            <a:ext cx="364618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3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.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Random Forest 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     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Accuracy :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92.38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     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Log loss :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 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0.1937</a:t>
            </a:r>
          </a:p>
        </p:txBody>
      </p:sp>
      <p:pic>
        <p:nvPicPr>
          <p:cNvPr id="5" name="Picture 6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395E385D-4EE2-417E-B3C7-E29576439C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7670" y="11918"/>
            <a:ext cx="4716830" cy="3200656"/>
          </a:xfrm>
          <a:prstGeom prst="rect">
            <a:avLst/>
          </a:prstGeom>
        </p:spPr>
      </p:pic>
      <p:pic>
        <p:nvPicPr>
          <p:cNvPr id="13" name="Picture 7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E7A32D0F-0AF8-4D84-912C-B9AD4CB319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8378" y="3273097"/>
            <a:ext cx="5312891" cy="31877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11C7F23-7024-498C-BDF4-D833364A9FA3}"/>
              </a:ext>
            </a:extLst>
          </p:cNvPr>
          <p:cNvSpPr txBox="1"/>
          <p:nvPr/>
        </p:nvSpPr>
        <p:spPr>
          <a:xfrm>
            <a:off x="5031819" y="3083807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 7</a:t>
            </a:r>
            <a:endParaRPr lang="en-IN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B9F156A-61DD-431E-9E87-76F20F8DB54C}"/>
              </a:ext>
            </a:extLst>
          </p:cNvPr>
          <p:cNvSpPr txBox="1"/>
          <p:nvPr/>
        </p:nvSpPr>
        <p:spPr>
          <a:xfrm>
            <a:off x="6263263" y="6234219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 8</a:t>
            </a:r>
            <a:endParaRPr lang="en-IN" sz="1400" b="1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5141A47-66B5-43BB-91C5-A21D86CCC916}"/>
              </a:ext>
            </a:extLst>
          </p:cNvPr>
          <p:cNvSpPr/>
          <p:nvPr/>
        </p:nvSpPr>
        <p:spPr>
          <a:xfrm>
            <a:off x="0" y="6587231"/>
            <a:ext cx="12192000" cy="2707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Case Study: Approach &amp; Solution										6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832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8B79CB-A9FC-4A92-BA33-61143550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3" y="180675"/>
            <a:ext cx="4441391" cy="680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u="sng" dirty="0">
                <a:solidFill>
                  <a:srgbClr val="007266"/>
                </a:solidFill>
                <a:latin typeface="Calibri" pitchFamily="34" charset="0"/>
                <a:cs typeface="Calibri" pitchFamily="34" charset="0"/>
              </a:rPr>
              <a:t>INSIGHT GENERATED</a:t>
            </a:r>
          </a:p>
        </p:txBody>
      </p:sp>
      <p:pic>
        <p:nvPicPr>
          <p:cNvPr id="9" name="Picture 3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C4F23BC5-D3A9-4545-A452-BF9062425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4346" y="3796848"/>
            <a:ext cx="4059628" cy="2284742"/>
          </a:xfr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1B492DA-B80E-45CC-99D9-613C20B444D2}"/>
              </a:ext>
            </a:extLst>
          </p:cNvPr>
          <p:cNvSpPr/>
          <p:nvPr/>
        </p:nvSpPr>
        <p:spPr>
          <a:xfrm>
            <a:off x="0" y="6587231"/>
            <a:ext cx="12192000" cy="2707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Case Study: Approach &amp; Solution										7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CD6E6DA-EF09-411A-946D-0B522739FFD2}"/>
              </a:ext>
            </a:extLst>
          </p:cNvPr>
          <p:cNvSpPr txBox="1"/>
          <p:nvPr/>
        </p:nvSpPr>
        <p:spPr>
          <a:xfrm>
            <a:off x="4480385" y="717998"/>
            <a:ext cx="26138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1. Type Of Travel</a:t>
            </a:r>
            <a:r>
              <a:rPr lang="en-US" sz="2000" b="1" dirty="0">
                <a:solidFill>
                  <a:srgbClr val="7030A0"/>
                </a:solidFill>
                <a:cs typeface="Calibri"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DE1C31E-0CBC-41FA-8218-2DA22A7CF896}"/>
              </a:ext>
            </a:extLst>
          </p:cNvPr>
          <p:cNvSpPr txBox="1"/>
          <p:nvPr/>
        </p:nvSpPr>
        <p:spPr>
          <a:xfrm>
            <a:off x="4391623" y="405974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2. Online Boarding</a:t>
            </a:r>
          </a:p>
        </p:txBody>
      </p:sp>
      <p:pic>
        <p:nvPicPr>
          <p:cNvPr id="11" name="Picture 11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0CBF1DEA-1D8E-4BCB-A817-102344550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828" y="1165115"/>
            <a:ext cx="3677727" cy="20922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C6D7536-493E-4511-815D-5F268E8DDF80}"/>
              </a:ext>
            </a:extLst>
          </p:cNvPr>
          <p:cNvSpPr txBox="1"/>
          <p:nvPr/>
        </p:nvSpPr>
        <p:spPr>
          <a:xfrm>
            <a:off x="4257655" y="1146158"/>
            <a:ext cx="387359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59%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  Business travelers are satisfied customers  while only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10%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 personal travelers  are satisfied.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Also More flight distance is travelled by business travelers.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Calibri Light" pitchFamily="34" charset="0"/>
              <a:cs typeface="Calibri Light" pitchFamily="34" charset="0"/>
            </a:endParaRPr>
          </a:p>
          <a:p>
            <a:r>
              <a:rPr lang="en-US" b="1" i="1" dirty="0">
                <a:solidFill>
                  <a:schemeClr val="accent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Inference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:1. Target audience is business travelers</a:t>
            </a:r>
            <a:r>
              <a:rPr lang="en-US" sz="1050" i="1" dirty="0">
                <a:solidFill>
                  <a:schemeClr val="accent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[7]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.</a:t>
            </a:r>
          </a:p>
          <a:p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2. Schemes to engage personal travelers can be initiated.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96705FE-8262-47A1-85A0-31C5FC85B37F}"/>
              </a:ext>
            </a:extLst>
          </p:cNvPr>
          <p:cNvSpPr txBox="1"/>
          <p:nvPr/>
        </p:nvSpPr>
        <p:spPr>
          <a:xfrm>
            <a:off x="4244856" y="4436792"/>
            <a:ext cx="376165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Only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15%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Customers who gave overall negative feedback had rated satisfaction with the Online Boarding services.</a:t>
            </a:r>
            <a:r>
              <a:rPr lang="en-US" dirty="0">
                <a:solidFill>
                  <a:srgbClr val="002060"/>
                </a:solidFill>
                <a:latin typeface="Calibri Light" pitchFamily="34" charset="0"/>
                <a:cs typeface="Calibri Light" pitchFamily="34" charset="0"/>
              </a:rPr>
              <a:t> </a:t>
            </a:r>
          </a:p>
          <a:p>
            <a:pPr algn="l"/>
            <a:endParaRPr lang="en-US" b="1" i="1" dirty="0">
              <a:solidFill>
                <a:schemeClr val="accent2">
                  <a:lumMod val="50000"/>
                </a:schemeClr>
              </a:solidFill>
              <a:latin typeface="Calibri Light" pitchFamily="34" charset="0"/>
              <a:cs typeface="Calibri Light" pitchFamily="34" charset="0"/>
            </a:endParaRPr>
          </a:p>
          <a:p>
            <a:pPr algn="l"/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Inference</a:t>
            </a:r>
            <a:r>
              <a:rPr lang="en-US" b="1" i="1" dirty="0">
                <a:solidFill>
                  <a:schemeClr val="accent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: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Online boarding facility should be maintained.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F014444-FAF4-4E2E-B0EE-FABB7CE4E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26" y="1092367"/>
            <a:ext cx="3961180" cy="4330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74170A3-9606-4416-BCB9-0895002EF24D}"/>
              </a:ext>
            </a:extLst>
          </p:cNvPr>
          <p:cNvSpPr txBox="1"/>
          <p:nvPr/>
        </p:nvSpPr>
        <p:spPr>
          <a:xfrm>
            <a:off x="1849750" y="5543146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 9</a:t>
            </a:r>
            <a:endParaRPr lang="en-IN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4D5351-424E-4266-9042-C9E93D9C4DDF}"/>
              </a:ext>
            </a:extLst>
          </p:cNvPr>
          <p:cNvSpPr txBox="1"/>
          <p:nvPr/>
        </p:nvSpPr>
        <p:spPr>
          <a:xfrm>
            <a:off x="9573324" y="3368572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 10</a:t>
            </a:r>
            <a:endParaRPr lang="en-IN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4B5C2E7-4F77-42D6-A809-288241CB7E6B}"/>
              </a:ext>
            </a:extLst>
          </p:cNvPr>
          <p:cNvSpPr txBox="1"/>
          <p:nvPr/>
        </p:nvSpPr>
        <p:spPr>
          <a:xfrm>
            <a:off x="9386893" y="6015684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 11</a:t>
            </a:r>
            <a:endParaRPr lang="en-IN" sz="1400" b="1" dirty="0"/>
          </a:p>
        </p:txBody>
      </p:sp>
    </p:spTree>
    <p:extLst>
      <p:ext uri="{BB962C8B-B14F-4D97-AF65-F5344CB8AC3E}">
        <p14:creationId xmlns="" xmlns:p14="http://schemas.microsoft.com/office/powerpoint/2010/main" val="3176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 Smart Cube Theme">
  <a:themeElements>
    <a:clrScheme name="Custom 4">
      <a:dk1>
        <a:srgbClr val="1E2A39"/>
      </a:dk1>
      <a:lt1>
        <a:sysClr val="window" lastClr="FFFFFF"/>
      </a:lt1>
      <a:dk2>
        <a:srgbClr val="A5AAB0"/>
      </a:dk2>
      <a:lt2>
        <a:srgbClr val="ECF1F3"/>
      </a:lt2>
      <a:accent1>
        <a:srgbClr val="007266"/>
      </a:accent1>
      <a:accent2>
        <a:srgbClr val="00AE9B"/>
      </a:accent2>
      <a:accent3>
        <a:srgbClr val="4B5561"/>
      </a:accent3>
      <a:accent4>
        <a:srgbClr val="1E2A39"/>
      </a:accent4>
      <a:accent5>
        <a:srgbClr val="A2B8C1"/>
      </a:accent5>
      <a:accent6>
        <a:srgbClr val="7CCC4E"/>
      </a:accent6>
      <a:hlink>
        <a:srgbClr val="00AE9B"/>
      </a:hlink>
      <a:folHlink>
        <a:srgbClr val="7CCC4E"/>
      </a:folHlink>
    </a:clrScheme>
    <a:fontScheme name="TSC 2.0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ustom Color 1">
      <a:srgbClr val="007266"/>
    </a:custClr>
    <a:custClr name="Custom Color 2">
      <a:srgbClr val="338E85"/>
    </a:custClr>
    <a:custClr name="Custom Color 3">
      <a:srgbClr val="66AAA3"/>
    </a:custClr>
    <a:custClr name="Custom Color 4">
      <a:srgbClr val="99C7C2"/>
    </a:custClr>
    <a:custClr name="Custom Color 5">
      <a:srgbClr val="CCE3E0"/>
    </a:custClr>
    <a:custClr name="Custom Color 6">
      <a:srgbClr val="00AE9B"/>
    </a:custClr>
    <a:custClr name="Custom Color 7">
      <a:srgbClr val="33BEAF"/>
    </a:custClr>
    <a:custClr name="Custom Color 8">
      <a:srgbClr val="66CEC3"/>
    </a:custClr>
    <a:custClr name="Custom Color 9">
      <a:srgbClr val="99DFD7"/>
    </a:custClr>
    <a:custClr name="Custom Color 10">
      <a:srgbClr val="CCEFEB"/>
    </a:custClr>
    <a:custClr name="Custom Color 11">
      <a:srgbClr val="4B5561"/>
    </a:custClr>
    <a:custClr name="Custom Color 12">
      <a:srgbClr val="6E7780"/>
    </a:custClr>
    <a:custClr name="Custom Color 13">
      <a:srgbClr val="9299A0"/>
    </a:custClr>
    <a:custClr name="Custom Color 14">
      <a:srgbClr val="B7BABF"/>
    </a:custClr>
    <a:custClr name="Custom Color 15">
      <a:srgbClr val="DBDDDF"/>
    </a:custClr>
    <a:custClr name="Custom Color 16">
      <a:srgbClr val="1E2A39"/>
    </a:custClr>
    <a:custClr name="Custom Color 17">
      <a:srgbClr val="434C5A"/>
    </a:custClr>
    <a:custClr name="Custom Color 18">
      <a:srgbClr val="6C737E"/>
    </a:custClr>
    <a:custClr name="Custom Color 19">
      <a:srgbClr val="989FA8"/>
    </a:custClr>
    <a:custClr name="Custom Color 20">
      <a:srgbClr val="C9CDD2"/>
    </a:custClr>
    <a:custClr name="Custom Color 21">
      <a:srgbClr val="A2B8C1"/>
    </a:custClr>
    <a:custClr name="Custom Color 22">
      <a:srgbClr val="B5C6CD"/>
    </a:custClr>
    <a:custClr name="Custom Color 23">
      <a:srgbClr val="C7D4DA"/>
    </a:custClr>
    <a:custClr name="Custom Color 24">
      <a:srgbClr val="DAE3E6"/>
    </a:custClr>
    <a:custClr name="Custom Color 25">
      <a:srgbClr val="ECF1F3"/>
    </a:custClr>
    <a:custClr name="Custom Color 26">
      <a:srgbClr val="7CCC4E"/>
    </a:custClr>
    <a:custClr name="Custom Color 27">
      <a:srgbClr val="96D671"/>
    </a:custClr>
    <a:custClr name="Custom Color 28">
      <a:srgbClr val="B1E095"/>
    </a:custClr>
    <a:custClr name="Custom Color 29">
      <a:srgbClr val="CBEBB8"/>
    </a:custClr>
    <a:custClr name="Custom Color 30">
      <a:srgbClr val="E5F5DC"/>
    </a:custClr>
  </a:custClr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ustom Color 1">
      <a:srgbClr val="007266"/>
    </a:custClr>
    <a:custClr name="Custom Color 2">
      <a:srgbClr val="338E85"/>
    </a:custClr>
    <a:custClr name="Custom Color 3">
      <a:srgbClr val="66AAA3"/>
    </a:custClr>
    <a:custClr name="Custom Color 4">
      <a:srgbClr val="99C7C2"/>
    </a:custClr>
    <a:custClr name="Custom Color 5">
      <a:srgbClr val="CCE3E0"/>
    </a:custClr>
    <a:custClr name="Custom Color 6">
      <a:srgbClr val="00AE9B"/>
    </a:custClr>
    <a:custClr name="Custom Color 7">
      <a:srgbClr val="33BEAF"/>
    </a:custClr>
    <a:custClr name="Custom Color 8">
      <a:srgbClr val="66CEC3"/>
    </a:custClr>
    <a:custClr name="Custom Color 9">
      <a:srgbClr val="99DFD7"/>
    </a:custClr>
    <a:custClr name="Custom Color 10">
      <a:srgbClr val="CCEFEB"/>
    </a:custClr>
    <a:custClr name="Custom Color 11">
      <a:srgbClr val="4B5561"/>
    </a:custClr>
    <a:custClr name="Custom Color 12">
      <a:srgbClr val="6E7780"/>
    </a:custClr>
    <a:custClr name="Custom Color 13">
      <a:srgbClr val="9299A0"/>
    </a:custClr>
    <a:custClr name="Custom Color 14">
      <a:srgbClr val="B7BABF"/>
    </a:custClr>
    <a:custClr name="Custom Color 15">
      <a:srgbClr val="DBDDDF"/>
    </a:custClr>
    <a:custClr name="Custom Color 16">
      <a:srgbClr val="1E2A39"/>
    </a:custClr>
    <a:custClr name="Custom Color 17">
      <a:srgbClr val="434C5A"/>
    </a:custClr>
    <a:custClr name="Custom Color 18">
      <a:srgbClr val="6C737E"/>
    </a:custClr>
    <a:custClr name="Custom Color 19">
      <a:srgbClr val="989FA8"/>
    </a:custClr>
    <a:custClr name="Custom Color 20">
      <a:srgbClr val="C9CDD2"/>
    </a:custClr>
    <a:custClr name="Custom Color 21">
      <a:srgbClr val="A2B8C1"/>
    </a:custClr>
    <a:custClr name="Custom Color 22">
      <a:srgbClr val="B5C6CD"/>
    </a:custClr>
    <a:custClr name="Custom Color 23">
      <a:srgbClr val="C7D4DA"/>
    </a:custClr>
    <a:custClr name="Custom Color 24">
      <a:srgbClr val="DAE3E6"/>
    </a:custClr>
    <a:custClr name="Custom Color 25">
      <a:srgbClr val="ECF1F3"/>
    </a:custClr>
    <a:custClr name="Custom Color 26">
      <a:srgbClr val="7CCC4E"/>
    </a:custClr>
    <a:custClr name="Custom Color 27">
      <a:srgbClr val="96D671"/>
    </a:custClr>
    <a:custClr name="Custom Color 28">
      <a:srgbClr val="B1E095"/>
    </a:custClr>
    <a:custClr name="Custom Color 29">
      <a:srgbClr val="CBEBB8"/>
    </a:custClr>
    <a:custClr name="Custom Color 30">
      <a:srgbClr val="E5F5DC"/>
    </a:custClr>
  </a:custClr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ustom Color 1">
      <a:srgbClr val="007266"/>
    </a:custClr>
    <a:custClr name="Custom Color 2">
      <a:srgbClr val="338E85"/>
    </a:custClr>
    <a:custClr name="Custom Color 3">
      <a:srgbClr val="66AAA3"/>
    </a:custClr>
    <a:custClr name="Custom Color 4">
      <a:srgbClr val="99C7C2"/>
    </a:custClr>
    <a:custClr name="Custom Color 5">
      <a:srgbClr val="CCE3E0"/>
    </a:custClr>
    <a:custClr name="Custom Color 6">
      <a:srgbClr val="00AE9B"/>
    </a:custClr>
    <a:custClr name="Custom Color 7">
      <a:srgbClr val="33BEAF"/>
    </a:custClr>
    <a:custClr name="Custom Color 8">
      <a:srgbClr val="66CEC3"/>
    </a:custClr>
    <a:custClr name="Custom Color 9">
      <a:srgbClr val="99DFD7"/>
    </a:custClr>
    <a:custClr name="Custom Color 10">
      <a:srgbClr val="CCEFEB"/>
    </a:custClr>
    <a:custClr name="Custom Color 11">
      <a:srgbClr val="4B5561"/>
    </a:custClr>
    <a:custClr name="Custom Color 12">
      <a:srgbClr val="6E7780"/>
    </a:custClr>
    <a:custClr name="Custom Color 13">
      <a:srgbClr val="9299A0"/>
    </a:custClr>
    <a:custClr name="Custom Color 14">
      <a:srgbClr val="B7BABF"/>
    </a:custClr>
    <a:custClr name="Custom Color 15">
      <a:srgbClr val="DBDDDF"/>
    </a:custClr>
    <a:custClr name="Custom Color 16">
      <a:srgbClr val="1E2A39"/>
    </a:custClr>
    <a:custClr name="Custom Color 17">
      <a:srgbClr val="434C5A"/>
    </a:custClr>
    <a:custClr name="Custom Color 18">
      <a:srgbClr val="6C737E"/>
    </a:custClr>
    <a:custClr name="Custom Color 19">
      <a:srgbClr val="989FA8"/>
    </a:custClr>
    <a:custClr name="Custom Color 20">
      <a:srgbClr val="C9CDD2"/>
    </a:custClr>
    <a:custClr name="Custom Color 21">
      <a:srgbClr val="A2B8C1"/>
    </a:custClr>
    <a:custClr name="Custom Color 22">
      <a:srgbClr val="B5C6CD"/>
    </a:custClr>
    <a:custClr name="Custom Color 23">
      <a:srgbClr val="C7D4DA"/>
    </a:custClr>
    <a:custClr name="Custom Color 24">
      <a:srgbClr val="DAE3E6"/>
    </a:custClr>
    <a:custClr name="Custom Color 25">
      <a:srgbClr val="ECF1F3"/>
    </a:custClr>
    <a:custClr name="Custom Color 26">
      <a:srgbClr val="7CCC4E"/>
    </a:custClr>
    <a:custClr name="Custom Color 27">
      <a:srgbClr val="96D671"/>
    </a:custClr>
    <a:custClr name="Custom Color 28">
      <a:srgbClr val="B1E095"/>
    </a:custClr>
    <a:custClr name="Custom Color 29">
      <a:srgbClr val="CBEBB8"/>
    </a:custClr>
    <a:custClr name="Custom Color 30">
      <a:srgbClr val="E5F5DC"/>
    </a:custClr>
  </a:custClr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7A674C80CA014F9FF0D1D73F526F19" ma:contentTypeVersion="6" ma:contentTypeDescription="Create a new document." ma:contentTypeScope="" ma:versionID="065a8719ea1c8acb41c0319213a47720">
  <xsd:schema xmlns:xsd="http://www.w3.org/2001/XMLSchema" xmlns:xs="http://www.w3.org/2001/XMLSchema" xmlns:p="http://schemas.microsoft.com/office/2006/metadata/properties" xmlns:ns2="cac0393f-7290-4156-aa6b-aa9afb8e2cdb" xmlns:ns3="c59eee7e-0a32-42f4-a8d2-717deae83c33" targetNamespace="http://schemas.microsoft.com/office/2006/metadata/properties" ma:root="true" ma:fieldsID="f1f75f2aac6861a5057e71cfe8150675" ns2:_="" ns3:_="">
    <xsd:import namespace="cac0393f-7290-4156-aa6b-aa9afb8e2cdb"/>
    <xsd:import namespace="c59eee7e-0a32-42f4-a8d2-717deae83c33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SubCategory" minOccurs="0"/>
                <xsd:element ref="ns3:SubSubCa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c0393f-7290-4156-aa6b-aa9afb8e2cdb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default="Smart Tree" ma:internalName="Category">
      <xsd:simpleType>
        <xsd:restriction base="dms:Text">
          <xsd:maxLength value="255"/>
        </xsd:restriction>
      </xsd:simpleType>
    </xsd:element>
    <xsd:element name="SubCategory" ma:index="9" nillable="true" ma:displayName="SubCategory" ma:default="TSC Templates" ma:internalName="SubCategory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9eee7e-0a32-42f4-a8d2-717deae83c33" elementFormDefault="qualified">
    <xsd:import namespace="http://schemas.microsoft.com/office/2006/documentManagement/types"/>
    <xsd:import namespace="http://schemas.microsoft.com/office/infopath/2007/PartnerControls"/>
    <xsd:element name="SubSubCat" ma:index="10" nillable="true" ma:displayName="SubSubCat" ma:default="TSC Templates" ma:internalName="SubSubCa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ubCategory xmlns="cac0393f-7290-4156-aa6b-aa9afb8e2cdb">TSC Templates</SubCategory>
    <SubSubCat xmlns="c59eee7e-0a32-42f4-a8d2-717deae83c33">TSC Templates</SubSubCat>
    <Category xmlns="cac0393f-7290-4156-aa6b-aa9afb8e2cdb">Smart Tree</Categor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999039-488F-4F5E-8FF9-3C80329BC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c0393f-7290-4156-aa6b-aa9afb8e2cdb"/>
    <ds:schemaRef ds:uri="c59eee7e-0a32-42f4-a8d2-717deae83c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C94A9B-F816-46C7-AA42-ED98461A950E}">
  <ds:schemaRefs>
    <ds:schemaRef ds:uri="http://www.w3.org/XML/1998/namespace"/>
    <ds:schemaRef ds:uri="cac0393f-7290-4156-aa6b-aa9afb8e2cdb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c59eee7e-0a32-42f4-a8d2-717deae83c33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96067D9-D3E1-41CF-AF0A-FE09944DAA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11629</TotalTime>
  <Words>749</Words>
  <Application>Microsoft Office PowerPoint</Application>
  <PresentationFormat>Custom</PresentationFormat>
  <Paragraphs>198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 Smart Cube Theme</vt:lpstr>
      <vt:lpstr>Case Study – Resolvr by:         ( Data Analytics )   </vt:lpstr>
      <vt:lpstr>Content</vt:lpstr>
      <vt:lpstr>Overview Of Our Approach</vt:lpstr>
      <vt:lpstr>MISSING VALUES AND OUTLIERS</vt:lpstr>
      <vt:lpstr>DATA PREPROCESSING</vt:lpstr>
      <vt:lpstr>EXPLORATORY DATA  ANALYSIS</vt:lpstr>
      <vt:lpstr>MACHINE LEARNING MODELS</vt:lpstr>
      <vt:lpstr>Slide 8</vt:lpstr>
      <vt:lpstr>INSIGHT GENERATED</vt:lpstr>
      <vt:lpstr>Slide 10</vt:lpstr>
      <vt:lpstr>Bibliography      </vt:lpstr>
      <vt:lpstr>    Netaji Subhas University of Technology                     Masters in Technology                       (Signal Processing)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Template</dc:title>
  <dc:creator>The Smart Cube</dc:creator>
  <cp:lastModifiedBy>shivam sharma</cp:lastModifiedBy>
  <cp:revision>185</cp:revision>
  <cp:lastPrinted>2018-01-11T06:47:27Z</cp:lastPrinted>
  <dcterms:created xsi:type="dcterms:W3CDTF">2017-10-26T09:28:41Z</dcterms:created>
  <dcterms:modified xsi:type="dcterms:W3CDTF">2021-04-11T15:22:34Z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0x010100197A674C80CA014F9FF0D1D73F526F19</vt:lpwstr>
  </property>
</Properties>
</file>