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2" r:id="rId6"/>
    <p:sldId id="26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AAB218-C49B-4429-A1ED-8BC5445032BC}">
          <p14:sldIdLst>
            <p14:sldId id="256"/>
            <p14:sldId id="292"/>
          </p14:sldIdLst>
        </p14:section>
        <p14:section name="Untitled Section" id="{C986A960-C506-4723-B35F-892E93927DAC}">
          <p14:sldIdLst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22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wooden-tile/d/diabetes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astanweer786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g"/><Relationship Id="rId5" Type="http://schemas.openxmlformats.org/officeDocument/2006/relationships/hyperlink" Target="mailto:altamashahmed817@gmail.com" TargetMode="External"/><Relationship Id="rId4" Type="http://schemas.openxmlformats.org/officeDocument/2006/relationships/hyperlink" Target="mailto:aqdassultan164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43710/histogram-question-how-do-we-choose-a-perfect-histo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5" y="874256"/>
            <a:ext cx="11256262" cy="708738"/>
          </a:xfrm>
        </p:spPr>
        <p:txBody>
          <a:bodyPr/>
          <a:lstStyle/>
          <a:p>
            <a:r>
              <a:rPr lang="en-US" dirty="0"/>
              <a:t>Diabetes Detection Using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6B583-30E6-150F-680B-138689A41DB5}"/>
              </a:ext>
            </a:extLst>
          </p:cNvPr>
          <p:cNvSpPr txBox="1"/>
          <p:nvPr/>
        </p:nvSpPr>
        <p:spPr>
          <a:xfrm>
            <a:off x="466345" y="150648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ea typeface="+mn-lt"/>
                <a:cs typeface="+mn-lt"/>
              </a:rPr>
              <a:t>PROJECT MENTOR</a:t>
            </a:r>
            <a:r>
              <a:rPr lang="en-US" sz="1800" b="1" dirty="0">
                <a:ea typeface="+mn-lt"/>
                <a:cs typeface="+mn-lt"/>
              </a:rPr>
              <a:t>:</a:t>
            </a:r>
            <a:endParaRPr lang="en-US" sz="1800" dirty="0">
              <a:cs typeface="Calibri" panose="020F0502020204030204"/>
            </a:endParaRPr>
          </a:p>
          <a:p>
            <a:pPr algn="l"/>
            <a:r>
              <a:rPr lang="en-US" sz="1800" b="1" dirty="0">
                <a:ea typeface="+mn-lt"/>
                <a:cs typeface="+mn-lt"/>
              </a:rPr>
              <a:t>      Prof. </a:t>
            </a:r>
            <a:r>
              <a:rPr lang="en-US" sz="2000" b="1" dirty="0">
                <a:ea typeface="+mn-lt"/>
                <a:cs typeface="+mn-lt"/>
              </a:rPr>
              <a:t>Arnab Chakraborty</a:t>
            </a:r>
            <a:endParaRPr lang="en-US" sz="1800" dirty="0">
              <a:cs typeface="Calibri" panose="020F0502020204030204"/>
            </a:endParaRPr>
          </a:p>
          <a:p>
            <a:endParaRPr lang="en-IN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185F403-7D5F-FA75-669C-8E51B3E4E1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2016" b="32016"/>
          <a:stretch>
            <a:fillRect/>
          </a:stretch>
        </p:blipFill>
        <p:spPr>
          <a:xfrm>
            <a:off x="670757" y="3937917"/>
            <a:ext cx="10231211" cy="24533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0E11A-D5BF-FDE8-D811-0B0C4D1264A1}"/>
              </a:ext>
            </a:extLst>
          </p:cNvPr>
          <p:cNvSpPr txBox="1"/>
          <p:nvPr/>
        </p:nvSpPr>
        <p:spPr>
          <a:xfrm>
            <a:off x="670757" y="223184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TEAM MEMBERS: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ea typeface="+mn-lt"/>
                <a:cs typeface="+mn-lt"/>
              </a:rPr>
              <a:t>AQDAS SULTAN, ECE DEPT. , 3</a:t>
            </a:r>
            <a:r>
              <a:rPr lang="en-US" sz="1800" baseline="30000" dirty="0">
                <a:ea typeface="+mn-lt"/>
                <a:cs typeface="+mn-lt"/>
              </a:rPr>
              <a:t>RD</a:t>
            </a:r>
            <a:r>
              <a:rPr lang="en-US" sz="1800" dirty="0">
                <a:ea typeface="+mn-lt"/>
                <a:cs typeface="+mn-lt"/>
              </a:rPr>
              <a:t> YEAR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ea typeface="+mn-lt"/>
                <a:cs typeface="+mn-lt"/>
              </a:rPr>
              <a:t>ALTAMASH AHMAD</a:t>
            </a:r>
            <a:r>
              <a:rPr lang="en-US" dirty="0">
                <a:ea typeface="+mn-lt"/>
                <a:cs typeface="+mn-lt"/>
              </a:rPr>
              <a:t>, ECE DEPT. , 3</a:t>
            </a:r>
            <a:r>
              <a:rPr lang="en-US" baseline="30000" dirty="0">
                <a:ea typeface="+mn-lt"/>
                <a:cs typeface="+mn-lt"/>
              </a:rPr>
              <a:t>RD</a:t>
            </a:r>
            <a:r>
              <a:rPr lang="en-US" dirty="0">
                <a:ea typeface="+mn-lt"/>
                <a:cs typeface="+mn-lt"/>
              </a:rPr>
              <a:t> YEAR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ea typeface="+mn-lt"/>
                <a:cs typeface="+mn-lt"/>
              </a:rPr>
              <a:t>SHIVAM PANDEY, ECE DEPT. , 3</a:t>
            </a:r>
            <a:r>
              <a:rPr lang="en-US" sz="1800" baseline="30000" dirty="0">
                <a:ea typeface="+mn-lt"/>
                <a:cs typeface="+mn-lt"/>
              </a:rPr>
              <a:t>RD</a:t>
            </a:r>
            <a:r>
              <a:rPr lang="en-US" sz="1800" dirty="0">
                <a:ea typeface="+mn-lt"/>
                <a:cs typeface="+mn-lt"/>
              </a:rPr>
              <a:t> YEAR</a:t>
            </a:r>
            <a:endParaRPr lang="en-US" sz="1800" dirty="0"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ANAS TANWEER,ECE DEPT. , 3</a:t>
            </a:r>
            <a:r>
              <a:rPr lang="en-IN" baseline="30000" dirty="0"/>
              <a:t>RD</a:t>
            </a:r>
            <a:r>
              <a:rPr lang="en-IN" dirty="0"/>
              <a:t>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B75FA-E701-EBE3-B758-17200E497F8C}"/>
              </a:ext>
            </a:extLst>
          </p:cNvPr>
          <p:cNvSpPr txBox="1"/>
          <p:nvPr/>
        </p:nvSpPr>
        <p:spPr>
          <a:xfrm>
            <a:off x="2564091" y="6412633"/>
            <a:ext cx="833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thebluediamondgallery.com/wooden-tile/d/diabete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Glucose and BMI emerged as significant predictors of diabetes.</a:t>
            </a:r>
          </a:p>
          <a:p>
            <a:r>
              <a:t>2. The model achieved an accuracy of approximately 80%, indicating reliable performance.</a:t>
            </a:r>
          </a:p>
          <a:p>
            <a:r>
              <a:t>3. The ROC-AUC score of 0.85 suggests good discriminative 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Include more features such as family history or genetic data.</a:t>
            </a:r>
          </a:p>
          <a:p>
            <a:r>
              <a:t>2. Experiment with advanced algorithms like Random Forest or XGBoost.</a:t>
            </a:r>
          </a:p>
          <a:p>
            <a:r>
              <a:t>3. Optimize the model further using hyperparameter tuning.</a:t>
            </a:r>
          </a:p>
          <a:p>
            <a:r>
              <a:t>4. Validate the model on external datasets to ensure generalizability.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anastanweer786@gmail.com</a:t>
            </a:r>
            <a:endParaRPr lang="en-US" dirty="0"/>
          </a:p>
          <a:p>
            <a:r>
              <a:rPr lang="en-US" dirty="0">
                <a:hlinkClick r:id="rId4"/>
              </a:rPr>
              <a:t>aqdassultan1644@gmail.com</a:t>
            </a:r>
            <a:endParaRPr lang="en-US" dirty="0"/>
          </a:p>
          <a:p>
            <a:r>
              <a:rPr lang="en-US" dirty="0">
                <a:hlinkClick r:id="rId5"/>
              </a:rPr>
              <a:t>altamashahmed817@gmail.com</a:t>
            </a:r>
            <a:endParaRPr lang="en-US" dirty="0"/>
          </a:p>
          <a:p>
            <a:r>
              <a:rPr lang="en-US" dirty="0"/>
              <a:t>shivampandeyvrn@gmail.com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87" y="1670650"/>
            <a:ext cx="3657600" cy="2100851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4D6A07-EF77-2219-C563-36A4A03F938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071294" y="1166842"/>
            <a:ext cx="57070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&amp; Scope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Improvements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DFCF5E-7488-9C07-0974-B7A22E071EED}"/>
              </a:ext>
            </a:extLst>
          </p:cNvPr>
          <p:cNvCxnSpPr>
            <a:cxnSpLocks/>
          </p:cNvCxnSpPr>
          <p:nvPr/>
        </p:nvCxnSpPr>
        <p:spPr>
          <a:xfrm>
            <a:off x="4680155" y="1848465"/>
            <a:ext cx="0" cy="3842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0"/>
            <a:ext cx="11292839" cy="1550378"/>
          </a:xfrm>
        </p:spPr>
        <p:txBody>
          <a:bodyPr>
            <a:normAutofit/>
          </a:bodyPr>
          <a:lstStyle/>
          <a:p>
            <a:r>
              <a:rPr lang="en-IN" b="1" dirty="0"/>
              <a:t>Objective &amp; Scope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1E91-3C5A-0944-A35F-D79AC91A1118}"/>
              </a:ext>
            </a:extLst>
          </p:cNvPr>
          <p:cNvSpPr txBox="1"/>
          <p:nvPr/>
        </p:nvSpPr>
        <p:spPr>
          <a:xfrm>
            <a:off x="449580" y="1929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 </a:t>
            </a:r>
            <a:r>
              <a:rPr lang="en-IN" dirty="0"/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22FD15-3C63-704F-1D8B-2F5DB6D6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" y="2354328"/>
            <a:ext cx="109165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predictive model to determine diabetes presence using patient medical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key health metrics like glucose levels, BMI, and insulin to identify patterns linked to diabetes.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early detection of diabetes for timely intervention and improved healthcare efficiency.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4609C-AAD4-98E4-7963-CE85A0024F36}"/>
              </a:ext>
            </a:extLst>
          </p:cNvPr>
          <p:cNvSpPr txBox="1"/>
          <p:nvPr/>
        </p:nvSpPr>
        <p:spPr>
          <a:xfrm>
            <a:off x="449580" y="36103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Scope </a:t>
            </a:r>
            <a:r>
              <a:rPr lang="en-IN" dirty="0"/>
              <a:t>: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BD45B0-C066-8A29-AC74-DA256501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" y="4035441"/>
            <a:ext cx="101400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 timely diagnosis of diabetes to prevent severe complications.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medical professionals with automated, data-driven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Adaptable for large-scale use in hospitals and community health programs. 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Missing values for critical columns (Glucose, BloodPressure, SkinThickness, Insulin, BMI) were replaced with NaN.</a:t>
            </a:r>
          </a:p>
          <a:p>
            <a:r>
              <a:t>2. Missing values were filled using the median of each column to retain data integrity.</a:t>
            </a:r>
          </a:p>
          <a:p>
            <a:r>
              <a:t>3. Features were separated (X) from the target variable (y - Outcome).</a:t>
            </a:r>
          </a:p>
          <a:p>
            <a:r>
              <a:t>4. The dataset was split into training (80%) and test (20%)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Logistic Regression was chosen for its simplicity and interpretability.</a:t>
            </a:r>
          </a:p>
          <a:p>
            <a:r>
              <a:t>2. The model was trained on the training set with 1000 iterations.</a:t>
            </a:r>
          </a:p>
          <a:p>
            <a:r>
              <a:t>3. Predictions were made on the test set to evaluate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Accuracy: The percentage of correct predictions made by the model.</a:t>
            </a:r>
          </a:p>
          <a:p>
            <a:r>
              <a:t>2. ROC-AUC Score: Measures the model's ability to distinguish between classes.</a:t>
            </a:r>
          </a:p>
          <a:p>
            <a:r>
              <a:t>3. Classification Report: Provides precision, recall, and F1-score for each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Feature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92" y="1916112"/>
            <a:ext cx="6785852" cy="2317750"/>
          </a:xfrm>
        </p:spPr>
        <p:txBody>
          <a:bodyPr/>
          <a:lstStyle/>
          <a:p>
            <a:r>
              <a:rPr dirty="0"/>
              <a:t>Histograms were plotted for each feature to understand their distributions.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BF5CC-775B-F4F3-D141-8AFF4715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4944" y="1890876"/>
            <a:ext cx="4251483" cy="357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B3089-49EA-484A-AD16-09BF4E6F0A56}"/>
              </a:ext>
            </a:extLst>
          </p:cNvPr>
          <p:cNvSpPr txBox="1"/>
          <p:nvPr/>
        </p:nvSpPr>
        <p:spPr>
          <a:xfrm>
            <a:off x="7940517" y="6761961"/>
            <a:ext cx="3974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://stats.stackexchange.com/questions/43710/histogram-question-how-do-we-choose-a-perfect-histogram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heatmap was created to visualize correlations among features. This helps in identifying multicollinearity and key relationships.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ROC curve illustrates the trade-off between True Positive Rate (TPR) and False Positive Rate (FPR) at different thresholds. The AUC value summarizes the curve.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41</TotalTime>
  <Words>546</Words>
  <Application>Microsoft Office PowerPoint</Application>
  <PresentationFormat>Widescreen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</vt:lpstr>
      <vt:lpstr>Wingdings 2</vt:lpstr>
      <vt:lpstr>DividendVTI</vt:lpstr>
      <vt:lpstr>Diabetes Detection Using Machine Learning </vt:lpstr>
      <vt:lpstr>CONTENTS </vt:lpstr>
      <vt:lpstr>Objective &amp; Scope:</vt:lpstr>
      <vt:lpstr>Data Preprocessing</vt:lpstr>
      <vt:lpstr>Model Building: Logistic Regression</vt:lpstr>
      <vt:lpstr>Evaluation Metrics</vt:lpstr>
      <vt:lpstr>Visualization: Feature Distributions</vt:lpstr>
      <vt:lpstr>Visualization: Correlation Heatmap</vt:lpstr>
      <vt:lpstr>Visualization: ROC Curve</vt:lpstr>
      <vt:lpstr>Insights &amp; Inferences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Aqdas Sultan</dc:creator>
  <cp:lastModifiedBy>Altamash Ahmed</cp:lastModifiedBy>
  <cp:revision>2</cp:revision>
  <dcterms:created xsi:type="dcterms:W3CDTF">2024-11-18T10:46:07Z</dcterms:created>
  <dcterms:modified xsi:type="dcterms:W3CDTF">2024-11-18T13:37:13Z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