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5113000" cy="10693400"/>
  <p:notesSz cx="151130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1445" y="18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33475" y="3314954"/>
            <a:ext cx="12846050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266950" y="5988304"/>
            <a:ext cx="1057910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55650" y="2459482"/>
            <a:ext cx="657415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783195" y="2459482"/>
            <a:ext cx="657415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5113000" cy="10693400"/>
          </a:xfrm>
          <a:custGeom>
            <a:avLst/>
            <a:gdLst/>
            <a:ahLst/>
            <a:cxnLst/>
            <a:rect l="l" t="t" r="r" b="b"/>
            <a:pathLst>
              <a:path w="15113000" h="10693400">
                <a:moveTo>
                  <a:pt x="15113000" y="0"/>
                </a:moveTo>
                <a:lnTo>
                  <a:pt x="0" y="0"/>
                </a:lnTo>
                <a:lnTo>
                  <a:pt x="0" y="10693400"/>
                </a:lnTo>
                <a:lnTo>
                  <a:pt x="15113000" y="10693400"/>
                </a:lnTo>
                <a:lnTo>
                  <a:pt x="15113000" y="0"/>
                </a:lnTo>
                <a:close/>
              </a:path>
            </a:pathLst>
          </a:custGeom>
          <a:solidFill>
            <a:srgbClr val="7D9A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06064" y="1059977"/>
            <a:ext cx="2780665" cy="2298700"/>
          </a:xfrm>
          <a:custGeom>
            <a:avLst/>
            <a:gdLst/>
            <a:ahLst/>
            <a:cxnLst/>
            <a:rect l="l" t="t" r="r" b="b"/>
            <a:pathLst>
              <a:path w="2780665" h="2298700">
                <a:moveTo>
                  <a:pt x="0" y="0"/>
                </a:moveTo>
                <a:lnTo>
                  <a:pt x="2780142" y="0"/>
                </a:lnTo>
                <a:lnTo>
                  <a:pt x="2780142" y="2298524"/>
                </a:lnTo>
                <a:lnTo>
                  <a:pt x="0" y="2298524"/>
                </a:lnTo>
                <a:lnTo>
                  <a:pt x="0" y="0"/>
                </a:lnTo>
                <a:close/>
              </a:path>
            </a:pathLst>
          </a:custGeom>
          <a:solidFill>
            <a:srgbClr val="F5F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075211" y="1069199"/>
            <a:ext cx="3890645" cy="2991485"/>
          </a:xfrm>
          <a:custGeom>
            <a:avLst/>
            <a:gdLst/>
            <a:ahLst/>
            <a:cxnLst/>
            <a:rect l="l" t="t" r="r" b="b"/>
            <a:pathLst>
              <a:path w="3890645" h="2991485">
                <a:moveTo>
                  <a:pt x="3890455" y="2990861"/>
                </a:moveTo>
                <a:lnTo>
                  <a:pt x="0" y="2990861"/>
                </a:lnTo>
                <a:lnTo>
                  <a:pt x="0" y="0"/>
                </a:lnTo>
                <a:lnTo>
                  <a:pt x="3890455" y="0"/>
                </a:lnTo>
                <a:lnTo>
                  <a:pt x="3890455" y="2990861"/>
                </a:lnTo>
                <a:close/>
              </a:path>
            </a:pathLst>
          </a:custGeom>
          <a:solidFill>
            <a:srgbClr val="9EC6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0045755" y="1059977"/>
            <a:ext cx="4668520" cy="6468745"/>
          </a:xfrm>
          <a:custGeom>
            <a:avLst/>
            <a:gdLst/>
            <a:ahLst/>
            <a:cxnLst/>
            <a:rect l="l" t="t" r="r" b="b"/>
            <a:pathLst>
              <a:path w="4668519" h="6468745">
                <a:moveTo>
                  <a:pt x="0" y="0"/>
                </a:moveTo>
                <a:lnTo>
                  <a:pt x="4668184" y="0"/>
                </a:lnTo>
                <a:lnTo>
                  <a:pt x="4668184" y="6468746"/>
                </a:lnTo>
                <a:lnTo>
                  <a:pt x="0" y="6468746"/>
                </a:lnTo>
                <a:lnTo>
                  <a:pt x="0" y="0"/>
                </a:lnTo>
                <a:close/>
              </a:path>
            </a:pathLst>
          </a:custGeom>
          <a:solidFill>
            <a:srgbClr val="CBD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37918" y="2931754"/>
            <a:ext cx="2780665" cy="4409440"/>
          </a:xfrm>
          <a:custGeom>
            <a:avLst/>
            <a:gdLst/>
            <a:ahLst/>
            <a:cxnLst/>
            <a:rect l="l" t="t" r="r" b="b"/>
            <a:pathLst>
              <a:path w="2780665" h="4409440">
                <a:moveTo>
                  <a:pt x="2780141" y="4409131"/>
                </a:moveTo>
                <a:lnTo>
                  <a:pt x="0" y="4409131"/>
                </a:lnTo>
                <a:lnTo>
                  <a:pt x="0" y="0"/>
                </a:lnTo>
                <a:lnTo>
                  <a:pt x="2780141" y="0"/>
                </a:lnTo>
                <a:lnTo>
                  <a:pt x="2780141" y="4409131"/>
                </a:lnTo>
                <a:close/>
              </a:path>
            </a:pathLst>
          </a:custGeom>
          <a:solidFill>
            <a:srgbClr val="CBD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227859" y="1074044"/>
            <a:ext cx="2780665" cy="1775460"/>
          </a:xfrm>
          <a:custGeom>
            <a:avLst/>
            <a:gdLst/>
            <a:ahLst/>
            <a:cxnLst/>
            <a:rect l="l" t="t" r="r" b="b"/>
            <a:pathLst>
              <a:path w="2780665" h="1775460">
                <a:moveTo>
                  <a:pt x="2780615" y="1775155"/>
                </a:moveTo>
                <a:lnTo>
                  <a:pt x="0" y="1775155"/>
                </a:lnTo>
                <a:lnTo>
                  <a:pt x="0" y="0"/>
                </a:lnTo>
                <a:lnTo>
                  <a:pt x="2780615" y="0"/>
                </a:lnTo>
                <a:lnTo>
                  <a:pt x="2780615" y="1775155"/>
                </a:lnTo>
                <a:close/>
              </a:path>
            </a:pathLst>
          </a:custGeom>
          <a:solidFill>
            <a:srgbClr val="CBD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06064" y="3390823"/>
            <a:ext cx="2781935" cy="1505585"/>
          </a:xfrm>
          <a:custGeom>
            <a:avLst/>
            <a:gdLst/>
            <a:ahLst/>
            <a:cxnLst/>
            <a:rect l="l" t="t" r="r" b="b"/>
            <a:pathLst>
              <a:path w="2781935" h="1505585">
                <a:moveTo>
                  <a:pt x="2781428" y="1505381"/>
                </a:moveTo>
                <a:lnTo>
                  <a:pt x="0" y="1505381"/>
                </a:lnTo>
                <a:lnTo>
                  <a:pt x="0" y="0"/>
                </a:lnTo>
                <a:lnTo>
                  <a:pt x="2781428" y="0"/>
                </a:lnTo>
                <a:lnTo>
                  <a:pt x="2781428" y="1505381"/>
                </a:lnTo>
                <a:close/>
              </a:path>
            </a:pathLst>
          </a:custGeom>
          <a:solidFill>
            <a:srgbClr val="F5F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406064" y="5000980"/>
            <a:ext cx="2776220" cy="2338070"/>
          </a:xfrm>
          <a:custGeom>
            <a:avLst/>
            <a:gdLst/>
            <a:ahLst/>
            <a:cxnLst/>
            <a:rect l="l" t="t" r="r" b="b"/>
            <a:pathLst>
              <a:path w="2776220" h="2338070">
                <a:moveTo>
                  <a:pt x="2775898" y="2337600"/>
                </a:moveTo>
                <a:lnTo>
                  <a:pt x="0" y="2337600"/>
                </a:lnTo>
                <a:lnTo>
                  <a:pt x="0" y="0"/>
                </a:lnTo>
                <a:lnTo>
                  <a:pt x="2775898" y="0"/>
                </a:lnTo>
                <a:lnTo>
                  <a:pt x="2775898" y="2337600"/>
                </a:lnTo>
                <a:close/>
              </a:path>
            </a:pathLst>
          </a:custGeom>
          <a:solidFill>
            <a:srgbClr val="F5F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7845" y="321646"/>
            <a:ext cx="14317309" cy="631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5650" y="2459482"/>
            <a:ext cx="1360170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138420" y="9944862"/>
            <a:ext cx="483616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55650" y="9944862"/>
            <a:ext cx="347599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881360" y="9944862"/>
            <a:ext cx="347599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7941" y="3463277"/>
            <a:ext cx="2615565" cy="203200"/>
          </a:xfrm>
          <a:prstGeom prst="rect">
            <a:avLst/>
          </a:prstGeom>
          <a:solidFill>
            <a:srgbClr val="CBDDD0"/>
          </a:solidFill>
        </p:spPr>
        <p:txBody>
          <a:bodyPr vert="horz" wrap="square" lIns="0" tIns="0" rIns="0" bIns="0" rtlCol="0">
            <a:spAutoFit/>
          </a:bodyPr>
          <a:lstStyle/>
          <a:p>
            <a:pPr marL="698500">
              <a:lnSpc>
                <a:spcPts val="1570"/>
              </a:lnSpc>
            </a:pPr>
            <a:r>
              <a:rPr sz="1400" b="1" spc="30" dirty="0">
                <a:latin typeface="Trebuchet MS"/>
                <a:cs typeface="Trebuchet MS"/>
              </a:rPr>
              <a:t>D</a:t>
            </a:r>
            <a:r>
              <a:rPr sz="1400" b="1" spc="-105" dirty="0">
                <a:latin typeface="Trebuchet MS"/>
                <a:cs typeface="Trebuchet MS"/>
              </a:rPr>
              <a:t>AT</a:t>
            </a:r>
            <a:r>
              <a:rPr sz="1400" b="1" dirty="0">
                <a:latin typeface="Trebuchet MS"/>
                <a:cs typeface="Trebuchet MS"/>
              </a:rPr>
              <a:t>A</a:t>
            </a:r>
            <a:r>
              <a:rPr sz="1400" b="1" spc="-114" dirty="0">
                <a:latin typeface="Trebuchet MS"/>
                <a:cs typeface="Trebuchet MS"/>
              </a:rPr>
              <a:t> </a:t>
            </a:r>
            <a:r>
              <a:rPr sz="1400" b="1" spc="55" dirty="0">
                <a:latin typeface="Trebuchet MS"/>
                <a:cs typeface="Trebuchet MS"/>
              </a:rPr>
              <a:t>SO</a:t>
            </a:r>
            <a:r>
              <a:rPr sz="1400" b="1" spc="50" dirty="0">
                <a:latin typeface="Trebuchet MS"/>
                <a:cs typeface="Trebuchet MS"/>
              </a:rPr>
              <a:t>U</a:t>
            </a:r>
            <a:r>
              <a:rPr sz="1400" b="1" spc="55" dirty="0">
                <a:latin typeface="Trebuchet MS"/>
                <a:cs typeface="Trebuchet MS"/>
              </a:rPr>
              <a:t>RCE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7941" y="5067655"/>
            <a:ext cx="2615565" cy="203200"/>
          </a:xfrm>
          <a:prstGeom prst="rect">
            <a:avLst/>
          </a:prstGeom>
          <a:solidFill>
            <a:srgbClr val="CBDDD0"/>
          </a:solidFill>
        </p:spPr>
        <p:txBody>
          <a:bodyPr vert="horz" wrap="square" lIns="0" tIns="0" rIns="0" bIns="0" rtlCol="0">
            <a:spAutoFit/>
          </a:bodyPr>
          <a:lstStyle/>
          <a:p>
            <a:pPr marL="318135">
              <a:lnSpc>
                <a:spcPts val="1570"/>
              </a:lnSpc>
            </a:pPr>
            <a:r>
              <a:rPr sz="1400" b="1" spc="30" dirty="0">
                <a:latin typeface="Trebuchet MS"/>
                <a:cs typeface="Trebuchet MS"/>
              </a:rPr>
              <a:t>D</a:t>
            </a:r>
            <a:r>
              <a:rPr sz="1400" b="1" spc="-105" dirty="0">
                <a:latin typeface="Trebuchet MS"/>
                <a:cs typeface="Trebuchet MS"/>
              </a:rPr>
              <a:t>AT</a:t>
            </a:r>
            <a:r>
              <a:rPr sz="1400" b="1" dirty="0">
                <a:latin typeface="Trebuchet MS"/>
                <a:cs typeface="Trebuchet MS"/>
              </a:rPr>
              <a:t>A</a:t>
            </a:r>
            <a:r>
              <a:rPr sz="1400" b="1" spc="-114" dirty="0">
                <a:latin typeface="Trebuchet MS"/>
                <a:cs typeface="Trebuchet MS"/>
              </a:rPr>
              <a:t> </a:t>
            </a:r>
            <a:r>
              <a:rPr sz="1400" b="1" spc="75" dirty="0">
                <a:latin typeface="Trebuchet MS"/>
                <a:cs typeface="Trebuchet MS"/>
              </a:rPr>
              <a:t>PREPROCESSIN</a:t>
            </a:r>
            <a:r>
              <a:rPr sz="1400" b="1" dirty="0">
                <a:latin typeface="Trebuchet MS"/>
                <a:cs typeface="Trebuchet MS"/>
              </a:rPr>
              <a:t>G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63727" y="1286601"/>
            <a:ext cx="2615565" cy="203200"/>
          </a:xfrm>
          <a:prstGeom prst="rect">
            <a:avLst/>
          </a:prstGeom>
          <a:solidFill>
            <a:srgbClr val="F5F5E8"/>
          </a:solidFill>
        </p:spPr>
        <p:txBody>
          <a:bodyPr vert="horz" wrap="square" lIns="0" tIns="0" rIns="0" bIns="0" rtlCol="0">
            <a:spAutoFit/>
          </a:bodyPr>
          <a:lstStyle/>
          <a:p>
            <a:pPr marL="406400">
              <a:lnSpc>
                <a:spcPts val="1570"/>
              </a:lnSpc>
            </a:pPr>
            <a:r>
              <a:rPr sz="1400" b="1" spc="-5" dirty="0">
                <a:solidFill>
                  <a:srgbClr val="262626"/>
                </a:solidFill>
                <a:latin typeface="Trebuchet MS"/>
                <a:cs typeface="Trebuchet MS"/>
              </a:rPr>
              <a:t>FEATURE</a:t>
            </a:r>
            <a:r>
              <a:rPr sz="1400" b="1" spc="-6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400" b="1" spc="50" dirty="0">
                <a:solidFill>
                  <a:srgbClr val="262626"/>
                </a:solidFill>
                <a:latin typeface="Trebuchet MS"/>
                <a:cs typeface="Trebuchet MS"/>
              </a:rPr>
              <a:t>SELECTION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69928" y="1292508"/>
            <a:ext cx="3766185" cy="203200"/>
          </a:xfrm>
          <a:prstGeom prst="rect">
            <a:avLst/>
          </a:prstGeom>
          <a:solidFill>
            <a:srgbClr val="F5F5E8"/>
          </a:solidFill>
        </p:spPr>
        <p:txBody>
          <a:bodyPr vert="horz" wrap="square" lIns="0" tIns="0" rIns="0" bIns="0" rtlCol="0">
            <a:spAutoFit/>
          </a:bodyPr>
          <a:lstStyle/>
          <a:p>
            <a:pPr marL="26670">
              <a:lnSpc>
                <a:spcPts val="1570"/>
              </a:lnSpc>
            </a:pPr>
            <a:r>
              <a:rPr sz="1400" b="1" spc="65" dirty="0">
                <a:latin typeface="Trebuchet MS"/>
                <a:cs typeface="Trebuchet MS"/>
              </a:rPr>
              <a:t>PREDICTION</a:t>
            </a:r>
            <a:r>
              <a:rPr sz="1400" b="1" spc="-10" dirty="0">
                <a:latin typeface="Trebuchet MS"/>
                <a:cs typeface="Trebuchet MS"/>
              </a:rPr>
              <a:t> </a:t>
            </a:r>
            <a:r>
              <a:rPr sz="1400" b="1" spc="45" dirty="0">
                <a:latin typeface="Trebuchet MS"/>
                <a:cs typeface="Trebuchet MS"/>
              </a:rPr>
              <a:t>MODEL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27495" y="1286601"/>
            <a:ext cx="4507230" cy="203200"/>
          </a:xfrm>
          <a:prstGeom prst="rect">
            <a:avLst/>
          </a:prstGeom>
          <a:solidFill>
            <a:srgbClr val="F5F5E8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570"/>
              </a:lnSpc>
            </a:pPr>
            <a:r>
              <a:rPr sz="1400" b="1" spc="30" dirty="0">
                <a:latin typeface="Trebuchet MS"/>
                <a:cs typeface="Trebuchet MS"/>
              </a:rPr>
              <a:t>D</a:t>
            </a:r>
            <a:r>
              <a:rPr sz="1400" b="1" spc="-105" dirty="0">
                <a:latin typeface="Trebuchet MS"/>
                <a:cs typeface="Trebuchet MS"/>
              </a:rPr>
              <a:t>AT</a:t>
            </a:r>
            <a:r>
              <a:rPr sz="1400" b="1" dirty="0">
                <a:latin typeface="Trebuchet MS"/>
                <a:cs typeface="Trebuchet MS"/>
              </a:rPr>
              <a:t>A</a:t>
            </a:r>
            <a:r>
              <a:rPr sz="1400" b="1" spc="-114" dirty="0">
                <a:latin typeface="Trebuchet MS"/>
                <a:cs typeface="Trebuchet MS"/>
              </a:rPr>
              <a:t> </a:t>
            </a:r>
            <a:r>
              <a:rPr sz="1400" b="1" spc="85" dirty="0">
                <a:latin typeface="Trebuchet MS"/>
                <a:cs typeface="Trebuchet MS"/>
              </a:rPr>
              <a:t>VIS</a:t>
            </a:r>
            <a:r>
              <a:rPr sz="1400" b="1" spc="80" dirty="0">
                <a:latin typeface="Trebuchet MS"/>
                <a:cs typeface="Trebuchet MS"/>
              </a:rPr>
              <a:t>UL</a:t>
            </a:r>
            <a:r>
              <a:rPr sz="1400" b="1" spc="85" dirty="0">
                <a:latin typeface="Trebuchet MS"/>
                <a:cs typeface="Trebuchet MS"/>
              </a:rPr>
              <a:t>IZ</a:t>
            </a:r>
            <a:r>
              <a:rPr sz="1400" b="1" spc="-50" dirty="0">
                <a:latin typeface="Trebuchet MS"/>
                <a:cs typeface="Trebuchet MS"/>
              </a:rPr>
              <a:t>A</a:t>
            </a:r>
            <a:r>
              <a:rPr sz="1400" b="1" spc="80" dirty="0">
                <a:latin typeface="Trebuchet MS"/>
                <a:cs typeface="Trebuchet MS"/>
              </a:rPr>
              <a:t>T</a:t>
            </a:r>
            <a:r>
              <a:rPr sz="1400" b="1" spc="85" dirty="0">
                <a:latin typeface="Trebuchet MS"/>
                <a:cs typeface="Trebuchet MS"/>
              </a:rPr>
              <a:t>IO</a:t>
            </a:r>
            <a:r>
              <a:rPr sz="1400" b="1" dirty="0">
                <a:latin typeface="Trebuchet MS"/>
                <a:cs typeface="Trebuchet MS"/>
              </a:rPr>
              <a:t>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3440" y="7671955"/>
            <a:ext cx="5350510" cy="2734310"/>
          </a:xfrm>
          <a:custGeom>
            <a:avLst/>
            <a:gdLst/>
            <a:ahLst/>
            <a:cxnLst/>
            <a:rect l="l" t="t" r="r" b="b"/>
            <a:pathLst>
              <a:path w="5350510" h="2734309">
                <a:moveTo>
                  <a:pt x="5350267" y="2733869"/>
                </a:moveTo>
                <a:lnTo>
                  <a:pt x="0" y="2733869"/>
                </a:lnTo>
                <a:lnTo>
                  <a:pt x="0" y="0"/>
                </a:lnTo>
                <a:lnTo>
                  <a:pt x="5350267" y="0"/>
                </a:lnTo>
                <a:lnTo>
                  <a:pt x="5350267" y="2733869"/>
                </a:lnTo>
                <a:close/>
              </a:path>
            </a:pathLst>
          </a:custGeom>
          <a:solidFill>
            <a:srgbClr val="F5F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8286" y="1286601"/>
            <a:ext cx="2615565" cy="203200"/>
          </a:xfrm>
          <a:prstGeom prst="rect">
            <a:avLst/>
          </a:prstGeom>
          <a:solidFill>
            <a:srgbClr val="CBDDD0"/>
          </a:solidFill>
        </p:spPr>
        <p:txBody>
          <a:bodyPr vert="horz" wrap="square" lIns="0" tIns="0" rIns="0" bIns="0" rtlCol="0">
            <a:spAutoFit/>
          </a:bodyPr>
          <a:lstStyle/>
          <a:p>
            <a:pPr marL="354965">
              <a:lnSpc>
                <a:spcPts val="1570"/>
              </a:lnSpc>
            </a:pPr>
            <a:r>
              <a:rPr sz="1400" b="1" spc="30" dirty="0">
                <a:latin typeface="Trebuchet MS"/>
                <a:cs typeface="Trebuchet MS"/>
              </a:rPr>
              <a:t>PROBLEM</a:t>
            </a:r>
            <a:r>
              <a:rPr sz="1400" b="1" spc="-65" dirty="0">
                <a:latin typeface="Trebuchet MS"/>
                <a:cs typeface="Trebuchet MS"/>
              </a:rPr>
              <a:t> </a:t>
            </a:r>
            <a:r>
              <a:rPr sz="1400" b="1" spc="15" dirty="0">
                <a:latin typeface="Trebuchet MS"/>
                <a:cs typeface="Trebuchet MS"/>
              </a:rPr>
              <a:t>STATEMENT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5F5E8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2980"/>
              </a:lnSpc>
            </a:pPr>
            <a:r>
              <a:rPr spc="65" dirty="0"/>
              <a:t>STOCK</a:t>
            </a:r>
            <a:r>
              <a:rPr spc="170" dirty="0"/>
              <a:t> </a:t>
            </a:r>
            <a:r>
              <a:rPr spc="75" dirty="0"/>
              <a:t>PRICE</a:t>
            </a:r>
            <a:r>
              <a:rPr spc="175" dirty="0"/>
              <a:t> </a:t>
            </a:r>
            <a:r>
              <a:rPr spc="95" dirty="0"/>
              <a:t>PREDICTION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878356" y="7862455"/>
            <a:ext cx="2615565" cy="203200"/>
          </a:xfrm>
          <a:prstGeom prst="rect">
            <a:avLst/>
          </a:prstGeom>
          <a:solidFill>
            <a:srgbClr val="CBDDD0"/>
          </a:solidFill>
        </p:spPr>
        <p:txBody>
          <a:bodyPr vert="horz" wrap="square" lIns="0" tIns="0" rIns="0" bIns="0" rtlCol="0">
            <a:spAutoFit/>
          </a:bodyPr>
          <a:lstStyle/>
          <a:p>
            <a:pPr marL="820419">
              <a:lnSpc>
                <a:spcPts val="1570"/>
              </a:lnSpc>
            </a:pPr>
            <a:r>
              <a:rPr sz="1400" b="1" spc="45" dirty="0">
                <a:latin typeface="Trebuchet MS"/>
                <a:cs typeface="Trebuchet MS"/>
              </a:rPr>
              <a:t>VARIABLES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440" y="5579311"/>
            <a:ext cx="2466973" cy="160020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720150" y="8337743"/>
            <a:ext cx="5043170" cy="1945005"/>
            <a:chOff x="720150" y="8337743"/>
            <a:chExt cx="5043170" cy="1945005"/>
          </a:xfrm>
        </p:grpSpPr>
        <p:sp>
          <p:nvSpPr>
            <p:cNvPr id="14" name="object 14"/>
            <p:cNvSpPr/>
            <p:nvPr/>
          </p:nvSpPr>
          <p:spPr>
            <a:xfrm>
              <a:off x="720150" y="8337743"/>
              <a:ext cx="2150110" cy="1945005"/>
            </a:xfrm>
            <a:custGeom>
              <a:avLst/>
              <a:gdLst/>
              <a:ahLst/>
              <a:cxnLst/>
              <a:rect l="l" t="t" r="r" b="b"/>
              <a:pathLst>
                <a:path w="2150110" h="1945004">
                  <a:moveTo>
                    <a:pt x="2149976" y="1944856"/>
                  </a:moveTo>
                  <a:lnTo>
                    <a:pt x="0" y="1944856"/>
                  </a:lnTo>
                  <a:lnTo>
                    <a:pt x="0" y="0"/>
                  </a:lnTo>
                  <a:lnTo>
                    <a:pt x="2149976" y="0"/>
                  </a:lnTo>
                  <a:lnTo>
                    <a:pt x="2149976" y="1944856"/>
                  </a:lnTo>
                  <a:close/>
                </a:path>
              </a:pathLst>
            </a:custGeom>
            <a:solidFill>
              <a:srgbClr val="7D9A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79065" y="8337743"/>
              <a:ext cx="2084070" cy="1925955"/>
            </a:xfrm>
            <a:custGeom>
              <a:avLst/>
              <a:gdLst/>
              <a:ahLst/>
              <a:cxnLst/>
              <a:rect l="l" t="t" r="r" b="b"/>
              <a:pathLst>
                <a:path w="2084070" h="1925954">
                  <a:moveTo>
                    <a:pt x="2083929" y="1925941"/>
                  </a:moveTo>
                  <a:lnTo>
                    <a:pt x="0" y="1925941"/>
                  </a:lnTo>
                  <a:lnTo>
                    <a:pt x="0" y="0"/>
                  </a:lnTo>
                  <a:lnTo>
                    <a:pt x="2083929" y="0"/>
                  </a:lnTo>
                  <a:lnTo>
                    <a:pt x="2083929" y="1925941"/>
                  </a:lnTo>
                  <a:close/>
                </a:path>
              </a:pathLst>
            </a:custGeom>
            <a:solidFill>
              <a:srgbClr val="CBDDD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904803" y="8425008"/>
            <a:ext cx="1781175" cy="439420"/>
          </a:xfrm>
          <a:prstGeom prst="rect">
            <a:avLst/>
          </a:prstGeom>
          <a:solidFill>
            <a:srgbClr val="CBDDD0"/>
          </a:solidFill>
        </p:spPr>
        <p:txBody>
          <a:bodyPr vert="horz" wrap="square" lIns="0" tIns="0" rIns="0" bIns="0" rtlCol="0">
            <a:spAutoFit/>
          </a:bodyPr>
          <a:lstStyle/>
          <a:p>
            <a:pPr marL="26034">
              <a:lnSpc>
                <a:spcPts val="1570"/>
              </a:lnSpc>
            </a:pPr>
            <a:r>
              <a:rPr sz="1400" b="1" spc="85" dirty="0">
                <a:latin typeface="Trebuchet MS"/>
                <a:cs typeface="Trebuchet MS"/>
              </a:rPr>
              <a:t>C</a:t>
            </a:r>
            <a:r>
              <a:rPr sz="1400" b="1" spc="-75" dirty="0">
                <a:latin typeface="Trebuchet MS"/>
                <a:cs typeface="Trebuchet MS"/>
              </a:rPr>
              <a:t>A</a:t>
            </a:r>
            <a:r>
              <a:rPr sz="1400" b="1" spc="-5" dirty="0">
                <a:latin typeface="Trebuchet MS"/>
                <a:cs typeface="Trebuchet MS"/>
              </a:rPr>
              <a:t>T</a:t>
            </a:r>
            <a:r>
              <a:rPr sz="1400" b="1" spc="20" dirty="0">
                <a:latin typeface="Trebuchet MS"/>
                <a:cs typeface="Trebuchet MS"/>
              </a:rPr>
              <a:t>E</a:t>
            </a:r>
            <a:r>
              <a:rPr sz="1400" b="1" spc="60" dirty="0">
                <a:latin typeface="Trebuchet MS"/>
                <a:cs typeface="Trebuchet MS"/>
              </a:rPr>
              <a:t>G</a:t>
            </a:r>
            <a:r>
              <a:rPr sz="1400" b="1" spc="-20" dirty="0">
                <a:latin typeface="Trebuchet MS"/>
                <a:cs typeface="Trebuchet MS"/>
              </a:rPr>
              <a:t>O</a:t>
            </a:r>
            <a:r>
              <a:rPr sz="1400" b="1" spc="55" dirty="0">
                <a:latin typeface="Trebuchet MS"/>
                <a:cs typeface="Trebuchet MS"/>
              </a:rPr>
              <a:t>R</a:t>
            </a:r>
            <a:r>
              <a:rPr sz="1400" b="1" dirty="0">
                <a:latin typeface="Trebuchet MS"/>
                <a:cs typeface="Trebuchet MS"/>
              </a:rPr>
              <a:t>I</a:t>
            </a:r>
            <a:r>
              <a:rPr sz="1400" b="1" spc="-190" dirty="0">
                <a:latin typeface="Trebuchet MS"/>
                <a:cs typeface="Trebuchet MS"/>
              </a:rPr>
              <a:t> </a:t>
            </a:r>
            <a:r>
              <a:rPr sz="1400" b="1" spc="85" dirty="0">
                <a:latin typeface="Trebuchet MS"/>
                <a:cs typeface="Trebuchet MS"/>
              </a:rPr>
              <a:t>C</a:t>
            </a:r>
            <a:r>
              <a:rPr sz="1400" b="1" spc="60" dirty="0">
                <a:latin typeface="Trebuchet MS"/>
                <a:cs typeface="Trebuchet MS"/>
              </a:rPr>
              <a:t>A</a:t>
            </a:r>
            <a:r>
              <a:rPr sz="1400" b="1" dirty="0">
                <a:latin typeface="Trebuchet MS"/>
                <a:cs typeface="Trebuchet MS"/>
              </a:rPr>
              <a:t>L</a:t>
            </a:r>
            <a:endParaRPr sz="1400">
              <a:latin typeface="Trebuchet MS"/>
              <a:cs typeface="Trebuchet MS"/>
            </a:endParaRPr>
          </a:p>
          <a:p>
            <a:pPr marL="26034">
              <a:lnSpc>
                <a:spcPct val="100000"/>
              </a:lnSpc>
              <a:spcBef>
                <a:spcPts val="175"/>
              </a:spcBef>
            </a:pPr>
            <a:r>
              <a:rPr sz="1400" b="1" spc="45" dirty="0">
                <a:latin typeface="Trebuchet MS"/>
                <a:cs typeface="Trebuchet MS"/>
              </a:rPr>
              <a:t>VARIABLES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61154" y="8425008"/>
            <a:ext cx="1920239" cy="439420"/>
          </a:xfrm>
          <a:prstGeom prst="rect">
            <a:avLst/>
          </a:prstGeom>
          <a:solidFill>
            <a:srgbClr val="7D9A75"/>
          </a:solidFill>
        </p:spPr>
        <p:txBody>
          <a:bodyPr vert="horz" wrap="square" lIns="0" tIns="0" rIns="0" bIns="0" rtlCol="0">
            <a:spAutoFit/>
          </a:bodyPr>
          <a:lstStyle/>
          <a:p>
            <a:pPr marL="26034">
              <a:lnSpc>
                <a:spcPts val="1570"/>
              </a:lnSpc>
            </a:pPr>
            <a:r>
              <a:rPr sz="1400" b="1" spc="85" dirty="0">
                <a:latin typeface="Trebuchet MS"/>
                <a:cs typeface="Trebuchet MS"/>
              </a:rPr>
              <a:t>C</a:t>
            </a:r>
            <a:r>
              <a:rPr sz="1400" b="1" spc="-20" dirty="0">
                <a:latin typeface="Trebuchet MS"/>
                <a:cs typeface="Trebuchet MS"/>
              </a:rPr>
              <a:t>O</a:t>
            </a:r>
            <a:r>
              <a:rPr sz="1400" b="1" spc="60" dirty="0">
                <a:latin typeface="Trebuchet MS"/>
                <a:cs typeface="Trebuchet MS"/>
              </a:rPr>
              <a:t>N</a:t>
            </a:r>
            <a:r>
              <a:rPr sz="1400" b="1" spc="-5" dirty="0">
                <a:latin typeface="Trebuchet MS"/>
                <a:cs typeface="Trebuchet MS"/>
              </a:rPr>
              <a:t>T</a:t>
            </a:r>
            <a:r>
              <a:rPr sz="1400" b="1" dirty="0">
                <a:latin typeface="Trebuchet MS"/>
                <a:cs typeface="Trebuchet MS"/>
              </a:rPr>
              <a:t>I</a:t>
            </a:r>
            <a:r>
              <a:rPr sz="1400" b="1" spc="-190" dirty="0">
                <a:latin typeface="Trebuchet MS"/>
                <a:cs typeface="Trebuchet MS"/>
              </a:rPr>
              <a:t> </a:t>
            </a:r>
            <a:r>
              <a:rPr sz="1400" b="1" spc="60" dirty="0">
                <a:latin typeface="Trebuchet MS"/>
                <a:cs typeface="Trebuchet MS"/>
              </a:rPr>
              <a:t>N</a:t>
            </a:r>
            <a:r>
              <a:rPr sz="1400" b="1" spc="-20" dirty="0">
                <a:latin typeface="Trebuchet MS"/>
                <a:cs typeface="Trebuchet MS"/>
              </a:rPr>
              <a:t>O</a:t>
            </a:r>
            <a:r>
              <a:rPr sz="1400" b="1" spc="65" dirty="0">
                <a:latin typeface="Trebuchet MS"/>
                <a:cs typeface="Trebuchet MS"/>
              </a:rPr>
              <a:t>U</a:t>
            </a:r>
            <a:r>
              <a:rPr sz="1400" b="1" dirty="0">
                <a:latin typeface="Trebuchet MS"/>
                <a:cs typeface="Trebuchet MS"/>
              </a:rPr>
              <a:t>S</a:t>
            </a:r>
            <a:endParaRPr sz="1400">
              <a:latin typeface="Trebuchet MS"/>
              <a:cs typeface="Trebuchet MS"/>
            </a:endParaRPr>
          </a:p>
          <a:p>
            <a:pPr marL="26034">
              <a:lnSpc>
                <a:spcPct val="100000"/>
              </a:lnSpc>
              <a:spcBef>
                <a:spcPts val="175"/>
              </a:spcBef>
            </a:pPr>
            <a:r>
              <a:rPr sz="1400" b="1" spc="45" dirty="0">
                <a:latin typeface="Trebuchet MS"/>
                <a:cs typeface="Trebuchet MS"/>
              </a:rPr>
              <a:t>VARIABLES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81474" y="3048935"/>
            <a:ext cx="2615565" cy="203200"/>
          </a:xfrm>
          <a:prstGeom prst="rect">
            <a:avLst/>
          </a:prstGeom>
          <a:solidFill>
            <a:srgbClr val="F5F5E8"/>
          </a:solidFill>
        </p:spPr>
        <p:txBody>
          <a:bodyPr vert="horz" wrap="square" lIns="0" tIns="0" rIns="0" bIns="0" rtlCol="0">
            <a:spAutoFit/>
          </a:bodyPr>
          <a:lstStyle/>
          <a:p>
            <a:pPr marL="649605">
              <a:lnSpc>
                <a:spcPts val="1570"/>
              </a:lnSpc>
            </a:pPr>
            <a:r>
              <a:rPr sz="1400" b="1" spc="20" dirty="0">
                <a:latin typeface="Trebuchet MS"/>
                <a:cs typeface="Trebuchet MS"/>
              </a:rPr>
              <a:t>MO</a:t>
            </a:r>
            <a:r>
              <a:rPr sz="1400" b="1" spc="15" dirty="0">
                <a:latin typeface="Trebuchet MS"/>
                <a:cs typeface="Trebuchet MS"/>
              </a:rPr>
              <a:t>D</a:t>
            </a:r>
            <a:r>
              <a:rPr sz="1400" b="1" spc="20" dirty="0">
                <a:latin typeface="Trebuchet MS"/>
                <a:cs typeface="Trebuchet MS"/>
              </a:rPr>
              <a:t>E</a:t>
            </a:r>
            <a:r>
              <a:rPr sz="1400" b="1" dirty="0">
                <a:latin typeface="Trebuchet MS"/>
                <a:cs typeface="Trebuchet MS"/>
              </a:rPr>
              <a:t>L</a:t>
            </a:r>
            <a:r>
              <a:rPr sz="1400" b="1" spc="-95" dirty="0">
                <a:latin typeface="Trebuchet MS"/>
                <a:cs typeface="Trebuchet MS"/>
              </a:rPr>
              <a:t> </a:t>
            </a:r>
            <a:r>
              <a:rPr sz="1400" b="1" spc="20" dirty="0">
                <a:latin typeface="Trebuchet MS"/>
                <a:cs typeface="Trebuchet MS"/>
              </a:rPr>
              <a:t>REPO</a:t>
            </a:r>
            <a:r>
              <a:rPr sz="1400" b="1" spc="-40" dirty="0">
                <a:latin typeface="Trebuchet MS"/>
                <a:cs typeface="Trebuchet MS"/>
              </a:rPr>
              <a:t>R</a:t>
            </a:r>
            <a:r>
              <a:rPr sz="1400" b="1" dirty="0">
                <a:latin typeface="Trebuchet MS"/>
                <a:cs typeface="Trebuchet MS"/>
              </a:rPr>
              <a:t>T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107770" y="4143514"/>
            <a:ext cx="3888104" cy="3385820"/>
          </a:xfrm>
          <a:custGeom>
            <a:avLst/>
            <a:gdLst/>
            <a:ahLst/>
            <a:cxnLst/>
            <a:rect l="l" t="t" r="r" b="b"/>
            <a:pathLst>
              <a:path w="3888104" h="3385820">
                <a:moveTo>
                  <a:pt x="3887701" y="3385209"/>
                </a:moveTo>
                <a:lnTo>
                  <a:pt x="0" y="3385209"/>
                </a:lnTo>
                <a:lnTo>
                  <a:pt x="0" y="0"/>
                </a:lnTo>
                <a:lnTo>
                  <a:pt x="3887701" y="0"/>
                </a:lnTo>
                <a:lnTo>
                  <a:pt x="3887701" y="3385209"/>
                </a:lnTo>
                <a:close/>
              </a:path>
            </a:pathLst>
          </a:custGeom>
          <a:solidFill>
            <a:srgbClr val="CBD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161185" y="4294351"/>
            <a:ext cx="3719195" cy="203200"/>
          </a:xfrm>
          <a:prstGeom prst="rect">
            <a:avLst/>
          </a:prstGeom>
          <a:solidFill>
            <a:srgbClr val="F5F5E8"/>
          </a:solidFill>
        </p:spPr>
        <p:txBody>
          <a:bodyPr vert="horz" wrap="square" lIns="0" tIns="0" rIns="0" bIns="0" rtlCol="0">
            <a:spAutoFit/>
          </a:bodyPr>
          <a:lstStyle/>
          <a:p>
            <a:pPr marL="981075">
              <a:lnSpc>
                <a:spcPts val="1570"/>
              </a:lnSpc>
            </a:pPr>
            <a:r>
              <a:rPr sz="1400" b="1" spc="20" dirty="0">
                <a:latin typeface="Trebuchet MS"/>
                <a:cs typeface="Trebuchet MS"/>
              </a:rPr>
              <a:t>MO</a:t>
            </a:r>
            <a:r>
              <a:rPr sz="1400" b="1" spc="15" dirty="0">
                <a:latin typeface="Trebuchet MS"/>
                <a:cs typeface="Trebuchet MS"/>
              </a:rPr>
              <a:t>D</a:t>
            </a:r>
            <a:r>
              <a:rPr sz="1400" b="1" spc="20" dirty="0">
                <a:latin typeface="Trebuchet MS"/>
                <a:cs typeface="Trebuchet MS"/>
              </a:rPr>
              <a:t>E</a:t>
            </a:r>
            <a:r>
              <a:rPr sz="1400" b="1" dirty="0">
                <a:latin typeface="Trebuchet MS"/>
                <a:cs typeface="Trebuchet MS"/>
              </a:rPr>
              <a:t>L</a:t>
            </a:r>
            <a:r>
              <a:rPr sz="1400" b="1" spc="-105" dirty="0">
                <a:latin typeface="Trebuchet MS"/>
                <a:cs typeface="Trebuchet MS"/>
              </a:rPr>
              <a:t> </a:t>
            </a:r>
            <a:r>
              <a:rPr sz="1400" b="1" spc="45" dirty="0">
                <a:latin typeface="Trebuchet MS"/>
                <a:cs typeface="Trebuchet MS"/>
              </a:rPr>
              <a:t>E</a:t>
            </a:r>
            <a:r>
              <a:rPr sz="1400" b="1" spc="-60" dirty="0">
                <a:latin typeface="Trebuchet MS"/>
                <a:cs typeface="Trebuchet MS"/>
              </a:rPr>
              <a:t>V</a:t>
            </a:r>
            <a:r>
              <a:rPr sz="1400" b="1" spc="40" dirty="0">
                <a:latin typeface="Trebuchet MS"/>
                <a:cs typeface="Trebuchet MS"/>
              </a:rPr>
              <a:t>ALU</a:t>
            </a:r>
            <a:r>
              <a:rPr sz="1400" b="1" spc="-90" dirty="0">
                <a:latin typeface="Trebuchet MS"/>
                <a:cs typeface="Trebuchet MS"/>
              </a:rPr>
              <a:t>A</a:t>
            </a:r>
            <a:r>
              <a:rPr sz="1400" b="1" spc="45" dirty="0">
                <a:latin typeface="Trebuchet MS"/>
                <a:cs typeface="Trebuchet MS"/>
              </a:rPr>
              <a:t>TI</a:t>
            </a:r>
            <a:r>
              <a:rPr sz="1400" b="1" spc="40" dirty="0">
                <a:latin typeface="Trebuchet MS"/>
                <a:cs typeface="Trebuchet MS"/>
              </a:rPr>
              <a:t>ON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970795" y="7614449"/>
            <a:ext cx="2644140" cy="2734310"/>
          </a:xfrm>
          <a:custGeom>
            <a:avLst/>
            <a:gdLst/>
            <a:ahLst/>
            <a:cxnLst/>
            <a:rect l="l" t="t" r="r" b="b"/>
            <a:pathLst>
              <a:path w="2644140" h="2734309">
                <a:moveTo>
                  <a:pt x="0" y="0"/>
                </a:moveTo>
                <a:lnTo>
                  <a:pt x="2643845" y="0"/>
                </a:lnTo>
                <a:lnTo>
                  <a:pt x="2643845" y="2733870"/>
                </a:lnTo>
                <a:lnTo>
                  <a:pt x="0" y="2733870"/>
                </a:lnTo>
                <a:lnTo>
                  <a:pt x="0" y="0"/>
                </a:lnTo>
                <a:close/>
              </a:path>
            </a:pathLst>
          </a:custGeom>
          <a:solidFill>
            <a:srgbClr val="CBD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9209768" y="7829529"/>
            <a:ext cx="2166620" cy="203200"/>
          </a:xfrm>
          <a:prstGeom prst="rect">
            <a:avLst/>
          </a:prstGeom>
          <a:solidFill>
            <a:srgbClr val="F5F5E8"/>
          </a:solidFill>
        </p:spPr>
        <p:txBody>
          <a:bodyPr vert="horz" wrap="square" lIns="0" tIns="0" rIns="0" bIns="0" rtlCol="0">
            <a:spAutoFit/>
          </a:bodyPr>
          <a:lstStyle/>
          <a:p>
            <a:pPr marL="530225">
              <a:lnSpc>
                <a:spcPts val="1570"/>
              </a:lnSpc>
            </a:pPr>
            <a:r>
              <a:rPr sz="1400" b="1" spc="45" dirty="0">
                <a:latin typeface="Trebuchet MS"/>
                <a:cs typeface="Trebuchet MS"/>
              </a:rPr>
              <a:t>REFERENCES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1930" y="1551577"/>
            <a:ext cx="2229485" cy="17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6364">
              <a:lnSpc>
                <a:spcPct val="128299"/>
              </a:lnSpc>
              <a:spcBef>
                <a:spcPts val="100"/>
              </a:spcBef>
            </a:pPr>
            <a:r>
              <a:rPr sz="900" spc="-15" dirty="0">
                <a:solidFill>
                  <a:srgbClr val="262626"/>
                </a:solidFill>
                <a:latin typeface="Microsoft Sans Serif"/>
                <a:cs typeface="Microsoft Sans Serif"/>
              </a:rPr>
              <a:t>Predicting</a:t>
            </a:r>
            <a:r>
              <a:rPr sz="900" spc="-1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62626"/>
                </a:solidFill>
                <a:latin typeface="Microsoft Sans Serif"/>
                <a:cs typeface="Microsoft Sans Serif"/>
              </a:rPr>
              <a:t>stock </a:t>
            </a:r>
            <a:r>
              <a:rPr sz="900" spc="-15" dirty="0">
                <a:solidFill>
                  <a:srgbClr val="262626"/>
                </a:solidFill>
                <a:latin typeface="Microsoft Sans Serif"/>
                <a:cs typeface="Microsoft Sans Serif"/>
              </a:rPr>
              <a:t>prices</a:t>
            </a:r>
            <a:r>
              <a:rPr sz="900" spc="-1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900" spc="-20" dirty="0">
                <a:solidFill>
                  <a:srgbClr val="262626"/>
                </a:solidFill>
                <a:latin typeface="Microsoft Sans Serif"/>
                <a:cs typeface="Microsoft Sans Serif"/>
              </a:rPr>
              <a:t>is</a:t>
            </a:r>
            <a:r>
              <a:rPr sz="900" spc="-1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900" spc="-5" dirty="0">
                <a:solidFill>
                  <a:srgbClr val="262626"/>
                </a:solidFill>
                <a:latin typeface="Microsoft Sans Serif"/>
                <a:cs typeface="Microsoft Sans Serif"/>
              </a:rPr>
              <a:t>crucial</a:t>
            </a:r>
            <a:r>
              <a:rPr sz="90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900" spc="20" dirty="0">
                <a:solidFill>
                  <a:srgbClr val="262626"/>
                </a:solidFill>
                <a:latin typeface="Microsoft Sans Serif"/>
                <a:cs typeface="Microsoft Sans Serif"/>
              </a:rPr>
              <a:t>for </a:t>
            </a:r>
            <a:r>
              <a:rPr sz="900" spc="-254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900" spc="-15" dirty="0">
                <a:solidFill>
                  <a:srgbClr val="262626"/>
                </a:solidFill>
                <a:latin typeface="Microsoft Sans Serif"/>
                <a:cs typeface="Microsoft Sans Serif"/>
              </a:rPr>
              <a:t>investors</a:t>
            </a:r>
            <a:r>
              <a:rPr sz="900" spc="-1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900" spc="5" dirty="0">
                <a:solidFill>
                  <a:srgbClr val="262626"/>
                </a:solidFill>
                <a:latin typeface="Microsoft Sans Serif"/>
                <a:cs typeface="Microsoft Sans Serif"/>
              </a:rPr>
              <a:t>and</a:t>
            </a:r>
            <a:r>
              <a:rPr sz="900" spc="1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900" spc="-40" dirty="0">
                <a:solidFill>
                  <a:srgbClr val="262626"/>
                </a:solidFill>
                <a:latin typeface="Microsoft Sans Serif"/>
                <a:cs typeface="Microsoft Sans Serif"/>
              </a:rPr>
              <a:t>businesses.</a:t>
            </a:r>
            <a:r>
              <a:rPr sz="900" spc="-3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900" spc="-15" dirty="0">
                <a:solidFill>
                  <a:srgbClr val="262626"/>
                </a:solidFill>
                <a:latin typeface="Microsoft Sans Serif"/>
                <a:cs typeface="Microsoft Sans Serif"/>
              </a:rPr>
              <a:t>Accurate </a:t>
            </a:r>
            <a:r>
              <a:rPr sz="900" spc="-10" dirty="0">
                <a:solidFill>
                  <a:srgbClr val="262626"/>
                </a:solidFill>
                <a:latin typeface="Microsoft Sans Serif"/>
                <a:cs typeface="Microsoft Sans Serif"/>
              </a:rPr>
              <a:t> models</a:t>
            </a:r>
            <a:r>
              <a:rPr sz="900" spc="-5" dirty="0">
                <a:solidFill>
                  <a:srgbClr val="262626"/>
                </a:solidFill>
                <a:latin typeface="Microsoft Sans Serif"/>
                <a:cs typeface="Microsoft Sans Serif"/>
              </a:rPr>
              <a:t> can</a:t>
            </a:r>
            <a:r>
              <a:rPr sz="900" dirty="0">
                <a:solidFill>
                  <a:srgbClr val="262626"/>
                </a:solidFill>
                <a:latin typeface="Microsoft Sans Serif"/>
                <a:cs typeface="Microsoft Sans Serif"/>
              </a:rPr>
              <a:t> aid </a:t>
            </a:r>
            <a:r>
              <a:rPr sz="900" spc="-5" dirty="0">
                <a:solidFill>
                  <a:srgbClr val="262626"/>
                </a:solidFill>
                <a:latin typeface="Microsoft Sans Serif"/>
                <a:cs typeface="Microsoft Sans Serif"/>
              </a:rPr>
              <a:t>in</a:t>
            </a:r>
            <a:r>
              <a:rPr sz="90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900" spc="-20" dirty="0">
                <a:solidFill>
                  <a:srgbClr val="262626"/>
                </a:solidFill>
                <a:latin typeface="Microsoft Sans Serif"/>
                <a:cs typeface="Microsoft Sans Serif"/>
              </a:rPr>
              <a:t>making</a:t>
            </a:r>
            <a:r>
              <a:rPr sz="900" spc="-1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900" spc="-5" dirty="0">
                <a:solidFill>
                  <a:srgbClr val="262626"/>
                </a:solidFill>
                <a:latin typeface="Microsoft Sans Serif"/>
                <a:cs typeface="Microsoft Sans Serif"/>
              </a:rPr>
              <a:t>informed </a:t>
            </a:r>
            <a:r>
              <a:rPr sz="900" spc="-254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900" spc="-10" dirty="0">
                <a:solidFill>
                  <a:srgbClr val="262626"/>
                </a:solidFill>
                <a:latin typeface="Microsoft Sans Serif"/>
                <a:cs typeface="Microsoft Sans Serif"/>
              </a:rPr>
              <a:t>decisions</a:t>
            </a:r>
            <a:r>
              <a:rPr sz="900" spc="-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900" spc="5" dirty="0">
                <a:solidFill>
                  <a:srgbClr val="262626"/>
                </a:solidFill>
                <a:latin typeface="Microsoft Sans Serif"/>
                <a:cs typeface="Microsoft Sans Serif"/>
              </a:rPr>
              <a:t>about</a:t>
            </a:r>
            <a:r>
              <a:rPr sz="900" spc="1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900" spc="-15" dirty="0">
                <a:solidFill>
                  <a:srgbClr val="262626"/>
                </a:solidFill>
                <a:latin typeface="Microsoft Sans Serif"/>
                <a:cs typeface="Microsoft Sans Serif"/>
              </a:rPr>
              <a:t>buying</a:t>
            </a:r>
            <a:r>
              <a:rPr sz="900" spc="-1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900" spc="5" dirty="0">
                <a:solidFill>
                  <a:srgbClr val="262626"/>
                </a:solidFill>
                <a:latin typeface="Microsoft Sans Serif"/>
                <a:cs typeface="Microsoft Sans Serif"/>
              </a:rPr>
              <a:t>and</a:t>
            </a:r>
            <a:r>
              <a:rPr sz="900" spc="1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900" spc="-20" dirty="0">
                <a:solidFill>
                  <a:srgbClr val="262626"/>
                </a:solidFill>
                <a:latin typeface="Microsoft Sans Serif"/>
                <a:cs typeface="Microsoft Sans Serif"/>
              </a:rPr>
              <a:t>selling </a:t>
            </a:r>
            <a:r>
              <a:rPr sz="900" spc="-1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900" spc="-20" dirty="0">
                <a:solidFill>
                  <a:srgbClr val="262626"/>
                </a:solidFill>
                <a:latin typeface="Microsoft Sans Serif"/>
                <a:cs typeface="Microsoft Sans Serif"/>
              </a:rPr>
              <a:t>stocks.</a:t>
            </a:r>
            <a:r>
              <a:rPr sz="900" spc="-1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900" spc="-55" dirty="0">
                <a:solidFill>
                  <a:srgbClr val="262626"/>
                </a:solidFill>
                <a:latin typeface="Microsoft Sans Serif"/>
                <a:cs typeface="Microsoft Sans Serif"/>
              </a:rPr>
              <a:t>We</a:t>
            </a:r>
            <a:r>
              <a:rPr sz="900" spc="-5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900" spc="-20" dirty="0">
                <a:solidFill>
                  <a:srgbClr val="262626"/>
                </a:solidFill>
                <a:latin typeface="Microsoft Sans Serif"/>
                <a:cs typeface="Microsoft Sans Serif"/>
              </a:rPr>
              <a:t>use</a:t>
            </a:r>
            <a:r>
              <a:rPr sz="900" spc="-15" dirty="0">
                <a:solidFill>
                  <a:srgbClr val="262626"/>
                </a:solidFill>
                <a:latin typeface="Microsoft Sans Serif"/>
                <a:cs typeface="Microsoft Sans Serif"/>
              </a:rPr>
              <a:t> Long</a:t>
            </a:r>
            <a:r>
              <a:rPr sz="900" spc="-1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900" spc="-15" dirty="0">
                <a:solidFill>
                  <a:srgbClr val="262626"/>
                </a:solidFill>
                <a:latin typeface="Microsoft Sans Serif"/>
                <a:cs typeface="Microsoft Sans Serif"/>
              </a:rPr>
              <a:t>Short-Term </a:t>
            </a:r>
            <a:r>
              <a:rPr sz="900" spc="-1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900" spc="-20" dirty="0">
                <a:solidFill>
                  <a:srgbClr val="262626"/>
                </a:solidFill>
                <a:latin typeface="Microsoft Sans Serif"/>
                <a:cs typeface="Microsoft Sans Serif"/>
              </a:rPr>
              <a:t>Memory</a:t>
            </a:r>
            <a:r>
              <a:rPr sz="900" spc="18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900" spc="-65" dirty="0">
                <a:solidFill>
                  <a:srgbClr val="262626"/>
                </a:solidFill>
                <a:latin typeface="Microsoft Sans Serif"/>
                <a:cs typeface="Microsoft Sans Serif"/>
              </a:rPr>
              <a:t>(LSTM),</a:t>
            </a:r>
            <a:r>
              <a:rPr sz="900" spc="-1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900" spc="-95" dirty="0">
                <a:solidFill>
                  <a:srgbClr val="262626"/>
                </a:solidFill>
                <a:latin typeface="Microsoft Sans Serif"/>
                <a:cs typeface="Microsoft Sans Serif"/>
              </a:rPr>
              <a:t>ARIMA</a:t>
            </a:r>
            <a:endParaRPr sz="900" dirty="0">
              <a:latin typeface="Microsoft Sans Serif"/>
              <a:cs typeface="Microsoft Sans Serif"/>
            </a:endParaRPr>
          </a:p>
          <a:p>
            <a:pPr marL="12700" marR="5080">
              <a:lnSpc>
                <a:spcPct val="128299"/>
              </a:lnSpc>
            </a:pPr>
            <a:r>
              <a:rPr sz="900" spc="-35" dirty="0">
                <a:solidFill>
                  <a:srgbClr val="262626"/>
                </a:solidFill>
                <a:latin typeface="Microsoft Sans Serif"/>
                <a:cs typeface="Microsoft Sans Serif"/>
              </a:rPr>
              <a:t>(AutoRegressive</a:t>
            </a:r>
            <a:r>
              <a:rPr sz="900" spc="-3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900" spc="-10" dirty="0">
                <a:solidFill>
                  <a:srgbClr val="262626"/>
                </a:solidFill>
                <a:latin typeface="Microsoft Sans Serif"/>
                <a:cs typeface="Microsoft Sans Serif"/>
              </a:rPr>
              <a:t>Integrated</a:t>
            </a:r>
            <a:r>
              <a:rPr sz="900" spc="-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900" spc="-35" dirty="0">
                <a:solidFill>
                  <a:srgbClr val="262626"/>
                </a:solidFill>
                <a:latin typeface="Microsoft Sans Serif"/>
                <a:cs typeface="Microsoft Sans Serif"/>
              </a:rPr>
              <a:t>Moving </a:t>
            </a:r>
            <a:r>
              <a:rPr sz="900" spc="-3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900" spc="-35" dirty="0">
                <a:solidFill>
                  <a:srgbClr val="262626"/>
                </a:solidFill>
                <a:latin typeface="Microsoft Sans Serif"/>
                <a:cs typeface="Microsoft Sans Serif"/>
              </a:rPr>
              <a:t>Average),</a:t>
            </a:r>
            <a:r>
              <a:rPr sz="900" spc="17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900" spc="5" dirty="0">
                <a:solidFill>
                  <a:srgbClr val="262626"/>
                </a:solidFill>
                <a:latin typeface="Microsoft Sans Serif"/>
                <a:cs typeface="Microsoft Sans Serif"/>
              </a:rPr>
              <a:t>and</a:t>
            </a:r>
            <a:r>
              <a:rPr sz="900" spc="17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900" spc="-25" dirty="0">
                <a:solidFill>
                  <a:srgbClr val="262626"/>
                </a:solidFill>
                <a:latin typeface="Microsoft Sans Serif"/>
                <a:cs typeface="Microsoft Sans Serif"/>
              </a:rPr>
              <a:t>Moving</a:t>
            </a:r>
            <a:r>
              <a:rPr sz="900" spc="17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900" spc="-30" dirty="0">
                <a:solidFill>
                  <a:srgbClr val="262626"/>
                </a:solidFill>
                <a:latin typeface="Microsoft Sans Serif"/>
                <a:cs typeface="Microsoft Sans Serif"/>
              </a:rPr>
              <a:t>Average</a:t>
            </a:r>
            <a:r>
              <a:rPr sz="900" spc="17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900" spc="-15" dirty="0">
                <a:solidFill>
                  <a:srgbClr val="262626"/>
                </a:solidFill>
                <a:latin typeface="Microsoft Sans Serif"/>
                <a:cs typeface="Microsoft Sans Serif"/>
              </a:rPr>
              <a:t>models </a:t>
            </a:r>
            <a:r>
              <a:rPr sz="900" spc="-254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900" spc="40" dirty="0">
                <a:solidFill>
                  <a:srgbClr val="262626"/>
                </a:solidFill>
                <a:latin typeface="Microsoft Sans Serif"/>
                <a:cs typeface="Microsoft Sans Serif"/>
              </a:rPr>
              <a:t>to</a:t>
            </a:r>
            <a:r>
              <a:rPr sz="900" spc="18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900" spc="-5" dirty="0">
                <a:solidFill>
                  <a:srgbClr val="262626"/>
                </a:solidFill>
                <a:latin typeface="Microsoft Sans Serif"/>
                <a:cs typeface="Microsoft Sans Serif"/>
              </a:rPr>
              <a:t>forecast</a:t>
            </a:r>
            <a:r>
              <a:rPr sz="900" spc="18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62626"/>
                </a:solidFill>
                <a:latin typeface="Microsoft Sans Serif"/>
                <a:cs typeface="Microsoft Sans Serif"/>
              </a:rPr>
              <a:t>stock</a:t>
            </a:r>
            <a:r>
              <a:rPr sz="900" spc="18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900" spc="-15" dirty="0">
                <a:solidFill>
                  <a:srgbClr val="262626"/>
                </a:solidFill>
                <a:latin typeface="Microsoft Sans Serif"/>
                <a:cs typeface="Microsoft Sans Serif"/>
              </a:rPr>
              <a:t>prices</a:t>
            </a:r>
            <a:r>
              <a:rPr sz="900" spc="18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900" spc="5" dirty="0">
                <a:solidFill>
                  <a:srgbClr val="262626"/>
                </a:solidFill>
                <a:latin typeface="Microsoft Sans Serif"/>
                <a:cs typeface="Microsoft Sans Serif"/>
              </a:rPr>
              <a:t>and</a:t>
            </a:r>
            <a:r>
              <a:rPr sz="900" spc="18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900" spc="-5" dirty="0">
                <a:solidFill>
                  <a:srgbClr val="262626"/>
                </a:solidFill>
                <a:latin typeface="Microsoft Sans Serif"/>
                <a:cs typeface="Microsoft Sans Serif"/>
              </a:rPr>
              <a:t>compare </a:t>
            </a:r>
            <a:r>
              <a:rPr sz="900" spc="-25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62626"/>
                </a:solidFill>
                <a:latin typeface="Microsoft Sans Serif"/>
                <a:cs typeface="Microsoft Sans Serif"/>
              </a:rPr>
              <a:t>their</a:t>
            </a:r>
            <a:r>
              <a:rPr sz="900" spc="18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900" spc="-30" dirty="0">
                <a:solidFill>
                  <a:srgbClr val="262626"/>
                </a:solidFill>
                <a:latin typeface="Microsoft Sans Serif"/>
                <a:cs typeface="Microsoft Sans Serif"/>
              </a:rPr>
              <a:t>effectiveness.</a:t>
            </a:r>
            <a:endParaRPr sz="900" dirty="0">
              <a:latin typeface="Microsoft Sans Serif"/>
              <a:cs typeface="Microsoft Sans Serif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58280" y="3836207"/>
            <a:ext cx="2078355" cy="612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8299"/>
              </a:lnSpc>
              <a:spcBef>
                <a:spcPts val="100"/>
              </a:spcBef>
            </a:pPr>
            <a:r>
              <a:rPr sz="1000" spc="15" dirty="0">
                <a:solidFill>
                  <a:srgbClr val="262626"/>
                </a:solidFill>
                <a:latin typeface="Microsoft Sans Serif"/>
                <a:cs typeface="Microsoft Sans Serif"/>
              </a:rPr>
              <a:t>Collected</a:t>
            </a:r>
            <a:r>
              <a:rPr sz="1000" spc="20" dirty="0">
                <a:solidFill>
                  <a:srgbClr val="262626"/>
                </a:solidFill>
                <a:latin typeface="Microsoft Sans Serif"/>
                <a:cs typeface="Microsoft Sans Serif"/>
              </a:rPr>
              <a:t> data:</a:t>
            </a:r>
            <a:r>
              <a:rPr sz="1000" spc="2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000" spc="5" dirty="0">
                <a:solidFill>
                  <a:srgbClr val="262626"/>
                </a:solidFill>
                <a:latin typeface="Microsoft Sans Serif"/>
                <a:cs typeface="Microsoft Sans Serif"/>
              </a:rPr>
              <a:t>Yahoo</a:t>
            </a:r>
            <a:r>
              <a:rPr sz="1000" spc="1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solidFill>
                  <a:srgbClr val="262626"/>
                </a:solidFill>
                <a:latin typeface="Microsoft Sans Serif"/>
                <a:cs typeface="Microsoft Sans Serif"/>
              </a:rPr>
              <a:t>Finance, </a:t>
            </a:r>
            <a:r>
              <a:rPr sz="1000" spc="-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262626"/>
                </a:solidFill>
                <a:latin typeface="Microsoft Sans Serif"/>
                <a:cs typeface="Microsoft Sans Serif"/>
              </a:rPr>
              <a:t>Alpha</a:t>
            </a:r>
            <a:r>
              <a:rPr sz="1000" spc="23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262626"/>
                </a:solidFill>
                <a:latin typeface="Microsoft Sans Serif"/>
                <a:cs typeface="Microsoft Sans Serif"/>
              </a:rPr>
              <a:t>Vantage,</a:t>
            </a:r>
            <a:r>
              <a:rPr sz="1000" spc="23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000" spc="40" dirty="0">
                <a:solidFill>
                  <a:srgbClr val="262626"/>
                </a:solidFill>
                <a:latin typeface="Microsoft Sans Serif"/>
                <a:cs typeface="Microsoft Sans Serif"/>
              </a:rPr>
              <a:t>or</a:t>
            </a:r>
            <a:r>
              <a:rPr sz="1000" spc="23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000" spc="5" dirty="0">
                <a:solidFill>
                  <a:srgbClr val="262626"/>
                </a:solidFill>
                <a:latin typeface="Microsoft Sans Serif"/>
                <a:cs typeface="Microsoft Sans Serif"/>
              </a:rPr>
              <a:t>Quandl.</a:t>
            </a:r>
            <a:r>
              <a:rPr sz="1000" spc="254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000" spc="-25" dirty="0">
                <a:solidFill>
                  <a:srgbClr val="262626"/>
                </a:solidFill>
                <a:latin typeface="Microsoft Sans Serif"/>
                <a:cs typeface="Microsoft Sans Serif"/>
              </a:rPr>
              <a:t>Kaggle </a:t>
            </a:r>
            <a:r>
              <a:rPr sz="1000" spc="-254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000" spc="30" dirty="0">
                <a:solidFill>
                  <a:srgbClr val="262626"/>
                </a:solidFill>
                <a:latin typeface="Microsoft Sans Serif"/>
                <a:cs typeface="Microsoft Sans Serif"/>
              </a:rPr>
              <a:t>and</a:t>
            </a:r>
            <a:r>
              <a:rPr sz="1000" spc="229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000" spc="30" dirty="0">
                <a:solidFill>
                  <a:srgbClr val="262626"/>
                </a:solidFill>
                <a:latin typeface="Microsoft Sans Serif"/>
                <a:cs typeface="Microsoft Sans Serif"/>
              </a:rPr>
              <a:t>structured</a:t>
            </a:r>
            <a:r>
              <a:rPr sz="1000" spc="23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262626"/>
                </a:solidFill>
                <a:latin typeface="Microsoft Sans Serif"/>
                <a:cs typeface="Microsoft Sans Serif"/>
              </a:rPr>
              <a:t>sources.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419264" y="1691595"/>
            <a:ext cx="2640965" cy="3860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180"/>
              </a:spcBef>
            </a:pPr>
            <a:r>
              <a:rPr sz="1200" b="1" dirty="0">
                <a:latin typeface="Times New Roman"/>
                <a:cs typeface="Times New Roman"/>
              </a:rPr>
              <a:t>LST</a:t>
            </a:r>
            <a:r>
              <a:rPr sz="1200" b="1" spc="-5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r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urr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ur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twork  </a:t>
            </a:r>
            <a:r>
              <a:rPr sz="1200" spc="-5" dirty="0">
                <a:latin typeface="Times New Roman"/>
                <a:cs typeface="Times New Roman"/>
              </a:rPr>
              <a:t>well-suited</a:t>
            </a:r>
            <a:r>
              <a:rPr sz="1200" dirty="0">
                <a:latin typeface="Times New Roman"/>
                <a:cs typeface="Times New Roman"/>
              </a:rPr>
              <a:t> for time</a:t>
            </a:r>
            <a:r>
              <a:rPr sz="1200" spc="-5" dirty="0">
                <a:latin typeface="Times New Roman"/>
                <a:cs typeface="Times New Roman"/>
              </a:rPr>
              <a:t> series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forecasting.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419264" y="2224995"/>
            <a:ext cx="2293620" cy="3860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180"/>
              </a:spcBef>
            </a:pPr>
            <a:r>
              <a:rPr sz="1200" b="1" dirty="0">
                <a:latin typeface="Times New Roman"/>
                <a:cs typeface="Times New Roman"/>
              </a:rPr>
              <a:t>ARIM</a:t>
            </a:r>
            <a:r>
              <a:rPr sz="1200" b="1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tisti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l mod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 us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to  </a:t>
            </a:r>
            <a:r>
              <a:rPr sz="1200" spc="-5" dirty="0">
                <a:latin typeface="Times New Roman"/>
                <a:cs typeface="Times New Roman"/>
              </a:rPr>
              <a:t>analyze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forecast</a:t>
            </a:r>
            <a:r>
              <a:rPr sz="1200" dirty="0">
                <a:latin typeface="Times New Roman"/>
                <a:cs typeface="Times New Roman"/>
              </a:rPr>
              <a:t> time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series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419264" y="2758395"/>
            <a:ext cx="2600960" cy="5638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algn="just">
              <a:lnSpc>
                <a:spcPts val="1400"/>
              </a:lnSpc>
              <a:spcBef>
                <a:spcPts val="180"/>
              </a:spcBef>
            </a:pPr>
            <a:r>
              <a:rPr sz="1200" b="1" spc="-5" dirty="0">
                <a:latin typeface="Times New Roman"/>
                <a:cs typeface="Times New Roman"/>
              </a:rPr>
              <a:t>Moving</a:t>
            </a:r>
            <a:r>
              <a:rPr sz="1200" b="1" spc="-70" dirty="0">
                <a:latin typeface="Times New Roman"/>
                <a:cs typeface="Times New Roman"/>
              </a:rPr>
              <a:t> </a:t>
            </a:r>
            <a:r>
              <a:rPr sz="1200" b="1" spc="-15" dirty="0">
                <a:latin typeface="Times New Roman"/>
                <a:cs typeface="Times New Roman"/>
              </a:rPr>
              <a:t>Average</a:t>
            </a:r>
            <a:r>
              <a:rPr sz="1200" spc="-15" dirty="0">
                <a:latin typeface="Times New Roman"/>
                <a:cs typeface="Times New Roman"/>
              </a:rPr>
              <a:t>: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simple technique that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smoothens stock prices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averaging over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set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number</a:t>
            </a:r>
            <a:r>
              <a:rPr sz="1200" dirty="0">
                <a:latin typeface="Times New Roman"/>
                <a:cs typeface="Times New Roman"/>
              </a:rPr>
              <a:t> of </a:t>
            </a:r>
            <a:r>
              <a:rPr sz="1200" spc="-5" dirty="0">
                <a:latin typeface="Times New Roman"/>
                <a:cs typeface="Times New Roman"/>
              </a:rPr>
              <a:t>previous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 points.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96328" y="9194609"/>
            <a:ext cx="38100" cy="723900"/>
          </a:xfrm>
          <a:custGeom>
            <a:avLst/>
            <a:gdLst/>
            <a:ahLst/>
            <a:cxnLst/>
            <a:rect l="l" t="t" r="r" b="b"/>
            <a:pathLst>
              <a:path w="38100" h="723900">
                <a:moveTo>
                  <a:pt x="38100" y="702322"/>
                </a:moveTo>
                <a:lnTo>
                  <a:pt x="21577" y="685800"/>
                </a:lnTo>
                <a:lnTo>
                  <a:pt x="16522" y="685800"/>
                </a:lnTo>
                <a:lnTo>
                  <a:pt x="0" y="702322"/>
                </a:lnTo>
                <a:lnTo>
                  <a:pt x="0" y="707377"/>
                </a:lnTo>
                <a:lnTo>
                  <a:pt x="16522" y="723900"/>
                </a:lnTo>
                <a:lnTo>
                  <a:pt x="21577" y="723900"/>
                </a:lnTo>
                <a:lnTo>
                  <a:pt x="38100" y="707377"/>
                </a:lnTo>
                <a:lnTo>
                  <a:pt x="38100" y="702322"/>
                </a:lnTo>
                <a:close/>
              </a:path>
              <a:path w="38100" h="723900">
                <a:moveTo>
                  <a:pt x="38100" y="359422"/>
                </a:moveTo>
                <a:lnTo>
                  <a:pt x="21577" y="342900"/>
                </a:lnTo>
                <a:lnTo>
                  <a:pt x="16522" y="342900"/>
                </a:lnTo>
                <a:lnTo>
                  <a:pt x="0" y="359422"/>
                </a:lnTo>
                <a:lnTo>
                  <a:pt x="0" y="364477"/>
                </a:lnTo>
                <a:lnTo>
                  <a:pt x="16522" y="381000"/>
                </a:lnTo>
                <a:lnTo>
                  <a:pt x="21577" y="381000"/>
                </a:lnTo>
                <a:lnTo>
                  <a:pt x="38100" y="364477"/>
                </a:lnTo>
                <a:lnTo>
                  <a:pt x="38100" y="359422"/>
                </a:lnTo>
                <a:close/>
              </a:path>
              <a:path w="38100" h="723900">
                <a:moveTo>
                  <a:pt x="38100" y="187972"/>
                </a:moveTo>
                <a:lnTo>
                  <a:pt x="21577" y="171450"/>
                </a:lnTo>
                <a:lnTo>
                  <a:pt x="16522" y="171450"/>
                </a:lnTo>
                <a:lnTo>
                  <a:pt x="0" y="187972"/>
                </a:lnTo>
                <a:lnTo>
                  <a:pt x="0" y="193027"/>
                </a:lnTo>
                <a:lnTo>
                  <a:pt x="16522" y="209550"/>
                </a:lnTo>
                <a:lnTo>
                  <a:pt x="21577" y="209550"/>
                </a:lnTo>
                <a:lnTo>
                  <a:pt x="38100" y="193027"/>
                </a:lnTo>
                <a:lnTo>
                  <a:pt x="38100" y="187972"/>
                </a:lnTo>
                <a:close/>
              </a:path>
              <a:path w="38100" h="723900">
                <a:moveTo>
                  <a:pt x="38100" y="16522"/>
                </a:moveTo>
                <a:lnTo>
                  <a:pt x="21577" y="0"/>
                </a:lnTo>
                <a:lnTo>
                  <a:pt x="16522" y="0"/>
                </a:lnTo>
                <a:lnTo>
                  <a:pt x="0" y="16522"/>
                </a:lnTo>
                <a:lnTo>
                  <a:pt x="0" y="21577"/>
                </a:lnTo>
                <a:lnTo>
                  <a:pt x="16522" y="38100"/>
                </a:lnTo>
                <a:lnTo>
                  <a:pt x="21577" y="38100"/>
                </a:lnTo>
                <a:lnTo>
                  <a:pt x="38100" y="21577"/>
                </a:lnTo>
                <a:lnTo>
                  <a:pt x="38100" y="16522"/>
                </a:lnTo>
                <a:close/>
              </a:path>
            </a:pathLst>
          </a:custGeom>
          <a:solidFill>
            <a:srgbClr val="F5F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58061" y="8095703"/>
            <a:ext cx="2150110" cy="20922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IN"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IN"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IN"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lang="en-IN" sz="1000" dirty="0">
              <a:latin typeface="Times New Roman"/>
              <a:cs typeface="Times New Roman"/>
            </a:endParaRPr>
          </a:p>
          <a:p>
            <a:pPr marL="214629" marR="842010">
              <a:lnSpc>
                <a:spcPct val="102800"/>
              </a:lnSpc>
            </a:pPr>
            <a:r>
              <a:rPr lang="en-US" sz="1000" b="1" dirty="0">
                <a:solidFill>
                  <a:schemeClr val="bg1"/>
                </a:solidFill>
              </a:rPr>
              <a:t>Day of the Week</a:t>
            </a:r>
            <a:r>
              <a:rPr lang="en-US" sz="1000" dirty="0">
                <a:solidFill>
                  <a:schemeClr val="bg1"/>
                </a:solidFill>
              </a:rPr>
              <a:t>:</a:t>
            </a:r>
          </a:p>
          <a:p>
            <a:pPr marL="214629" marR="842010">
              <a:lnSpc>
                <a:spcPct val="102800"/>
              </a:lnSpc>
            </a:pPr>
            <a:r>
              <a:rPr lang="en-US" sz="1000" dirty="0">
                <a:solidFill>
                  <a:schemeClr val="bg1"/>
                </a:solidFill>
              </a:rPr>
              <a:t>(Monday, Tuesday, etc.)</a:t>
            </a:r>
          </a:p>
          <a:p>
            <a:pPr marL="214629" marR="842010">
              <a:lnSpc>
                <a:spcPct val="102800"/>
              </a:lnSpc>
            </a:pPr>
            <a:r>
              <a:rPr lang="en-IN" sz="1000" dirty="0">
                <a:solidFill>
                  <a:schemeClr val="bg1"/>
                </a:solidFill>
              </a:rPr>
              <a:t>Stock Movement Direction(Up/Down)</a:t>
            </a:r>
            <a:endParaRPr lang="en-US" sz="1000" dirty="0">
              <a:solidFill>
                <a:schemeClr val="bg1"/>
              </a:solidFill>
            </a:endParaRPr>
          </a:p>
          <a:p>
            <a:pPr marL="214629" marR="842010">
              <a:lnSpc>
                <a:spcPct val="102800"/>
              </a:lnSpc>
            </a:pPr>
            <a:r>
              <a:rPr lang="en-IN" sz="1000" b="1" dirty="0">
                <a:solidFill>
                  <a:schemeClr val="bg1"/>
                </a:solidFill>
              </a:rPr>
              <a:t>Event-Based Variables</a:t>
            </a:r>
            <a:r>
              <a:rPr lang="en-IN" sz="1000" dirty="0">
                <a:solidFill>
                  <a:schemeClr val="bg1"/>
                </a:solidFill>
              </a:rPr>
              <a:t> (Earnings report day)</a:t>
            </a:r>
            <a:endParaRPr lang="en-US" sz="1000" b="1" spc="-5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774313" y="9211119"/>
            <a:ext cx="47625" cy="676275"/>
          </a:xfrm>
          <a:custGeom>
            <a:avLst/>
            <a:gdLst/>
            <a:ahLst/>
            <a:cxnLst/>
            <a:rect l="l" t="t" r="r" b="b"/>
            <a:pathLst>
              <a:path w="47625" h="676275">
                <a:moveTo>
                  <a:pt x="47625" y="649312"/>
                </a:moveTo>
                <a:lnTo>
                  <a:pt x="26962" y="628650"/>
                </a:lnTo>
                <a:lnTo>
                  <a:pt x="20650" y="628650"/>
                </a:lnTo>
                <a:lnTo>
                  <a:pt x="0" y="649312"/>
                </a:lnTo>
                <a:lnTo>
                  <a:pt x="0" y="655624"/>
                </a:lnTo>
                <a:lnTo>
                  <a:pt x="20650" y="676275"/>
                </a:lnTo>
                <a:lnTo>
                  <a:pt x="26962" y="676275"/>
                </a:lnTo>
                <a:lnTo>
                  <a:pt x="47625" y="655624"/>
                </a:lnTo>
                <a:lnTo>
                  <a:pt x="47625" y="649312"/>
                </a:lnTo>
                <a:close/>
              </a:path>
              <a:path w="47625" h="676275">
                <a:moveTo>
                  <a:pt x="47625" y="439762"/>
                </a:moveTo>
                <a:lnTo>
                  <a:pt x="26962" y="419100"/>
                </a:lnTo>
                <a:lnTo>
                  <a:pt x="20650" y="419100"/>
                </a:lnTo>
                <a:lnTo>
                  <a:pt x="0" y="439762"/>
                </a:lnTo>
                <a:lnTo>
                  <a:pt x="0" y="446074"/>
                </a:lnTo>
                <a:lnTo>
                  <a:pt x="20650" y="466725"/>
                </a:lnTo>
                <a:lnTo>
                  <a:pt x="26962" y="466725"/>
                </a:lnTo>
                <a:lnTo>
                  <a:pt x="47625" y="446074"/>
                </a:lnTo>
                <a:lnTo>
                  <a:pt x="47625" y="439762"/>
                </a:lnTo>
                <a:close/>
              </a:path>
              <a:path w="47625" h="676275">
                <a:moveTo>
                  <a:pt x="47625" y="230212"/>
                </a:moveTo>
                <a:lnTo>
                  <a:pt x="26962" y="209550"/>
                </a:lnTo>
                <a:lnTo>
                  <a:pt x="20650" y="209550"/>
                </a:lnTo>
                <a:lnTo>
                  <a:pt x="0" y="230212"/>
                </a:lnTo>
                <a:lnTo>
                  <a:pt x="0" y="236524"/>
                </a:lnTo>
                <a:lnTo>
                  <a:pt x="20650" y="257175"/>
                </a:lnTo>
                <a:lnTo>
                  <a:pt x="26962" y="257175"/>
                </a:lnTo>
                <a:lnTo>
                  <a:pt x="47625" y="236524"/>
                </a:lnTo>
                <a:lnTo>
                  <a:pt x="47625" y="230212"/>
                </a:lnTo>
                <a:close/>
              </a:path>
              <a:path w="47625" h="676275">
                <a:moveTo>
                  <a:pt x="47625" y="20662"/>
                </a:moveTo>
                <a:lnTo>
                  <a:pt x="26962" y="0"/>
                </a:lnTo>
                <a:lnTo>
                  <a:pt x="20650" y="0"/>
                </a:lnTo>
                <a:lnTo>
                  <a:pt x="0" y="20662"/>
                </a:lnTo>
                <a:lnTo>
                  <a:pt x="0" y="26974"/>
                </a:lnTo>
                <a:lnTo>
                  <a:pt x="20650" y="47625"/>
                </a:lnTo>
                <a:lnTo>
                  <a:pt x="26962" y="47625"/>
                </a:lnTo>
                <a:lnTo>
                  <a:pt x="47625" y="26974"/>
                </a:lnTo>
                <a:lnTo>
                  <a:pt x="47625" y="206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3679065" y="8337743"/>
            <a:ext cx="2084070" cy="20195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IN" sz="1300" dirty="0">
              <a:latin typeface="Times New Roman"/>
              <a:cs typeface="Times New Roman"/>
            </a:endParaRPr>
          </a:p>
          <a:p>
            <a:pPr marL="258445" marR="1131570">
              <a:lnSpc>
                <a:spcPct val="111000"/>
              </a:lnSpc>
              <a:spcBef>
                <a:spcPts val="1160"/>
              </a:spcBef>
            </a:pPr>
            <a:r>
              <a:rPr lang="en-IN" sz="1200" dirty="0">
                <a:latin typeface="Arial"/>
                <a:cs typeface="Arial"/>
              </a:rPr>
              <a:t>RSI                                                                                                                               </a:t>
            </a:r>
          </a:p>
          <a:p>
            <a:pPr marL="258445" marR="1131570">
              <a:lnSpc>
                <a:spcPct val="111000"/>
              </a:lnSpc>
              <a:spcBef>
                <a:spcPts val="1160"/>
              </a:spcBef>
            </a:pPr>
            <a:r>
              <a:rPr lang="en-IN" sz="1200" dirty="0">
                <a:latin typeface="Arial"/>
                <a:cs typeface="Arial"/>
              </a:rPr>
              <a:t>MACD</a:t>
            </a:r>
          </a:p>
          <a:p>
            <a:pPr marL="258445" marR="1131570">
              <a:lnSpc>
                <a:spcPct val="111000"/>
              </a:lnSpc>
              <a:spcBef>
                <a:spcPts val="1160"/>
              </a:spcBef>
            </a:pPr>
            <a:r>
              <a:rPr lang="en-IN" sz="1200" dirty="0">
                <a:latin typeface="Arial"/>
                <a:cs typeface="Arial"/>
              </a:rPr>
              <a:t>CP&amp;OP</a:t>
            </a:r>
          </a:p>
          <a:p>
            <a:pPr marL="258445" marR="1131570">
              <a:lnSpc>
                <a:spcPct val="111000"/>
              </a:lnSpc>
              <a:spcBef>
                <a:spcPts val="1160"/>
              </a:spcBef>
            </a:pPr>
            <a:endParaRPr lang="en-IN" sz="1200" dirty="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553083" y="176475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69" y="0"/>
                </a:moveTo>
                <a:lnTo>
                  <a:pt x="20654" y="0"/>
                </a:lnTo>
                <a:lnTo>
                  <a:pt x="0" y="20654"/>
                </a:lnTo>
                <a:lnTo>
                  <a:pt x="0" y="26969"/>
                </a:lnTo>
                <a:lnTo>
                  <a:pt x="17617" y="47020"/>
                </a:lnTo>
                <a:lnTo>
                  <a:pt x="20654" y="47623"/>
                </a:lnTo>
                <a:lnTo>
                  <a:pt x="26969" y="47623"/>
                </a:lnTo>
                <a:lnTo>
                  <a:pt x="47623" y="26969"/>
                </a:lnTo>
                <a:lnTo>
                  <a:pt x="47625" y="23812"/>
                </a:lnTo>
                <a:lnTo>
                  <a:pt x="269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552513" y="208733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69" y="0"/>
                </a:moveTo>
                <a:lnTo>
                  <a:pt x="20654" y="0"/>
                </a:lnTo>
                <a:lnTo>
                  <a:pt x="0" y="20654"/>
                </a:lnTo>
                <a:lnTo>
                  <a:pt x="0" y="26970"/>
                </a:lnTo>
                <a:lnTo>
                  <a:pt x="17617" y="47020"/>
                </a:lnTo>
                <a:lnTo>
                  <a:pt x="20654" y="47625"/>
                </a:lnTo>
                <a:lnTo>
                  <a:pt x="26969" y="47625"/>
                </a:lnTo>
                <a:lnTo>
                  <a:pt x="47623" y="26970"/>
                </a:lnTo>
                <a:lnTo>
                  <a:pt x="47625" y="23812"/>
                </a:lnTo>
                <a:lnTo>
                  <a:pt x="269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549048" y="2245556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69" y="0"/>
                </a:moveTo>
                <a:lnTo>
                  <a:pt x="20654" y="0"/>
                </a:lnTo>
                <a:lnTo>
                  <a:pt x="0" y="20654"/>
                </a:lnTo>
                <a:lnTo>
                  <a:pt x="0" y="26969"/>
                </a:lnTo>
                <a:lnTo>
                  <a:pt x="17617" y="47020"/>
                </a:lnTo>
                <a:lnTo>
                  <a:pt x="20654" y="47623"/>
                </a:lnTo>
                <a:lnTo>
                  <a:pt x="26969" y="47623"/>
                </a:lnTo>
                <a:lnTo>
                  <a:pt x="47623" y="26969"/>
                </a:lnTo>
                <a:lnTo>
                  <a:pt x="47625" y="23812"/>
                </a:lnTo>
                <a:lnTo>
                  <a:pt x="269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3696058" y="1676039"/>
            <a:ext cx="1376045" cy="7124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5"/>
              </a:spcBef>
            </a:pPr>
            <a:r>
              <a:rPr sz="1100" spc="25" dirty="0">
                <a:latin typeface="Arial MT"/>
                <a:cs typeface="Arial MT"/>
              </a:rPr>
              <a:t>HISTORICAL</a:t>
            </a:r>
            <a:r>
              <a:rPr sz="1100" spc="-60" dirty="0">
                <a:latin typeface="Arial MT"/>
                <a:cs typeface="Arial MT"/>
              </a:rPr>
              <a:t> </a:t>
            </a:r>
            <a:r>
              <a:rPr sz="1100" spc="10" dirty="0">
                <a:latin typeface="Arial MT"/>
                <a:cs typeface="Arial MT"/>
              </a:rPr>
              <a:t>PRICE </a:t>
            </a:r>
            <a:r>
              <a:rPr sz="1100" spc="-290" dirty="0">
                <a:latin typeface="Arial MT"/>
                <a:cs typeface="Arial MT"/>
              </a:rPr>
              <a:t> </a:t>
            </a:r>
            <a:r>
              <a:rPr sz="1100" spc="20" dirty="0">
                <a:latin typeface="Arial MT"/>
                <a:cs typeface="Arial MT"/>
              </a:rPr>
              <a:t>PREDICTION 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spc="20" dirty="0">
                <a:latin typeface="Arial MT"/>
                <a:cs typeface="Arial MT"/>
              </a:rPr>
              <a:t>TRADING </a:t>
            </a:r>
            <a:r>
              <a:rPr sz="1100" spc="5" dirty="0">
                <a:latin typeface="Arial MT"/>
                <a:cs typeface="Arial MT"/>
              </a:rPr>
              <a:t>VOLUME </a:t>
            </a:r>
            <a:r>
              <a:rPr sz="1100" spc="10" dirty="0">
                <a:latin typeface="Arial MT"/>
                <a:cs typeface="Arial MT"/>
              </a:rPr>
              <a:t> MOVING</a:t>
            </a:r>
            <a:r>
              <a:rPr sz="1100" spc="-6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AVERAGE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205312" y="7637444"/>
            <a:ext cx="2644140" cy="2734310"/>
          </a:xfrm>
          <a:prstGeom prst="rect">
            <a:avLst/>
          </a:prstGeom>
          <a:solidFill>
            <a:srgbClr val="CBDDD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 marL="294005" marR="286385">
              <a:lnSpc>
                <a:spcPct val="107100"/>
              </a:lnSpc>
            </a:pPr>
            <a:r>
              <a:rPr sz="1400" spc="-5" dirty="0">
                <a:latin typeface="Times New Roman"/>
                <a:cs typeface="Times New Roman"/>
              </a:rPr>
              <a:t>The models implemented </a:t>
            </a:r>
            <a:r>
              <a:rPr sz="1400" dirty="0">
                <a:latin typeface="Times New Roman"/>
                <a:cs typeface="Times New Roman"/>
              </a:rPr>
              <a:t>in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s study—</a:t>
            </a:r>
            <a:r>
              <a:rPr sz="1400" spc="-5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M,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ARIMA, 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nd Mov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ng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10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v</a:t>
            </a:r>
            <a:r>
              <a:rPr sz="1400" spc="-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g</a:t>
            </a:r>
            <a:r>
              <a:rPr sz="1400" spc="-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—  </a:t>
            </a:r>
            <a:r>
              <a:rPr sz="1400" spc="-5" dirty="0">
                <a:latin typeface="Times New Roman"/>
                <a:cs typeface="Times New Roman"/>
              </a:rPr>
              <a:t>demonstrate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their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capability </a:t>
            </a:r>
            <a:r>
              <a:rPr sz="1400" dirty="0">
                <a:latin typeface="Times New Roman"/>
                <a:cs typeface="Times New Roman"/>
              </a:rPr>
              <a:t> to </a:t>
            </a:r>
            <a:r>
              <a:rPr sz="1400" spc="-5" dirty="0">
                <a:latin typeface="Times New Roman"/>
                <a:cs typeface="Times New Roman"/>
              </a:rPr>
              <a:t>predict stock prices based </a:t>
            </a:r>
            <a:r>
              <a:rPr sz="1400" dirty="0">
                <a:latin typeface="Times New Roman"/>
                <a:cs typeface="Times New Roman"/>
              </a:rPr>
              <a:t> on</a:t>
            </a:r>
            <a:r>
              <a:rPr sz="1400" spc="-5" dirty="0">
                <a:latin typeface="Times New Roman"/>
                <a:cs typeface="Times New Roman"/>
              </a:rPr>
              <a:t> historical data.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970795" y="7614449"/>
            <a:ext cx="2644140" cy="2155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382905" marR="209550">
              <a:lnSpc>
                <a:spcPct val="111600"/>
              </a:lnSpc>
            </a:pPr>
            <a:r>
              <a:rPr sz="1200" b="1" spc="15" dirty="0">
                <a:latin typeface="Trebuchet MS"/>
                <a:cs typeface="Trebuchet MS"/>
              </a:rPr>
              <a:t>TensorFlow </a:t>
            </a:r>
            <a:r>
              <a:rPr sz="1200" b="1" spc="30" dirty="0">
                <a:latin typeface="Trebuchet MS"/>
                <a:cs typeface="Trebuchet MS"/>
              </a:rPr>
              <a:t>Documentation </a:t>
            </a:r>
            <a:r>
              <a:rPr sz="1200" b="1" spc="-350" dirty="0">
                <a:latin typeface="Trebuchet MS"/>
                <a:cs typeface="Trebuchet MS"/>
              </a:rPr>
              <a:t> </a:t>
            </a:r>
            <a:r>
              <a:rPr sz="1200" b="1" spc="15" dirty="0">
                <a:latin typeface="Trebuchet MS"/>
                <a:cs typeface="Trebuchet MS"/>
              </a:rPr>
              <a:t>on</a:t>
            </a:r>
            <a:r>
              <a:rPr sz="1200" b="1" spc="60" dirty="0">
                <a:latin typeface="Trebuchet MS"/>
                <a:cs typeface="Trebuchet MS"/>
              </a:rPr>
              <a:t> </a:t>
            </a:r>
            <a:r>
              <a:rPr sz="1200" b="1" spc="35" dirty="0">
                <a:latin typeface="Trebuchet MS"/>
                <a:cs typeface="Trebuchet MS"/>
              </a:rPr>
              <a:t>LSTM</a:t>
            </a:r>
            <a:endParaRPr sz="1200" dirty="0">
              <a:latin typeface="Trebuchet MS"/>
              <a:cs typeface="Trebuchet MS"/>
            </a:endParaRPr>
          </a:p>
          <a:p>
            <a:pPr marL="382905">
              <a:lnSpc>
                <a:spcPct val="100000"/>
              </a:lnSpc>
              <a:spcBef>
                <a:spcPts val="270"/>
              </a:spcBef>
            </a:pPr>
            <a:r>
              <a:rPr sz="1200" b="1" spc="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KAGGLE</a:t>
            </a:r>
            <a:r>
              <a:rPr sz="1200" b="1" u="heavy" spc="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.</a:t>
            </a:r>
            <a:r>
              <a:rPr sz="1200" b="1" spc="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COM</a:t>
            </a:r>
            <a:endParaRPr sz="1200" dirty="0">
              <a:latin typeface="Trebuchet MS"/>
              <a:cs typeface="Trebuchet MS"/>
            </a:endParaRPr>
          </a:p>
          <a:p>
            <a:pPr marL="370205" marR="641350">
              <a:lnSpc>
                <a:spcPts val="1400"/>
              </a:lnSpc>
              <a:spcBef>
                <a:spcPts val="215"/>
              </a:spcBef>
            </a:pPr>
            <a:r>
              <a:rPr sz="1200" b="1" spc="-25" dirty="0">
                <a:latin typeface="Times New Roman"/>
                <a:cs typeface="Times New Roman"/>
              </a:rPr>
              <a:t>T</a:t>
            </a:r>
            <a:r>
              <a:rPr sz="1200" b="1" dirty="0">
                <a:latin typeface="Times New Roman"/>
                <a:cs typeface="Times New Roman"/>
              </a:rPr>
              <a:t>ime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</a:t>
            </a:r>
            <a:r>
              <a:rPr sz="1200" b="1" spc="-5" dirty="0">
                <a:latin typeface="Times New Roman"/>
                <a:cs typeface="Times New Roman"/>
              </a:rPr>
              <a:t>er</a:t>
            </a:r>
            <a:r>
              <a:rPr sz="1200" b="1" dirty="0">
                <a:latin typeface="Times New Roman"/>
                <a:cs typeface="Times New Roman"/>
              </a:rPr>
              <a:t>i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s</a:t>
            </a:r>
            <a:r>
              <a:rPr sz="1200" b="1" spc="-7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Ana</a:t>
            </a:r>
            <a:r>
              <a:rPr sz="1200" b="1" spc="-5" dirty="0">
                <a:latin typeface="Times New Roman"/>
                <a:cs typeface="Times New Roman"/>
              </a:rPr>
              <a:t>l</a:t>
            </a:r>
            <a:r>
              <a:rPr sz="1200" b="1" dirty="0">
                <a:latin typeface="Times New Roman"/>
                <a:cs typeface="Times New Roman"/>
              </a:rPr>
              <a:t>ysis:  </a:t>
            </a:r>
            <a:r>
              <a:rPr sz="1200" b="1" spc="-5" dirty="0">
                <a:latin typeface="Times New Roman"/>
                <a:cs typeface="Times New Roman"/>
              </a:rPr>
              <a:t>Forecasting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and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Control. </a:t>
            </a:r>
            <a:r>
              <a:rPr sz="1200" b="1" spc="-28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(ARIMA)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1712556" y="7614449"/>
            <a:ext cx="2947670" cy="2740879"/>
          </a:xfrm>
          <a:prstGeom prst="rect">
            <a:avLst/>
          </a:prstGeom>
          <a:solidFill>
            <a:srgbClr val="CBDDD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455295" indent="-175895">
              <a:lnSpc>
                <a:spcPct val="100000"/>
              </a:lnSpc>
              <a:spcBef>
                <a:spcPts val="5"/>
              </a:spcBef>
              <a:buSzPct val="92857"/>
              <a:buAutoNum type="arabicPeriod"/>
              <a:tabLst>
                <a:tab pos="455295" algn="l"/>
              </a:tabLst>
            </a:pPr>
            <a:r>
              <a:rPr sz="1400" b="1" spc="70" dirty="0">
                <a:latin typeface="Trebuchet MS"/>
                <a:cs typeface="Trebuchet MS"/>
              </a:rPr>
              <a:t>SHIVAM</a:t>
            </a:r>
            <a:r>
              <a:rPr sz="1400" b="1" spc="165" dirty="0">
                <a:latin typeface="Trebuchet MS"/>
                <a:cs typeface="Trebuchet MS"/>
              </a:rPr>
              <a:t> </a:t>
            </a:r>
            <a:r>
              <a:rPr sz="1400" b="1" spc="50" dirty="0">
                <a:latin typeface="Trebuchet MS"/>
                <a:cs typeface="Trebuchet MS"/>
              </a:rPr>
              <a:t>PAWAR</a:t>
            </a:r>
            <a:endParaRPr sz="1400" dirty="0">
              <a:latin typeface="Trebuchet MS"/>
              <a:cs typeface="Trebuchet MS"/>
            </a:endParaRPr>
          </a:p>
          <a:p>
            <a:pPr marL="455295">
              <a:lnSpc>
                <a:spcPct val="100000"/>
              </a:lnSpc>
              <a:spcBef>
                <a:spcPts val="190"/>
              </a:spcBef>
            </a:pPr>
            <a:r>
              <a:rPr sz="1400" b="1" spc="105" dirty="0">
                <a:latin typeface="Trebuchet MS"/>
                <a:cs typeface="Trebuchet MS"/>
              </a:rPr>
              <a:t>1032233919</a:t>
            </a:r>
            <a:endParaRPr sz="1400" dirty="0">
              <a:latin typeface="Trebuchet MS"/>
              <a:cs typeface="Trebuchet MS"/>
            </a:endParaRPr>
          </a:p>
          <a:p>
            <a:pPr marL="455295" marR="1645920" indent="-169545">
              <a:lnSpc>
                <a:spcPct val="112500"/>
              </a:lnSpc>
              <a:spcBef>
                <a:spcPts val="20"/>
              </a:spcBef>
              <a:buAutoNum type="arabicPeriod" startAt="2"/>
              <a:tabLst>
                <a:tab pos="455295" algn="l"/>
              </a:tabLst>
            </a:pPr>
            <a:r>
              <a:rPr sz="1300" b="1" spc="95" dirty="0">
                <a:latin typeface="Trebuchet MS"/>
                <a:cs typeface="Trebuchet MS"/>
              </a:rPr>
              <a:t>AB</a:t>
            </a:r>
            <a:r>
              <a:rPr sz="1300" b="1" spc="90" dirty="0">
                <a:latin typeface="Trebuchet MS"/>
                <a:cs typeface="Trebuchet MS"/>
              </a:rPr>
              <a:t>H</a:t>
            </a:r>
            <a:r>
              <a:rPr sz="1300" b="1" spc="95" dirty="0">
                <a:latin typeface="Trebuchet MS"/>
                <a:cs typeface="Trebuchet MS"/>
              </a:rPr>
              <a:t>IS</a:t>
            </a:r>
            <a:r>
              <a:rPr sz="1300" b="1" spc="90" dirty="0">
                <a:latin typeface="Trebuchet MS"/>
                <a:cs typeface="Trebuchet MS"/>
              </a:rPr>
              <a:t>H</a:t>
            </a:r>
            <a:r>
              <a:rPr sz="1300" b="1" dirty="0">
                <a:latin typeface="Trebuchet MS"/>
                <a:cs typeface="Trebuchet MS"/>
              </a:rPr>
              <a:t>K  </a:t>
            </a:r>
            <a:r>
              <a:rPr sz="1300" b="1" spc="90" dirty="0">
                <a:latin typeface="Trebuchet MS"/>
                <a:cs typeface="Trebuchet MS"/>
              </a:rPr>
              <a:t>NAUGAN</a:t>
            </a:r>
            <a:endParaRPr sz="1300" dirty="0">
              <a:latin typeface="Trebuchet MS"/>
              <a:cs typeface="Trebuchet MS"/>
            </a:endParaRPr>
          </a:p>
          <a:p>
            <a:pPr marL="494030">
              <a:lnSpc>
                <a:spcPct val="100000"/>
              </a:lnSpc>
              <a:spcBef>
                <a:spcPts val="195"/>
              </a:spcBef>
            </a:pPr>
            <a:r>
              <a:rPr sz="1300" b="1" spc="95" dirty="0">
                <a:latin typeface="Trebuchet MS"/>
                <a:cs typeface="Trebuchet MS"/>
              </a:rPr>
              <a:t>1032</a:t>
            </a:r>
            <a:r>
              <a:rPr lang="en-IN" sz="1300" b="1" spc="95" dirty="0">
                <a:latin typeface="Trebuchet MS"/>
                <a:cs typeface="Trebuchet MS"/>
              </a:rPr>
              <a:t>230866</a:t>
            </a:r>
          </a:p>
          <a:p>
            <a:pPr marL="494030">
              <a:lnSpc>
                <a:spcPct val="100000"/>
              </a:lnSpc>
              <a:spcBef>
                <a:spcPts val="195"/>
              </a:spcBef>
            </a:pPr>
            <a:r>
              <a:rPr lang="en-IN" sz="1300" b="1" spc="25" dirty="0">
                <a:latin typeface="Trebuchet MS"/>
                <a:cs typeface="Trebuchet MS"/>
              </a:rPr>
              <a:t>A</a:t>
            </a:r>
            <a:r>
              <a:rPr lang="en-IN" sz="1300" b="1" spc="20" dirty="0">
                <a:latin typeface="Trebuchet MS"/>
                <a:cs typeface="Trebuchet MS"/>
              </a:rPr>
              <a:t>DIT</a:t>
            </a:r>
            <a:r>
              <a:rPr lang="en-IN" sz="1300" b="1" spc="-95" dirty="0">
                <a:latin typeface="Trebuchet MS"/>
                <a:cs typeface="Trebuchet MS"/>
              </a:rPr>
              <a:t>Y</a:t>
            </a:r>
            <a:r>
              <a:rPr lang="en-IN" sz="1300" b="1" dirty="0">
                <a:latin typeface="Trebuchet MS"/>
                <a:cs typeface="Trebuchet MS"/>
              </a:rPr>
              <a:t>A</a:t>
            </a:r>
            <a:r>
              <a:rPr lang="en-IN" sz="1300" b="1" spc="-25" dirty="0">
                <a:latin typeface="Trebuchet MS"/>
                <a:cs typeface="Trebuchet MS"/>
              </a:rPr>
              <a:t> </a:t>
            </a:r>
            <a:r>
              <a:rPr lang="en-IN" sz="1300" b="1" spc="25" dirty="0">
                <a:latin typeface="Trebuchet MS"/>
                <a:cs typeface="Trebuchet MS"/>
              </a:rPr>
              <a:t>SRI</a:t>
            </a:r>
            <a:r>
              <a:rPr lang="en-IN" sz="1300" b="1" spc="-75" dirty="0">
                <a:latin typeface="Trebuchet MS"/>
                <a:cs typeface="Trebuchet MS"/>
              </a:rPr>
              <a:t>V</a:t>
            </a:r>
            <a:r>
              <a:rPr lang="en-IN" sz="1300" b="1" spc="25" dirty="0">
                <a:latin typeface="Trebuchet MS"/>
                <a:cs typeface="Trebuchet MS"/>
              </a:rPr>
              <a:t>AS</a:t>
            </a:r>
            <a:r>
              <a:rPr lang="en-IN" sz="1300" b="1" spc="-100" dirty="0">
                <a:latin typeface="Trebuchet MS"/>
                <a:cs typeface="Trebuchet MS"/>
              </a:rPr>
              <a:t>T</a:t>
            </a:r>
            <a:r>
              <a:rPr lang="en-IN" sz="1300" b="1" spc="-75" dirty="0">
                <a:latin typeface="Trebuchet MS"/>
                <a:cs typeface="Trebuchet MS"/>
              </a:rPr>
              <a:t>AV</a:t>
            </a:r>
            <a:r>
              <a:rPr lang="en-IN" sz="1300" b="1" dirty="0">
                <a:latin typeface="Trebuchet MS"/>
                <a:cs typeface="Trebuchet MS"/>
              </a:rPr>
              <a:t>A  </a:t>
            </a:r>
            <a:r>
              <a:rPr lang="en-IN" sz="1300" b="1" spc="50" dirty="0">
                <a:latin typeface="Trebuchet MS"/>
                <a:cs typeface="Trebuchet MS"/>
              </a:rPr>
              <a:t>1032222268</a:t>
            </a:r>
          </a:p>
          <a:p>
            <a:pPr marL="455295" marR="961390" indent="-169545">
              <a:lnSpc>
                <a:spcPct val="112500"/>
              </a:lnSpc>
              <a:buAutoNum type="arabicPeriod" startAt="3"/>
              <a:tabLst>
                <a:tab pos="455295" algn="l"/>
              </a:tabLst>
            </a:pPr>
            <a:endParaRPr lang="en-IN" sz="1300" b="1" spc="50" dirty="0">
              <a:latin typeface="Trebuchet MS"/>
              <a:cs typeface="Trebuchet MS"/>
            </a:endParaRPr>
          </a:p>
          <a:p>
            <a:pPr marL="455295" marR="961390" indent="-169545">
              <a:lnSpc>
                <a:spcPct val="112500"/>
              </a:lnSpc>
              <a:buAutoNum type="arabicPeriod" startAt="3"/>
              <a:tabLst>
                <a:tab pos="455295" algn="l"/>
              </a:tabLst>
            </a:pPr>
            <a:endParaRPr lang="en-IN" sz="1300" b="1" spc="50" dirty="0">
              <a:latin typeface="Trebuchet MS"/>
              <a:cs typeface="Trebuchet MS"/>
            </a:endParaRPr>
          </a:p>
          <a:p>
            <a:pPr marL="455295" marR="961390" indent="-169545">
              <a:lnSpc>
                <a:spcPct val="112500"/>
              </a:lnSpc>
              <a:buAutoNum type="arabicPeriod" startAt="3"/>
              <a:tabLst>
                <a:tab pos="455295" algn="l"/>
              </a:tabLst>
            </a:pPr>
            <a:endParaRPr lang="en-IN" sz="1300" b="1" spc="50" dirty="0">
              <a:latin typeface="Trebuchet MS"/>
              <a:cs typeface="Trebuchet MS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6276663" y="1835378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69" y="0"/>
                </a:moveTo>
                <a:lnTo>
                  <a:pt x="20654" y="0"/>
                </a:lnTo>
                <a:lnTo>
                  <a:pt x="0" y="20654"/>
                </a:lnTo>
                <a:lnTo>
                  <a:pt x="0" y="26970"/>
                </a:lnTo>
                <a:lnTo>
                  <a:pt x="17617" y="47020"/>
                </a:lnTo>
                <a:lnTo>
                  <a:pt x="20654" y="47625"/>
                </a:lnTo>
                <a:lnTo>
                  <a:pt x="26969" y="47625"/>
                </a:lnTo>
                <a:lnTo>
                  <a:pt x="47623" y="26970"/>
                </a:lnTo>
                <a:lnTo>
                  <a:pt x="47625" y="23812"/>
                </a:lnTo>
                <a:lnTo>
                  <a:pt x="269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288420" y="232228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0"/>
                </a:moveTo>
                <a:lnTo>
                  <a:pt x="20654" y="0"/>
                </a:lnTo>
                <a:lnTo>
                  <a:pt x="0" y="20654"/>
                </a:lnTo>
                <a:lnTo>
                  <a:pt x="0" y="26970"/>
                </a:lnTo>
                <a:lnTo>
                  <a:pt x="17617" y="47020"/>
                </a:lnTo>
                <a:lnTo>
                  <a:pt x="20654" y="47625"/>
                </a:lnTo>
                <a:lnTo>
                  <a:pt x="26970" y="47625"/>
                </a:lnTo>
                <a:lnTo>
                  <a:pt x="47625" y="26970"/>
                </a:lnTo>
                <a:lnTo>
                  <a:pt x="47625" y="23812"/>
                </a:lnTo>
                <a:lnTo>
                  <a:pt x="269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266672" y="286666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69" y="0"/>
                </a:moveTo>
                <a:lnTo>
                  <a:pt x="20654" y="0"/>
                </a:lnTo>
                <a:lnTo>
                  <a:pt x="0" y="20654"/>
                </a:lnTo>
                <a:lnTo>
                  <a:pt x="0" y="26969"/>
                </a:lnTo>
                <a:lnTo>
                  <a:pt x="17617" y="47020"/>
                </a:lnTo>
                <a:lnTo>
                  <a:pt x="20654" y="47623"/>
                </a:lnTo>
                <a:lnTo>
                  <a:pt x="26969" y="47623"/>
                </a:lnTo>
                <a:lnTo>
                  <a:pt x="47623" y="26969"/>
                </a:lnTo>
                <a:lnTo>
                  <a:pt x="47625" y="23812"/>
                </a:lnTo>
                <a:lnTo>
                  <a:pt x="269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213481" y="8620759"/>
            <a:ext cx="55244" cy="829310"/>
          </a:xfrm>
          <a:custGeom>
            <a:avLst/>
            <a:gdLst/>
            <a:ahLst/>
            <a:cxnLst/>
            <a:rect l="l" t="t" r="r" b="b"/>
            <a:pathLst>
              <a:path w="55245" h="829309">
                <a:moveTo>
                  <a:pt x="47625" y="805434"/>
                </a:moveTo>
                <a:lnTo>
                  <a:pt x="26962" y="781621"/>
                </a:lnTo>
                <a:lnTo>
                  <a:pt x="20650" y="781621"/>
                </a:lnTo>
                <a:lnTo>
                  <a:pt x="0" y="802271"/>
                </a:lnTo>
                <a:lnTo>
                  <a:pt x="0" y="808596"/>
                </a:lnTo>
                <a:lnTo>
                  <a:pt x="17614" y="828636"/>
                </a:lnTo>
                <a:lnTo>
                  <a:pt x="20650" y="829246"/>
                </a:lnTo>
                <a:lnTo>
                  <a:pt x="26962" y="829246"/>
                </a:lnTo>
                <a:lnTo>
                  <a:pt x="47625" y="808596"/>
                </a:lnTo>
                <a:lnTo>
                  <a:pt x="47625" y="805434"/>
                </a:lnTo>
                <a:close/>
              </a:path>
              <a:path w="55245" h="829309">
                <a:moveTo>
                  <a:pt x="47625" y="418134"/>
                </a:moveTo>
                <a:lnTo>
                  <a:pt x="26962" y="394322"/>
                </a:lnTo>
                <a:lnTo>
                  <a:pt x="20650" y="394322"/>
                </a:lnTo>
                <a:lnTo>
                  <a:pt x="0" y="414972"/>
                </a:lnTo>
                <a:lnTo>
                  <a:pt x="0" y="421297"/>
                </a:lnTo>
                <a:lnTo>
                  <a:pt x="17614" y="441350"/>
                </a:lnTo>
                <a:lnTo>
                  <a:pt x="20650" y="441947"/>
                </a:lnTo>
                <a:lnTo>
                  <a:pt x="26962" y="441947"/>
                </a:lnTo>
                <a:lnTo>
                  <a:pt x="47625" y="421297"/>
                </a:lnTo>
                <a:lnTo>
                  <a:pt x="47625" y="418134"/>
                </a:lnTo>
                <a:close/>
              </a:path>
              <a:path w="55245" h="829309">
                <a:moveTo>
                  <a:pt x="54698" y="23812"/>
                </a:moveTo>
                <a:lnTo>
                  <a:pt x="34048" y="0"/>
                </a:lnTo>
                <a:lnTo>
                  <a:pt x="27736" y="0"/>
                </a:lnTo>
                <a:lnTo>
                  <a:pt x="7073" y="20650"/>
                </a:lnTo>
                <a:lnTo>
                  <a:pt x="7073" y="26974"/>
                </a:lnTo>
                <a:lnTo>
                  <a:pt x="24701" y="47015"/>
                </a:lnTo>
                <a:lnTo>
                  <a:pt x="27736" y="47625"/>
                </a:lnTo>
                <a:lnTo>
                  <a:pt x="34048" y="47625"/>
                </a:lnTo>
                <a:lnTo>
                  <a:pt x="54698" y="26974"/>
                </a:lnTo>
                <a:lnTo>
                  <a:pt x="54698" y="23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6" name="Picture 2" descr="Screenshot (186)">
            <a:extLst>
              <a:ext uri="{FF2B5EF4-FFF2-40B4-BE49-F238E27FC236}">
                <a16:creationId xmlns:a16="http://schemas.microsoft.com/office/drawing/2014/main" id="{7A607191-BE0B-201F-FA72-55673F22C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3207" y="5394982"/>
            <a:ext cx="3721464" cy="198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FA97244-9189-FD2F-09AC-BE7D1D2DD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7505" y="1559992"/>
            <a:ext cx="4447553" cy="3738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>
            <a:extLst>
              <a:ext uri="{FF2B5EF4-FFF2-40B4-BE49-F238E27FC236}">
                <a16:creationId xmlns:a16="http://schemas.microsoft.com/office/drawing/2014/main" id="{ECF479F1-BCC3-6EFB-A05A-C2B62196E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646" y="4733394"/>
            <a:ext cx="3766272" cy="2537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ject 11"/>
          <p:cNvSpPr txBox="1"/>
          <p:nvPr/>
        </p:nvSpPr>
        <p:spPr>
          <a:xfrm>
            <a:off x="6482764" y="7830153"/>
            <a:ext cx="2166620" cy="203200"/>
          </a:xfrm>
          <a:prstGeom prst="rect">
            <a:avLst/>
          </a:prstGeom>
          <a:solidFill>
            <a:srgbClr val="F5F5E8"/>
          </a:solidFill>
        </p:spPr>
        <p:txBody>
          <a:bodyPr vert="horz" wrap="square" lIns="0" tIns="0" rIns="0" bIns="0" rtlCol="0">
            <a:spAutoFit/>
          </a:bodyPr>
          <a:lstStyle/>
          <a:p>
            <a:pPr marL="506095">
              <a:lnSpc>
                <a:spcPts val="1570"/>
              </a:lnSpc>
            </a:pPr>
            <a:r>
              <a:rPr sz="1400" b="1" spc="60" dirty="0">
                <a:latin typeface="Trebuchet MS"/>
                <a:cs typeface="Trebuchet MS"/>
              </a:rPr>
              <a:t>CONCLUSION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2128500" y="7888693"/>
            <a:ext cx="1489710" cy="207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95"/>
              </a:lnSpc>
            </a:pPr>
            <a:r>
              <a:rPr sz="1400" b="1" spc="40" dirty="0">
                <a:latin typeface="Trebuchet MS"/>
                <a:cs typeface="Trebuchet MS"/>
              </a:rPr>
              <a:t>G</a:t>
            </a:r>
            <a:r>
              <a:rPr sz="1400" b="1" spc="35" dirty="0">
                <a:latin typeface="Trebuchet MS"/>
                <a:cs typeface="Trebuchet MS"/>
              </a:rPr>
              <a:t>R</a:t>
            </a:r>
            <a:r>
              <a:rPr sz="1400" b="1" spc="40" dirty="0">
                <a:latin typeface="Trebuchet MS"/>
                <a:cs typeface="Trebuchet MS"/>
              </a:rPr>
              <a:t>O</a:t>
            </a:r>
            <a:r>
              <a:rPr sz="1400" b="1" spc="35" dirty="0">
                <a:latin typeface="Trebuchet MS"/>
                <a:cs typeface="Trebuchet MS"/>
              </a:rPr>
              <a:t>U</a:t>
            </a:r>
            <a:r>
              <a:rPr sz="1400" b="1" dirty="0">
                <a:latin typeface="Trebuchet MS"/>
                <a:cs typeface="Trebuchet MS"/>
              </a:rPr>
              <a:t>P</a:t>
            </a:r>
            <a:r>
              <a:rPr sz="1400" b="1" spc="-50" dirty="0">
                <a:latin typeface="Trebuchet MS"/>
                <a:cs typeface="Trebuchet MS"/>
              </a:rPr>
              <a:t> </a:t>
            </a:r>
            <a:r>
              <a:rPr sz="1400" b="1" spc="80" dirty="0">
                <a:latin typeface="Trebuchet MS"/>
                <a:cs typeface="Trebuchet MS"/>
              </a:rPr>
              <a:t>MEMBERS</a:t>
            </a:r>
            <a:endParaRPr sz="1400" dirty="0">
              <a:latin typeface="Trebuchet MS"/>
              <a:cs typeface="Trebuchet MS"/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8E79F1BA-EDEA-FFD1-9ADE-F230A6BABF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9844" y="3299658"/>
            <a:ext cx="2554795" cy="1732910"/>
          </a:xfrm>
          <a:prstGeom prst="rect">
            <a:avLst/>
          </a:prstGeom>
        </p:spPr>
      </p:pic>
      <p:pic>
        <p:nvPicPr>
          <p:cNvPr id="1037" name="Picture 13">
            <a:extLst>
              <a:ext uri="{FF2B5EF4-FFF2-40B4-BE49-F238E27FC236}">
                <a16:creationId xmlns:a16="http://schemas.microsoft.com/office/drawing/2014/main" id="{931C3FE8-2449-D3E1-73B1-2659CBC85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89" y="5119833"/>
            <a:ext cx="2614807" cy="215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</TotalTime>
  <Words>242</Words>
  <Application>Microsoft Office PowerPoint</Application>
  <PresentationFormat>Custom</PresentationFormat>
  <Paragraphs>59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MT</vt:lpstr>
      <vt:lpstr>Calibri</vt:lpstr>
      <vt:lpstr>Microsoft Sans Serif</vt:lpstr>
      <vt:lpstr>Times New Roman</vt:lpstr>
      <vt:lpstr>Trebuchet MS</vt:lpstr>
      <vt:lpstr>Office Theme</vt:lpstr>
      <vt:lpstr>STOCK PRICE PREDICTION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stock-price-prediction</dc:title>
  <dc:creator>SANYOGITA PAWAR</dc:creator>
  <cp:lastModifiedBy>SANYOGITA PAWAR</cp:lastModifiedBy>
  <cp:revision>2</cp:revision>
  <dcterms:created xsi:type="dcterms:W3CDTF">2024-10-21T18:34:40Z</dcterms:created>
  <dcterms:modified xsi:type="dcterms:W3CDTF">2024-10-23T12:20:18Z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2024-10-21T00:00:00Z</vt:filetime>
  </property>
  <property fmtid="{D5CDD505-2E9C-101B-9397-08002B2CF9AE}" pid="3" name="Creator">
    <vt:lpwstr>Keynote</vt:lpwstr>
  </property>
  <property fmtid="{D5CDD505-2E9C-101B-9397-08002B2CF9AE}" pid="4" name="LastSaved">
    <vt:filetime>2024-10-21T00:00:00Z</vt:filetime>
  </property>
</Properties>
</file>