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69" r:id="rId4"/>
    <p:sldId id="270" r:id="rId5"/>
    <p:sldId id="258" r:id="rId6"/>
    <p:sldId id="260" r:id="rId7"/>
    <p:sldId id="275" r:id="rId8"/>
    <p:sldId id="276" r:id="rId9"/>
    <p:sldId id="262" r:id="rId10"/>
    <p:sldId id="264" r:id="rId11"/>
    <p:sldId id="265" r:id="rId12"/>
    <p:sldId id="266" r:id="rId13"/>
    <p:sldId id="267" r:id="rId14"/>
    <p:sldId id="277" r:id="rId15"/>
    <p:sldId id="278" r:id="rId16"/>
    <p:sldId id="279" r:id="rId17"/>
    <p:sldId id="280" r:id="rId18"/>
    <p:sldId id="274" r:id="rId19"/>
    <p:sldId id="261"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E8B3B18-F35A-489F-AD4F-2F1CD5BE100A}">
          <p14:sldIdLst>
            <p14:sldId id="256"/>
            <p14:sldId id="257"/>
            <p14:sldId id="269"/>
            <p14:sldId id="270"/>
            <p14:sldId id="258"/>
            <p14:sldId id="260"/>
            <p14:sldId id="275"/>
            <p14:sldId id="276"/>
            <p14:sldId id="262"/>
            <p14:sldId id="264"/>
            <p14:sldId id="265"/>
            <p14:sldId id="266"/>
            <p14:sldId id="267"/>
            <p14:sldId id="277"/>
            <p14:sldId id="278"/>
            <p14:sldId id="279"/>
            <p14:sldId id="280"/>
            <p14:sldId id="274"/>
            <p14:sldId id="26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p:cViewPr varScale="1">
        <p:scale>
          <a:sx n="82" d="100"/>
          <a:sy n="82" d="100"/>
        </p:scale>
        <p:origin x="14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6A1BBBD-45F7-4B94-A293-AB521BA0CBA8}" type="datetimeFigureOut">
              <a:rPr lang="en-IN" smtClean="0"/>
              <a:t>18-04-2023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F760EEE-A08A-4507-9A1D-18C42BD09001}" type="slidenum">
              <a:rPr lang="en-IN" smtClean="0"/>
              <a:t>‹#›</a:t>
            </a:fld>
            <a:endParaRPr lang="en-IN"/>
          </a:p>
        </p:txBody>
      </p:sp>
    </p:spTree>
    <p:extLst>
      <p:ext uri="{BB962C8B-B14F-4D97-AF65-F5344CB8AC3E}">
        <p14:creationId xmlns:p14="http://schemas.microsoft.com/office/powerpoint/2010/main" val="393131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7999"/>
          </a:xfrm>
          <a:prstGeom prst="rect">
            <a:avLst/>
          </a:prstGeom>
        </p:spPr>
      </p:pic>
      <p:sp>
        <p:nvSpPr>
          <p:cNvPr id="17" name="bg object 17"/>
          <p:cNvSpPr/>
          <p:nvPr/>
        </p:nvSpPr>
        <p:spPr>
          <a:xfrm>
            <a:off x="1043609" y="1467485"/>
            <a:ext cx="7920990" cy="17780"/>
          </a:xfrm>
          <a:custGeom>
            <a:avLst/>
            <a:gdLst/>
            <a:ahLst/>
            <a:cxnLst/>
            <a:rect l="l" t="t" r="r" b="b"/>
            <a:pathLst>
              <a:path w="7920990" h="17780">
                <a:moveTo>
                  <a:pt x="0" y="17272"/>
                </a:moveTo>
                <a:lnTo>
                  <a:pt x="7920939" y="0"/>
                </a:lnTo>
              </a:path>
            </a:pathLst>
          </a:custGeom>
          <a:ln w="38100">
            <a:solidFill>
              <a:srgbClr val="8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9"/>
          </a:xfrm>
          <a:prstGeom prst="rect">
            <a:avLst/>
          </a:prstGeom>
        </p:spPr>
      </p:pic>
      <p:sp>
        <p:nvSpPr>
          <p:cNvPr id="2" name="Holder 2"/>
          <p:cNvSpPr>
            <a:spLocks noGrp="1"/>
          </p:cNvSpPr>
          <p:nvPr>
            <p:ph type="title"/>
          </p:nvPr>
        </p:nvSpPr>
        <p:spPr>
          <a:xfrm>
            <a:off x="3472433" y="957198"/>
            <a:ext cx="2199132" cy="452119"/>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990600" y="1068388"/>
            <a:ext cx="8153400" cy="1243097"/>
          </a:xfrm>
          <a:prstGeom prst="rect">
            <a:avLst/>
          </a:prstGeom>
        </p:spPr>
        <p:txBody>
          <a:bodyPr vert="horz" wrap="square" lIns="0" tIns="12700" rIns="0" bIns="0" rtlCol="0">
            <a:spAutoFit/>
          </a:bodyPr>
          <a:lstStyle/>
          <a:p>
            <a:pPr marL="846455" marR="5080" indent="-834390" algn="l">
              <a:lnSpc>
                <a:spcPct val="151800"/>
              </a:lnSpc>
              <a:spcBef>
                <a:spcPts val="100"/>
              </a:spcBef>
            </a:pPr>
            <a:r>
              <a:rPr lang="en-US" spc="-25" dirty="0"/>
              <a:t>    P</a:t>
            </a:r>
            <a:r>
              <a:rPr lang="en-US" spc="-70" dirty="0"/>
              <a:t>r</a:t>
            </a:r>
            <a:r>
              <a:rPr lang="en-US" spc="-5" dirty="0"/>
              <a:t>o</a:t>
            </a:r>
            <a:r>
              <a:rPr lang="en-US" spc="-20" dirty="0"/>
              <a:t>g</a:t>
            </a:r>
            <a:r>
              <a:rPr lang="en-US" spc="-25" dirty="0"/>
              <a:t>r</a:t>
            </a:r>
            <a:r>
              <a:rPr lang="en-US" spc="-5" dirty="0"/>
              <a:t>a</a:t>
            </a:r>
            <a:r>
              <a:rPr lang="en-US" spc="-25" dirty="0"/>
              <a:t>m</a:t>
            </a:r>
            <a:r>
              <a:rPr lang="en-US" spc="-5" dirty="0"/>
              <a:t>:</a:t>
            </a:r>
            <a:r>
              <a:rPr lang="en-US" spc="-35" dirty="0"/>
              <a:t> </a:t>
            </a:r>
            <a:r>
              <a:rPr lang="en-US" spc="-5" dirty="0"/>
              <a:t>B.</a:t>
            </a:r>
            <a:r>
              <a:rPr lang="en-US" spc="-275" dirty="0"/>
              <a:t>T</a:t>
            </a:r>
            <a:r>
              <a:rPr lang="en-US" spc="-5" dirty="0"/>
              <a:t>e</a:t>
            </a:r>
            <a:r>
              <a:rPr lang="en-US" spc="-20" dirty="0"/>
              <a:t>c</a:t>
            </a:r>
            <a:r>
              <a:rPr lang="en-US" spc="-5" dirty="0"/>
              <a:t>h,</a:t>
            </a:r>
            <a:r>
              <a:rPr lang="en-US" spc="-25" dirty="0"/>
              <a:t> </a:t>
            </a:r>
            <a:r>
              <a:rPr lang="en-US" spc="-5" dirty="0"/>
              <a:t>S</a:t>
            </a:r>
            <a:r>
              <a:rPr lang="en-US" spc="-35" dirty="0"/>
              <a:t>e</a:t>
            </a:r>
            <a:r>
              <a:rPr lang="en-US" spc="-20" dirty="0"/>
              <a:t>m</a:t>
            </a:r>
            <a:r>
              <a:rPr lang="en-US" spc="-25" dirty="0"/>
              <a:t>e</a:t>
            </a:r>
            <a:r>
              <a:rPr lang="en-US" spc="-5" dirty="0"/>
              <a:t>s</a:t>
            </a:r>
            <a:r>
              <a:rPr lang="en-US" spc="-20" dirty="0"/>
              <a:t>t</a:t>
            </a:r>
            <a:r>
              <a:rPr lang="en-US" spc="-25" dirty="0"/>
              <a:t>e</a:t>
            </a:r>
            <a:r>
              <a:rPr lang="en-US" spc="-130" dirty="0"/>
              <a:t>r</a:t>
            </a:r>
            <a:r>
              <a:rPr lang="en-US" spc="-15" dirty="0"/>
              <a:t>-</a:t>
            </a:r>
            <a:r>
              <a:rPr lang="en-US" spc="-5" dirty="0"/>
              <a:t>8,</a:t>
            </a:r>
            <a:r>
              <a:rPr lang="en-US" spc="-100" dirty="0"/>
              <a:t> </a:t>
            </a:r>
            <a:r>
              <a:rPr lang="en-US" spc="-5" dirty="0"/>
              <a:t>Fourth</a:t>
            </a:r>
            <a:r>
              <a:rPr lang="en-US" spc="-350" dirty="0"/>
              <a:t> </a:t>
            </a:r>
            <a:r>
              <a:rPr lang="en-US" spc="-405" dirty="0"/>
              <a:t>Y</a:t>
            </a:r>
            <a:r>
              <a:rPr lang="en-US" spc="-95" dirty="0"/>
              <a:t>e</a:t>
            </a:r>
            <a:r>
              <a:rPr lang="en-US" spc="-85" dirty="0"/>
              <a:t>a</a:t>
            </a:r>
            <a:r>
              <a:rPr lang="en-US" spc="-5" dirty="0"/>
              <a:t>r Subject</a:t>
            </a:r>
            <a:r>
              <a:rPr lang="en-US" spc="5" dirty="0"/>
              <a:t> </a:t>
            </a:r>
            <a:r>
              <a:rPr lang="en-US" spc="-5" dirty="0"/>
              <a:t>Code:</a:t>
            </a:r>
            <a:r>
              <a:rPr lang="en-US" spc="10" dirty="0"/>
              <a:t> </a:t>
            </a:r>
            <a:r>
              <a:rPr lang="en-US" sz="2800" spc="-5" dirty="0"/>
              <a:t>CSD0804 (</a:t>
            </a:r>
            <a:r>
              <a:rPr lang="en-US" spc="-5" dirty="0"/>
              <a:t>MAJOR PROJECT)</a:t>
            </a:r>
            <a:r>
              <a:rPr lang="en-US" sz="1400" spc="-5" dirty="0"/>
              <a:t> </a:t>
            </a:r>
            <a:r>
              <a:rPr lang="en-US" spc="-5" dirty="0"/>
              <a:t> </a:t>
            </a:r>
          </a:p>
        </p:txBody>
      </p:sp>
      <p:sp>
        <p:nvSpPr>
          <p:cNvPr id="3" name="object 3"/>
          <p:cNvSpPr txBox="1"/>
          <p:nvPr/>
        </p:nvSpPr>
        <p:spPr>
          <a:xfrm>
            <a:off x="990600" y="3276600"/>
            <a:ext cx="8077200" cy="2667397"/>
          </a:xfrm>
          <a:prstGeom prst="rect">
            <a:avLst/>
          </a:prstGeom>
        </p:spPr>
        <p:txBody>
          <a:bodyPr vert="horz" wrap="square" lIns="0" tIns="165100" rIns="0" bIns="0" rtlCol="0">
            <a:spAutoFit/>
          </a:bodyPr>
          <a:lstStyle/>
          <a:p>
            <a:pPr marL="29209" indent="-17145">
              <a:lnSpc>
                <a:spcPct val="100000"/>
              </a:lnSpc>
              <a:spcBef>
                <a:spcPts val="1300"/>
              </a:spcBef>
            </a:pPr>
            <a:r>
              <a:rPr sz="2400" b="1" spc="-5" dirty="0">
                <a:latin typeface="Times New Roman"/>
                <a:cs typeface="Times New Roman"/>
              </a:rPr>
              <a:t>Submitted</a:t>
            </a:r>
            <a:r>
              <a:rPr sz="2400" b="1" spc="-50" dirty="0">
                <a:latin typeface="Times New Roman"/>
                <a:cs typeface="Times New Roman"/>
              </a:rPr>
              <a:t> </a:t>
            </a:r>
            <a:r>
              <a:rPr sz="2400" b="1" dirty="0">
                <a:latin typeface="Times New Roman"/>
                <a:cs typeface="Times New Roman"/>
              </a:rPr>
              <a:t>By</a:t>
            </a:r>
            <a:r>
              <a:rPr sz="2400" dirty="0">
                <a:latin typeface="Times New Roman"/>
                <a:cs typeface="Times New Roman"/>
              </a:rPr>
              <a:t>:</a:t>
            </a:r>
            <a:r>
              <a:rPr lang="en-IN" sz="2400" dirty="0">
                <a:latin typeface="Times New Roman"/>
                <a:cs typeface="Times New Roman"/>
              </a:rPr>
              <a:t>       SHIVAM JAIN</a:t>
            </a:r>
            <a:r>
              <a:rPr lang="en-IN" sz="1600" dirty="0">
                <a:latin typeface="Times New Roman"/>
                <a:cs typeface="Times New Roman"/>
              </a:rPr>
              <a:t>(BETN1CS19057</a:t>
            </a:r>
            <a:r>
              <a:rPr lang="en-IN" sz="1600" u="sng" dirty="0">
                <a:latin typeface="Times New Roman"/>
                <a:cs typeface="Times New Roman"/>
              </a:rPr>
              <a:t>) </a:t>
            </a:r>
            <a:endParaRPr lang="en-IN" sz="2400" u="sng" dirty="0">
              <a:latin typeface="Times New Roman"/>
              <a:cs typeface="Times New Roman"/>
            </a:endParaRPr>
          </a:p>
          <a:p>
            <a:pPr marL="29209" indent="-17145">
              <a:lnSpc>
                <a:spcPct val="100000"/>
              </a:lnSpc>
              <a:spcBef>
                <a:spcPts val="1300"/>
              </a:spcBef>
            </a:pPr>
            <a:r>
              <a:rPr lang="en-IN" sz="2400" dirty="0">
                <a:latin typeface="Times New Roman"/>
                <a:cs typeface="Times New Roman"/>
              </a:rPr>
              <a:t>                          ABHISHEK BAJPAI </a:t>
            </a:r>
            <a:r>
              <a:rPr lang="en-IN" sz="1600" dirty="0">
                <a:latin typeface="Times New Roman"/>
                <a:cs typeface="Times New Roman"/>
              </a:rPr>
              <a:t>(BETN1CS19004)</a:t>
            </a:r>
            <a:r>
              <a:rPr lang="en-IN" sz="2400" dirty="0">
                <a:latin typeface="Times New Roman"/>
                <a:cs typeface="Times New Roman"/>
              </a:rPr>
              <a:t>   </a:t>
            </a:r>
          </a:p>
          <a:p>
            <a:pPr marL="29209" indent="-17145">
              <a:lnSpc>
                <a:spcPct val="100000"/>
              </a:lnSpc>
              <a:spcBef>
                <a:spcPts val="1300"/>
              </a:spcBef>
            </a:pPr>
            <a:r>
              <a:rPr lang="en-IN" sz="2400" dirty="0">
                <a:latin typeface="Times New Roman"/>
                <a:cs typeface="Times New Roman"/>
              </a:rPr>
              <a:t>                 ABHISHEK SINGH RAJPOOT   </a:t>
            </a:r>
            <a:r>
              <a:rPr lang="en-IN" sz="1600" dirty="0">
                <a:latin typeface="Times New Roman"/>
                <a:cs typeface="Times New Roman"/>
              </a:rPr>
              <a:t>(BETN1CS19005)</a:t>
            </a:r>
          </a:p>
          <a:p>
            <a:pPr marL="29209" indent="-17145">
              <a:lnSpc>
                <a:spcPct val="100000"/>
              </a:lnSpc>
              <a:spcBef>
                <a:spcPts val="1300"/>
              </a:spcBef>
            </a:pPr>
            <a:r>
              <a:rPr lang="en-IN" sz="1600" dirty="0">
                <a:latin typeface="Times New Roman"/>
                <a:cs typeface="Times New Roman"/>
              </a:rPr>
              <a:t>                                      </a:t>
            </a:r>
            <a:r>
              <a:rPr lang="en-IN" sz="1600" b="1" i="1" u="sng" dirty="0">
                <a:latin typeface="Times New Roman"/>
                <a:cs typeface="Times New Roman"/>
              </a:rPr>
              <a:t>  </a:t>
            </a:r>
            <a:r>
              <a:rPr lang="en-IN" sz="2400" b="1" i="1" u="sng" dirty="0">
                <a:latin typeface="Times New Roman"/>
                <a:cs typeface="Times New Roman"/>
              </a:rPr>
              <a:t>Project Guide-</a:t>
            </a:r>
            <a:r>
              <a:rPr lang="en-IN" sz="2400" u="sng" dirty="0">
                <a:latin typeface="Times New Roman"/>
                <a:cs typeface="Times New Roman"/>
              </a:rPr>
              <a:t>:  </a:t>
            </a:r>
            <a:r>
              <a:rPr lang="en-IN" sz="2400" i="1" u="sng" dirty="0">
                <a:latin typeface="Times New Roman" pitchFamily="18" charset="0"/>
                <a:cs typeface="Times New Roman" pitchFamily="18" charset="0"/>
              </a:rPr>
              <a:t>Harshita </a:t>
            </a:r>
            <a:r>
              <a:rPr lang="en-IN" sz="2400" i="1" u="sng" dirty="0" err="1">
                <a:latin typeface="Times New Roman" pitchFamily="18" charset="0"/>
                <a:cs typeface="Times New Roman" pitchFamily="18" charset="0"/>
              </a:rPr>
              <a:t>Chaurasia</a:t>
            </a:r>
            <a:r>
              <a:rPr lang="en-IN" sz="2400" i="1" u="sng" dirty="0">
                <a:latin typeface="Times New Roman" pitchFamily="18" charset="0"/>
                <a:cs typeface="Times New Roman" pitchFamily="18" charset="0"/>
              </a:rPr>
              <a:t> Mam</a:t>
            </a:r>
            <a:endParaRPr sz="2400" i="1" u="sng" dirty="0">
              <a:latin typeface="Times New Roman" pitchFamily="18" charset="0"/>
              <a:cs typeface="Times New Roman" pitchFamily="18" charset="0"/>
            </a:endParaRPr>
          </a:p>
          <a:p>
            <a:pPr marL="464184" marR="21590" indent="-434975">
              <a:lnSpc>
                <a:spcPct val="100000"/>
              </a:lnSpc>
              <a:spcBef>
                <a:spcPts val="1200"/>
              </a:spcBef>
            </a:pPr>
            <a:endParaRPr sz="2400" dirty="0">
              <a:latin typeface="Times New Roman"/>
              <a:cs typeface="Times New Roman"/>
            </a:endParaRPr>
          </a:p>
        </p:txBody>
      </p:sp>
      <p:sp>
        <p:nvSpPr>
          <p:cNvPr id="4" name="object 4"/>
          <p:cNvSpPr txBox="1"/>
          <p:nvPr/>
        </p:nvSpPr>
        <p:spPr>
          <a:xfrm>
            <a:off x="2590800" y="1981200"/>
            <a:ext cx="5181600" cy="2469266"/>
          </a:xfrm>
          <a:prstGeom prst="rect">
            <a:avLst/>
          </a:prstGeom>
        </p:spPr>
        <p:txBody>
          <a:bodyPr vert="horz" wrap="square" lIns="0" tIns="12065" rIns="0" bIns="0" rtlCol="0">
            <a:spAutoFit/>
          </a:bodyPr>
          <a:lstStyle/>
          <a:p>
            <a:pPr algn="ctr"/>
            <a:endParaRPr lang="en-US" sz="4400" b="1" spc="-5" dirty="0">
              <a:latin typeface="Times New Roman"/>
              <a:cs typeface="Times New Roman"/>
            </a:endParaRPr>
          </a:p>
          <a:p>
            <a:pPr algn="ctr"/>
            <a:r>
              <a:rPr lang="en-US" sz="3200" b="1" dirty="0">
                <a:latin typeface="Times New Roman" pitchFamily="18" charset="0"/>
                <a:cs typeface="Times New Roman" pitchFamily="18" charset="0"/>
              </a:rPr>
              <a:t>PROJECT :ABODE </a:t>
            </a:r>
          </a:p>
          <a:p>
            <a:pPr marL="12700">
              <a:lnSpc>
                <a:spcPct val="100000"/>
              </a:lnSpc>
              <a:spcBef>
                <a:spcPts val="95"/>
              </a:spcBef>
            </a:pPr>
            <a:endParaRPr lang="en-IN" sz="3600" b="1" spc="-65" dirty="0">
              <a:latin typeface="Times New Roman"/>
              <a:cs typeface="Times New Roman"/>
            </a:endParaRPr>
          </a:p>
          <a:p>
            <a:pPr algn="ctr"/>
            <a:endParaRPr lang="en-IN" sz="2800" b="1" dirty="0">
              <a:latin typeface="Times New Roman" pitchFamily="18" charset="0"/>
              <a:cs typeface="Times New Roman" pitchFamily="18" charset="0"/>
            </a:endParaRPr>
          </a:p>
          <a:p>
            <a:pPr marL="12700">
              <a:lnSpc>
                <a:spcPct val="100000"/>
              </a:lnSpc>
              <a:spcBef>
                <a:spcPts val="95"/>
              </a:spcBef>
            </a:pPr>
            <a:endParaRPr sz="1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066800"/>
            <a:ext cx="5943599" cy="381515"/>
          </a:xfrm>
          <a:prstGeom prst="rect">
            <a:avLst/>
          </a:prstGeom>
        </p:spPr>
        <p:txBody>
          <a:bodyPr vert="horz" wrap="square" lIns="0" tIns="12065" rIns="0" bIns="0" rtlCol="0">
            <a:spAutoFit/>
          </a:bodyPr>
          <a:lstStyle/>
          <a:p>
            <a:pPr marL="724535">
              <a:lnSpc>
                <a:spcPct val="100000"/>
              </a:lnSpc>
              <a:spcBef>
                <a:spcPts val="95"/>
              </a:spcBef>
            </a:pPr>
            <a:r>
              <a:rPr lang="en-IN" sz="2400" spc="-5" dirty="0"/>
              <a:t>GOALS OF PROPOSED SYSTEM </a:t>
            </a:r>
            <a:endParaRPr sz="2400" spc="-5" dirty="0"/>
          </a:p>
        </p:txBody>
      </p:sp>
      <p:sp>
        <p:nvSpPr>
          <p:cNvPr id="4" name="TextBox 3">
            <a:extLst>
              <a:ext uri="{FF2B5EF4-FFF2-40B4-BE49-F238E27FC236}">
                <a16:creationId xmlns:a16="http://schemas.microsoft.com/office/drawing/2014/main" id="{35B2407B-E13E-4091-80CF-B68D055EA4BA}"/>
              </a:ext>
            </a:extLst>
          </p:cNvPr>
          <p:cNvSpPr txBox="1"/>
          <p:nvPr/>
        </p:nvSpPr>
        <p:spPr>
          <a:xfrm>
            <a:off x="914401" y="1676400"/>
            <a:ext cx="8001000" cy="5355312"/>
          </a:xfrm>
          <a:prstGeom prst="rect">
            <a:avLst/>
          </a:prstGeom>
          <a:noFill/>
          <a:ln>
            <a:solidFill>
              <a:schemeClr val="accent1"/>
            </a:solidFill>
          </a:ln>
        </p:spPr>
        <p:txBody>
          <a:bodyPr wrap="square" rtlCol="0">
            <a:spAutoFit/>
          </a:bodyPr>
          <a:lstStyle/>
          <a:p>
            <a:endParaRPr lang="en-US" dirty="0"/>
          </a:p>
          <a:p>
            <a:r>
              <a:rPr lang="en-US" dirty="0"/>
              <a:t>1) </a:t>
            </a:r>
            <a:r>
              <a:rPr lang="en-US" b="1" i="1" dirty="0"/>
              <a:t>Planned approach towards working</a:t>
            </a:r>
          </a:p>
          <a:p>
            <a:r>
              <a:rPr lang="en-US" dirty="0"/>
              <a:t>: - The working of the system will be well planned and organized. The data will be stored properly in data stores, which will help in retrieval of information as well as its storage.</a:t>
            </a:r>
          </a:p>
          <a:p>
            <a:endParaRPr lang="en-US" dirty="0"/>
          </a:p>
          <a:p>
            <a:r>
              <a:rPr lang="en-US" dirty="0"/>
              <a:t>2) </a:t>
            </a:r>
            <a:r>
              <a:rPr lang="en-US" b="1" i="1" dirty="0"/>
              <a:t>Accuracy</a:t>
            </a:r>
          </a:p>
          <a:p>
            <a:r>
              <a:rPr lang="en-US" dirty="0"/>
              <a:t>: - The level of accuracy in the proposed system will be higher. All operation would be done correctly and it ensures that whatever information is coming from the system is accurate.</a:t>
            </a:r>
          </a:p>
          <a:p>
            <a:endParaRPr lang="en-US" dirty="0"/>
          </a:p>
          <a:p>
            <a:r>
              <a:rPr lang="en-US" dirty="0"/>
              <a:t>3) </a:t>
            </a:r>
            <a:r>
              <a:rPr lang="en-US" b="1" i="1" dirty="0"/>
              <a:t>Reliability</a:t>
            </a:r>
          </a:p>
          <a:p>
            <a:r>
              <a:rPr lang="en-US" dirty="0"/>
              <a:t>: - The reliability of the proposed system will be high due to the above stated reasons. The reason for the increased reliability of the system is that now there would be proper storage of information.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7870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2407B-E13E-4091-80CF-B68D055EA4BA}"/>
              </a:ext>
            </a:extLst>
          </p:cNvPr>
          <p:cNvSpPr txBox="1"/>
          <p:nvPr/>
        </p:nvSpPr>
        <p:spPr>
          <a:xfrm>
            <a:off x="914401" y="1676400"/>
            <a:ext cx="8001000" cy="4524315"/>
          </a:xfrm>
          <a:prstGeom prst="rect">
            <a:avLst/>
          </a:prstGeom>
          <a:noFill/>
        </p:spPr>
        <p:txBody>
          <a:bodyPr wrap="square" rtlCol="0">
            <a:spAutoFit/>
          </a:bodyPr>
          <a:lstStyle/>
          <a:p>
            <a:r>
              <a:rPr lang="en-US" dirty="0"/>
              <a:t>4) </a:t>
            </a:r>
            <a:r>
              <a:rPr lang="en-US" b="1" i="1" dirty="0"/>
              <a:t>No redundancy</a:t>
            </a:r>
          </a:p>
          <a:p>
            <a:r>
              <a:rPr lang="en-US" dirty="0"/>
              <a:t>: - In the proposed system utmost care would be that no information is repeated anywhere, in storage or otherwise. This would assure economic use of storage space and consistency in the data stored.</a:t>
            </a:r>
          </a:p>
          <a:p>
            <a:endParaRPr lang="en-US" dirty="0"/>
          </a:p>
          <a:p>
            <a:r>
              <a:rPr lang="en-US" dirty="0"/>
              <a:t>5)</a:t>
            </a:r>
            <a:r>
              <a:rPr lang="en-US" b="1" i="1" dirty="0"/>
              <a:t> Immediate Retrieval of Information</a:t>
            </a:r>
          </a:p>
          <a:p>
            <a:r>
              <a:rPr lang="en-US" dirty="0"/>
              <a:t>: - The main objective of proposed system is to provide for a quick and efficient retrieval of information. Any type of information would be available whenever the user requires.</a:t>
            </a:r>
          </a:p>
          <a:p>
            <a:endParaRPr lang="en-US" dirty="0"/>
          </a:p>
          <a:p>
            <a:r>
              <a:rPr lang="en-US" dirty="0"/>
              <a:t>6) </a:t>
            </a:r>
            <a:r>
              <a:rPr lang="en-US" b="1" i="1" dirty="0"/>
              <a:t>Immediate storage of information</a:t>
            </a:r>
          </a:p>
          <a:p>
            <a:r>
              <a:rPr lang="en-US" dirty="0"/>
              <a:t>: - In manual system there are many problems to store &amp; update the large amount of information.</a:t>
            </a:r>
          </a:p>
          <a:p>
            <a:endParaRPr lang="en-US" dirty="0"/>
          </a:p>
          <a:p>
            <a:endParaRPr lang="en-US" dirty="0"/>
          </a:p>
          <a:p>
            <a:endParaRPr lang="en-IN" dirty="0"/>
          </a:p>
        </p:txBody>
      </p:sp>
    </p:spTree>
    <p:extLst>
      <p:ext uri="{BB962C8B-B14F-4D97-AF65-F5344CB8AC3E}">
        <p14:creationId xmlns:p14="http://schemas.microsoft.com/office/powerpoint/2010/main" val="42331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2516" y="990600"/>
            <a:ext cx="3918967" cy="443070"/>
          </a:xfrm>
          <a:prstGeom prst="rect">
            <a:avLst/>
          </a:prstGeom>
        </p:spPr>
        <p:txBody>
          <a:bodyPr vert="horz" wrap="square" lIns="0" tIns="12065" rIns="0" bIns="0" rtlCol="0">
            <a:spAutoFit/>
          </a:bodyPr>
          <a:lstStyle/>
          <a:p>
            <a:pPr marL="724535">
              <a:lnSpc>
                <a:spcPct val="100000"/>
              </a:lnSpc>
              <a:spcBef>
                <a:spcPts val="95"/>
              </a:spcBef>
            </a:pPr>
            <a:r>
              <a:rPr lang="en-US" b="1" i="0" u="none" strike="noStrike" dirty="0">
                <a:solidFill>
                  <a:srgbClr val="000000"/>
                </a:solidFill>
                <a:effectLst/>
                <a:latin typeface="ff4"/>
              </a:rPr>
              <a:t>Technologies Used</a:t>
            </a:r>
            <a:endParaRPr spc="-5" dirty="0"/>
          </a:p>
        </p:txBody>
      </p:sp>
      <p:sp>
        <p:nvSpPr>
          <p:cNvPr id="3" name="TextBox 2">
            <a:extLst>
              <a:ext uri="{FF2B5EF4-FFF2-40B4-BE49-F238E27FC236}">
                <a16:creationId xmlns:a16="http://schemas.microsoft.com/office/drawing/2014/main" id="{3A90DD71-29A4-457B-8280-F6F0605DFC8F}"/>
              </a:ext>
            </a:extLst>
          </p:cNvPr>
          <p:cNvSpPr txBox="1"/>
          <p:nvPr/>
        </p:nvSpPr>
        <p:spPr>
          <a:xfrm>
            <a:off x="990599" y="1524000"/>
            <a:ext cx="7924801" cy="4739759"/>
          </a:xfrm>
          <a:prstGeom prst="rect">
            <a:avLst/>
          </a:prstGeom>
          <a:noFill/>
        </p:spPr>
        <p:txBody>
          <a:bodyPr wrap="square" rtlCol="0">
            <a:spAutoFit/>
          </a:bodyPr>
          <a:lstStyle/>
          <a:p>
            <a:pPr algn="ctr"/>
            <a:endParaRPr lang="en-US" b="0" i="0" dirty="0">
              <a:solidFill>
                <a:srgbClr val="000000"/>
              </a:solidFill>
              <a:effectLst/>
              <a:latin typeface="Poppins" panose="020B0502040204020203" pitchFamily="2" charset="0"/>
            </a:endParaRPr>
          </a:p>
          <a:p>
            <a:pPr algn="ctr"/>
            <a:r>
              <a:rPr lang="en-US" b="0" i="0" u="none" strike="noStrike" dirty="0">
                <a:solidFill>
                  <a:srgbClr val="000000"/>
                </a:solidFill>
                <a:effectLst/>
                <a:latin typeface="ff5"/>
              </a:rPr>
              <a:t> </a:t>
            </a:r>
            <a:r>
              <a:rPr lang="en-US" sz="2400" b="0" i="0" u="none" strike="noStrike" dirty="0">
                <a:solidFill>
                  <a:srgbClr val="000000"/>
                </a:solidFill>
                <a:effectLst/>
                <a:latin typeface="ff5"/>
              </a:rPr>
              <a:t>This project will be an Internet application to be developed in following tools and technologies.</a:t>
            </a:r>
          </a:p>
          <a:p>
            <a:pPr algn="ctr"/>
            <a:endParaRPr lang="en-US" b="0" i="0" dirty="0">
              <a:solidFill>
                <a:srgbClr val="000000"/>
              </a:solidFill>
              <a:effectLst/>
              <a:latin typeface="Poppins" panose="020B0502040204020203" pitchFamily="2" charset="0"/>
            </a:endParaRPr>
          </a:p>
          <a:p>
            <a:pPr algn="ctr"/>
            <a:r>
              <a:rPr lang="en-US" b="0" i="0" u="none" strike="noStrike" dirty="0">
                <a:solidFill>
                  <a:srgbClr val="000000"/>
                </a:solidFill>
                <a:effectLst/>
                <a:latin typeface="ff5"/>
              </a:rPr>
              <a:t>a)</a:t>
            </a:r>
            <a:r>
              <a:rPr lang="en-US" dirty="0">
                <a:solidFill>
                  <a:srgbClr val="000000"/>
                </a:solidFill>
                <a:latin typeface="Poppins" panose="020B0502040204020203" pitchFamily="2" charset="0"/>
              </a:rPr>
              <a:t>  </a:t>
            </a:r>
            <a:r>
              <a:rPr lang="en-US" b="1" dirty="0">
                <a:solidFill>
                  <a:srgbClr val="000000"/>
                </a:solidFill>
                <a:latin typeface="ff4"/>
              </a:rPr>
              <a:t>HTML AND CSS</a:t>
            </a:r>
            <a:endParaRPr lang="en-US" b="0" i="0" dirty="0">
              <a:solidFill>
                <a:srgbClr val="000000"/>
              </a:solidFill>
              <a:effectLst/>
              <a:latin typeface="Poppins" panose="020B0502040204020203" pitchFamily="2" charset="0"/>
            </a:endParaRPr>
          </a:p>
          <a:p>
            <a:pPr algn="ctr"/>
            <a:r>
              <a:rPr lang="en-US" sz="1400" b="0" i="0" dirty="0">
                <a:solidFill>
                  <a:srgbClr val="000000"/>
                </a:solidFill>
                <a:effectLst/>
                <a:latin typeface="Verdana" panose="020B0604030504040204" pitchFamily="34" charset="0"/>
              </a:rPr>
              <a:t>            HTML is the standard markup language for Web pages.</a:t>
            </a:r>
          </a:p>
          <a:p>
            <a:pPr algn="ctr"/>
            <a:r>
              <a:rPr lang="en-US" sz="1400" b="0" i="0" dirty="0">
                <a:solidFill>
                  <a:srgbClr val="000000"/>
                </a:solidFill>
                <a:effectLst/>
                <a:latin typeface="Verdana" panose="020B0604030504040204" pitchFamily="34" charset="0"/>
              </a:rPr>
              <a:t>                      With HTML you can create your own Website.</a:t>
            </a:r>
          </a:p>
          <a:p>
            <a:pPr algn="ctr"/>
            <a:r>
              <a:rPr lang="en-US" sz="1400" dirty="0">
                <a:solidFill>
                  <a:srgbClr val="000000"/>
                </a:solidFill>
                <a:latin typeface="Verdana" panose="020B0604030504040204" pitchFamily="34" charset="0"/>
              </a:rPr>
              <a:t>              With CSS, you can control the color, font, the size of text, the spacing between elements, how elements are positioned and laid out, what background images or background colors are to be used, different displays for different devices and screen sizes, and much more!</a:t>
            </a:r>
          </a:p>
          <a:p>
            <a:pPr algn="ctr"/>
            <a:r>
              <a:rPr lang="en-US" sz="1400" dirty="0">
                <a:solidFill>
                  <a:srgbClr val="000000"/>
                </a:solidFill>
                <a:latin typeface="Verdana" panose="020B0604030504040204" pitchFamily="34" charset="0"/>
              </a:rPr>
              <a:t>  </a:t>
            </a:r>
          </a:p>
          <a:p>
            <a:pPr algn="l"/>
            <a:endParaRPr lang="en-US" sz="1400" dirty="0">
              <a:solidFill>
                <a:srgbClr val="000000"/>
              </a:solidFill>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endParaRPr lang="en-US" sz="1400" b="0" i="0" dirty="0">
              <a:solidFill>
                <a:srgbClr val="000000"/>
              </a:solidFill>
              <a:effectLst/>
              <a:latin typeface="Verdana" panose="020B0604030504040204" pitchFamily="34" charset="0"/>
            </a:endParaRPr>
          </a:p>
          <a:p>
            <a:pPr algn="l"/>
            <a:endParaRPr lang="en-US" sz="1400" b="0" i="0" dirty="0">
              <a:solidFill>
                <a:srgbClr val="000000"/>
              </a:solidFill>
              <a:effectLst/>
              <a:latin typeface="Verdana" panose="020B0604030504040204" pitchFamily="34" charset="0"/>
            </a:endParaRPr>
          </a:p>
          <a:p>
            <a:endParaRPr lang="en-IN" dirty="0"/>
          </a:p>
        </p:txBody>
      </p:sp>
      <p:pic>
        <p:nvPicPr>
          <p:cNvPr id="6" name="Picture 5">
            <a:extLst>
              <a:ext uri="{FF2B5EF4-FFF2-40B4-BE49-F238E27FC236}">
                <a16:creationId xmlns:a16="http://schemas.microsoft.com/office/drawing/2014/main" id="{8C7C8FC2-72A9-443B-98FE-18A6AFA17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036" y="4696739"/>
            <a:ext cx="3971926" cy="1657350"/>
          </a:xfrm>
          <a:prstGeom prst="rect">
            <a:avLst/>
          </a:prstGeom>
        </p:spPr>
      </p:pic>
    </p:spTree>
    <p:extLst>
      <p:ext uri="{BB962C8B-B14F-4D97-AF65-F5344CB8AC3E}">
        <p14:creationId xmlns:p14="http://schemas.microsoft.com/office/powerpoint/2010/main" val="30469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0DD71-29A4-457B-8280-F6F0605DFC8F}"/>
              </a:ext>
            </a:extLst>
          </p:cNvPr>
          <p:cNvSpPr txBox="1"/>
          <p:nvPr/>
        </p:nvSpPr>
        <p:spPr>
          <a:xfrm>
            <a:off x="990599" y="1524000"/>
            <a:ext cx="7467601" cy="3754874"/>
          </a:xfrm>
          <a:prstGeom prst="rect">
            <a:avLst/>
          </a:prstGeom>
          <a:noFill/>
        </p:spPr>
        <p:txBody>
          <a:bodyPr wrap="square" rtlCol="0">
            <a:spAutoFit/>
          </a:bodyPr>
          <a:lstStyle/>
          <a:p>
            <a:pPr marL="342900" indent="-342900" algn="ctr">
              <a:buAutoNum type="alphaLcParenR" startAt="2"/>
            </a:pPr>
            <a:r>
              <a:rPr lang="en-US" sz="2000" b="1" dirty="0" err="1">
                <a:solidFill>
                  <a:srgbClr val="000000"/>
                </a:solidFill>
                <a:latin typeface="ff4"/>
              </a:rPr>
              <a:t>Javascript</a:t>
            </a:r>
            <a:endParaRPr lang="en-US" sz="2000" b="1" dirty="0">
              <a:solidFill>
                <a:srgbClr val="000000"/>
              </a:solidFill>
              <a:latin typeface="ff4"/>
            </a:endParaRPr>
          </a:p>
          <a:p>
            <a:pPr marL="342900" indent="-342900" algn="ctr">
              <a:buAutoNum type="alphaLcParenR" startAt="2"/>
            </a:pPr>
            <a:endParaRPr lang="en-US" sz="2000" b="1" dirty="0">
              <a:solidFill>
                <a:srgbClr val="000000"/>
              </a:solidFill>
              <a:latin typeface="ff4"/>
            </a:endParaRPr>
          </a:p>
          <a:p>
            <a:pPr algn="ctr"/>
            <a:r>
              <a:rPr lang="en-US" b="1" i="0" dirty="0">
                <a:solidFill>
                  <a:srgbClr val="000000"/>
                </a:solidFill>
                <a:effectLst/>
                <a:latin typeface="Arial" panose="020B0604020202020204" pitchFamily="34" charset="0"/>
              </a:rPr>
              <a:t>JavaScript</a:t>
            </a:r>
            <a:r>
              <a:rPr lang="en-US" b="0" i="0" dirty="0">
                <a:solidFill>
                  <a:srgbClr val="000000"/>
                </a:solidFill>
                <a:effectLst/>
                <a:latin typeface="Arial" panose="020B0604020202020204" pitchFamily="34" charset="0"/>
              </a:rPr>
              <a:t> is a lightweight, interpreted </a:t>
            </a:r>
            <a:r>
              <a:rPr lang="en-US" b="1" i="0" dirty="0">
                <a:solidFill>
                  <a:srgbClr val="000000"/>
                </a:solidFill>
                <a:effectLst/>
                <a:latin typeface="Arial" panose="020B0604020202020204" pitchFamily="34" charset="0"/>
              </a:rPr>
              <a:t>programming</a:t>
            </a:r>
            <a:r>
              <a:rPr lang="en-US" b="0" i="0" dirty="0">
                <a:solidFill>
                  <a:srgbClr val="000000"/>
                </a:solidFill>
                <a:effectLst/>
                <a:latin typeface="Arial" panose="020B0604020202020204" pitchFamily="34" charset="0"/>
              </a:rPr>
              <a:t> language. It is designed for creating network-centric applications. </a:t>
            </a:r>
            <a:r>
              <a:rPr lang="en-US" b="1" i="0" dirty="0">
                <a:solidFill>
                  <a:srgbClr val="000000"/>
                </a:solidFill>
                <a:effectLst/>
                <a:latin typeface="Arial" panose="020B0604020202020204" pitchFamily="34" charset="0"/>
              </a:rPr>
              <a:t>JavaScript</a:t>
            </a:r>
            <a:r>
              <a:rPr lang="en-US" b="0" i="0" dirty="0">
                <a:solidFill>
                  <a:srgbClr val="000000"/>
                </a:solidFill>
                <a:effectLst/>
                <a:latin typeface="Arial" panose="020B0604020202020204" pitchFamily="34" charset="0"/>
              </a:rPr>
              <a:t> is very easy to implement because it is integrated with HTML. It is open and cross-platform.</a:t>
            </a:r>
          </a:p>
          <a:p>
            <a:pPr algn="ctr"/>
            <a:endParaRPr lang="en-US" dirty="0">
              <a:solidFill>
                <a:srgbClr val="000000"/>
              </a:solidFill>
              <a:latin typeface="Arial" panose="020B0604020202020204" pitchFamily="34" charset="0"/>
            </a:endParaRPr>
          </a:p>
          <a:p>
            <a:pPr algn="ctr"/>
            <a:endParaRPr lang="en-US" dirty="0">
              <a:solidFill>
                <a:srgbClr val="000000"/>
              </a:solidFill>
              <a:latin typeface="Arial" panose="020B0604020202020204" pitchFamily="34" charset="0"/>
            </a:endParaRPr>
          </a:p>
          <a:p>
            <a:pPr algn="ctr"/>
            <a:endParaRPr lang="en-US" dirty="0">
              <a:solidFill>
                <a:srgbClr val="000000"/>
              </a:solidFill>
              <a:latin typeface="Arial" panose="020B0604020202020204" pitchFamily="34" charset="0"/>
            </a:endParaRPr>
          </a:p>
          <a:p>
            <a:pPr algn="ctr"/>
            <a:endParaRPr lang="en-US" b="1" i="0" u="none" strike="noStrike" dirty="0">
              <a:solidFill>
                <a:srgbClr val="000000"/>
              </a:solidFill>
              <a:effectLst/>
              <a:latin typeface="ff4"/>
            </a:endParaRPr>
          </a:p>
          <a:p>
            <a:pPr algn="ctr"/>
            <a:endParaRPr lang="en-US" b="1" dirty="0">
              <a:solidFill>
                <a:srgbClr val="000000"/>
              </a:solidFill>
              <a:latin typeface="ff4"/>
            </a:endParaRPr>
          </a:p>
          <a:p>
            <a:pPr algn="ctr"/>
            <a:endParaRPr lang="en-US" b="1" i="0" u="none" strike="noStrike" dirty="0">
              <a:solidFill>
                <a:srgbClr val="000000"/>
              </a:solidFill>
              <a:effectLst/>
              <a:latin typeface="ff4"/>
            </a:endParaRPr>
          </a:p>
          <a:p>
            <a:pPr algn="ctr"/>
            <a:endParaRPr lang="en-US" dirty="0">
              <a:solidFill>
                <a:srgbClr val="000000"/>
              </a:solidFill>
              <a:latin typeface="Poppins" panose="020B0502040204020203" pitchFamily="2" charset="0"/>
            </a:endParaRPr>
          </a:p>
        </p:txBody>
      </p:sp>
      <p:pic>
        <p:nvPicPr>
          <p:cNvPr id="5" name="Picture 4">
            <a:extLst>
              <a:ext uri="{FF2B5EF4-FFF2-40B4-BE49-F238E27FC236}">
                <a16:creationId xmlns:a16="http://schemas.microsoft.com/office/drawing/2014/main" id="{0188B971-94A9-47D2-AA54-71FAD8422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161" y="4230382"/>
            <a:ext cx="3495675" cy="1304925"/>
          </a:xfrm>
          <a:prstGeom prst="rect">
            <a:avLst/>
          </a:prstGeom>
        </p:spPr>
      </p:pic>
    </p:spTree>
    <p:extLst>
      <p:ext uri="{BB962C8B-B14F-4D97-AF65-F5344CB8AC3E}">
        <p14:creationId xmlns:p14="http://schemas.microsoft.com/office/powerpoint/2010/main" val="160844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48F3AD-EE46-4577-B853-778901E6D2ED}"/>
              </a:ext>
            </a:extLst>
          </p:cNvPr>
          <p:cNvSpPr>
            <a:spLocks noGrp="1"/>
          </p:cNvSpPr>
          <p:nvPr>
            <p:ph type="ctrTitle"/>
          </p:nvPr>
        </p:nvSpPr>
        <p:spPr>
          <a:xfrm>
            <a:off x="838200" y="1371600"/>
            <a:ext cx="7772400" cy="430887"/>
          </a:xfrm>
        </p:spPr>
        <p:txBody>
          <a:bodyPr/>
          <a:lstStyle/>
          <a:p>
            <a:r>
              <a:rPr lang="en-IN" dirty="0"/>
              <a:t>           React </a:t>
            </a:r>
          </a:p>
        </p:txBody>
      </p:sp>
      <p:sp>
        <p:nvSpPr>
          <p:cNvPr id="4" name="Subtitle 3">
            <a:extLst>
              <a:ext uri="{FF2B5EF4-FFF2-40B4-BE49-F238E27FC236}">
                <a16:creationId xmlns:a16="http://schemas.microsoft.com/office/drawing/2014/main" id="{31271049-4143-406F-8683-345868BE3AF0}"/>
              </a:ext>
            </a:extLst>
          </p:cNvPr>
          <p:cNvSpPr>
            <a:spLocks noGrp="1"/>
          </p:cNvSpPr>
          <p:nvPr>
            <p:ph type="subTitle" idx="4"/>
          </p:nvPr>
        </p:nvSpPr>
        <p:spPr>
          <a:xfrm>
            <a:off x="1524000" y="2286000"/>
            <a:ext cx="6172200" cy="1828800"/>
          </a:xfrm>
        </p:spPr>
        <p:txBody>
          <a:bodyPr/>
          <a:lstStyle/>
          <a:p>
            <a:pPr algn="l"/>
            <a:r>
              <a:rPr lang="en-US" dirty="0">
                <a:latin typeface="Times New Roman" pitchFamily="18" charset="0"/>
                <a:cs typeface="Times New Roman" pitchFamily="18" charset="0"/>
              </a:rPr>
              <a:t>What is ReactJS used for?</a:t>
            </a:r>
          </a:p>
          <a:p>
            <a:pPr algn="l"/>
            <a:r>
              <a:rPr lang="en-US" dirty="0">
                <a:latin typeface="Times New Roman" pitchFamily="18" charset="0"/>
                <a:cs typeface="Times New Roman" pitchFamily="18" charset="0"/>
              </a:rPr>
              <a:t>The React. </a:t>
            </a:r>
            <a:r>
              <a:rPr lang="en-US" dirty="0" err="1">
                <a:latin typeface="Times New Roman" pitchFamily="18" charset="0"/>
                <a:cs typeface="Times New Roman" pitchFamily="18" charset="0"/>
              </a:rPr>
              <a:t>js</a:t>
            </a:r>
            <a:r>
              <a:rPr lang="en-US" dirty="0">
                <a:latin typeface="Times New Roman" pitchFamily="18" charset="0"/>
                <a:cs typeface="Times New Roman" pitchFamily="18" charset="0"/>
              </a:rPr>
              <a:t> framework is an open-source JavaScript framework and library developed by Facebook. It's used for building interactive user interfaces and web applications quickly and efficiently with significantly less code than you would with vanilla JavaScript.</a:t>
            </a:r>
            <a:endParaRPr lang="en-IN" dirty="0">
              <a:latin typeface="Times New Roman" pitchFamily="18" charset="0"/>
              <a:cs typeface="Times New Roman" pitchFamily="18" charset="0"/>
            </a:endParaRPr>
          </a:p>
        </p:txBody>
      </p:sp>
      <p:pic>
        <p:nvPicPr>
          <p:cNvPr id="2" name="Picture 2" descr="Benefits of using React JS in the dynamic world of web development -  Mobinius : Mobinius">
            <a:extLst>
              <a:ext uri="{FF2B5EF4-FFF2-40B4-BE49-F238E27FC236}">
                <a16:creationId xmlns:a16="http://schemas.microsoft.com/office/drawing/2014/main" id="{700A449E-23E0-EC24-83A2-670F51BFE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419600"/>
            <a:ext cx="2774719" cy="149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44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0"/>
            <a:ext cx="7162800" cy="430887"/>
          </a:xfrm>
        </p:spPr>
        <p:txBody>
          <a:bodyPr/>
          <a:lstStyle/>
          <a:p>
            <a:pPr algn="ctr"/>
            <a:r>
              <a:rPr lang="en-IN" dirty="0"/>
              <a:t>Node </a:t>
            </a:r>
            <a:r>
              <a:rPr lang="en-IN" dirty="0" err="1"/>
              <a:t>Js</a:t>
            </a:r>
            <a:endParaRPr lang="en-IN" dirty="0"/>
          </a:p>
        </p:txBody>
      </p:sp>
      <p:sp>
        <p:nvSpPr>
          <p:cNvPr id="3" name="Text Placeholder 2"/>
          <p:cNvSpPr>
            <a:spLocks noGrp="1"/>
          </p:cNvSpPr>
          <p:nvPr>
            <p:ph type="body" idx="1"/>
          </p:nvPr>
        </p:nvSpPr>
        <p:spPr>
          <a:xfrm>
            <a:off x="1143000" y="1524000"/>
            <a:ext cx="7543800" cy="4431983"/>
          </a:xfrm>
        </p:spPr>
        <p:txBody>
          <a:bodyPr/>
          <a:lstStyle/>
          <a:p>
            <a:endParaRPr lang="en-US" dirty="0"/>
          </a:p>
          <a:p>
            <a:pPr marL="285750" indent="-285750" algn="just">
              <a:buFont typeface="Arial" pitchFamily="34" charset="0"/>
              <a:buChar char="•"/>
            </a:pPr>
            <a:r>
              <a:rPr lang="en-US" dirty="0"/>
              <a:t> Node.js is an open-source, cross-platform JavaScript runtime environment and library for running web applications outside the client's browser. Ryan Dahl developed it in 2009, and its latest iteration, version 15.14, was released in April 2021. Developers use Node.js to create server-side web applications, and it is perfect for data-intensive applications since it uses an asynchronous, event-driven model.</a:t>
            </a:r>
          </a:p>
          <a:p>
            <a:pPr marL="285750" indent="-285750" algn="just">
              <a:buFont typeface="Arial" pitchFamily="34" charset="0"/>
              <a:buChar char="•"/>
            </a:pPr>
            <a:endParaRPr lang="en-US" dirty="0"/>
          </a:p>
          <a:p>
            <a:pPr marL="285750" indent="-285750" algn="just">
              <a:buFont typeface="Arial" pitchFamily="34" charset="0"/>
              <a:buChar char="•"/>
            </a:pPr>
            <a:r>
              <a:rPr lang="en-US" b="0" i="0" dirty="0">
                <a:solidFill>
                  <a:srgbClr val="51565E"/>
                </a:solidFill>
                <a:effectLst/>
                <a:latin typeface="Roboto" panose="02000000000000000000" pitchFamily="2" charset="0"/>
              </a:rPr>
              <a:t>As </a:t>
            </a:r>
            <a:r>
              <a:rPr lang="en-US" b="0" i="0" dirty="0" err="1">
                <a:solidFill>
                  <a:srgbClr val="51565E"/>
                </a:solidFill>
                <a:effectLst/>
                <a:latin typeface="Roboto" panose="02000000000000000000" pitchFamily="2" charset="0"/>
              </a:rPr>
              <a:t>NodeJs</a:t>
            </a:r>
            <a:r>
              <a:rPr lang="en-US" b="0" i="0" dirty="0">
                <a:solidFill>
                  <a:srgbClr val="51565E"/>
                </a:solidFill>
                <a:effectLst/>
                <a:latin typeface="Roboto" panose="02000000000000000000" pitchFamily="2" charset="0"/>
              </a:rPr>
              <a:t> do not need to wait for an API to return data , so for building real time and data intensive web applications, it is very useful. It is totally asynchronous in nature that means it is totally non-blocking.</a:t>
            </a:r>
          </a:p>
          <a:p>
            <a:pPr marL="285750" indent="-285750" algn="just">
              <a:buFont typeface="Arial" pitchFamily="34" charset="0"/>
              <a:buChar char="•"/>
            </a:pPr>
            <a:endParaRPr lang="en-US" b="1" dirty="0"/>
          </a:p>
          <a:p>
            <a:pPr algn="just"/>
            <a:endParaRPr lang="en-US" b="1"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385640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762000"/>
            <a:ext cx="7467600" cy="5416868"/>
          </a:xfrm>
        </p:spPr>
        <p:txBody>
          <a:bodyPr/>
          <a:lstStyle/>
          <a:p>
            <a:pPr algn="ctr"/>
            <a:r>
              <a:rPr lang="en-IN" sz="2400" b="1" dirty="0">
                <a:latin typeface="Times New Roman" pitchFamily="18" charset="0"/>
                <a:cs typeface="Times New Roman" pitchFamily="18" charset="0"/>
              </a:rPr>
              <a:t>MySQL</a:t>
            </a:r>
          </a:p>
          <a:p>
            <a:pPr algn="ctr"/>
            <a:endParaRPr lang="en-IN" sz="2400" b="1" dirty="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MySQL tutorial provides basic and advanced concepts of MySQL. Our MySQL tutorial is designed for beginners and professionals.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MySQL is a relational database management system based on the Structured Query Language, which is the popular language for accessing and managing the records in the database. MySQL is open-source and free software under the GNU license. It is supported by Oracle Company.</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MySQL is a Relational Database Management System (RDBMS) software that provides many things, which are as follows: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It allows us to implement database operations on tables, rows, columns, and indexes.</a:t>
            </a:r>
          </a:p>
          <a:p>
            <a:pPr algn="just"/>
            <a:r>
              <a:rPr lang="en-US" sz="1600" dirty="0">
                <a:latin typeface="Times New Roman" pitchFamily="18" charset="0"/>
                <a:cs typeface="Times New Roman" pitchFamily="18" charset="0"/>
              </a:rPr>
              <a:t>It defines the database relationship in the form of tables (collection of rows and columns), also known as relations.</a:t>
            </a:r>
          </a:p>
          <a:p>
            <a:pPr algn="just"/>
            <a:r>
              <a:rPr lang="en-US" sz="1600" dirty="0">
                <a:latin typeface="Times New Roman" pitchFamily="18" charset="0"/>
                <a:cs typeface="Times New Roman" pitchFamily="18" charset="0"/>
              </a:rPr>
              <a:t>It provides the Referential Integrity between rows or columns of various tables.</a:t>
            </a:r>
          </a:p>
          <a:p>
            <a:pPr algn="just"/>
            <a:r>
              <a:rPr lang="en-US" sz="1600" dirty="0">
                <a:latin typeface="Times New Roman" pitchFamily="18" charset="0"/>
                <a:cs typeface="Times New Roman" pitchFamily="18" charset="0"/>
              </a:rPr>
              <a:t>It allows us to updates the table indexes automatically.</a:t>
            </a:r>
          </a:p>
          <a:p>
            <a:pPr algn="just"/>
            <a:r>
              <a:rPr lang="en-US" sz="1600" dirty="0">
                <a:latin typeface="Times New Roman" pitchFamily="18" charset="0"/>
                <a:cs typeface="Times New Roman" pitchFamily="18" charset="0"/>
              </a:rPr>
              <a:t>It uses many SQL queries and combines useful information from multiple tables for the end-users.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34506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1066800"/>
            <a:ext cx="7620000" cy="3908762"/>
          </a:xfrm>
        </p:spPr>
        <p:txBody>
          <a:bodyPr/>
          <a:lstStyle/>
          <a:p>
            <a:pPr algn="l"/>
            <a:r>
              <a:rPr lang="en-IN" sz="2400" b="1" dirty="0">
                <a:latin typeface="Times New Roman" pitchFamily="18" charset="0"/>
                <a:cs typeface="Times New Roman" pitchFamily="18" charset="0"/>
              </a:rPr>
              <a:t>REDUX/FLUX</a:t>
            </a:r>
          </a:p>
          <a:p>
            <a:pPr algn="l"/>
            <a:endParaRPr lang="en-IN"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Redux is a predictable state container for JavaScript apps. As the application grows, it becomes difficult to keep it organized and maintain data flow. Redux solves this problem by managing application’s state with a single global object called Store. Redux fundamental principles help in maintaining consistency throughout your application, which makes debugging and testing easier.</a:t>
            </a:r>
            <a:endParaRPr lang="en-IN" sz="2400" dirty="0">
              <a:latin typeface="Times New Roman" pitchFamily="18" charset="0"/>
              <a:cs typeface="Times New Roman" pitchFamily="18" charset="0"/>
            </a:endParaRPr>
          </a:p>
          <a:p>
            <a:pPr algn="l"/>
            <a:endParaRPr lang="en-IN" sz="1400" dirty="0">
              <a:latin typeface="Times New Roman" pitchFamily="18" charset="0"/>
              <a:cs typeface="Times New Roman" pitchFamily="18" charset="0"/>
            </a:endParaRPr>
          </a:p>
          <a:p>
            <a:pPr algn="l"/>
            <a:endParaRPr lang="en-IN" sz="2400" b="1" dirty="0">
              <a:latin typeface="Times New Roman" pitchFamily="18" charset="0"/>
              <a:cs typeface="Times New Roman" pitchFamily="18" charset="0"/>
            </a:endParaRPr>
          </a:p>
        </p:txBody>
      </p:sp>
      <p:pic>
        <p:nvPicPr>
          <p:cNvPr id="1026" name="Picture 2" descr="React-Redux tutorial for beginners | UnitedWebSoft.in">
            <a:extLst>
              <a:ext uri="{FF2B5EF4-FFF2-40B4-BE49-F238E27FC236}">
                <a16:creationId xmlns:a16="http://schemas.microsoft.com/office/drawing/2014/main" id="{33DE4D16-6FA6-4C07-069C-64D6F9A5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648200"/>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Redux? Store, Actions, and Reducers Explained for Beginners">
            <a:extLst>
              <a:ext uri="{FF2B5EF4-FFF2-40B4-BE49-F238E27FC236}">
                <a16:creationId xmlns:a16="http://schemas.microsoft.com/office/drawing/2014/main" id="{77AEE6E1-30CB-587B-78D3-D2B2605E1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44196"/>
            <a:ext cx="3854126" cy="202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4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9BAD-9313-44AB-BF88-B161D19FE79D}"/>
              </a:ext>
            </a:extLst>
          </p:cNvPr>
          <p:cNvSpPr>
            <a:spLocks noGrp="1"/>
          </p:cNvSpPr>
          <p:nvPr>
            <p:ph type="title"/>
          </p:nvPr>
        </p:nvSpPr>
        <p:spPr>
          <a:xfrm>
            <a:off x="3472433" y="957198"/>
            <a:ext cx="2199132" cy="430887"/>
          </a:xfrm>
        </p:spPr>
        <p:txBody>
          <a:bodyPr/>
          <a:lstStyle/>
          <a:p>
            <a:r>
              <a:rPr lang="en-IN" dirty="0"/>
              <a:t>FAQS</a:t>
            </a:r>
          </a:p>
        </p:txBody>
      </p:sp>
      <p:sp>
        <p:nvSpPr>
          <p:cNvPr id="3" name="Text Placeholder 2">
            <a:extLst>
              <a:ext uri="{FF2B5EF4-FFF2-40B4-BE49-F238E27FC236}">
                <a16:creationId xmlns:a16="http://schemas.microsoft.com/office/drawing/2014/main" id="{0147C17C-6E0A-4F15-B8DC-B45658318036}"/>
              </a:ext>
            </a:extLst>
          </p:cNvPr>
          <p:cNvSpPr>
            <a:spLocks noGrp="1"/>
          </p:cNvSpPr>
          <p:nvPr>
            <p:ph type="body" idx="1"/>
          </p:nvPr>
        </p:nvSpPr>
        <p:spPr>
          <a:xfrm>
            <a:off x="1066800" y="1577340"/>
            <a:ext cx="7620000" cy="3323987"/>
          </a:xfrm>
        </p:spPr>
        <p:txBody>
          <a:bodyPr/>
          <a:lstStyle/>
          <a:p>
            <a:r>
              <a:rPr lang="en-IN" dirty="0"/>
              <a:t>1. </a:t>
            </a:r>
            <a:r>
              <a:rPr lang="en-IN" b="1" dirty="0"/>
              <a:t>HOW OUR PROJECT STAND APART?</a:t>
            </a:r>
          </a:p>
          <a:p>
            <a:r>
              <a:rPr lang="en-IN" dirty="0"/>
              <a:t>   - our software is very user friendly and follows a trend in accommodation industry.</a:t>
            </a:r>
          </a:p>
          <a:p>
            <a:r>
              <a:rPr lang="en-IN" dirty="0"/>
              <a:t>2. </a:t>
            </a:r>
            <a:r>
              <a:rPr lang="en-IN" b="1" dirty="0"/>
              <a:t>How it will be beneficial for us?</a:t>
            </a:r>
          </a:p>
          <a:p>
            <a:r>
              <a:rPr lang="en-IN" dirty="0"/>
              <a:t>   - it is us many rooms for frontend and backend operations which will enhance our skills.</a:t>
            </a:r>
          </a:p>
          <a:p>
            <a:r>
              <a:rPr lang="en-IN" dirty="0"/>
              <a:t>3. </a:t>
            </a:r>
            <a:r>
              <a:rPr lang="en-IN" b="1" dirty="0"/>
              <a:t>Estimated time to complete this project</a:t>
            </a:r>
            <a:r>
              <a:rPr lang="en-IN" dirty="0"/>
              <a:t>.</a:t>
            </a:r>
          </a:p>
          <a:p>
            <a:r>
              <a:rPr lang="en-IN" dirty="0"/>
              <a:t>  -: 30+ hrs on weekly for 3 month. </a:t>
            </a:r>
          </a:p>
          <a:p>
            <a:r>
              <a:rPr lang="en-IN" dirty="0"/>
              <a:t>4. </a:t>
            </a:r>
            <a:r>
              <a:rPr lang="en-IN" b="1" dirty="0"/>
              <a:t>What tools it requires?</a:t>
            </a:r>
          </a:p>
          <a:p>
            <a:r>
              <a:rPr lang="en-IN" dirty="0"/>
              <a:t>  - namely vs code ,postman ,React </a:t>
            </a:r>
            <a:r>
              <a:rPr lang="en-IN" dirty="0" err="1"/>
              <a:t>Js</a:t>
            </a:r>
            <a:r>
              <a:rPr lang="en-IN" dirty="0"/>
              <a:t>, CSS, JavaScript, REDUX.</a:t>
            </a:r>
          </a:p>
          <a:p>
            <a:endParaRPr lang="en-IN" dirty="0"/>
          </a:p>
          <a:p>
            <a:r>
              <a:rPr lang="en-IN" dirty="0"/>
              <a:t> </a:t>
            </a:r>
          </a:p>
        </p:txBody>
      </p:sp>
    </p:spTree>
    <p:extLst>
      <p:ext uri="{BB962C8B-B14F-4D97-AF65-F5344CB8AC3E}">
        <p14:creationId xmlns:p14="http://schemas.microsoft.com/office/powerpoint/2010/main" val="2914479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27757" y="2276855"/>
            <a:ext cx="4392549" cy="2160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376417"/>
            <a:ext cx="7920990" cy="17780"/>
          </a:xfrm>
          <a:custGeom>
            <a:avLst/>
            <a:gdLst/>
            <a:ahLst/>
            <a:cxnLst/>
            <a:rect l="l" t="t" r="r" b="b"/>
            <a:pathLst>
              <a:path w="7920990" h="17780">
                <a:moveTo>
                  <a:pt x="0" y="17272"/>
                </a:moveTo>
                <a:lnTo>
                  <a:pt x="7920939" y="0"/>
                </a:lnTo>
              </a:path>
            </a:pathLst>
          </a:custGeom>
          <a:ln w="38100">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43711" y="955674"/>
            <a:ext cx="1308735" cy="452120"/>
          </a:xfrm>
          <a:prstGeom prst="rect">
            <a:avLst/>
          </a:prstGeom>
        </p:spPr>
        <p:txBody>
          <a:bodyPr vert="horz" wrap="square" lIns="0" tIns="12065" rIns="0" bIns="0" rtlCol="0">
            <a:spAutoFit/>
          </a:bodyPr>
          <a:lstStyle/>
          <a:p>
            <a:pPr marL="12700">
              <a:lnSpc>
                <a:spcPct val="100000"/>
              </a:lnSpc>
              <a:spcBef>
                <a:spcPts val="95"/>
              </a:spcBef>
            </a:pPr>
            <a:r>
              <a:rPr spc="-5" dirty="0"/>
              <a:t>Out</a:t>
            </a:r>
            <a:r>
              <a:rPr dirty="0"/>
              <a:t>l</a:t>
            </a:r>
            <a:r>
              <a:rPr spc="-5" dirty="0"/>
              <a:t>ines</a:t>
            </a:r>
          </a:p>
        </p:txBody>
      </p:sp>
      <p:sp>
        <p:nvSpPr>
          <p:cNvPr id="4" name="object 4"/>
          <p:cNvSpPr txBox="1"/>
          <p:nvPr/>
        </p:nvSpPr>
        <p:spPr>
          <a:xfrm>
            <a:off x="1143711" y="1524000"/>
            <a:ext cx="2458720" cy="6008696"/>
          </a:xfrm>
          <a:prstGeom prst="rect">
            <a:avLst/>
          </a:prstGeom>
        </p:spPr>
        <p:txBody>
          <a:bodyPr vert="horz" wrap="square" lIns="0" tIns="184785" rIns="0" bIns="0" rtlCol="0">
            <a:spAutoFit/>
          </a:bodyPr>
          <a:lstStyle/>
          <a:p>
            <a:pPr marL="355600" indent="-342900">
              <a:lnSpc>
                <a:spcPct val="100000"/>
              </a:lnSpc>
              <a:spcBef>
                <a:spcPts val="1455"/>
              </a:spcBef>
              <a:buFont typeface="Arial MT"/>
              <a:buChar char="•"/>
              <a:tabLst>
                <a:tab pos="354965" algn="l"/>
                <a:tab pos="355600" algn="l"/>
              </a:tabLst>
            </a:pPr>
            <a:r>
              <a:rPr lang="en-IN" sz="2000" b="1" dirty="0">
                <a:latin typeface="Times New Roman"/>
                <a:cs typeface="Times New Roman"/>
              </a:rPr>
              <a:t>Brief Intro</a:t>
            </a:r>
          </a:p>
          <a:p>
            <a:pPr marL="355600" indent="-342900">
              <a:lnSpc>
                <a:spcPct val="100000"/>
              </a:lnSpc>
              <a:spcBef>
                <a:spcPts val="1455"/>
              </a:spcBef>
              <a:buFont typeface="Arial MT"/>
              <a:buChar char="•"/>
              <a:tabLst>
                <a:tab pos="354965" algn="l"/>
                <a:tab pos="355600" algn="l"/>
              </a:tabLst>
            </a:pPr>
            <a:r>
              <a:rPr lang="en-IN" sz="2000" b="1" dirty="0">
                <a:latin typeface="Times New Roman"/>
                <a:cs typeface="Times New Roman"/>
              </a:rPr>
              <a:t>Problem St.</a:t>
            </a:r>
          </a:p>
          <a:p>
            <a:pPr marL="355600" indent="-342900">
              <a:lnSpc>
                <a:spcPct val="100000"/>
              </a:lnSpc>
              <a:spcBef>
                <a:spcPts val="1455"/>
              </a:spcBef>
              <a:buFont typeface="Arial MT"/>
              <a:buChar char="•"/>
              <a:tabLst>
                <a:tab pos="354965" algn="l"/>
                <a:tab pos="355600" algn="l"/>
              </a:tabLst>
            </a:pPr>
            <a:r>
              <a:rPr lang="en-IN" sz="2000" b="1" dirty="0">
                <a:latin typeface="Times New Roman"/>
                <a:cs typeface="Times New Roman"/>
              </a:rPr>
              <a:t>INTRODUCTION</a:t>
            </a:r>
            <a:endParaRPr sz="2000" dirty="0">
              <a:latin typeface="Times New Roman"/>
              <a:cs typeface="Times New Roman"/>
            </a:endParaRPr>
          </a:p>
          <a:p>
            <a:pPr marL="355600" indent="-342900">
              <a:lnSpc>
                <a:spcPct val="100000"/>
              </a:lnSpc>
              <a:spcBef>
                <a:spcPts val="1355"/>
              </a:spcBef>
              <a:buFont typeface="Arial MT"/>
              <a:buChar char="•"/>
              <a:tabLst>
                <a:tab pos="354965" algn="l"/>
                <a:tab pos="355600" algn="l"/>
              </a:tabLst>
            </a:pPr>
            <a:r>
              <a:rPr lang="en-IN" sz="2000" b="1" dirty="0">
                <a:latin typeface="Times New Roman"/>
                <a:cs typeface="Times New Roman"/>
              </a:rPr>
              <a:t>FEATURES</a:t>
            </a:r>
          </a:p>
          <a:p>
            <a:pPr marL="355600" indent="-342900">
              <a:lnSpc>
                <a:spcPct val="100000"/>
              </a:lnSpc>
              <a:spcBef>
                <a:spcPts val="1355"/>
              </a:spcBef>
              <a:buFont typeface="Arial MT"/>
              <a:buChar char="•"/>
              <a:tabLst>
                <a:tab pos="354965" algn="l"/>
                <a:tab pos="355600" algn="l"/>
              </a:tabLst>
            </a:pPr>
            <a:r>
              <a:rPr lang="en-IN" sz="2000" b="1" dirty="0">
                <a:latin typeface="Times New Roman"/>
                <a:cs typeface="Times New Roman"/>
              </a:rPr>
              <a:t>ADVANTAGES</a:t>
            </a:r>
          </a:p>
          <a:p>
            <a:pPr marL="355600" indent="-342900">
              <a:lnSpc>
                <a:spcPct val="100000"/>
              </a:lnSpc>
              <a:spcBef>
                <a:spcPts val="1355"/>
              </a:spcBef>
              <a:buFont typeface="Arial MT"/>
              <a:buChar char="•"/>
              <a:tabLst>
                <a:tab pos="354965" algn="l"/>
                <a:tab pos="355600" algn="l"/>
              </a:tabLst>
            </a:pPr>
            <a:r>
              <a:rPr lang="en-IN" sz="2000" b="1" dirty="0">
                <a:latin typeface="Times New Roman"/>
                <a:cs typeface="Times New Roman"/>
              </a:rPr>
              <a:t>GOALS OF PROPOSED SYSTEM</a:t>
            </a:r>
          </a:p>
          <a:p>
            <a:pPr marL="355600" indent="-342900">
              <a:lnSpc>
                <a:spcPct val="100000"/>
              </a:lnSpc>
              <a:spcBef>
                <a:spcPts val="1355"/>
              </a:spcBef>
              <a:buFont typeface="Arial MT"/>
              <a:buChar char="•"/>
              <a:tabLst>
                <a:tab pos="354965" algn="l"/>
                <a:tab pos="355600" algn="l"/>
              </a:tabLst>
            </a:pPr>
            <a:r>
              <a:rPr lang="en-IN" sz="2000" b="1" dirty="0">
                <a:latin typeface="Times New Roman"/>
                <a:cs typeface="Times New Roman"/>
              </a:rPr>
              <a:t>TECH USED</a:t>
            </a:r>
            <a:endParaRPr sz="2000"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lang="en-IN" sz="2000" b="1"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lang="en-IN" sz="2000" b="1"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lang="en-IN" sz="2000" b="1"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376417"/>
            <a:ext cx="7920990" cy="17780"/>
          </a:xfrm>
          <a:custGeom>
            <a:avLst/>
            <a:gdLst/>
            <a:ahLst/>
            <a:cxnLst/>
            <a:rect l="l" t="t" r="r" b="b"/>
            <a:pathLst>
              <a:path w="7920990" h="17780">
                <a:moveTo>
                  <a:pt x="0" y="17272"/>
                </a:moveTo>
                <a:lnTo>
                  <a:pt x="7920939" y="0"/>
                </a:lnTo>
              </a:path>
            </a:pathLst>
          </a:custGeom>
          <a:ln w="38100">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43711" y="955674"/>
            <a:ext cx="2132889" cy="443070"/>
          </a:xfrm>
          <a:prstGeom prst="rect">
            <a:avLst/>
          </a:prstGeom>
        </p:spPr>
        <p:txBody>
          <a:bodyPr vert="horz" wrap="square" lIns="0" tIns="12065" rIns="0" bIns="0" rtlCol="0">
            <a:spAutoFit/>
          </a:bodyPr>
          <a:lstStyle/>
          <a:p>
            <a:pPr marL="12700">
              <a:lnSpc>
                <a:spcPct val="100000"/>
              </a:lnSpc>
              <a:spcBef>
                <a:spcPts val="95"/>
              </a:spcBef>
            </a:pPr>
            <a:r>
              <a:rPr lang="en-IN" spc="-5" dirty="0"/>
              <a:t>Brief  Intro</a:t>
            </a:r>
            <a:endParaRPr spc="-5" dirty="0"/>
          </a:p>
        </p:txBody>
      </p:sp>
      <p:sp>
        <p:nvSpPr>
          <p:cNvPr id="4" name="object 4"/>
          <p:cNvSpPr txBox="1"/>
          <p:nvPr/>
        </p:nvSpPr>
        <p:spPr>
          <a:xfrm>
            <a:off x="1143711" y="1676400"/>
            <a:ext cx="7920989" cy="6726841"/>
          </a:xfrm>
          <a:prstGeom prst="rect">
            <a:avLst/>
          </a:prstGeom>
        </p:spPr>
        <p:txBody>
          <a:bodyPr vert="horz" wrap="square" lIns="0" tIns="184785" rIns="0" bIns="0" rtlCol="0">
            <a:spAutoFit/>
          </a:bodyPr>
          <a:lstStyle/>
          <a:p>
            <a:pPr marL="12700" algn="ctr">
              <a:lnSpc>
                <a:spcPct val="100000"/>
              </a:lnSpc>
              <a:spcBef>
                <a:spcPts val="1455"/>
              </a:spcBef>
              <a:tabLst>
                <a:tab pos="354965" algn="l"/>
                <a:tab pos="355600" algn="l"/>
              </a:tabLst>
            </a:pPr>
            <a:r>
              <a:rPr lang="en-IN" sz="2000" b="1" dirty="0">
                <a:latin typeface="Times New Roman"/>
                <a:cs typeface="Times New Roman"/>
              </a:rPr>
              <a:t> </a:t>
            </a:r>
          </a:p>
          <a:p>
            <a:pPr marL="355600" indent="-342900">
              <a:lnSpc>
                <a:spcPct val="100000"/>
              </a:lnSpc>
              <a:spcBef>
                <a:spcPts val="1360"/>
              </a:spcBef>
              <a:buFont typeface="Arial MT"/>
              <a:buChar char="•"/>
              <a:tabLst>
                <a:tab pos="354965" algn="l"/>
                <a:tab pos="355600" algn="l"/>
              </a:tabLst>
            </a:pPr>
            <a:r>
              <a:rPr lang="en-IN" sz="2000" dirty="0"/>
              <a:t>As the word abode means providing accommodation meeting client needs in  any place at any time at the best price.</a:t>
            </a:r>
          </a:p>
          <a:p>
            <a:pPr marL="355600" indent="-342900">
              <a:lnSpc>
                <a:spcPct val="100000"/>
              </a:lnSpc>
              <a:spcBef>
                <a:spcPts val="1360"/>
              </a:spcBef>
              <a:buFont typeface="Arial MT"/>
              <a:buChar char="•"/>
              <a:tabLst>
                <a:tab pos="354965" algn="l"/>
                <a:tab pos="355600" algn="l"/>
              </a:tabLst>
            </a:pPr>
            <a:r>
              <a:rPr lang="en-US" sz="2000" dirty="0"/>
              <a:t>If you plan on taking advantage of one of our great flight deals, you will definitely need accommodations.</a:t>
            </a:r>
          </a:p>
          <a:p>
            <a:pPr marL="355600" indent="-342900">
              <a:lnSpc>
                <a:spcPct val="100000"/>
              </a:lnSpc>
              <a:spcBef>
                <a:spcPts val="1360"/>
              </a:spcBef>
              <a:buFont typeface="Arial MT"/>
              <a:buChar char="•"/>
              <a:tabLst>
                <a:tab pos="354965" algn="l"/>
                <a:tab pos="355600" algn="l"/>
              </a:tabLst>
            </a:pPr>
            <a:r>
              <a:rPr lang="en-IN" sz="2000" dirty="0"/>
              <a:t>Abode is </a:t>
            </a:r>
            <a:r>
              <a:rPr lang="en-US" sz="2000" dirty="0"/>
              <a:t>accommodations of the “sharing economy”, allows you to find places to stay directly from individuals in thousands of cities around the world.</a:t>
            </a:r>
          </a:p>
          <a:p>
            <a:pPr marL="355600" indent="-342900">
              <a:lnSpc>
                <a:spcPct val="100000"/>
              </a:lnSpc>
              <a:spcBef>
                <a:spcPts val="1360"/>
              </a:spcBef>
              <a:buFont typeface="Arial MT"/>
              <a:buChar char="•"/>
              <a:tabLst>
                <a:tab pos="354965" algn="l"/>
                <a:tab pos="355600" algn="l"/>
              </a:tabLst>
            </a:pPr>
            <a:r>
              <a:rPr lang="en-US" sz="2000" dirty="0"/>
              <a:t>The host will often be happy to welcome you, to tell you about the best things to do in his city, etc. It allows you to get to know the place you visit even more authentically and to meet someone who really lives there.</a:t>
            </a:r>
            <a:endParaRPr lang="en-IN" sz="2000" dirty="0"/>
          </a:p>
          <a:p>
            <a:pPr marL="355600" indent="-342900">
              <a:lnSpc>
                <a:spcPct val="100000"/>
              </a:lnSpc>
              <a:spcBef>
                <a:spcPts val="1360"/>
              </a:spcBef>
              <a:buFont typeface="Arial MT"/>
              <a:buChar char="•"/>
              <a:tabLst>
                <a:tab pos="354965" algn="l"/>
                <a:tab pos="355600" algn="l"/>
              </a:tabLst>
            </a:pPr>
            <a:endParaRPr lang="en-IN" sz="2000"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lang="en-IN" sz="2000"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lang="en-IN" sz="2000"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lang="en-IN" sz="2000" b="1" dirty="0">
              <a:latin typeface="Times New Roman"/>
              <a:cs typeface="Times New Roman"/>
            </a:endParaRPr>
          </a:p>
          <a:p>
            <a:pPr marL="355600" indent="-342900">
              <a:lnSpc>
                <a:spcPct val="100000"/>
              </a:lnSpc>
              <a:spcBef>
                <a:spcPts val="1360"/>
              </a:spcBef>
              <a:buFont typeface="Arial MT"/>
              <a:buChar char="•"/>
              <a:tabLst>
                <a:tab pos="354965" algn="l"/>
                <a:tab pos="355600" algn="l"/>
              </a:tabLst>
            </a:pPr>
            <a:endParaRPr sz="2000" dirty="0">
              <a:latin typeface="Times New Roman"/>
              <a:cs typeface="Times New Roman"/>
            </a:endParaRPr>
          </a:p>
        </p:txBody>
      </p:sp>
      <p:sp>
        <p:nvSpPr>
          <p:cNvPr id="5" name="Rectangle 4">
            <a:extLst>
              <a:ext uri="{FF2B5EF4-FFF2-40B4-BE49-F238E27FC236}">
                <a16:creationId xmlns:a16="http://schemas.microsoft.com/office/drawing/2014/main" id="{65A71ECF-8E16-4F93-948D-CCF859E21C6C}"/>
              </a:ext>
            </a:extLst>
          </p:cNvPr>
          <p:cNvSpPr/>
          <p:nvPr/>
        </p:nvSpPr>
        <p:spPr>
          <a:xfrm>
            <a:off x="3250075" y="1369347"/>
            <a:ext cx="2392001"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ABODE </a:t>
            </a:r>
          </a:p>
        </p:txBody>
      </p:sp>
    </p:spTree>
    <p:extLst>
      <p:ext uri="{BB962C8B-B14F-4D97-AF65-F5344CB8AC3E}">
        <p14:creationId xmlns:p14="http://schemas.microsoft.com/office/powerpoint/2010/main" val="258497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7015-8AA9-44E0-9A0B-FDE6F3470B26}"/>
              </a:ext>
            </a:extLst>
          </p:cNvPr>
          <p:cNvSpPr>
            <a:spLocks noGrp="1"/>
          </p:cNvSpPr>
          <p:nvPr>
            <p:ph type="title"/>
          </p:nvPr>
        </p:nvSpPr>
        <p:spPr>
          <a:xfrm>
            <a:off x="1905000" y="1219200"/>
            <a:ext cx="3156967" cy="861774"/>
          </a:xfrm>
        </p:spPr>
        <p:txBody>
          <a:bodyPr/>
          <a:lstStyle/>
          <a:p>
            <a:r>
              <a:rPr lang="en-IN" dirty="0"/>
              <a:t>Problem Statement</a:t>
            </a:r>
          </a:p>
        </p:txBody>
      </p:sp>
      <p:sp>
        <p:nvSpPr>
          <p:cNvPr id="3" name="Text Placeholder 2">
            <a:extLst>
              <a:ext uri="{FF2B5EF4-FFF2-40B4-BE49-F238E27FC236}">
                <a16:creationId xmlns:a16="http://schemas.microsoft.com/office/drawing/2014/main" id="{902FC858-A232-4A80-B36F-6768509EC9D8}"/>
              </a:ext>
            </a:extLst>
          </p:cNvPr>
          <p:cNvSpPr>
            <a:spLocks noGrp="1"/>
          </p:cNvSpPr>
          <p:nvPr>
            <p:ph type="body" idx="1"/>
          </p:nvPr>
        </p:nvSpPr>
        <p:spPr>
          <a:xfrm>
            <a:off x="990600" y="1600200"/>
            <a:ext cx="7696200" cy="3323987"/>
          </a:xfrm>
        </p:spPr>
        <p:txBody>
          <a:bodyPr/>
          <a:lstStyle/>
          <a:p>
            <a:pPr algn="ctr"/>
            <a:endParaRPr lang="en-IN" dirty="0"/>
          </a:p>
          <a:p>
            <a:pPr algn="just"/>
            <a:r>
              <a:rPr lang="en-US" sz="2000" b="0" i="0" dirty="0">
                <a:solidFill>
                  <a:srgbClr val="282829"/>
                </a:solidFill>
                <a:effectLst/>
                <a:latin typeface="-apple-system"/>
              </a:rPr>
              <a:t>The problem statement of Abode is to provide a platform where people can rent out their properties or spare rooms to travelers who are looking for accommodations. The company aims to create a safe and trusted community where hosts and guests can connect and have positive experiences. Some of the challenges that Abode faces include ensuring the safety and security of both hosts and guests, managing the quality of listings, and dealing with regulatory issues in different cities and countries. Overall, Abode goal is to make travel more affordable, authentic, and accessible for everyone.</a:t>
            </a:r>
            <a:endParaRPr lang="en-US" sz="2000"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16928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85800" y="898684"/>
            <a:ext cx="7772400" cy="443070"/>
          </a:xfrm>
          <a:prstGeom prst="rect">
            <a:avLst/>
          </a:prstGeom>
        </p:spPr>
        <p:txBody>
          <a:bodyPr vert="horz" wrap="square" lIns="0" tIns="12065" rIns="0" bIns="0" rtlCol="0">
            <a:spAutoFit/>
          </a:bodyPr>
          <a:lstStyle/>
          <a:p>
            <a:pPr marL="724535">
              <a:lnSpc>
                <a:spcPct val="100000"/>
              </a:lnSpc>
              <a:spcBef>
                <a:spcPts val="95"/>
              </a:spcBef>
            </a:pPr>
            <a:r>
              <a:rPr lang="en-IN" spc="-5" dirty="0"/>
              <a:t>INTRODUCTION </a:t>
            </a:r>
            <a:endParaRPr spc="-5" dirty="0"/>
          </a:p>
        </p:txBody>
      </p:sp>
      <p:sp>
        <p:nvSpPr>
          <p:cNvPr id="10" name="Subtitle 6">
            <a:extLst>
              <a:ext uri="{FF2B5EF4-FFF2-40B4-BE49-F238E27FC236}">
                <a16:creationId xmlns:a16="http://schemas.microsoft.com/office/drawing/2014/main" id="{32FB199A-DB81-40D2-AAA2-05361D9B1088}"/>
              </a:ext>
            </a:extLst>
          </p:cNvPr>
          <p:cNvSpPr txBox="1">
            <a:spLocks noGrp="1"/>
          </p:cNvSpPr>
          <p:nvPr>
            <p:ph type="subTitle" idx="4"/>
          </p:nvPr>
        </p:nvSpPr>
        <p:spPr>
          <a:xfrm>
            <a:off x="1143000" y="1447800"/>
            <a:ext cx="7467600" cy="7201972"/>
          </a:xfrm>
          <a:prstGeom prst="rect">
            <a:avLst/>
          </a:prstGeom>
          <a:ln>
            <a:noFill/>
          </a:ln>
          <a:effectLst>
            <a:reflection blurRad="6350" stA="50000" endA="300" endPos="55500" dist="50800" dir="5400000" sy="-100000" algn="bl" rotWithShape="0"/>
          </a:effectLst>
        </p:spPr>
        <p:style>
          <a:lnRef idx="2">
            <a:schemeClr val="accent4"/>
          </a:lnRef>
          <a:fillRef idx="1">
            <a:schemeClr val="lt1"/>
          </a:fillRef>
          <a:effectRef idx="0">
            <a:schemeClr val="accent4"/>
          </a:effectRef>
          <a:fontRef idx="minor">
            <a:schemeClr val="dk1"/>
          </a:fontRef>
        </p:style>
        <p:txBody>
          <a:bodyPr wrap="square">
            <a:spAutoFit/>
          </a:bodyPr>
          <a:lstStyle/>
          <a:p>
            <a:pPr marL="360000" algn="ctr"/>
            <a:r>
              <a:rPr lang="en-IN" dirty="0"/>
              <a:t>	</a:t>
            </a:r>
          </a:p>
          <a:p>
            <a:pPr algn="l"/>
            <a:r>
              <a:rPr lang="en-US" dirty="0">
                <a:solidFill>
                  <a:srgbClr val="303030"/>
                </a:solidFill>
                <a:latin typeface="Capita"/>
              </a:rPr>
              <a:t>T</a:t>
            </a:r>
            <a:r>
              <a:rPr lang="en-US" b="0" i="0" dirty="0">
                <a:solidFill>
                  <a:srgbClr val="303030"/>
                </a:solidFill>
                <a:effectLst/>
                <a:latin typeface="Capita"/>
              </a:rPr>
              <a:t>he hotel industry did not consider Abode a threat. Both the industry and Abode claimed they were serving different markets and had different underlying business models. Over the years, as Abode become more successful and grown to being larger than the companies in the hotel industry, the rhetoric has changed. The hotel industry began to realize they had something to worry about.</a:t>
            </a:r>
          </a:p>
          <a:p>
            <a:pPr algn="l"/>
            <a:r>
              <a:rPr lang="en-US" b="0" i="0" dirty="0">
                <a:solidFill>
                  <a:srgbClr val="303030"/>
                </a:solidFill>
                <a:effectLst/>
                <a:latin typeface="Capita"/>
              </a:rPr>
              <a:t>A stage of denial was followed by the American Hotel &amp; Lodging Association (AH&amp;LA) attacking Airbnb by sponsoring research to demonstrate its negative impacts on the economy and lobbying governments to impose taxes and regulations on home sharing. The association is arguing for a level playing field between home sharing and hotels (and rightly so). The next stage of this battle involves competition and integration. Not only are hotels looking to add home sharing-like attributes and experiences to their properties, to more effectively compete with Abode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62000" y="1295400"/>
            <a:ext cx="7772400" cy="443070"/>
          </a:xfrm>
          <a:prstGeom prst="rect">
            <a:avLst/>
          </a:prstGeom>
        </p:spPr>
        <p:txBody>
          <a:bodyPr vert="horz" wrap="square" lIns="0" tIns="12065" rIns="0" bIns="0" rtlCol="0">
            <a:spAutoFit/>
          </a:bodyPr>
          <a:lstStyle/>
          <a:p>
            <a:pPr marL="724535">
              <a:lnSpc>
                <a:spcPct val="100000"/>
              </a:lnSpc>
              <a:spcBef>
                <a:spcPts val="95"/>
              </a:spcBef>
            </a:pPr>
            <a:r>
              <a:rPr lang="en-IN" spc="-5" dirty="0"/>
              <a:t>FEATURES</a:t>
            </a:r>
            <a:endParaRPr spc="-5" dirty="0"/>
          </a:p>
        </p:txBody>
      </p:sp>
      <p:sp>
        <p:nvSpPr>
          <p:cNvPr id="7" name="Subtitle 6">
            <a:extLst>
              <a:ext uri="{FF2B5EF4-FFF2-40B4-BE49-F238E27FC236}">
                <a16:creationId xmlns:a16="http://schemas.microsoft.com/office/drawing/2014/main" id="{E230BCFF-E57C-471B-A3C5-3AA795CAA253}"/>
              </a:ext>
            </a:extLst>
          </p:cNvPr>
          <p:cNvSpPr>
            <a:spLocks noGrp="1"/>
          </p:cNvSpPr>
          <p:nvPr>
            <p:ph type="subTitle" idx="4"/>
          </p:nvPr>
        </p:nvSpPr>
        <p:spPr>
          <a:xfrm>
            <a:off x="1447800" y="1963758"/>
            <a:ext cx="6400800" cy="2000548"/>
          </a:xfrm>
        </p:spPr>
        <p:txBody>
          <a:bodyPr/>
          <a:lstStyle/>
          <a:p>
            <a:r>
              <a:rPr lang="en-US" sz="2000" b="1" dirty="0">
                <a:latin typeface="Arial Rounded MT Bold" panose="020F0704030504030204" pitchFamily="34" charset="0"/>
              </a:rPr>
              <a:t>Vendor login</a:t>
            </a:r>
          </a:p>
          <a:p>
            <a:endParaRPr lang="en-US" sz="2000" dirty="0"/>
          </a:p>
          <a:p>
            <a:r>
              <a:rPr lang="en-US" dirty="0"/>
              <a:t> Admin is the one who administers the system and input updates.</a:t>
            </a:r>
          </a:p>
          <a:p>
            <a:endParaRPr lang="en-US" dirty="0"/>
          </a:p>
          <a:p>
            <a:endParaRPr lang="en-US" dirty="0"/>
          </a:p>
          <a:p>
            <a:endParaRPr lang="en-US" dirty="0"/>
          </a:p>
          <a:p>
            <a:r>
              <a:rPr lang="en-US" dirty="0"/>
              <a:t>	</a:t>
            </a:r>
            <a:endParaRPr lang="en-IN" dirty="0"/>
          </a:p>
        </p:txBody>
      </p:sp>
      <p:sp>
        <p:nvSpPr>
          <p:cNvPr id="6" name="TextBox 5">
            <a:extLst>
              <a:ext uri="{FF2B5EF4-FFF2-40B4-BE49-F238E27FC236}">
                <a16:creationId xmlns:a16="http://schemas.microsoft.com/office/drawing/2014/main" id="{9B56D49D-F44C-42CF-9798-54B9BFE65D8D}"/>
              </a:ext>
            </a:extLst>
          </p:cNvPr>
          <p:cNvSpPr txBox="1"/>
          <p:nvPr/>
        </p:nvSpPr>
        <p:spPr>
          <a:xfrm>
            <a:off x="1981200" y="2133600"/>
            <a:ext cx="502061" cy="369332"/>
          </a:xfrm>
          <a:prstGeom prst="rect">
            <a:avLst/>
          </a:prstGeom>
          <a:noFill/>
        </p:spPr>
        <p:txBody>
          <a:bodyPr wrap="none" rtlCol="0">
            <a:spAutoFit/>
          </a:bodyPr>
          <a:lstStyle/>
          <a:p>
            <a:r>
              <a:rPr lang="en-IN" dirty="0"/>
              <a:t>      </a:t>
            </a:r>
          </a:p>
        </p:txBody>
      </p:sp>
      <p:pic>
        <p:nvPicPr>
          <p:cNvPr id="4" name="Picture 3">
            <a:extLst>
              <a:ext uri="{FF2B5EF4-FFF2-40B4-BE49-F238E27FC236}">
                <a16:creationId xmlns:a16="http://schemas.microsoft.com/office/drawing/2014/main" id="{E41CE5EF-47FD-4583-99B7-86671B519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2" y="3733800"/>
            <a:ext cx="3786188" cy="1381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F03984-9C7C-409F-BD56-88FF8039B36E}"/>
              </a:ext>
            </a:extLst>
          </p:cNvPr>
          <p:cNvSpPr>
            <a:spLocks noGrp="1"/>
          </p:cNvSpPr>
          <p:nvPr>
            <p:ph type="body" idx="1"/>
          </p:nvPr>
        </p:nvSpPr>
        <p:spPr>
          <a:xfrm>
            <a:off x="1143000" y="2133600"/>
            <a:ext cx="7543800" cy="861774"/>
          </a:xfrm>
        </p:spPr>
        <p:txBody>
          <a:bodyPr/>
          <a:lstStyle/>
          <a:p>
            <a:r>
              <a:rPr lang="en-US" sz="2000" dirty="0">
                <a:latin typeface="Aharoni" panose="02010803020104030203" pitchFamily="2" charset="-79"/>
                <a:cs typeface="Aharoni" panose="02010803020104030203" pitchFamily="2" charset="-79"/>
              </a:rPr>
              <a:t>User login</a:t>
            </a:r>
            <a:r>
              <a:rPr lang="en-US" dirty="0"/>
              <a:t>: </a:t>
            </a:r>
          </a:p>
          <a:p>
            <a:pPr algn="just"/>
            <a:r>
              <a:rPr lang="en-US" dirty="0"/>
              <a:t>In order to rent a accommodation amenities which have been listed by vendor will be available to user .</a:t>
            </a:r>
            <a:endParaRPr lang="en-IN" dirty="0"/>
          </a:p>
        </p:txBody>
      </p:sp>
      <p:pic>
        <p:nvPicPr>
          <p:cNvPr id="5" name="Picture 4">
            <a:extLst>
              <a:ext uri="{FF2B5EF4-FFF2-40B4-BE49-F238E27FC236}">
                <a16:creationId xmlns:a16="http://schemas.microsoft.com/office/drawing/2014/main" id="{9A97093C-4EC1-410C-8994-A54AE191B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646902"/>
            <a:ext cx="4419599" cy="2219325"/>
          </a:xfrm>
          <a:prstGeom prst="rect">
            <a:avLst/>
          </a:prstGeom>
        </p:spPr>
      </p:pic>
    </p:spTree>
    <p:extLst>
      <p:ext uri="{BB962C8B-B14F-4D97-AF65-F5344CB8AC3E}">
        <p14:creationId xmlns:p14="http://schemas.microsoft.com/office/powerpoint/2010/main" val="321386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1A65B5-6307-4BD6-8F8E-E6032CD4489C}"/>
              </a:ext>
            </a:extLst>
          </p:cNvPr>
          <p:cNvSpPr>
            <a:spLocks noGrp="1"/>
          </p:cNvSpPr>
          <p:nvPr>
            <p:ph type="body" idx="1"/>
          </p:nvPr>
        </p:nvSpPr>
        <p:spPr>
          <a:xfrm>
            <a:off x="1295400" y="914400"/>
            <a:ext cx="7391400" cy="1323439"/>
          </a:xfrm>
        </p:spPr>
        <p:txBody>
          <a:bodyPr/>
          <a:lstStyle/>
          <a:p>
            <a:r>
              <a:rPr lang="en-US" dirty="0"/>
              <a:t>	</a:t>
            </a:r>
            <a:r>
              <a:rPr lang="en-US" sz="3200" b="1" dirty="0">
                <a:latin typeface="Times New Roman" pitchFamily="18" charset="0"/>
                <a:cs typeface="Times New Roman" pitchFamily="18" charset="0"/>
              </a:rPr>
              <a:t>Explore Your Stay</a:t>
            </a:r>
          </a:p>
          <a:p>
            <a:endParaRPr lang="en-US" b="1" dirty="0">
              <a:latin typeface="Times New Roman" pitchFamily="18" charset="0"/>
              <a:cs typeface="Times New Roman" pitchFamily="18" charset="0"/>
            </a:endParaRPr>
          </a:p>
          <a:p>
            <a:r>
              <a:rPr lang="en-US" dirty="0"/>
              <a:t>The system contains data set from all locations to rent out ,with flexibility of sharing .</a:t>
            </a:r>
            <a:endParaRPr lang="en-IN" dirty="0"/>
          </a:p>
        </p:txBody>
      </p:sp>
      <p:pic>
        <p:nvPicPr>
          <p:cNvPr id="1028" name="Picture 4" descr="Airbnb designs, themes, templates and downloadable graphic elements on  Dribbble">
            <a:extLst>
              <a:ext uri="{FF2B5EF4-FFF2-40B4-BE49-F238E27FC236}">
                <a16:creationId xmlns:a16="http://schemas.microsoft.com/office/drawing/2014/main" id="{B41B847B-2F96-4353-D3F1-E4D6ADA16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502" y="2385526"/>
            <a:ext cx="6674498" cy="397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8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086291"/>
            <a:ext cx="3537967" cy="443070"/>
          </a:xfrm>
          <a:prstGeom prst="rect">
            <a:avLst/>
          </a:prstGeom>
        </p:spPr>
        <p:txBody>
          <a:bodyPr vert="horz" wrap="square" lIns="0" tIns="12065" rIns="0" bIns="0" rtlCol="0">
            <a:spAutoFit/>
          </a:bodyPr>
          <a:lstStyle/>
          <a:p>
            <a:pPr marL="724535">
              <a:lnSpc>
                <a:spcPct val="100000"/>
              </a:lnSpc>
              <a:spcBef>
                <a:spcPts val="95"/>
              </a:spcBef>
            </a:pPr>
            <a:r>
              <a:rPr lang="en-IN" spc="-5" dirty="0"/>
              <a:t>ADVANTAGES</a:t>
            </a:r>
            <a:endParaRPr spc="-5" dirty="0"/>
          </a:p>
        </p:txBody>
      </p:sp>
      <p:sp>
        <p:nvSpPr>
          <p:cNvPr id="3" name="TextBox 2">
            <a:extLst>
              <a:ext uri="{FF2B5EF4-FFF2-40B4-BE49-F238E27FC236}">
                <a16:creationId xmlns:a16="http://schemas.microsoft.com/office/drawing/2014/main" id="{A8A22742-B9CB-41F4-BF57-72C54E778AEE}"/>
              </a:ext>
            </a:extLst>
          </p:cNvPr>
          <p:cNvSpPr txBox="1"/>
          <p:nvPr/>
        </p:nvSpPr>
        <p:spPr>
          <a:xfrm>
            <a:off x="1219200" y="2362200"/>
            <a:ext cx="7467601"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Low(er) cost. The first (and most obvious) benefit of staying in an Abode is that it's usually cheaper than a hotel.</a:t>
            </a:r>
          </a:p>
          <a:p>
            <a:endParaRPr lang="en-US" dirty="0"/>
          </a:p>
          <a:p>
            <a:pPr marL="285750" indent="-285750">
              <a:buFont typeface="Arial" panose="020B0604020202020204" pitchFamily="34" charset="0"/>
              <a:buChar char="•"/>
            </a:pPr>
            <a:r>
              <a:rPr lang="en-US" dirty="0"/>
              <a:t>Live like a local. Another great benefit of Abode is that it's a more personal experience than a hotel. ...</a:t>
            </a:r>
          </a:p>
          <a:p>
            <a:pPr marL="285750" indent="-285750">
              <a:buFont typeface="Arial" panose="020B0604020202020204" pitchFamily="34" charset="0"/>
              <a:buChar char="•"/>
            </a:pPr>
            <a:r>
              <a:rPr lang="en-US" dirty="0"/>
              <a:t>Flexibility.</a:t>
            </a:r>
          </a:p>
          <a:p>
            <a:pPr marL="285750" indent="-285750">
              <a:buFont typeface="Arial" panose="020B0604020202020204" pitchFamily="34" charset="0"/>
              <a:buChar char="•"/>
            </a:pPr>
            <a:r>
              <a:rPr lang="en-US" dirty="0"/>
              <a:t>Book at-home services.</a:t>
            </a:r>
            <a:endParaRPr lang="en-IN" sz="2400" dirty="0"/>
          </a:p>
        </p:txBody>
      </p:sp>
    </p:spTree>
    <p:extLst>
      <p:ext uri="{BB962C8B-B14F-4D97-AF65-F5344CB8AC3E}">
        <p14:creationId xmlns:p14="http://schemas.microsoft.com/office/powerpoint/2010/main" val="2913001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964</TotalTime>
  <Words>1433</Words>
  <Application>Microsoft Office PowerPoint</Application>
  <PresentationFormat>On-screen Show (4:3)</PresentationFormat>
  <Paragraphs>149</Paragraphs>
  <Slides>19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Aharoni</vt:lpstr>
      <vt:lpstr>-apple-system</vt:lpstr>
      <vt:lpstr>Arial</vt:lpstr>
      <vt:lpstr>Arial MT</vt:lpstr>
      <vt:lpstr>Arial Rounded MT Bold</vt:lpstr>
      <vt:lpstr>Calibri</vt:lpstr>
      <vt:lpstr>Capita</vt:lpstr>
      <vt:lpstr>ff4</vt:lpstr>
      <vt:lpstr>ff5</vt:lpstr>
      <vt:lpstr>Poppins</vt:lpstr>
      <vt:lpstr>Roboto</vt:lpstr>
      <vt:lpstr>Times New Roman</vt:lpstr>
      <vt:lpstr>Verdana</vt:lpstr>
      <vt:lpstr>Office Theme</vt:lpstr>
      <vt:lpstr>    Program: B.Tech, Semester-8, Fourth Year Subject Code: CSD0804 (MAJOR PROJECT)  </vt:lpstr>
      <vt:lpstr>Outlines</vt:lpstr>
      <vt:lpstr>Brief  Intro</vt:lpstr>
      <vt:lpstr>Problem Statement</vt:lpstr>
      <vt:lpstr>INTRODUCTION </vt:lpstr>
      <vt:lpstr>FEATURES</vt:lpstr>
      <vt:lpstr>PowerPoint Presentation</vt:lpstr>
      <vt:lpstr>PowerPoint Presentation</vt:lpstr>
      <vt:lpstr>ADVANTAGES</vt:lpstr>
      <vt:lpstr>GOALS OF PROPOSED SYSTEM </vt:lpstr>
      <vt:lpstr>PowerPoint Presentation</vt:lpstr>
      <vt:lpstr>Technologies Used</vt:lpstr>
      <vt:lpstr>PowerPoint Presentation</vt:lpstr>
      <vt:lpstr>           React </vt:lpstr>
      <vt:lpstr>Node Js</vt:lpstr>
      <vt:lpstr>PowerPoint Presentation</vt:lpstr>
      <vt:lpstr>PowerPoint Presentation</vt:lpstr>
      <vt:lpstr>FAQS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Abhiraj</cp:lastModifiedBy>
  <cp:revision>25</cp:revision>
  <dcterms:created xsi:type="dcterms:W3CDTF">2022-03-05T16:20:15Z</dcterms:created>
  <dcterms:modified xsi:type="dcterms:W3CDTF">2023-04-18T17:37:39Z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2022-02-12T00:00:00Z</vt:filetime>
  </property>
  <property fmtid="{D5CDD505-2E9C-101B-9397-08002B2CF9AE}" pid="3" name="Creator">
    <vt:lpwstr>Microsoft® PowerPoint® 2010</vt:lpwstr>
  </property>
  <property fmtid="{D5CDD505-2E9C-101B-9397-08002B2CF9AE}" pid="4" name="LastSaved">
    <vt:filetime>2022-03-05T00:00:00Z</vt:filetime>
  </property>
</Properties>
</file>