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4552-86EF-4837-BC93-B54B4AABDF1F}" type="datetimeFigureOut">
              <a:rPr lang="en-US" smtClean="0"/>
              <a:t>3/17/2021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B642-550C-4E2D-A736-4BEFA8ADFC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E7F3E566-41B3-4604-B8ED-FD7365E14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995" y="3078163"/>
            <a:ext cx="4397229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CHEMICAL SHIFT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>
            <a:extLst>
              <a:ext uri="{FF2B5EF4-FFF2-40B4-BE49-F238E27FC236}">
                <a16:creationId xmlns="" xmlns:a16="http://schemas.microsoft.com/office/drawing/2014/main" id="{00D1A50E-4705-4A6C-B84B-44A90EDB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2063750"/>
            <a:ext cx="561975" cy="20447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Oval 3">
            <a:extLst>
              <a:ext uri="{FF2B5EF4-FFF2-40B4-BE49-F238E27FC236}">
                <a16:creationId xmlns="" xmlns:a16="http://schemas.microsoft.com/office/drawing/2014/main" id="{E14FB5AF-BA1C-43B1-904F-98542018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2063750"/>
            <a:ext cx="561975" cy="1511300"/>
          </a:xfrm>
          <a:prstGeom prst="ellipse">
            <a:avLst/>
          </a:prstGeom>
          <a:solidFill>
            <a:srgbClr val="FFFF99">
              <a:alpha val="50000"/>
            </a:srgb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0116" name="Picture 4">
            <a:extLst>
              <a:ext uri="{FF2B5EF4-FFF2-40B4-BE49-F238E27FC236}">
                <a16:creationId xmlns="" xmlns:a16="http://schemas.microsoft.com/office/drawing/2014/main" id="{CFB03220-900B-43A6-99EC-739FFDB3C70F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90750"/>
            <a:ext cx="323254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4DB4D13B-1F23-48DE-A594-F3F8D1BF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45" y="4022727"/>
            <a:ext cx="1938031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two neighbors</a:t>
            </a:r>
          </a:p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n+1  =  3</a:t>
            </a:r>
          </a:p>
          <a:p>
            <a:pPr>
              <a:defRPr/>
            </a:pPr>
            <a:r>
              <a:rPr lang="en-US" sz="2400" kern="0">
                <a:solidFill>
                  <a:srgbClr val="3333CC"/>
                </a:solidFill>
                <a:latin typeface="Times New Roman" panose="02020603050405020304" pitchFamily="18" charset="0"/>
              </a:rPr>
              <a:t>triplet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90774B2E-500C-4D24-8EB8-294BF26DB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045" y="4327527"/>
            <a:ext cx="1800173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one neighbor</a:t>
            </a:r>
          </a:p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n+1  =  2</a:t>
            </a:r>
          </a:p>
          <a:p>
            <a:pPr>
              <a:defRPr/>
            </a:pPr>
            <a:r>
              <a:rPr lang="en-US" sz="2400" kern="0">
                <a:solidFill>
                  <a:srgbClr val="3333CC"/>
                </a:solidFill>
                <a:latin typeface="Times New Roman" panose="02020603050405020304" pitchFamily="18" charset="0"/>
              </a:rPr>
              <a:t>doublet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="" xmlns:a16="http://schemas.microsoft.com/office/drawing/2014/main" id="{46A1C111-EB8C-4949-9457-A6BEB644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44" y="1614490"/>
            <a:ext cx="1261564" cy="310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singlet</a:t>
            </a:r>
          </a:p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doublet</a:t>
            </a:r>
          </a:p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triplet</a:t>
            </a:r>
          </a:p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quartet</a:t>
            </a:r>
          </a:p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quintet</a:t>
            </a:r>
          </a:p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sextet</a:t>
            </a:r>
          </a:p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septet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="" xmlns:a16="http://schemas.microsoft.com/office/drawing/2014/main" id="{EEC05437-A5B0-42B8-87ED-8B666A1B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895" y="593727"/>
            <a:ext cx="206627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MULTIPLETS</a:t>
            </a:r>
          </a:p>
        </p:txBody>
      </p:sp>
      <p:sp>
        <p:nvSpPr>
          <p:cNvPr id="8202" name="Line 10">
            <a:extLst>
              <a:ext uri="{FF2B5EF4-FFF2-40B4-BE49-F238E27FC236}">
                <a16:creationId xmlns="" xmlns:a16="http://schemas.microsoft.com/office/drawing/2014/main" id="{3D8301F1-DDB6-4C2F-B69F-2C0BB994EE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3150" y="1219200"/>
            <a:ext cx="40005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3" name="Rectangle 11">
            <a:extLst>
              <a:ext uri="{FF2B5EF4-FFF2-40B4-BE49-F238E27FC236}">
                <a16:creationId xmlns="" xmlns:a16="http://schemas.microsoft.com/office/drawing/2014/main" id="{628333CB-F510-4E83-9A74-E27F8AA2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45" y="585790"/>
            <a:ext cx="2731517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this hydrogen’s peak</a:t>
            </a:r>
          </a:p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is split by its two neighbors</a:t>
            </a:r>
          </a:p>
        </p:txBody>
      </p:sp>
      <p:sp>
        <p:nvSpPr>
          <p:cNvPr id="8204" name="Line 12">
            <a:extLst>
              <a:ext uri="{FF2B5EF4-FFF2-40B4-BE49-F238E27FC236}">
                <a16:creationId xmlns="" xmlns:a16="http://schemas.microsoft.com/office/drawing/2014/main" id="{C169A35E-15C8-4185-963D-B05F769A3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1447800"/>
            <a:ext cx="1143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5" name="Rectangle 13">
            <a:extLst>
              <a:ext uri="{FF2B5EF4-FFF2-40B4-BE49-F238E27FC236}">
                <a16:creationId xmlns="" xmlns:a16="http://schemas.microsoft.com/office/drawing/2014/main" id="{589AC623-8DD4-436F-86F5-F1AFD1F2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894" y="585788"/>
            <a:ext cx="2019784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these hydrogens are</a:t>
            </a:r>
          </a:p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split by their single</a:t>
            </a:r>
          </a:p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neighbor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="" xmlns:a16="http://schemas.microsoft.com/office/drawing/2014/main" id="{908AB926-7DF0-4848-92FB-6D0DA6502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228600"/>
            <a:ext cx="58293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0000CC"/>
                </a:solidFill>
              </a:rPr>
              <a:t>NMR Spectrum of Bromoethane</a:t>
            </a:r>
          </a:p>
        </p:txBody>
      </p:sp>
      <p:pic>
        <p:nvPicPr>
          <p:cNvPr id="96259" name="Picture 3">
            <a:extLst>
              <a:ext uri="{FF2B5EF4-FFF2-40B4-BE49-F238E27FC236}">
                <a16:creationId xmlns="" xmlns:a16="http://schemas.microsoft.com/office/drawing/2014/main" id="{43F7C97E-1CD9-46E1-8B37-54901106FA2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597027"/>
            <a:ext cx="6557963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B59ED2-3F73-499D-84ED-428778FD2E9C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8" y="3571876"/>
            <a:ext cx="175101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="" xmlns:a16="http://schemas.microsoft.com/office/drawing/2014/main" id="{CFA54EDF-4E19-4135-A8DA-C4CED3F53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050" y="152400"/>
            <a:ext cx="622935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0000CC"/>
                </a:solidFill>
              </a:rPr>
              <a:t>NMR Spectrum of 2-Nitropropane</a:t>
            </a:r>
          </a:p>
        </p:txBody>
      </p:sp>
      <p:pic>
        <p:nvPicPr>
          <p:cNvPr id="97283" name="Picture 3">
            <a:extLst>
              <a:ext uri="{FF2B5EF4-FFF2-40B4-BE49-F238E27FC236}">
                <a16:creationId xmlns="" xmlns:a16="http://schemas.microsoft.com/office/drawing/2014/main" id="{A5E73CC9-6BEE-43C4-97D6-83B1A085298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8732" y="1476376"/>
            <a:ext cx="6607969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>
            <a:extLst>
              <a:ext uri="{FF2B5EF4-FFF2-40B4-BE49-F238E27FC236}">
                <a16:creationId xmlns="" xmlns:a16="http://schemas.microsoft.com/office/drawing/2014/main" id="{4C5F55FF-37F7-44E4-ACC1-ADFF1DCB6860}"/>
              </a:ext>
            </a:extLst>
          </p:cNvPr>
          <p:cNvGrpSpPr>
            <a:grpSpLocks/>
          </p:cNvGrpSpPr>
          <p:nvPr/>
        </p:nvGrpSpPr>
        <p:grpSpPr bwMode="auto">
          <a:xfrm>
            <a:off x="3390901" y="5638800"/>
            <a:ext cx="4961335" cy="1081088"/>
            <a:chOff x="1888" y="3552"/>
            <a:chExt cx="4167" cy="681"/>
          </a:xfrm>
        </p:grpSpPr>
        <p:grpSp>
          <p:nvGrpSpPr>
            <p:cNvPr id="3" name="Group 13">
              <a:extLst>
                <a:ext uri="{FF2B5EF4-FFF2-40B4-BE49-F238E27FC236}">
                  <a16:creationId xmlns="" xmlns:a16="http://schemas.microsoft.com/office/drawing/2014/main" id="{8E750C8E-4CBE-4170-92F2-470C0932D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9" y="3552"/>
              <a:ext cx="388" cy="288"/>
              <a:chOff x="2289" y="3552"/>
              <a:chExt cx="388" cy="288"/>
            </a:xfrm>
          </p:grpSpPr>
          <p:sp>
            <p:nvSpPr>
              <p:cNvPr id="15366" name="Line 6">
                <a:extLst>
                  <a:ext uri="{FF2B5EF4-FFF2-40B4-BE49-F238E27FC236}">
                    <a16:creationId xmlns="" xmlns:a16="http://schemas.microsoft.com/office/drawing/2014/main" id="{61DE8FA3-F229-45BF-947E-DF83C7ACC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5" y="3552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7" name="Line 7">
                <a:extLst>
                  <a:ext uri="{FF2B5EF4-FFF2-40B4-BE49-F238E27FC236}">
                    <a16:creationId xmlns="" xmlns:a16="http://schemas.microsoft.com/office/drawing/2014/main" id="{20D0A33C-DBC8-4DED-91BA-EAD1B1A73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55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8" name="Line 8">
                <a:extLst>
                  <a:ext uri="{FF2B5EF4-FFF2-40B4-BE49-F238E27FC236}">
                    <a16:creationId xmlns="" xmlns:a16="http://schemas.microsoft.com/office/drawing/2014/main" id="{8E3CDED9-D4FD-4A2E-BCCE-7B9C15C6D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2" y="355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69" name="Line 9">
                <a:extLst>
                  <a:ext uri="{FF2B5EF4-FFF2-40B4-BE49-F238E27FC236}">
                    <a16:creationId xmlns="" xmlns:a16="http://schemas.microsoft.com/office/drawing/2014/main" id="{ECDE0FC3-6CBB-4F35-91AE-5E2002BF6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4" y="3552"/>
                <a:ext cx="0" cy="144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Line 10">
                <a:extLst>
                  <a:ext uri="{FF2B5EF4-FFF2-40B4-BE49-F238E27FC236}">
                    <a16:creationId xmlns="" xmlns:a16="http://schemas.microsoft.com/office/drawing/2014/main" id="{E74F9F21-25F5-4311-A8CE-EEE870728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0" cy="144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1" name="Line 11">
                <a:extLst>
                  <a:ext uri="{FF2B5EF4-FFF2-40B4-BE49-F238E27FC236}">
                    <a16:creationId xmlns="" xmlns:a16="http://schemas.microsoft.com/office/drawing/2014/main" id="{EFA4788C-47E4-4E58-9E78-2F1FA9F5B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7" y="3552"/>
                <a:ext cx="0" cy="96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2" name="Line 12">
                <a:extLst>
                  <a:ext uri="{FF2B5EF4-FFF2-40B4-BE49-F238E27FC236}">
                    <a16:creationId xmlns="" xmlns:a16="http://schemas.microsoft.com/office/drawing/2014/main" id="{E415500C-BE9D-4941-AB25-BC93A1E4E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3552"/>
                <a:ext cx="0" cy="96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74" name="Rectangle 14">
              <a:extLst>
                <a:ext uri="{FF2B5EF4-FFF2-40B4-BE49-F238E27FC236}">
                  <a16:creationId xmlns="" xmlns:a16="http://schemas.microsoft.com/office/drawing/2014/main" id="{53DDD2C9-B1D2-474C-82A5-B1CACD5D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3899"/>
              <a:ext cx="14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rgbClr val="3333CC"/>
                  </a:solidFill>
                  <a:latin typeface="Times New Roman" panose="02020603050405020304" pitchFamily="18" charset="0"/>
                </a:rPr>
                <a:t>1:6:15:20:16:6:1</a:t>
              </a:r>
            </a:p>
          </p:txBody>
        </p:sp>
        <p:sp>
          <p:nvSpPr>
            <p:cNvPr id="15375" name="Rectangle 15">
              <a:extLst>
                <a:ext uri="{FF2B5EF4-FFF2-40B4-BE49-F238E27FC236}">
                  <a16:creationId xmlns="" xmlns:a16="http://schemas.microsoft.com/office/drawing/2014/main" id="{31A51AAC-7E47-45F9-9386-54E163CC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3825"/>
              <a:ext cx="2897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rgbClr val="3333CC"/>
                  </a:solidFill>
                  <a:latin typeface="Times New Roman" panose="02020603050405020304" pitchFamily="18" charset="0"/>
                </a:rPr>
                <a:t>in higher multiplets the outer peaks</a:t>
              </a:r>
            </a:p>
            <a:p>
              <a:pPr>
                <a:defRPr/>
              </a:pPr>
              <a:r>
                <a:rPr lang="en-US" kern="0">
                  <a:solidFill>
                    <a:srgbClr val="3333CC"/>
                  </a:solidFill>
                  <a:latin typeface="Times New Roman" panose="02020603050405020304" pitchFamily="18" charset="0"/>
                </a:rPr>
                <a:t>are often nearly lost in the baseline</a:t>
              </a:r>
            </a:p>
          </p:txBody>
        </p:sp>
      </p:grpSp>
      <p:pic>
        <p:nvPicPr>
          <p:cNvPr id="17" name="Picture 5">
            <a:extLst>
              <a:ext uri="{FF2B5EF4-FFF2-40B4-BE49-F238E27FC236}">
                <a16:creationId xmlns="" xmlns:a16="http://schemas.microsoft.com/office/drawing/2014/main" id="{19597072-19EF-4055-8685-DEA4A2EFCDA0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2500306"/>
            <a:ext cx="2055812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="" xmlns:a16="http://schemas.microsoft.com/office/drawing/2014/main" id="{BB28C503-8C13-460D-A927-F64FF13F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2139950"/>
            <a:ext cx="1704975" cy="1739900"/>
          </a:xfrm>
          <a:prstGeom prst="rect">
            <a:avLst/>
          </a:prstGeom>
          <a:solidFill>
            <a:srgbClr val="FFFFCC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3099D31A-D437-4AD0-BDBA-3B1B7C2B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44" y="122238"/>
            <a:ext cx="837825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PEAKS ARE MEASURED RELATIVE TO TMS</a:t>
            </a:r>
          </a:p>
        </p:txBody>
      </p:sp>
      <p:sp>
        <p:nvSpPr>
          <p:cNvPr id="64516" name="Line 4">
            <a:extLst>
              <a:ext uri="{FF2B5EF4-FFF2-40B4-BE49-F238E27FC236}">
                <a16:creationId xmlns="" xmlns:a16="http://schemas.microsoft.com/office/drawing/2014/main" id="{7FB640F1-30BA-409D-8EBB-30209F9B2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050" y="6019800"/>
            <a:ext cx="434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Line 5">
            <a:extLst>
              <a:ext uri="{FF2B5EF4-FFF2-40B4-BE49-F238E27FC236}">
                <a16:creationId xmlns="" xmlns:a16="http://schemas.microsoft.com/office/drawing/2014/main" id="{B07BE1EB-7F9E-4F13-A95F-EBF708B86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3550" y="5410200"/>
            <a:ext cx="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Line 6">
            <a:extLst>
              <a:ext uri="{FF2B5EF4-FFF2-40B4-BE49-F238E27FC236}">
                <a16:creationId xmlns="" xmlns:a16="http://schemas.microsoft.com/office/drawing/2014/main" id="{7EEA171A-E377-4821-9FF5-7E5C455B9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638800"/>
            <a:ext cx="217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9" name="Line 7">
            <a:extLst>
              <a:ext uri="{FF2B5EF4-FFF2-40B4-BE49-F238E27FC236}">
                <a16:creationId xmlns="" xmlns:a16="http://schemas.microsoft.com/office/drawing/2014/main" id="{4FB98EF0-A036-4F07-A985-CC4F41556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6100" y="54102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0" name="Rectangle 8">
            <a:extLst>
              <a:ext uri="{FF2B5EF4-FFF2-40B4-BE49-F238E27FC236}">
                <a16:creationId xmlns="" xmlns:a16="http://schemas.microsoft.com/office/drawing/2014/main" id="{3B2F8F4A-C08A-4B38-B3C9-1DFDCAFA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895" y="4749802"/>
            <a:ext cx="8191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C0000"/>
                </a:solidFill>
              </a:rPr>
              <a:t>TMS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="" xmlns:a16="http://schemas.microsoft.com/office/drawing/2014/main" id="{16E9722B-DF21-458C-A5FE-DFBF3A653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995" y="5241927"/>
            <a:ext cx="148438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shift in Hz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="" xmlns:a16="http://schemas.microsoft.com/office/drawing/2014/main" id="{8AF8C1DC-AFC6-49EE-BD87-D5BD6C06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345" y="6003927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0</a:t>
            </a:r>
          </a:p>
        </p:txBody>
      </p:sp>
      <p:pic>
        <p:nvPicPr>
          <p:cNvPr id="64523" name="Picture 11">
            <a:extLst>
              <a:ext uri="{FF2B5EF4-FFF2-40B4-BE49-F238E27FC236}">
                <a16:creationId xmlns="" xmlns:a16="http://schemas.microsoft.com/office/drawing/2014/main" id="{4A296DFB-1352-484D-BE63-25D3BAA71180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178" y="2176465"/>
            <a:ext cx="1603772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4" name="Rectangle 12">
            <a:extLst>
              <a:ext uri="{FF2B5EF4-FFF2-40B4-BE49-F238E27FC236}">
                <a16:creationId xmlns="" xmlns:a16="http://schemas.microsoft.com/office/drawing/2014/main" id="{92CA0700-879F-4759-98F5-299878F3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94" y="2498727"/>
            <a:ext cx="230031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9933"/>
                </a:solidFill>
              </a:rPr>
              <a:t>tetramethylsilane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9933"/>
                </a:solidFill>
              </a:rPr>
              <a:t>        “TMS”</a:t>
            </a:r>
          </a:p>
        </p:txBody>
      </p:sp>
      <p:sp>
        <p:nvSpPr>
          <p:cNvPr id="64525" name="Rectangle 13">
            <a:extLst>
              <a:ext uri="{FF2B5EF4-FFF2-40B4-BE49-F238E27FC236}">
                <a16:creationId xmlns="" xmlns:a16="http://schemas.microsoft.com/office/drawing/2014/main" id="{5FBA8E16-3945-4BDC-A86B-0E5CE63F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94" y="2117727"/>
            <a:ext cx="270426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9933"/>
                </a:solidFill>
              </a:rPr>
              <a:t>reference compound</a:t>
            </a:r>
          </a:p>
        </p:txBody>
      </p:sp>
      <p:sp>
        <p:nvSpPr>
          <p:cNvPr id="64526" name="Rectangle 14">
            <a:extLst>
              <a:ext uri="{FF2B5EF4-FFF2-40B4-BE49-F238E27FC236}">
                <a16:creationId xmlns="" xmlns:a16="http://schemas.microsoft.com/office/drawing/2014/main" id="{C0683F68-8CA3-4BFF-9A1B-5BD88A8F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895" y="6003927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="" xmlns:a16="http://schemas.microsoft.com/office/drawing/2014/main" id="{747ECDC6-FEC1-446B-829B-113148C8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30750"/>
            <a:ext cx="4733925" cy="1739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64528" name="Rectangle 16">
            <a:extLst>
              <a:ext uri="{FF2B5EF4-FFF2-40B4-BE49-F238E27FC236}">
                <a16:creationId xmlns="" xmlns:a16="http://schemas.microsoft.com/office/drawing/2014/main" id="{343BE43E-68DF-4C0D-9BA6-BFA9F01F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92" y="881065"/>
            <a:ext cx="762952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Rather than measure the exact resonance position of 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peak, we measure how far downfield it is shifted from TMS.</a:t>
            </a:r>
          </a:p>
        </p:txBody>
      </p:sp>
      <p:sp>
        <p:nvSpPr>
          <p:cNvPr id="64529" name="Line 17">
            <a:extLst>
              <a:ext uri="{FF2B5EF4-FFF2-40B4-BE49-F238E27FC236}">
                <a16:creationId xmlns="" xmlns:a16="http://schemas.microsoft.com/office/drawing/2014/main" id="{1EF26736-16C3-4DF8-BC43-A8CA100FD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200400"/>
            <a:ext cx="97155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0" name="Rectangle 18">
            <a:extLst>
              <a:ext uri="{FF2B5EF4-FFF2-40B4-BE49-F238E27FC236}">
                <a16:creationId xmlns="" xmlns:a16="http://schemas.microsoft.com/office/drawing/2014/main" id="{9D21768E-B5A7-4B42-A55A-AFD29915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5" y="3709988"/>
            <a:ext cx="1654299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Highly shielded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protons appear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way upfield.</a:t>
            </a:r>
          </a:p>
        </p:txBody>
      </p:sp>
      <p:sp>
        <p:nvSpPr>
          <p:cNvPr id="64531" name="Rectangle 19">
            <a:extLst>
              <a:ext uri="{FF2B5EF4-FFF2-40B4-BE49-F238E27FC236}">
                <a16:creationId xmlns="" xmlns:a16="http://schemas.microsoft.com/office/drawing/2014/main" id="{C8DD22DE-AA74-4654-8387-873771CC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444" y="4929188"/>
            <a:ext cx="2000548" cy="147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Chemists originally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thought no other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compound would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come at a higher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field than TMS.</a:t>
            </a:r>
          </a:p>
        </p:txBody>
      </p:sp>
      <p:sp>
        <p:nvSpPr>
          <p:cNvPr id="64532" name="Line 20">
            <a:extLst>
              <a:ext uri="{FF2B5EF4-FFF2-40B4-BE49-F238E27FC236}">
                <a16:creationId xmlns="" xmlns:a16="http://schemas.microsoft.com/office/drawing/2014/main" id="{5AB1D095-F872-4308-8474-78D5EBD67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4191000"/>
            <a:ext cx="1485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3" name="Line 21">
            <a:extLst>
              <a:ext uri="{FF2B5EF4-FFF2-40B4-BE49-F238E27FC236}">
                <a16:creationId xmlns="" xmlns:a16="http://schemas.microsoft.com/office/drawing/2014/main" id="{C364ED7E-87D6-476C-BC3E-CE4C33A72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1910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="" xmlns:a16="http://schemas.microsoft.com/office/drawing/2014/main" id="{D3E3FD1E-6717-40EF-ADC4-5DD56C665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410200"/>
            <a:ext cx="514350" cy="228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5" name="Rectangle 23">
            <a:extLst>
              <a:ext uri="{FF2B5EF4-FFF2-40B4-BE49-F238E27FC236}">
                <a16:creationId xmlns="" xmlns:a16="http://schemas.microsoft.com/office/drawing/2014/main" id="{8BD67F8B-0FB1-49DD-B08B-8DA595948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197" y="5632450"/>
            <a:ext cx="112210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9900"/>
                </a:solidFill>
              </a:rPr>
              <a:t>downfield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="" xmlns:a16="http://schemas.microsoft.com/office/drawing/2014/main" id="{518B1D5B-9216-4419-946E-8DCF9DB2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2444750"/>
            <a:ext cx="6448425" cy="2349500"/>
          </a:xfrm>
          <a:prstGeom prst="rect">
            <a:avLst/>
          </a:prstGeom>
          <a:solidFill>
            <a:srgbClr val="FFFFCC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75313D0B-28D8-43E0-AC29-9078C73D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94" y="2925765"/>
            <a:ext cx="6451061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DESHIELDING BY </a:t>
            </a:r>
          </a:p>
          <a:p>
            <a:pPr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ELECTRONEGATIVE ELEMENTS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2">
            <a:extLst>
              <a:ext uri="{FF2B5EF4-FFF2-40B4-BE49-F238E27FC236}">
                <a16:creationId xmlns="" xmlns:a16="http://schemas.microsoft.com/office/drawing/2014/main" id="{EEC09B69-04B4-4130-BF4C-87423DE4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1219200"/>
            <a:ext cx="857250" cy="685800"/>
          </a:xfrm>
          <a:prstGeom prst="ellipse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74755" name="Oval 3">
            <a:extLst>
              <a:ext uri="{FF2B5EF4-FFF2-40B4-BE49-F238E27FC236}">
                <a16:creationId xmlns="" xmlns:a16="http://schemas.microsoft.com/office/drawing/2014/main" id="{5E5EA5B0-0067-4C9C-841D-67FB192A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066800"/>
            <a:ext cx="742950" cy="990600"/>
          </a:xfrm>
          <a:prstGeom prst="ellipse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74756" name="Rectangle 4">
            <a:extLst>
              <a:ext uri="{FF2B5EF4-FFF2-40B4-BE49-F238E27FC236}">
                <a16:creationId xmlns="" xmlns:a16="http://schemas.microsoft.com/office/drawing/2014/main" id="{F31D1F3D-E055-44EF-88C3-AC0727C3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3359150"/>
            <a:ext cx="4962525" cy="1587500"/>
          </a:xfrm>
          <a:prstGeom prst="rect">
            <a:avLst/>
          </a:prstGeom>
          <a:solidFill>
            <a:srgbClr val="DDDDDD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74757" name="Rectangle 5">
            <a:extLst>
              <a:ext uri="{FF2B5EF4-FFF2-40B4-BE49-F238E27FC236}">
                <a16:creationId xmlns="" xmlns:a16="http://schemas.microsoft.com/office/drawing/2014/main" id="{31D92EB4-9027-469C-9E1C-CA0EC46E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195" y="3611565"/>
            <a:ext cx="2072683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highly shielded</a:t>
            </a:r>
          </a:p>
          <a:p>
            <a:r>
              <a:rPr lang="en-US" altLang="en-US">
                <a:solidFill>
                  <a:srgbClr val="339933"/>
                </a:solidFill>
              </a:rPr>
              <a:t>protons appear</a:t>
            </a:r>
          </a:p>
          <a:p>
            <a:r>
              <a:rPr lang="en-US" altLang="en-US">
                <a:solidFill>
                  <a:srgbClr val="339933"/>
                </a:solidFill>
              </a:rPr>
              <a:t>at high field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="" xmlns:a16="http://schemas.microsoft.com/office/drawing/2014/main" id="{BDB27F09-9C5E-4DCA-9AF6-7B4C807E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645" y="3611565"/>
            <a:ext cx="2082301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“deshielded“</a:t>
            </a:r>
          </a:p>
          <a:p>
            <a:r>
              <a:rPr lang="en-US" altLang="en-US">
                <a:solidFill>
                  <a:schemeClr val="accent2"/>
                </a:solidFill>
              </a:rPr>
              <a:t>protons appear </a:t>
            </a:r>
          </a:p>
          <a:p>
            <a:r>
              <a:rPr lang="en-US" altLang="en-US">
                <a:solidFill>
                  <a:schemeClr val="accent2"/>
                </a:solidFill>
              </a:rPr>
              <a:t>at low field</a:t>
            </a:r>
          </a:p>
        </p:txBody>
      </p:sp>
      <p:sp>
        <p:nvSpPr>
          <p:cNvPr id="74759" name="Line 7">
            <a:extLst>
              <a:ext uri="{FF2B5EF4-FFF2-40B4-BE49-F238E27FC236}">
                <a16:creationId xmlns="" xmlns:a16="http://schemas.microsoft.com/office/drawing/2014/main" id="{D5FB9441-2215-4105-9F81-6B72318CF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250" y="5181600"/>
            <a:ext cx="2514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Rectangle 8">
            <a:extLst>
              <a:ext uri="{FF2B5EF4-FFF2-40B4-BE49-F238E27FC236}">
                <a16:creationId xmlns="" xmlns:a16="http://schemas.microsoft.com/office/drawing/2014/main" id="{FEFFFAD5-2CCE-4B29-BC73-D6388FC6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94" y="5287965"/>
            <a:ext cx="33631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deshielding moves proton</a:t>
            </a:r>
          </a:p>
          <a:p>
            <a:r>
              <a:rPr lang="en-US" altLang="en-US">
                <a:solidFill>
                  <a:srgbClr val="CC0000"/>
                </a:solidFill>
              </a:rPr>
              <a:t>resonance to lower field</a:t>
            </a:r>
          </a:p>
        </p:txBody>
      </p:sp>
      <p:sp>
        <p:nvSpPr>
          <p:cNvPr id="74761" name="Rectangle 9">
            <a:extLst>
              <a:ext uri="{FF2B5EF4-FFF2-40B4-BE49-F238E27FC236}">
                <a16:creationId xmlns="" xmlns:a16="http://schemas.microsoft.com/office/drawing/2014/main" id="{9DCE053D-9E8D-424F-AFF9-0021CF2AC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044" y="1249363"/>
            <a:ext cx="527388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C</a:t>
            </a:r>
          </a:p>
        </p:txBody>
      </p:sp>
      <p:sp>
        <p:nvSpPr>
          <p:cNvPr id="74762" name="Line 10">
            <a:extLst>
              <a:ext uri="{FF2B5EF4-FFF2-40B4-BE49-F238E27FC236}">
                <a16:creationId xmlns="" xmlns:a16="http://schemas.microsoft.com/office/drawing/2014/main" id="{D1627241-E544-44E7-A30D-62DCD6370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1600200"/>
            <a:ext cx="400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Rectangle 11">
            <a:extLst>
              <a:ext uri="{FF2B5EF4-FFF2-40B4-BE49-F238E27FC236}">
                <a16:creationId xmlns="" xmlns:a16="http://schemas.microsoft.com/office/drawing/2014/main" id="{205322F1-E745-42E0-9CE5-411EC6013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08" y="1249363"/>
            <a:ext cx="556243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H</a:t>
            </a:r>
          </a:p>
        </p:txBody>
      </p:sp>
      <p:sp>
        <p:nvSpPr>
          <p:cNvPr id="74764" name="Line 12">
            <a:extLst>
              <a:ext uri="{FF2B5EF4-FFF2-40B4-BE49-F238E27FC236}">
                <a16:creationId xmlns="" xmlns:a16="http://schemas.microsoft.com/office/drawing/2014/main" id="{CD071707-48BA-436A-89DC-19FE05528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0331" y="1600200"/>
            <a:ext cx="400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Rectangle 13">
            <a:extLst>
              <a:ext uri="{FF2B5EF4-FFF2-40B4-BE49-F238E27FC236}">
                <a16:creationId xmlns="" xmlns:a16="http://schemas.microsoft.com/office/drawing/2014/main" id="{AFF66465-3814-4AF2-8116-36AE232C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1249363"/>
            <a:ext cx="670055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Cl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="" xmlns:a16="http://schemas.microsoft.com/office/drawing/2014/main" id="{E2C28900-7BF6-4BCD-8062-DEC03EF2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094" y="1020765"/>
            <a:ext cx="4328108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Chlorine “deshields” the proton,</a:t>
            </a:r>
          </a:p>
          <a:p>
            <a:r>
              <a:rPr lang="en-US" altLang="en-US"/>
              <a:t>that is, it takes valence electron </a:t>
            </a:r>
          </a:p>
          <a:p>
            <a:r>
              <a:rPr lang="en-US" altLang="en-US"/>
              <a:t>density away from carbon, which</a:t>
            </a:r>
          </a:p>
          <a:p>
            <a:r>
              <a:rPr lang="en-US" altLang="en-US"/>
              <a:t>in turn takes more density from</a:t>
            </a:r>
          </a:p>
          <a:p>
            <a:r>
              <a:rPr lang="en-US" altLang="en-US"/>
              <a:t>hydrogen </a:t>
            </a:r>
            <a:r>
              <a:rPr lang="en-US" altLang="en-US" u="sng"/>
              <a:t>deshielding</a:t>
            </a:r>
            <a:r>
              <a:rPr lang="en-US" altLang="en-US"/>
              <a:t> the proton. </a:t>
            </a:r>
          </a:p>
        </p:txBody>
      </p:sp>
      <p:sp>
        <p:nvSpPr>
          <p:cNvPr id="74767" name="Rectangle 15">
            <a:extLst>
              <a:ext uri="{FF2B5EF4-FFF2-40B4-BE49-F238E27FC236}">
                <a16:creationId xmlns="" xmlns:a16="http://schemas.microsoft.com/office/drawing/2014/main" id="{AC8A6967-616D-4B89-BC82-F6A8EA70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95" y="2185990"/>
            <a:ext cx="1596591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electronegative</a:t>
            </a:r>
          </a:p>
          <a:p>
            <a:r>
              <a:rPr lang="en-US" altLang="en-US" sz="1800">
                <a:solidFill>
                  <a:srgbClr val="CC0000"/>
                </a:solidFill>
              </a:rPr>
              <a:t>element</a:t>
            </a:r>
          </a:p>
        </p:txBody>
      </p:sp>
      <p:sp>
        <p:nvSpPr>
          <p:cNvPr id="74768" name="Freeform 16">
            <a:extLst>
              <a:ext uri="{FF2B5EF4-FFF2-40B4-BE49-F238E27FC236}">
                <a16:creationId xmlns="" xmlns:a16="http://schemas.microsoft.com/office/drawing/2014/main" id="{D62FF228-C066-4060-9748-07BEBF8D701F}"/>
              </a:ext>
            </a:extLst>
          </p:cNvPr>
          <p:cNvSpPr>
            <a:spLocks/>
          </p:cNvSpPr>
          <p:nvPr/>
        </p:nvSpPr>
        <p:spPr bwMode="auto">
          <a:xfrm>
            <a:off x="3314700" y="1090615"/>
            <a:ext cx="629841" cy="306387"/>
          </a:xfrm>
          <a:custGeom>
            <a:avLst/>
            <a:gdLst>
              <a:gd name="T0" fmla="*/ 0 w 529"/>
              <a:gd name="T1" fmla="*/ 0 h 193"/>
              <a:gd name="T2" fmla="*/ 2147483647 w 529"/>
              <a:gd name="T3" fmla="*/ 2147483647 h 193"/>
              <a:gd name="T4" fmla="*/ 2147483647 w 529"/>
              <a:gd name="T5" fmla="*/ 2147483647 h 193"/>
              <a:gd name="T6" fmla="*/ 0 w 529"/>
              <a:gd name="T7" fmla="*/ 0 h 1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9" h="193">
                <a:moveTo>
                  <a:pt x="0" y="0"/>
                </a:moveTo>
                <a:lnTo>
                  <a:pt x="528" y="96"/>
                </a:lnTo>
                <a:lnTo>
                  <a:pt x="192" y="192"/>
                </a:lnTo>
                <a:lnTo>
                  <a:pt x="0" y="0"/>
                </a:lnTo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Freeform 17">
            <a:extLst>
              <a:ext uri="{FF2B5EF4-FFF2-40B4-BE49-F238E27FC236}">
                <a16:creationId xmlns="" xmlns:a16="http://schemas.microsoft.com/office/drawing/2014/main" id="{860A2D82-8E4F-4F78-858E-72B8DFA6C5B4}"/>
              </a:ext>
            </a:extLst>
          </p:cNvPr>
          <p:cNvSpPr>
            <a:spLocks/>
          </p:cNvSpPr>
          <p:nvPr/>
        </p:nvSpPr>
        <p:spPr bwMode="auto">
          <a:xfrm>
            <a:off x="3257550" y="1724025"/>
            <a:ext cx="629841" cy="306388"/>
          </a:xfrm>
          <a:custGeom>
            <a:avLst/>
            <a:gdLst>
              <a:gd name="T0" fmla="*/ 0 w 529"/>
              <a:gd name="T1" fmla="*/ 2147483647 h 193"/>
              <a:gd name="T2" fmla="*/ 2147483647 w 529"/>
              <a:gd name="T3" fmla="*/ 2147483647 h 193"/>
              <a:gd name="T4" fmla="*/ 2147483647 w 529"/>
              <a:gd name="T5" fmla="*/ 0 h 193"/>
              <a:gd name="T6" fmla="*/ 0 w 529"/>
              <a:gd name="T7" fmla="*/ 2147483647 h 1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9" h="193">
                <a:moveTo>
                  <a:pt x="0" y="192"/>
                </a:moveTo>
                <a:lnTo>
                  <a:pt x="528" y="128"/>
                </a:lnTo>
                <a:lnTo>
                  <a:pt x="288" y="0"/>
                </a:lnTo>
                <a:lnTo>
                  <a:pt x="0" y="192"/>
                </a:lnTo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Rectangle 18">
            <a:extLst>
              <a:ext uri="{FF2B5EF4-FFF2-40B4-BE49-F238E27FC236}">
                <a16:creationId xmlns="" xmlns:a16="http://schemas.microsoft.com/office/drawing/2014/main" id="{3CA14F6B-F6DA-4180-9817-F42A14F0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145" y="212725"/>
            <a:ext cx="483356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DESHIELDING BY AN ELECTRONEGATIVE ELEMENT</a:t>
            </a:r>
          </a:p>
        </p:txBody>
      </p:sp>
      <p:sp>
        <p:nvSpPr>
          <p:cNvPr id="74771" name="Line 19">
            <a:extLst>
              <a:ext uri="{FF2B5EF4-FFF2-40B4-BE49-F238E27FC236}">
                <a16:creationId xmlns="" xmlns:a16="http://schemas.microsoft.com/office/drawing/2014/main" id="{6BFF2426-AD68-4A09-871B-32EF7A1A4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1905000"/>
            <a:ext cx="171450" cy="3048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Rectangle 20">
            <a:extLst>
              <a:ext uri="{FF2B5EF4-FFF2-40B4-BE49-F238E27FC236}">
                <a16:creationId xmlns="" xmlns:a16="http://schemas.microsoft.com/office/drawing/2014/main" id="{CDA04787-40B4-4C76-BDC9-C95D0CF0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294" y="3046413"/>
            <a:ext cx="138390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NMR CHART</a:t>
            </a:r>
          </a:p>
        </p:txBody>
      </p:sp>
      <p:sp>
        <p:nvSpPr>
          <p:cNvPr id="74773" name="Rectangle 21">
            <a:extLst>
              <a:ext uri="{FF2B5EF4-FFF2-40B4-BE49-F238E27FC236}">
                <a16:creationId xmlns="" xmlns:a16="http://schemas.microsoft.com/office/drawing/2014/main" id="{662804F2-A287-49ED-84CF-07F5B471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95" y="808038"/>
            <a:ext cx="52578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>
                <a:solidFill>
                  <a:srgbClr val="CC000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3200">
                <a:solidFill>
                  <a:srgbClr val="CC0000"/>
                </a:solidFill>
              </a:rPr>
              <a:t>-</a:t>
            </a:r>
          </a:p>
        </p:txBody>
      </p:sp>
      <p:sp>
        <p:nvSpPr>
          <p:cNvPr id="74774" name="Rectangle 22">
            <a:extLst>
              <a:ext uri="{FF2B5EF4-FFF2-40B4-BE49-F238E27FC236}">
                <a16:creationId xmlns="" xmlns:a16="http://schemas.microsoft.com/office/drawing/2014/main" id="{85919722-3C7D-43EE-8DDF-851D60AE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45" y="808038"/>
            <a:ext cx="61555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>
                <a:solidFill>
                  <a:srgbClr val="CC0000"/>
                </a:solidFill>
                <a:latin typeface="Symbol" panose="05050102010706020507" pitchFamily="18" charset="2"/>
              </a:rPr>
              <a:t>d+</a:t>
            </a:r>
          </a:p>
        </p:txBody>
      </p:sp>
      <p:sp>
        <p:nvSpPr>
          <p:cNvPr id="74775" name="Rectangle 23">
            <a:extLst>
              <a:ext uri="{FF2B5EF4-FFF2-40B4-BE49-F238E27FC236}">
                <a16:creationId xmlns="" xmlns:a16="http://schemas.microsoft.com/office/drawing/2014/main" id="{7730CB0C-1A9F-40E3-8DDE-9C2B7E29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94" y="1812927"/>
            <a:ext cx="44082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  <a:latin typeface="Symbol" panose="05050102010706020507" pitchFamily="18" charset="2"/>
              </a:rPr>
              <a:t>d</a:t>
            </a:r>
            <a:r>
              <a:rPr lang="en-US" altLang="en-US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74776" name="Rectangle 24">
            <a:extLst>
              <a:ext uri="{FF2B5EF4-FFF2-40B4-BE49-F238E27FC236}">
                <a16:creationId xmlns="" xmlns:a16="http://schemas.microsoft.com/office/drawing/2014/main" id="{9CA88AA1-915E-45E8-BC0D-C7D2B876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45" y="1812927"/>
            <a:ext cx="50654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  <a:latin typeface="Symbol" panose="05050102010706020507" pitchFamily="18" charset="2"/>
              </a:rPr>
              <a:t>d+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4CC52344-1E67-4220-AD0F-32909DE79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6629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Electronegativity Dependence </a:t>
            </a:r>
            <a:b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of Chemical Shift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159C9297-1C85-408B-A63A-C706B340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45" y="3046413"/>
            <a:ext cx="1649491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Compound CH</a:t>
            </a:r>
            <a:r>
              <a:rPr lang="en-US" altLang="en-US" sz="1600" baseline="-25000"/>
              <a:t>3</a:t>
            </a:r>
            <a:r>
              <a:rPr lang="en-US" altLang="en-US" sz="1600"/>
              <a:t>X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="" xmlns:a16="http://schemas.microsoft.com/office/drawing/2014/main" id="{6CCA36B1-E6F7-41CE-8D47-5F2BF8A1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43" y="3427413"/>
            <a:ext cx="107080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Element X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="" xmlns:a16="http://schemas.microsoft.com/office/drawing/2014/main" id="{BBB93615-2902-4853-BDD5-C8E2BBE4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44" y="3808413"/>
            <a:ext cx="202619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Electronegativity of X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="" xmlns:a16="http://schemas.microsoft.com/office/drawing/2014/main" id="{9A7A780C-4E40-4CD2-A0B5-3AF4FA2A0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95" y="4098927"/>
            <a:ext cx="164788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Chemical shift  </a:t>
            </a:r>
            <a:r>
              <a:rPr lang="en-US" altLang="en-US" b="1"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="" xmlns:a16="http://schemas.microsoft.com/office/drawing/2014/main" id="{84463BF2-A982-4AC8-8831-310441A2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95" y="3046413"/>
            <a:ext cx="5564024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CH</a:t>
            </a:r>
            <a:r>
              <a:rPr lang="en-US" altLang="en-US" baseline="-25000"/>
              <a:t>3</a:t>
            </a:r>
            <a:r>
              <a:rPr lang="en-US" altLang="en-US" sz="1600"/>
              <a:t>F    CH</a:t>
            </a:r>
            <a:r>
              <a:rPr lang="en-US" altLang="en-US" baseline="-25000"/>
              <a:t>3</a:t>
            </a:r>
            <a:r>
              <a:rPr lang="en-US" altLang="en-US" sz="1600"/>
              <a:t>OH    CH</a:t>
            </a:r>
            <a:r>
              <a:rPr lang="en-US" altLang="en-US" baseline="-25000"/>
              <a:t>3</a:t>
            </a:r>
            <a:r>
              <a:rPr lang="en-US" altLang="en-US" sz="1600"/>
              <a:t>Cl    CH</a:t>
            </a:r>
            <a:r>
              <a:rPr lang="en-US" altLang="en-US" baseline="-25000"/>
              <a:t>3</a:t>
            </a:r>
            <a:r>
              <a:rPr lang="en-US" altLang="en-US" sz="1600"/>
              <a:t>Br    CH</a:t>
            </a:r>
            <a:r>
              <a:rPr lang="en-US" altLang="en-US" baseline="-25000"/>
              <a:t>3</a:t>
            </a:r>
            <a:r>
              <a:rPr lang="en-US" altLang="en-US" sz="1600"/>
              <a:t>I       CH</a:t>
            </a:r>
            <a:r>
              <a:rPr lang="en-US" altLang="en-US" baseline="-25000"/>
              <a:t>4</a:t>
            </a:r>
            <a:r>
              <a:rPr lang="en-US" altLang="en-US" sz="1600"/>
              <a:t>    (CH</a:t>
            </a:r>
            <a:r>
              <a:rPr lang="en-US" altLang="en-US" baseline="-25000"/>
              <a:t>3</a:t>
            </a:r>
            <a:r>
              <a:rPr lang="en-US" altLang="en-US" sz="1600"/>
              <a:t>)</a:t>
            </a:r>
            <a:r>
              <a:rPr lang="en-US" altLang="en-US" baseline="-25000"/>
              <a:t>4</a:t>
            </a:r>
            <a:r>
              <a:rPr lang="en-US" altLang="en-US" sz="1600"/>
              <a:t>Si</a:t>
            </a:r>
          </a:p>
        </p:txBody>
      </p:sp>
      <p:sp>
        <p:nvSpPr>
          <p:cNvPr id="75784" name="Rectangle 8">
            <a:extLst>
              <a:ext uri="{FF2B5EF4-FFF2-40B4-BE49-F238E27FC236}">
                <a16:creationId xmlns="" xmlns:a16="http://schemas.microsoft.com/office/drawing/2014/main" id="{F4F479E2-9DD7-4E36-A891-DF21EBB0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245" y="3427413"/>
            <a:ext cx="508151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F             O             Cl            Br            I             H            Si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="" xmlns:a16="http://schemas.microsoft.com/office/drawing/2014/main" id="{A5E79E51-6A9D-4A9E-9C7F-2CE276E4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945" y="3808413"/>
            <a:ext cx="5007781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4.0           3.5           3.1          2.8         2.5         2.1         1.8</a:t>
            </a:r>
          </a:p>
        </p:txBody>
      </p:sp>
      <p:sp>
        <p:nvSpPr>
          <p:cNvPr id="75786" name="Rectangle 10">
            <a:extLst>
              <a:ext uri="{FF2B5EF4-FFF2-40B4-BE49-F238E27FC236}">
                <a16:creationId xmlns="" xmlns:a16="http://schemas.microsoft.com/office/drawing/2014/main" id="{44078C8B-E316-41A0-8950-9E4ECC4D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945" y="4189413"/>
            <a:ext cx="485389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4.26         3.40        3.05        2.68       2.16      0.23         0</a:t>
            </a:r>
          </a:p>
        </p:txBody>
      </p:sp>
      <p:sp>
        <p:nvSpPr>
          <p:cNvPr id="75787" name="Rectangle 11">
            <a:extLst>
              <a:ext uri="{FF2B5EF4-FFF2-40B4-BE49-F238E27FC236}">
                <a16:creationId xmlns="" xmlns:a16="http://schemas.microsoft.com/office/drawing/2014/main" id="{901B9B25-846E-42F2-9808-CE2FFFE3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94" y="2316165"/>
            <a:ext cx="783708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Dependence of the Chemical Shift of CH</a:t>
            </a:r>
            <a:r>
              <a:rPr lang="en-US" altLang="en-US" sz="2800" baseline="-25000"/>
              <a:t>3</a:t>
            </a:r>
            <a:r>
              <a:rPr lang="en-US" altLang="en-US"/>
              <a:t>X on the Element X</a:t>
            </a:r>
          </a:p>
        </p:txBody>
      </p:sp>
      <p:sp>
        <p:nvSpPr>
          <p:cNvPr id="75788" name="Line 12">
            <a:extLst>
              <a:ext uri="{FF2B5EF4-FFF2-40B4-BE49-F238E27FC236}">
                <a16:creationId xmlns="" xmlns:a16="http://schemas.microsoft.com/office/drawing/2014/main" id="{F4AE101E-F017-4DD5-BA7F-367CF767A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95600"/>
            <a:ext cx="640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13">
            <a:extLst>
              <a:ext uri="{FF2B5EF4-FFF2-40B4-BE49-F238E27FC236}">
                <a16:creationId xmlns="" xmlns:a16="http://schemas.microsoft.com/office/drawing/2014/main" id="{01182E85-59A0-420D-9C12-D22BEA352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00600"/>
            <a:ext cx="640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="" xmlns:a16="http://schemas.microsoft.com/office/drawing/2014/main" id="{40F053F0-B217-44B0-9680-3A99660B5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257800"/>
            <a:ext cx="35433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Rectangle 15">
            <a:extLst>
              <a:ext uri="{FF2B5EF4-FFF2-40B4-BE49-F238E27FC236}">
                <a16:creationId xmlns="" xmlns:a16="http://schemas.microsoft.com/office/drawing/2014/main" id="{7F4F05E2-488C-46E4-B859-9E01FDFA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95" y="5440365"/>
            <a:ext cx="3882473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deshielding increases with the</a:t>
            </a:r>
          </a:p>
          <a:p>
            <a:r>
              <a:rPr lang="en-US" altLang="en-US"/>
              <a:t>electronegativity of atom X</a:t>
            </a:r>
          </a:p>
        </p:txBody>
      </p:sp>
      <p:sp>
        <p:nvSpPr>
          <p:cNvPr id="75792" name="Rectangle 16">
            <a:extLst>
              <a:ext uri="{FF2B5EF4-FFF2-40B4-BE49-F238E27FC236}">
                <a16:creationId xmlns="" xmlns:a16="http://schemas.microsoft.com/office/drawing/2014/main" id="{DF04F371-9B11-4460-8324-75E3E4E0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395" y="5059365"/>
            <a:ext cx="8191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TMS</a:t>
            </a:r>
          </a:p>
        </p:txBody>
      </p:sp>
      <p:sp>
        <p:nvSpPr>
          <p:cNvPr id="75793" name="Rectangle 17">
            <a:extLst>
              <a:ext uri="{FF2B5EF4-FFF2-40B4-BE49-F238E27FC236}">
                <a16:creationId xmlns="" xmlns:a16="http://schemas.microsoft.com/office/drawing/2014/main" id="{A69B647B-D201-492B-A7C1-106BBCD6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3775075"/>
            <a:ext cx="4105275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75794" name="Line 18">
            <a:extLst>
              <a:ext uri="{FF2B5EF4-FFF2-40B4-BE49-F238E27FC236}">
                <a16:creationId xmlns="" xmlns:a16="http://schemas.microsoft.com/office/drawing/2014/main" id="{A0386819-265C-41F2-9EAD-AB437C33C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8900" y="4495800"/>
            <a:ext cx="6858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Rectangle 19">
            <a:extLst>
              <a:ext uri="{FF2B5EF4-FFF2-40B4-BE49-F238E27FC236}">
                <a16:creationId xmlns="" xmlns:a16="http://schemas.microsoft.com/office/drawing/2014/main" id="{A45FD061-F947-40EC-A9F5-9B54E482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644" y="5005390"/>
            <a:ext cx="1173398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most</a:t>
            </a:r>
          </a:p>
          <a:p>
            <a:r>
              <a:rPr lang="en-US" altLang="en-US" sz="1800">
                <a:solidFill>
                  <a:schemeClr val="accent2"/>
                </a:solidFill>
              </a:rPr>
              <a:t>deshielded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168C1CA6-E9A4-414F-A867-ED16A3E5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457200"/>
            <a:ext cx="58293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Substitution Effects on Chemical Shift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="" xmlns:a16="http://schemas.microsoft.com/office/drawing/2014/main" id="{3A013803-3B7A-4076-B6EF-A7BDC6AF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994" y="2651127"/>
            <a:ext cx="341760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>
                <a:solidFill>
                  <a:srgbClr val="FF0033"/>
                </a:solidFill>
              </a:rPr>
              <a:t>H</a:t>
            </a:r>
            <a:r>
              <a:rPr lang="en-US" altLang="en-US"/>
              <a:t>Cl</a:t>
            </a:r>
            <a:r>
              <a:rPr lang="en-US" altLang="en-US" baseline="-25000"/>
              <a:t>3 </a:t>
            </a:r>
            <a:r>
              <a:rPr lang="en-US" altLang="en-US"/>
              <a:t>  C</a:t>
            </a:r>
            <a:r>
              <a:rPr lang="en-US" altLang="en-US">
                <a:solidFill>
                  <a:srgbClr val="FF0033"/>
                </a:solidFill>
              </a:rPr>
              <a:t>H</a:t>
            </a:r>
            <a:r>
              <a:rPr lang="en-US" altLang="en-US" baseline="-25000"/>
              <a:t>2</a:t>
            </a:r>
            <a:r>
              <a:rPr lang="en-US" altLang="en-US"/>
              <a:t>Cl</a:t>
            </a:r>
            <a:r>
              <a:rPr lang="en-US" altLang="en-US" baseline="-25000"/>
              <a:t>2</a:t>
            </a:r>
            <a:r>
              <a:rPr lang="en-US" altLang="en-US"/>
              <a:t>   C</a:t>
            </a:r>
            <a:r>
              <a:rPr lang="en-US" altLang="en-US">
                <a:solidFill>
                  <a:srgbClr val="FF0033"/>
                </a:solidFill>
              </a:rPr>
              <a:t>H</a:t>
            </a:r>
            <a:r>
              <a:rPr lang="en-US" altLang="en-US" baseline="-25000"/>
              <a:t>3</a:t>
            </a:r>
            <a:r>
              <a:rPr lang="en-US" altLang="en-US"/>
              <a:t>Cl   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="" xmlns:a16="http://schemas.microsoft.com/office/drawing/2014/main" id="{E0447019-24F0-45EB-A390-F90CABD0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294" y="3108327"/>
            <a:ext cx="357950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7.27     5.30       3.05    ppm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="" xmlns:a16="http://schemas.microsoft.com/office/drawing/2014/main" id="{151EF565-C4B1-4968-A988-7ECC6A02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695" y="4632327"/>
            <a:ext cx="598561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 -C</a:t>
            </a:r>
            <a:r>
              <a:rPr lang="en-US" altLang="en-US">
                <a:solidFill>
                  <a:srgbClr val="FF0033"/>
                </a:solidFill>
              </a:rPr>
              <a:t>H</a:t>
            </a:r>
            <a:r>
              <a:rPr lang="en-US" altLang="en-US" baseline="-25000"/>
              <a:t>2</a:t>
            </a:r>
            <a:r>
              <a:rPr lang="en-US" altLang="en-US"/>
              <a:t>-Br      -C</a:t>
            </a:r>
            <a:r>
              <a:rPr lang="en-US" altLang="en-US">
                <a:solidFill>
                  <a:srgbClr val="FF0033"/>
                </a:solidFill>
              </a:rPr>
              <a:t>H</a:t>
            </a:r>
            <a:r>
              <a:rPr lang="en-US" altLang="en-US" baseline="-25000"/>
              <a:t>2</a:t>
            </a:r>
            <a:r>
              <a:rPr lang="en-US" altLang="en-US"/>
              <a:t>-CH</a:t>
            </a:r>
            <a:r>
              <a:rPr lang="en-US" altLang="en-US" baseline="-25000"/>
              <a:t>2</a:t>
            </a:r>
            <a:r>
              <a:rPr lang="en-US" altLang="en-US"/>
              <a:t>Br     -C</a:t>
            </a:r>
            <a:r>
              <a:rPr lang="en-US" altLang="en-US">
                <a:solidFill>
                  <a:srgbClr val="FF0033"/>
                </a:solidFill>
              </a:rPr>
              <a:t>H</a:t>
            </a:r>
            <a:r>
              <a:rPr lang="en-US" altLang="en-US" baseline="-25000"/>
              <a:t>2</a:t>
            </a:r>
            <a:r>
              <a:rPr lang="en-US" altLang="en-US"/>
              <a:t>-CH</a:t>
            </a:r>
            <a:r>
              <a:rPr lang="en-US" altLang="en-US" baseline="-25000"/>
              <a:t>2</a:t>
            </a:r>
            <a:r>
              <a:rPr lang="en-US" altLang="en-US"/>
              <a:t>CH</a:t>
            </a:r>
            <a:r>
              <a:rPr lang="en-US" altLang="en-US" baseline="-25000"/>
              <a:t>2</a:t>
            </a:r>
            <a:r>
              <a:rPr lang="en-US" altLang="en-US"/>
              <a:t>Br 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="" xmlns:a16="http://schemas.microsoft.com/office/drawing/2014/main" id="{8D5B3ADA-9639-4BDE-9FC9-5B254ECA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994" y="5089527"/>
            <a:ext cx="573394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   3.30              1.69                   1.25       ppm</a:t>
            </a:r>
          </a:p>
        </p:txBody>
      </p:sp>
      <p:sp>
        <p:nvSpPr>
          <p:cNvPr id="76809" name="Rectangle 9">
            <a:extLst>
              <a:ext uri="{FF2B5EF4-FFF2-40B4-BE49-F238E27FC236}">
                <a16:creationId xmlns="" xmlns:a16="http://schemas.microsoft.com/office/drawing/2014/main" id="{951E2FE9-BD9D-4993-8419-24A58976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44" y="4395790"/>
            <a:ext cx="1173398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most</a:t>
            </a:r>
          </a:p>
          <a:p>
            <a:r>
              <a:rPr lang="en-US" altLang="en-US" sz="1800">
                <a:solidFill>
                  <a:schemeClr val="accent2"/>
                </a:solidFill>
              </a:rPr>
              <a:t>deshielded</a:t>
            </a:r>
          </a:p>
        </p:txBody>
      </p:sp>
      <p:sp>
        <p:nvSpPr>
          <p:cNvPr id="76810" name="Rectangle 10">
            <a:extLst>
              <a:ext uri="{FF2B5EF4-FFF2-40B4-BE49-F238E27FC236}">
                <a16:creationId xmlns="" xmlns:a16="http://schemas.microsoft.com/office/drawing/2014/main" id="{7BE11B51-ADA0-4140-80ED-B499FD82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44" y="2262190"/>
            <a:ext cx="1173398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most</a:t>
            </a:r>
          </a:p>
          <a:p>
            <a:r>
              <a:rPr lang="en-US" altLang="en-US" sz="1800">
                <a:solidFill>
                  <a:schemeClr val="accent2"/>
                </a:solidFill>
              </a:rPr>
              <a:t>deshielded</a:t>
            </a:r>
          </a:p>
        </p:txBody>
      </p:sp>
      <p:sp>
        <p:nvSpPr>
          <p:cNvPr id="76811" name="Rectangle 11">
            <a:extLst>
              <a:ext uri="{FF2B5EF4-FFF2-40B4-BE49-F238E27FC236}">
                <a16:creationId xmlns="" xmlns:a16="http://schemas.microsoft.com/office/drawing/2014/main" id="{57C75A0C-3A44-441F-A87B-809128C4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194" y="5821365"/>
            <a:ext cx="309700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The effect decreases</a:t>
            </a:r>
          </a:p>
          <a:p>
            <a:r>
              <a:rPr lang="en-US" altLang="en-US">
                <a:solidFill>
                  <a:srgbClr val="009900"/>
                </a:solidFill>
              </a:rPr>
              <a:t>with incresing distance.</a:t>
            </a:r>
          </a:p>
        </p:txBody>
      </p:sp>
      <p:sp>
        <p:nvSpPr>
          <p:cNvPr id="76812" name="Rectangle 12">
            <a:extLst>
              <a:ext uri="{FF2B5EF4-FFF2-40B4-BE49-F238E27FC236}">
                <a16:creationId xmlns="" xmlns:a16="http://schemas.microsoft.com/office/drawing/2014/main" id="{C39D7752-CB1D-4817-8A4B-ADE742411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694" y="2316165"/>
            <a:ext cx="2394886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9900"/>
                </a:solidFill>
              </a:rPr>
              <a:t>The effect </a:t>
            </a:r>
          </a:p>
          <a:p>
            <a:r>
              <a:rPr lang="en-US" altLang="en-US">
                <a:solidFill>
                  <a:srgbClr val="009900"/>
                </a:solidFill>
              </a:rPr>
              <a:t>increases with</a:t>
            </a:r>
          </a:p>
          <a:p>
            <a:r>
              <a:rPr lang="en-US" altLang="en-US">
                <a:solidFill>
                  <a:srgbClr val="009900"/>
                </a:solidFill>
              </a:rPr>
              <a:t>greater numbers</a:t>
            </a:r>
          </a:p>
          <a:p>
            <a:r>
              <a:rPr lang="en-US" altLang="en-US">
                <a:solidFill>
                  <a:srgbClr val="009900"/>
                </a:solidFill>
              </a:rPr>
              <a:t>of electronegative</a:t>
            </a:r>
          </a:p>
          <a:p>
            <a:r>
              <a:rPr lang="en-US" altLang="en-US">
                <a:solidFill>
                  <a:srgbClr val="009900"/>
                </a:solidFill>
              </a:rPr>
              <a:t>atoms.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FB737E52-2968-40D4-9EBC-B76DCB8B5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244" y="3230563"/>
            <a:ext cx="5302734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40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SPIN-SPIN SPLITTING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CA996C1-79E5-4560-9EF9-2187D253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3206750"/>
            <a:ext cx="2790825" cy="1663700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6D28D636-2132-42C1-B7DF-1871D201F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94" y="1431927"/>
            <a:ext cx="676948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Often a group of hydrogens will appear as a multiplet</a:t>
            </a:r>
          </a:p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rather than as a single peak.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C9773BB8-9551-4E54-AD58-22624A7F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4" y="411163"/>
            <a:ext cx="5302734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4000" ker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SPIN-SPIN SPLITTING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018947F-DF3E-4F8B-BBC0-DCE3108FB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94" y="2498727"/>
            <a:ext cx="421589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Multiplets are named as follows: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203AA06E-D8C4-4C28-B588-F0C1648A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95" y="3260727"/>
            <a:ext cx="2800447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Singlet	Quintet</a:t>
            </a:r>
          </a:p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Doublet	Septet</a:t>
            </a:r>
          </a:p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Triplet	Octet</a:t>
            </a:r>
          </a:p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Quartet	Nonet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DBD0742D-0365-4D10-BA1C-F02307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95" y="5241927"/>
            <a:ext cx="685444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This happens because of interaction with neighboring </a:t>
            </a:r>
          </a:p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hydrogens and is called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="" xmlns:a16="http://schemas.microsoft.com/office/drawing/2014/main" id="{17F7C564-75F9-4767-B748-5374F192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44" y="5775327"/>
            <a:ext cx="33358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rgbClr val="3333CC"/>
                </a:solidFill>
                <a:latin typeface="Times New Roman" panose="02020603050405020304" pitchFamily="18" charset="0"/>
              </a:rPr>
              <a:t>SPIN-SPIN SPLITTING</a:t>
            </a:r>
            <a:r>
              <a:rPr lang="en-US" sz="2400" ker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B82BB777-2279-440B-9F51-ADED4D70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948" y="3182940"/>
            <a:ext cx="4997076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60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sz="48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+ 1  RULE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355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Electronegativity Dependence  of Chemical Shift</vt:lpstr>
      <vt:lpstr>Substitution Effects on Chemical Shift</vt:lpstr>
      <vt:lpstr>Slide 7</vt:lpstr>
      <vt:lpstr>Slide 8</vt:lpstr>
      <vt:lpstr>Slide 9</vt:lpstr>
      <vt:lpstr>Slide 10</vt:lpstr>
      <vt:lpstr>NMR Spectrum of Bromoethane</vt:lpstr>
      <vt:lpstr>NMR Spectrum of 2-Nitropropane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IIEST</dc:creator>
  <cp:lastModifiedBy>IIEST</cp:lastModifiedBy>
  <cp:revision>1</cp:revision>
  <dcterms:created xsi:type="dcterms:W3CDTF">2021-03-17T06:29:19Z</dcterms:created>
  <dcterms:modified xsi:type="dcterms:W3CDTF">2021-03-17T06:32:02Z</dcterms:modified>
</cp:coreProperties>
</file>