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 id="278" r:id="rId8"/>
    <p:sldId id="279" r:id="rId9"/>
    <p:sldId id="280" r:id="rId10"/>
    <p:sldId id="282" r:id="rId11"/>
    <p:sldId id="286"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15"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48480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79745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8049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268358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82903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05343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248387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391821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42232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121318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77ABC-A105-4729-8B0F-02DE8C514737}" type="datetimeFigureOut">
              <a:rPr lang="en-IN" smtClean="0"/>
              <a:pPr/>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48460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77ABC-A105-4729-8B0F-02DE8C514737}" type="datetimeFigureOut">
              <a:rPr lang="en-IN" smtClean="0"/>
              <a:pPr/>
              <a:t>12-05-2021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030AF-683B-4FAB-9A4A-3F9A546F78B5}" type="slidenum">
              <a:rPr lang="en-IN" smtClean="0"/>
              <a:pPr/>
              <a:t>‹#›</a:t>
            </a:fld>
            <a:endParaRPr lang="en-IN"/>
          </a:p>
        </p:txBody>
      </p:sp>
    </p:spTree>
    <p:extLst>
      <p:ext uri="{BB962C8B-B14F-4D97-AF65-F5344CB8AC3E}">
        <p14:creationId xmlns="" xmlns:p14="http://schemas.microsoft.com/office/powerpoint/2010/main" val="119282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632" y="320634"/>
            <a:ext cx="11329059"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Problem Solving Steps and Program Development Cycle </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Systematic decomposition, Flowchart, Algorithm, the three constructs (sequential, conditional and iterative). Edit, compilation, Debugging &amp; execution.</a:t>
            </a:r>
            <a:endParaRPr lang="en-US" dirty="0">
              <a:solidFill>
                <a:srgbClr val="FF0000"/>
              </a:solidFill>
              <a:latin typeface="Times New Roman" pitchFamily="18" charset="0"/>
              <a:cs typeface="Times New Roman" pitchFamily="18" charset="0"/>
            </a:endParaRPr>
          </a:p>
        </p:txBody>
      </p:sp>
      <p:sp>
        <p:nvSpPr>
          <p:cNvPr id="3" name="TextBox 2"/>
          <p:cNvSpPr txBox="1"/>
          <p:nvPr/>
        </p:nvSpPr>
        <p:spPr>
          <a:xfrm>
            <a:off x="306778" y="1007423"/>
            <a:ext cx="11307289" cy="1200329"/>
          </a:xfrm>
          <a:prstGeom prst="rect">
            <a:avLst/>
          </a:prstGeom>
          <a:noFill/>
        </p:spPr>
        <p:txBody>
          <a:bodyPr wrap="square" rtlCol="0">
            <a:spAutoFit/>
          </a:bodyPr>
          <a:lstStyle/>
          <a:p>
            <a:r>
              <a:rPr lang="en-US" u="sng" dirty="0" smtClean="0">
                <a:latin typeface="Times New Roman" pitchFamily="18" charset="0"/>
                <a:cs typeface="Times New Roman" pitchFamily="18" charset="0"/>
              </a:rPr>
              <a:t>Problem solving steps and program development</a:t>
            </a:r>
          </a:p>
          <a:p>
            <a:r>
              <a:rPr lang="en-US" dirty="0" smtClean="0">
                <a:latin typeface="Times New Roman" pitchFamily="18" charset="0"/>
                <a:cs typeface="Times New Roman" pitchFamily="18" charset="0"/>
              </a:rPr>
              <a:t>Systematic decomposition</a:t>
            </a:r>
          </a:p>
          <a:p>
            <a:r>
              <a:rPr lang="en-US" dirty="0" smtClean="0">
                <a:latin typeface="Times New Roman" pitchFamily="18" charset="0"/>
                <a:cs typeface="Times New Roman" pitchFamily="18" charset="0"/>
              </a:rPr>
              <a:t>Approach to programming, starting with a high level model of the task, usually in a human language, repeatedly break the task into simpler tasks until each subtask is easily expressed in a few instructions</a:t>
            </a:r>
          </a:p>
        </p:txBody>
      </p:sp>
      <p:sp>
        <p:nvSpPr>
          <p:cNvPr id="4" name="TextBox 3"/>
          <p:cNvSpPr txBox="1"/>
          <p:nvPr/>
        </p:nvSpPr>
        <p:spPr>
          <a:xfrm>
            <a:off x="394854" y="2612571"/>
            <a:ext cx="2819400" cy="2031325"/>
          </a:xfrm>
          <a:prstGeom prst="rect">
            <a:avLst/>
          </a:prstGeom>
          <a:noFill/>
        </p:spPr>
        <p:txBody>
          <a:bodyPr wrap="square" rtlCol="0">
            <a:spAutoFit/>
          </a:bodyPr>
          <a:lstStyle/>
          <a:p>
            <a:r>
              <a:rPr lang="en-US" u="sng" dirty="0" smtClean="0">
                <a:latin typeface="Times New Roman" pitchFamily="18" charset="0"/>
                <a:cs typeface="Times New Roman" pitchFamily="18" charset="0"/>
              </a:rPr>
              <a:t>Sequential construct</a:t>
            </a:r>
          </a:p>
          <a:p>
            <a:r>
              <a:rPr lang="en-US" dirty="0" smtClean="0">
                <a:latin typeface="Times New Roman" pitchFamily="18" charset="0"/>
                <a:cs typeface="Times New Roman" pitchFamily="18" charset="0"/>
              </a:rPr>
              <a:t>Sequential decomposition breaks the task into two or more subtasks and executes them in sequence </a:t>
            </a:r>
          </a:p>
          <a:p>
            <a:r>
              <a:rPr lang="en-US" dirty="0" smtClean="0">
                <a:latin typeface="Times New Roman" pitchFamily="18" charset="0"/>
                <a:cs typeface="Times New Roman" pitchFamily="18" charset="0"/>
              </a:rPr>
              <a:t>Easy, no need for control flow</a:t>
            </a:r>
            <a:endParaRPr lang="en-US" dirty="0"/>
          </a:p>
        </p:txBody>
      </p:sp>
      <p:sp>
        <p:nvSpPr>
          <p:cNvPr id="5" name="TextBox 4"/>
          <p:cNvSpPr txBox="1"/>
          <p:nvPr/>
        </p:nvSpPr>
        <p:spPr>
          <a:xfrm>
            <a:off x="4014850" y="3229100"/>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Task</a:t>
            </a:r>
            <a:endParaRPr lang="en-US" sz="1400" dirty="0">
              <a:latin typeface="Times New Roman" pitchFamily="18" charset="0"/>
              <a:cs typeface="Times New Roman" pitchFamily="18" charset="0"/>
            </a:endParaRPr>
          </a:p>
        </p:txBody>
      </p:sp>
      <p:sp>
        <p:nvSpPr>
          <p:cNvPr id="6" name="TextBox 5"/>
          <p:cNvSpPr txBox="1"/>
          <p:nvPr/>
        </p:nvSpPr>
        <p:spPr>
          <a:xfrm>
            <a:off x="5386450" y="2848099"/>
            <a:ext cx="11430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First subtask</a:t>
            </a:r>
            <a:endParaRPr lang="en-US" sz="1400" dirty="0">
              <a:latin typeface="Times New Roman" pitchFamily="18" charset="0"/>
              <a:cs typeface="Times New Roman" pitchFamily="18" charset="0"/>
            </a:endParaRPr>
          </a:p>
        </p:txBody>
      </p:sp>
      <p:sp>
        <p:nvSpPr>
          <p:cNvPr id="7" name="TextBox 6"/>
          <p:cNvSpPr txBox="1"/>
          <p:nvPr/>
        </p:nvSpPr>
        <p:spPr>
          <a:xfrm>
            <a:off x="5310250" y="3305299"/>
            <a:ext cx="1295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Second subtask</a:t>
            </a:r>
            <a:endParaRPr lang="en-US" sz="1400" dirty="0">
              <a:latin typeface="Times New Roman" pitchFamily="18" charset="0"/>
              <a:cs typeface="Times New Roman" pitchFamily="18" charset="0"/>
            </a:endParaRPr>
          </a:p>
        </p:txBody>
      </p:sp>
      <p:sp>
        <p:nvSpPr>
          <p:cNvPr id="8" name="TextBox 7"/>
          <p:cNvSpPr txBox="1"/>
          <p:nvPr/>
        </p:nvSpPr>
        <p:spPr>
          <a:xfrm>
            <a:off x="5310250" y="3762499"/>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Third subtask</a:t>
            </a:r>
            <a:endParaRPr lang="en-US" sz="1400" dirty="0">
              <a:latin typeface="Times New Roman" pitchFamily="18" charset="0"/>
              <a:cs typeface="Times New Roman" pitchFamily="18" charset="0"/>
            </a:endParaRPr>
          </a:p>
        </p:txBody>
      </p:sp>
      <p:sp>
        <p:nvSpPr>
          <p:cNvPr id="9" name="Rectangle 8"/>
          <p:cNvSpPr/>
          <p:nvPr/>
        </p:nvSpPr>
        <p:spPr>
          <a:xfrm>
            <a:off x="5386450" y="2924299"/>
            <a:ext cx="1066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6450" y="3381499"/>
            <a:ext cx="1143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86450" y="3838699"/>
            <a:ext cx="1066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14850" y="3305300"/>
            <a:ext cx="533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5400000">
            <a:off x="5806344" y="28092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806344" y="32664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806344" y="37236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806344" y="41808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129944" y="31902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129944" y="36474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4681600" y="2219449"/>
            <a:ext cx="609600" cy="156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43450" y="3610099"/>
            <a:ext cx="16764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34250" y="3305300"/>
            <a:ext cx="2209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First subtask’s instructions</a:t>
            </a:r>
            <a:endParaRPr lang="en-US" sz="1400" dirty="0">
              <a:latin typeface="Times New Roman" pitchFamily="18" charset="0"/>
              <a:cs typeface="Times New Roman" pitchFamily="18" charset="0"/>
            </a:endParaRPr>
          </a:p>
        </p:txBody>
      </p:sp>
      <p:sp>
        <p:nvSpPr>
          <p:cNvPr id="22" name="TextBox 21"/>
          <p:cNvSpPr txBox="1"/>
          <p:nvPr/>
        </p:nvSpPr>
        <p:spPr>
          <a:xfrm>
            <a:off x="6758050" y="3533899"/>
            <a:ext cx="2362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Second subtask’s instructions</a:t>
            </a:r>
            <a:endParaRPr lang="en-US" sz="1400" dirty="0">
              <a:latin typeface="Times New Roman" pitchFamily="18" charset="0"/>
              <a:cs typeface="Times New Roman" pitchFamily="18" charset="0"/>
            </a:endParaRPr>
          </a:p>
        </p:txBody>
      </p:sp>
      <p:sp>
        <p:nvSpPr>
          <p:cNvPr id="23" name="TextBox 22"/>
          <p:cNvSpPr txBox="1"/>
          <p:nvPr/>
        </p:nvSpPr>
        <p:spPr>
          <a:xfrm>
            <a:off x="6834250" y="3762499"/>
            <a:ext cx="2209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Third subtask’s instructions</a:t>
            </a:r>
            <a:endParaRPr lang="en-US" sz="1400" dirty="0">
              <a:latin typeface="Times New Roman" pitchFamily="18" charset="0"/>
              <a:cs typeface="Times New Roman" pitchFamily="18" charset="0"/>
            </a:endParaRPr>
          </a:p>
        </p:txBody>
      </p:sp>
      <p:sp>
        <p:nvSpPr>
          <p:cNvPr id="24" name="Rectangle 23"/>
          <p:cNvSpPr/>
          <p:nvPr/>
        </p:nvSpPr>
        <p:spPr>
          <a:xfrm>
            <a:off x="6834250" y="3381499"/>
            <a:ext cx="2209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834250" y="3610099"/>
            <a:ext cx="2209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834250" y="3838699"/>
            <a:ext cx="2209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58050" y="2695699"/>
            <a:ext cx="26670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Sequential construct mapped to memory</a:t>
            </a:r>
            <a:endParaRPr lang="en-US" sz="1400" dirty="0">
              <a:latin typeface="Times New Roman" pitchFamily="18" charset="0"/>
              <a:cs typeface="Times New Roman" pitchFamily="18" charset="0"/>
            </a:endParaRPr>
          </a:p>
        </p:txBody>
      </p:sp>
      <p:sp>
        <p:nvSpPr>
          <p:cNvPr id="28" name="TextBox 27"/>
          <p:cNvSpPr txBox="1"/>
          <p:nvPr/>
        </p:nvSpPr>
        <p:spPr>
          <a:xfrm>
            <a:off x="9097487" y="4320639"/>
            <a:ext cx="1875313"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X = A + (B*C)</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Load A</a:t>
            </a:r>
          </a:p>
          <a:p>
            <a:r>
              <a:rPr lang="en-US" dirty="0" smtClean="0">
                <a:latin typeface="Times New Roman" pitchFamily="18" charset="0"/>
                <a:cs typeface="Times New Roman" pitchFamily="18" charset="0"/>
              </a:rPr>
              <a:t>Load B</a:t>
            </a:r>
          </a:p>
          <a:p>
            <a:r>
              <a:rPr lang="en-US" dirty="0" smtClean="0">
                <a:latin typeface="Times New Roman" pitchFamily="18" charset="0"/>
                <a:cs typeface="Times New Roman" pitchFamily="18" charset="0"/>
              </a:rPr>
              <a:t>Load C</a:t>
            </a:r>
          </a:p>
          <a:p>
            <a:r>
              <a:rPr lang="en-US" dirty="0" smtClean="0">
                <a:latin typeface="Times New Roman" pitchFamily="18" charset="0"/>
                <a:cs typeface="Times New Roman" pitchFamily="18" charset="0"/>
              </a:rPr>
              <a:t>Multiply B, C</a:t>
            </a:r>
          </a:p>
          <a:p>
            <a:r>
              <a:rPr lang="en-US" dirty="0" smtClean="0">
                <a:latin typeface="Times New Roman" pitchFamily="18" charset="0"/>
                <a:cs typeface="Times New Roman" pitchFamily="18" charset="0"/>
              </a:rPr>
              <a:t>Add A, (B*C)</a:t>
            </a:r>
            <a:endParaRPr lang="en-US" dirty="0"/>
          </a:p>
        </p:txBody>
      </p:sp>
      <p:sp>
        <p:nvSpPr>
          <p:cNvPr id="29" name="Left Brace 28"/>
          <p:cNvSpPr/>
          <p:nvPr/>
        </p:nvSpPr>
        <p:spPr>
          <a:xfrm>
            <a:off x="9048997" y="5035138"/>
            <a:ext cx="95003" cy="6293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a:off x="9108374" y="5818909"/>
            <a:ext cx="45719" cy="166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a:off x="9094520" y="6101938"/>
            <a:ext cx="45719" cy="166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5381896" y="5016136"/>
            <a:ext cx="48332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R1</a:t>
            </a:r>
            <a:endParaRPr lang="en-US" dirty="0">
              <a:latin typeface="Times New Roman" pitchFamily="18" charset="0"/>
              <a:cs typeface="Times New Roman" pitchFamily="18" charset="0"/>
            </a:endParaRPr>
          </a:p>
        </p:txBody>
      </p:sp>
      <p:sp>
        <p:nvSpPr>
          <p:cNvPr id="33" name="TextBox 32"/>
          <p:cNvSpPr txBox="1"/>
          <p:nvPr/>
        </p:nvSpPr>
        <p:spPr>
          <a:xfrm>
            <a:off x="6409508" y="4998718"/>
            <a:ext cx="48332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R2</a:t>
            </a:r>
            <a:endParaRPr lang="en-US" dirty="0">
              <a:latin typeface="Times New Roman" pitchFamily="18" charset="0"/>
              <a:cs typeface="Times New Roman" pitchFamily="18" charset="0"/>
            </a:endParaRPr>
          </a:p>
        </p:txBody>
      </p:sp>
      <p:sp>
        <p:nvSpPr>
          <p:cNvPr id="34" name="TextBox 33"/>
          <p:cNvSpPr txBox="1"/>
          <p:nvPr/>
        </p:nvSpPr>
        <p:spPr>
          <a:xfrm>
            <a:off x="7371806" y="4981303"/>
            <a:ext cx="48332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R3</a:t>
            </a:r>
            <a:endParaRPr lang="en-US" dirty="0">
              <a:latin typeface="Times New Roman" pitchFamily="18" charset="0"/>
              <a:cs typeface="Times New Roman" pitchFamily="18" charset="0"/>
            </a:endParaRPr>
          </a:p>
        </p:txBody>
      </p:sp>
      <p:sp>
        <p:nvSpPr>
          <p:cNvPr id="37" name="TextBox 36"/>
          <p:cNvSpPr txBox="1"/>
          <p:nvPr/>
        </p:nvSpPr>
        <p:spPr>
          <a:xfrm>
            <a:off x="6831874" y="5394960"/>
            <a:ext cx="57476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Mul</a:t>
            </a:r>
            <a:endParaRPr lang="en-US" dirty="0">
              <a:latin typeface="Times New Roman" pitchFamily="18" charset="0"/>
              <a:cs typeface="Times New Roman" pitchFamily="18" charset="0"/>
            </a:endParaRPr>
          </a:p>
        </p:txBody>
      </p:sp>
      <p:sp>
        <p:nvSpPr>
          <p:cNvPr id="38" name="TextBox 37"/>
          <p:cNvSpPr txBox="1"/>
          <p:nvPr/>
        </p:nvSpPr>
        <p:spPr>
          <a:xfrm>
            <a:off x="5704113" y="5756365"/>
            <a:ext cx="64443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Add</a:t>
            </a:r>
            <a:endParaRPr lang="en-US" dirty="0">
              <a:latin typeface="Times New Roman" pitchFamily="18" charset="0"/>
              <a:cs typeface="Times New Roman" pitchFamily="18" charset="0"/>
            </a:endParaRPr>
          </a:p>
        </p:txBody>
      </p:sp>
      <p:sp>
        <p:nvSpPr>
          <p:cNvPr id="39" name="TextBox 38"/>
          <p:cNvSpPr txBox="1"/>
          <p:nvPr/>
        </p:nvSpPr>
        <p:spPr>
          <a:xfrm>
            <a:off x="5421086" y="4493623"/>
            <a:ext cx="352697" cy="365760"/>
          </a:xfrm>
          <a:prstGeom prst="rect">
            <a:avLst/>
          </a:prstGeom>
          <a:noFill/>
        </p:spPr>
        <p:txBody>
          <a:bodyPr wrap="square" rtlCol="0">
            <a:spAutoFit/>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p:txBody>
      </p:sp>
      <p:sp>
        <p:nvSpPr>
          <p:cNvPr id="40" name="TextBox 39"/>
          <p:cNvSpPr txBox="1"/>
          <p:nvPr/>
        </p:nvSpPr>
        <p:spPr>
          <a:xfrm>
            <a:off x="6448697" y="4489268"/>
            <a:ext cx="352697" cy="365760"/>
          </a:xfrm>
          <a:prstGeom prst="rect">
            <a:avLst/>
          </a:prstGeom>
          <a:noFill/>
        </p:spPr>
        <p:txBody>
          <a:bodyPr wrap="square" rtlCol="0">
            <a:spAutoFit/>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sp>
        <p:nvSpPr>
          <p:cNvPr id="41" name="TextBox 40"/>
          <p:cNvSpPr txBox="1"/>
          <p:nvPr/>
        </p:nvSpPr>
        <p:spPr>
          <a:xfrm>
            <a:off x="7371806" y="4484914"/>
            <a:ext cx="352697" cy="365760"/>
          </a:xfrm>
          <a:prstGeom prst="rect">
            <a:avLst/>
          </a:prstGeom>
          <a:noFill/>
        </p:spPr>
        <p:txBody>
          <a:bodyPr wrap="square" rtlCol="0">
            <a:spAutoFit/>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cxnSp>
        <p:nvCxnSpPr>
          <p:cNvPr id="45" name="Straight Arrow Connector 44"/>
          <p:cNvCxnSpPr>
            <a:stCxn id="39" idx="2"/>
          </p:cNvCxnSpPr>
          <p:nvPr/>
        </p:nvCxnSpPr>
        <p:spPr>
          <a:xfrm rot="5400000">
            <a:off x="5463541" y="4960619"/>
            <a:ext cx="235131" cy="32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6504216" y="4930140"/>
            <a:ext cx="235131" cy="32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7479575" y="4873535"/>
            <a:ext cx="235131" cy="32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714312" y="5290461"/>
            <a:ext cx="287379" cy="209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flipV="1">
            <a:off x="7249889" y="5264330"/>
            <a:ext cx="261255" cy="195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2" idx="2"/>
          </p:cNvCxnSpPr>
          <p:nvPr/>
        </p:nvCxnSpPr>
        <p:spPr>
          <a:xfrm rot="16200000" flipH="1">
            <a:off x="5550233" y="5458793"/>
            <a:ext cx="440566" cy="29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7" idx="1"/>
          </p:cNvCxnSpPr>
          <p:nvPr/>
        </p:nvCxnSpPr>
        <p:spPr>
          <a:xfrm rot="10800000" flipV="1">
            <a:off x="6113418" y="5579626"/>
            <a:ext cx="718457"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8" idx="2"/>
          </p:cNvCxnSpPr>
          <p:nvPr/>
        </p:nvCxnSpPr>
        <p:spPr>
          <a:xfrm rot="16200000" flipH="1">
            <a:off x="5906197" y="6245830"/>
            <a:ext cx="248977" cy="8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916091" y="5042262"/>
            <a:ext cx="940525"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Subtask 1</a:t>
            </a:r>
            <a:endParaRPr lang="en-US" sz="1400" dirty="0">
              <a:latin typeface="Times New Roman" pitchFamily="18" charset="0"/>
              <a:cs typeface="Times New Roman" pitchFamily="18" charset="0"/>
            </a:endParaRPr>
          </a:p>
        </p:txBody>
      </p:sp>
      <p:sp>
        <p:nvSpPr>
          <p:cNvPr id="50" name="TextBox 49"/>
          <p:cNvSpPr txBox="1"/>
          <p:nvPr/>
        </p:nvSpPr>
        <p:spPr>
          <a:xfrm>
            <a:off x="7963988" y="5730240"/>
            <a:ext cx="940525"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Subtask 2</a:t>
            </a:r>
            <a:endParaRPr lang="en-US" sz="1400" dirty="0">
              <a:latin typeface="Times New Roman" pitchFamily="18" charset="0"/>
              <a:cs typeface="Times New Roman" pitchFamily="18" charset="0"/>
            </a:endParaRPr>
          </a:p>
        </p:txBody>
      </p:sp>
      <p:sp>
        <p:nvSpPr>
          <p:cNvPr id="52" name="TextBox 51"/>
          <p:cNvSpPr txBox="1"/>
          <p:nvPr/>
        </p:nvSpPr>
        <p:spPr>
          <a:xfrm>
            <a:off x="7959634" y="6013268"/>
            <a:ext cx="940525"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Subtask 3</a:t>
            </a:r>
            <a:endParaRPr lang="en-US" sz="1400" dirty="0">
              <a:latin typeface="Times New Roman" pitchFamily="18" charset="0"/>
              <a:cs typeface="Times New Roman" pitchFamily="18" charset="0"/>
            </a:endParaRPr>
          </a:p>
        </p:txBody>
      </p:sp>
      <p:cxnSp>
        <p:nvCxnSpPr>
          <p:cNvPr id="54" name="Straight Arrow Connector 53"/>
          <p:cNvCxnSpPr/>
          <p:nvPr/>
        </p:nvCxnSpPr>
        <p:spPr>
          <a:xfrm>
            <a:off x="8712926" y="5172891"/>
            <a:ext cx="39188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760823" y="5900056"/>
            <a:ext cx="39188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717280" y="6183086"/>
            <a:ext cx="39188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183" y="96819"/>
            <a:ext cx="11736593" cy="1200329"/>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Arithmetic and logic</a:t>
            </a:r>
            <a:r>
              <a:rPr lang="en-IN" dirty="0" smtClean="0">
                <a:latin typeface="Times New Roman" panose="02020603050405020304" pitchFamily="18" charset="0"/>
                <a:cs typeface="Times New Roman" panose="02020603050405020304" pitchFamily="18" charset="0"/>
              </a:rPr>
              <a:t>: </a:t>
            </a:r>
            <a:r>
              <a:rPr lang="en-IN" dirty="0" smtClean="0">
                <a:solidFill>
                  <a:srgbClr val="FF0000"/>
                </a:solidFill>
                <a:latin typeface="Times New Roman" panose="02020603050405020304" pitchFamily="18" charset="0"/>
                <a:cs typeface="Times New Roman" panose="02020603050405020304" pitchFamily="18" charset="0"/>
              </a:rPr>
              <a:t>Logic operations and gates, Half adder and full adder, Subtraction using addition, Repetitive subtraction and addition to accomplish division and multiplication</a:t>
            </a:r>
          </a:p>
          <a:p>
            <a:endParaRPr lang="en-IN" dirty="0">
              <a:latin typeface="Times New Roman" panose="02020603050405020304" pitchFamily="18" charset="0"/>
              <a:cs typeface="Times New Roman" panose="02020603050405020304" pitchFamily="18" charset="0"/>
            </a:endParaRPr>
          </a:p>
          <a:p>
            <a:r>
              <a:rPr lang="en-IN" u="sng" dirty="0" smtClean="0">
                <a:latin typeface="Times New Roman" panose="02020603050405020304" pitchFamily="18" charset="0"/>
                <a:cs typeface="Times New Roman" panose="02020603050405020304" pitchFamily="18" charset="0"/>
              </a:rPr>
              <a:t>Binary logic gates</a:t>
            </a:r>
            <a:endParaRPr lang="en-IN" u="sng" dirty="0">
              <a:latin typeface="Times New Roman" panose="02020603050405020304" pitchFamily="18" charset="0"/>
              <a:cs typeface="Times New Roman" panose="02020603050405020304" pitchFamily="18" charset="0"/>
            </a:endParaRPr>
          </a:p>
        </p:txBody>
      </p:sp>
      <p:sp>
        <p:nvSpPr>
          <p:cNvPr id="5" name="Chevron 4"/>
          <p:cNvSpPr/>
          <p:nvPr/>
        </p:nvSpPr>
        <p:spPr>
          <a:xfrm>
            <a:off x="4408322" y="3268471"/>
            <a:ext cx="400722" cy="268941"/>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Flowchart: Delay 6"/>
          <p:cNvSpPr/>
          <p:nvPr/>
        </p:nvSpPr>
        <p:spPr>
          <a:xfrm>
            <a:off x="6804700" y="3321508"/>
            <a:ext cx="391309" cy="484094"/>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hevron 7"/>
          <p:cNvSpPr/>
          <p:nvPr/>
        </p:nvSpPr>
        <p:spPr>
          <a:xfrm>
            <a:off x="597964" y="3410108"/>
            <a:ext cx="400722" cy="268941"/>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Flowchart: Delay 8"/>
          <p:cNvSpPr/>
          <p:nvPr/>
        </p:nvSpPr>
        <p:spPr>
          <a:xfrm>
            <a:off x="2667612" y="3229786"/>
            <a:ext cx="391309" cy="484094"/>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4824084" y="3375229"/>
            <a:ext cx="45719" cy="54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305976" y="1369070"/>
            <a:ext cx="995083"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OR gate</a:t>
            </a:r>
          </a:p>
        </p:txBody>
      </p:sp>
      <p:graphicFrame>
        <p:nvGraphicFramePr>
          <p:cNvPr id="12" name="Table 11"/>
          <p:cNvGraphicFramePr>
            <a:graphicFrameLocks noGrp="1"/>
          </p:cNvGraphicFramePr>
          <p:nvPr>
            <p:extLst>
              <p:ext uri="{D42A27DB-BD31-4B8C-83A1-F6EECF244321}">
                <p14:modId xmlns="" xmlns:p14="http://schemas.microsoft.com/office/powerpoint/2010/main" val="3479056066"/>
              </p:ext>
            </p:extLst>
          </p:nvPr>
        </p:nvGraphicFramePr>
        <p:xfrm>
          <a:off x="386153" y="1753368"/>
          <a:ext cx="805186" cy="13157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76290074"/>
                    </a:ext>
                  </a:extLst>
                </a:gridCol>
                <a:gridCol w="208280">
                  <a:extLst>
                    <a:ext uri="{9D8B030D-6E8A-4147-A177-3AD203B41FA5}">
                      <a16:colId xmlns="" xmlns:a16="http://schemas.microsoft.com/office/drawing/2014/main" val="1853520718"/>
                    </a:ext>
                  </a:extLst>
                </a:gridCol>
                <a:gridCol w="388626">
                  <a:extLst>
                    <a:ext uri="{9D8B030D-6E8A-4147-A177-3AD203B41FA5}">
                      <a16:colId xmlns="" xmlns:a16="http://schemas.microsoft.com/office/drawing/2014/main" val="807690060"/>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1</a:t>
                      </a:r>
                      <a:endParaRPr lang="en-IN"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1</a:t>
                      </a:r>
                      <a:endParaRPr lang="en-IN"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cxnSp>
        <p:nvCxnSpPr>
          <p:cNvPr id="19" name="Straight Connector 18"/>
          <p:cNvCxnSpPr/>
          <p:nvPr/>
        </p:nvCxnSpPr>
        <p:spPr>
          <a:xfrm>
            <a:off x="3058921" y="3511487"/>
            <a:ext cx="2905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00953" y="3523965"/>
            <a:ext cx="2971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555416" y="3502725"/>
            <a:ext cx="230376" cy="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835444" y="3499833"/>
            <a:ext cx="252830" cy="3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6535" y="3605566"/>
            <a:ext cx="240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36554" y="3432614"/>
            <a:ext cx="275552" cy="1344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259" y="3255778"/>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127243" y="3429454"/>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p>
        </p:txBody>
      </p:sp>
      <p:sp>
        <p:nvSpPr>
          <p:cNvPr id="29" name="TextBox 28"/>
          <p:cNvSpPr txBox="1"/>
          <p:nvPr/>
        </p:nvSpPr>
        <p:spPr>
          <a:xfrm>
            <a:off x="6328320" y="3482555"/>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8100206" y="3229786"/>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 </a:t>
            </a:r>
            <a:endParaRPr lang="en-IN" sz="14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308620" y="3269000"/>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2209799" y="1379644"/>
            <a:ext cx="1147483"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AND gate</a:t>
            </a:r>
          </a:p>
        </p:txBody>
      </p:sp>
      <p:graphicFrame>
        <p:nvGraphicFramePr>
          <p:cNvPr id="33" name="Table 32"/>
          <p:cNvGraphicFramePr>
            <a:graphicFrameLocks noGrp="1"/>
          </p:cNvGraphicFramePr>
          <p:nvPr>
            <p:extLst>
              <p:ext uri="{D42A27DB-BD31-4B8C-83A1-F6EECF244321}">
                <p14:modId xmlns="" xmlns:p14="http://schemas.microsoft.com/office/powerpoint/2010/main" val="3006095727"/>
              </p:ext>
            </p:extLst>
          </p:nvPr>
        </p:nvGraphicFramePr>
        <p:xfrm>
          <a:off x="2376440" y="1771729"/>
          <a:ext cx="805186" cy="13157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76290074"/>
                    </a:ext>
                  </a:extLst>
                </a:gridCol>
                <a:gridCol w="208280">
                  <a:extLst>
                    <a:ext uri="{9D8B030D-6E8A-4147-A177-3AD203B41FA5}">
                      <a16:colId xmlns="" xmlns:a16="http://schemas.microsoft.com/office/drawing/2014/main" val="1853520718"/>
                    </a:ext>
                  </a:extLst>
                </a:gridCol>
                <a:gridCol w="388626">
                  <a:extLst>
                    <a:ext uri="{9D8B030D-6E8A-4147-A177-3AD203B41FA5}">
                      <a16:colId xmlns="" xmlns:a16="http://schemas.microsoft.com/office/drawing/2014/main" val="807690060"/>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1</a:t>
                      </a:r>
                      <a:endParaRPr lang="en-IN"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endParaRPr lang="en-IN"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endParaRPr lang="en-IN"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cxnSp>
        <p:nvCxnSpPr>
          <p:cNvPr id="34" name="Straight Connector 33"/>
          <p:cNvCxnSpPr/>
          <p:nvPr/>
        </p:nvCxnSpPr>
        <p:spPr>
          <a:xfrm>
            <a:off x="2400801" y="3396219"/>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92060" y="3592120"/>
            <a:ext cx="275552" cy="1344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33238" y="3203710"/>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2432" y="3449810"/>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p>
        </p:txBody>
      </p:sp>
      <p:sp>
        <p:nvSpPr>
          <p:cNvPr id="40" name="TextBox 39"/>
          <p:cNvSpPr txBox="1"/>
          <p:nvPr/>
        </p:nvSpPr>
        <p:spPr>
          <a:xfrm>
            <a:off x="1245461" y="3451678"/>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281124" y="3376049"/>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7446074" y="3402341"/>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3989739" y="3383523"/>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p>
        </p:txBody>
      </p:sp>
      <p:sp>
        <p:nvSpPr>
          <p:cNvPr id="45" name="TextBox 44"/>
          <p:cNvSpPr txBox="1"/>
          <p:nvPr/>
        </p:nvSpPr>
        <p:spPr>
          <a:xfrm>
            <a:off x="4085776" y="1368479"/>
            <a:ext cx="113421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NOR gate</a:t>
            </a:r>
          </a:p>
        </p:txBody>
      </p:sp>
      <p:graphicFrame>
        <p:nvGraphicFramePr>
          <p:cNvPr id="46" name="Table 45"/>
          <p:cNvGraphicFramePr>
            <a:graphicFrameLocks noGrp="1"/>
          </p:cNvGraphicFramePr>
          <p:nvPr>
            <p:extLst>
              <p:ext uri="{D42A27DB-BD31-4B8C-83A1-F6EECF244321}">
                <p14:modId xmlns="" xmlns:p14="http://schemas.microsoft.com/office/powerpoint/2010/main" val="4274342408"/>
              </p:ext>
            </p:extLst>
          </p:nvPr>
        </p:nvGraphicFramePr>
        <p:xfrm>
          <a:off x="4250291" y="1771729"/>
          <a:ext cx="805186" cy="13157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76290074"/>
                    </a:ext>
                  </a:extLst>
                </a:gridCol>
                <a:gridCol w="208280">
                  <a:extLst>
                    <a:ext uri="{9D8B030D-6E8A-4147-A177-3AD203B41FA5}">
                      <a16:colId xmlns="" xmlns:a16="http://schemas.microsoft.com/office/drawing/2014/main" val="1853520718"/>
                    </a:ext>
                  </a:extLst>
                </a:gridCol>
                <a:gridCol w="388626">
                  <a:extLst>
                    <a:ext uri="{9D8B030D-6E8A-4147-A177-3AD203B41FA5}">
                      <a16:colId xmlns="" xmlns:a16="http://schemas.microsoft.com/office/drawing/2014/main" val="807690060"/>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cxnSp>
        <p:nvCxnSpPr>
          <p:cNvPr id="49" name="Straight Connector 48"/>
          <p:cNvCxnSpPr/>
          <p:nvPr/>
        </p:nvCxnSpPr>
        <p:spPr>
          <a:xfrm>
            <a:off x="4194555" y="3344151"/>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181264" y="3482555"/>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869803" y="3413799"/>
            <a:ext cx="297181"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80652" y="3236457"/>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Y </a:t>
            </a:r>
            <a:endParaRPr lang="en-IN" sz="14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3970039" y="3108580"/>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a:t>
            </a:r>
          </a:p>
        </p:txBody>
      </p:sp>
      <p:sp>
        <p:nvSpPr>
          <p:cNvPr id="54" name="TextBox 53"/>
          <p:cNvSpPr txBox="1"/>
          <p:nvPr/>
        </p:nvSpPr>
        <p:spPr>
          <a:xfrm>
            <a:off x="6299945" y="1379839"/>
            <a:ext cx="141642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NAND gate</a:t>
            </a:r>
          </a:p>
        </p:txBody>
      </p:sp>
      <p:graphicFrame>
        <p:nvGraphicFramePr>
          <p:cNvPr id="55" name="Table 54"/>
          <p:cNvGraphicFramePr>
            <a:graphicFrameLocks noGrp="1"/>
          </p:cNvGraphicFramePr>
          <p:nvPr>
            <p:extLst>
              <p:ext uri="{D42A27DB-BD31-4B8C-83A1-F6EECF244321}">
                <p14:modId xmlns="" xmlns:p14="http://schemas.microsoft.com/office/powerpoint/2010/main" val="3515334892"/>
              </p:ext>
            </p:extLst>
          </p:nvPr>
        </p:nvGraphicFramePr>
        <p:xfrm>
          <a:off x="6478178" y="1814675"/>
          <a:ext cx="805186" cy="13157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76290074"/>
                    </a:ext>
                  </a:extLst>
                </a:gridCol>
                <a:gridCol w="208280">
                  <a:extLst>
                    <a:ext uri="{9D8B030D-6E8A-4147-A177-3AD203B41FA5}">
                      <a16:colId xmlns="" xmlns:a16="http://schemas.microsoft.com/office/drawing/2014/main" val="1853520718"/>
                    </a:ext>
                  </a:extLst>
                </a:gridCol>
                <a:gridCol w="388626">
                  <a:extLst>
                    <a:ext uri="{9D8B030D-6E8A-4147-A177-3AD203B41FA5}">
                      <a16:colId xmlns="" xmlns:a16="http://schemas.microsoft.com/office/drawing/2014/main" val="807690060"/>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chemeClr val="tx1"/>
                          </a:solidFill>
                          <a:latin typeface="Times New Roman" panose="02020603050405020304" pitchFamily="18" charset="0"/>
                          <a:cs typeface="Times New Roman" panose="02020603050405020304" pitchFamily="18" charset="0"/>
                        </a:rPr>
                        <a:t>1</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solidFill>
                            <a:schemeClr val="tx1"/>
                          </a:solidFill>
                          <a:latin typeface="Times New Roman" panose="02020603050405020304" pitchFamily="18" charset="0"/>
                          <a:cs typeface="Times New Roman" panose="02020603050405020304" pitchFamily="18" charset="0"/>
                        </a:rPr>
                        <a:t>1</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chemeClr val="tx1"/>
                          </a:solidFill>
                          <a:latin typeface="Times New Roman" panose="02020603050405020304" pitchFamily="18" charset="0"/>
                          <a:cs typeface="Times New Roman" panose="02020603050405020304" pitchFamily="18" charset="0"/>
                        </a:rPr>
                        <a:t>0</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sp>
        <p:nvSpPr>
          <p:cNvPr id="56" name="Oval 55"/>
          <p:cNvSpPr/>
          <p:nvPr/>
        </p:nvSpPr>
        <p:spPr>
          <a:xfrm>
            <a:off x="7198631" y="3542178"/>
            <a:ext cx="45719" cy="54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7" name="Straight Connector 56"/>
          <p:cNvCxnSpPr/>
          <p:nvPr/>
        </p:nvCxnSpPr>
        <p:spPr>
          <a:xfrm>
            <a:off x="6542326" y="3458386"/>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526526" y="3642281"/>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244350" y="3556831"/>
            <a:ext cx="275552" cy="13447"/>
          </a:xfrm>
          <a:prstGeom prst="line">
            <a:avLst/>
          </a:prstGeom>
        </p:spPr>
        <p:style>
          <a:lnRef idx="1">
            <a:schemeClr val="accent1"/>
          </a:lnRef>
          <a:fillRef idx="0">
            <a:schemeClr val="accent1"/>
          </a:fillRef>
          <a:effectRef idx="0">
            <a:schemeClr val="accent1"/>
          </a:effectRef>
          <a:fontRef idx="minor">
            <a:schemeClr val="tx1"/>
          </a:fontRef>
        </p:style>
      </p:cxnSp>
      <p:sp>
        <p:nvSpPr>
          <p:cNvPr id="60" name="Chevron 59"/>
          <p:cNvSpPr/>
          <p:nvPr/>
        </p:nvSpPr>
        <p:spPr>
          <a:xfrm>
            <a:off x="8571437" y="3375229"/>
            <a:ext cx="400722" cy="268941"/>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2" name="Straight Connector 61"/>
          <p:cNvCxnSpPr/>
          <p:nvPr/>
        </p:nvCxnSpPr>
        <p:spPr>
          <a:xfrm>
            <a:off x="8336675" y="3417169"/>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977988" y="3502725"/>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344226" y="3575330"/>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425363" y="3335206"/>
            <a:ext cx="132344" cy="181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8464763" y="3525185"/>
            <a:ext cx="106675" cy="137517"/>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121721" y="3430636"/>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9036856" y="3459717"/>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Y</a:t>
            </a:r>
          </a:p>
        </p:txBody>
      </p:sp>
      <p:sp>
        <p:nvSpPr>
          <p:cNvPr id="75" name="TextBox 74"/>
          <p:cNvSpPr txBox="1"/>
          <p:nvPr/>
        </p:nvSpPr>
        <p:spPr>
          <a:xfrm>
            <a:off x="8108009" y="1406785"/>
            <a:ext cx="1278288"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XOR gate</a:t>
            </a:r>
          </a:p>
        </p:txBody>
      </p:sp>
      <p:graphicFrame>
        <p:nvGraphicFramePr>
          <p:cNvPr id="76" name="Table 75"/>
          <p:cNvGraphicFramePr>
            <a:graphicFrameLocks noGrp="1"/>
          </p:cNvGraphicFramePr>
          <p:nvPr>
            <p:extLst>
              <p:ext uri="{D42A27DB-BD31-4B8C-83A1-F6EECF244321}">
                <p14:modId xmlns="" xmlns:p14="http://schemas.microsoft.com/office/powerpoint/2010/main" val="1747391569"/>
              </p:ext>
            </p:extLst>
          </p:nvPr>
        </p:nvGraphicFramePr>
        <p:xfrm>
          <a:off x="8276097" y="1797791"/>
          <a:ext cx="805186" cy="13157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76290074"/>
                    </a:ext>
                  </a:extLst>
                </a:gridCol>
                <a:gridCol w="208280">
                  <a:extLst>
                    <a:ext uri="{9D8B030D-6E8A-4147-A177-3AD203B41FA5}">
                      <a16:colId xmlns="" xmlns:a16="http://schemas.microsoft.com/office/drawing/2014/main" val="1853520718"/>
                    </a:ext>
                  </a:extLst>
                </a:gridCol>
                <a:gridCol w="388626">
                  <a:extLst>
                    <a:ext uri="{9D8B030D-6E8A-4147-A177-3AD203B41FA5}">
                      <a16:colId xmlns="" xmlns:a16="http://schemas.microsoft.com/office/drawing/2014/main" val="807690060"/>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solidFill>
                            <a:srgbClr val="FF0000"/>
                          </a:solidFill>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sp>
        <p:nvSpPr>
          <p:cNvPr id="77" name="TextBox 76"/>
          <p:cNvSpPr txBox="1"/>
          <p:nvPr/>
        </p:nvSpPr>
        <p:spPr>
          <a:xfrm>
            <a:off x="9649673" y="1428459"/>
            <a:ext cx="113421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NOT gate</a:t>
            </a:r>
          </a:p>
        </p:txBody>
      </p:sp>
      <p:cxnSp>
        <p:nvCxnSpPr>
          <p:cNvPr id="88" name="Straight Connector 87"/>
          <p:cNvCxnSpPr/>
          <p:nvPr/>
        </p:nvCxnSpPr>
        <p:spPr>
          <a:xfrm>
            <a:off x="10088274" y="3353815"/>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0088274" y="3485126"/>
            <a:ext cx="445720" cy="204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088274" y="3353815"/>
            <a:ext cx="445720" cy="131311"/>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10509697" y="3472370"/>
            <a:ext cx="45719" cy="54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TextBox 97"/>
          <p:cNvSpPr txBox="1"/>
          <p:nvPr/>
        </p:nvSpPr>
        <p:spPr>
          <a:xfrm>
            <a:off x="9666852" y="3262468"/>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 </a:t>
            </a:r>
            <a:endParaRPr lang="en-IN" sz="1400"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10699548" y="3355810"/>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Y</a:t>
            </a:r>
          </a:p>
        </p:txBody>
      </p:sp>
      <p:graphicFrame>
        <p:nvGraphicFramePr>
          <p:cNvPr id="100" name="Table 99"/>
          <p:cNvGraphicFramePr>
            <a:graphicFrameLocks noGrp="1"/>
          </p:cNvGraphicFramePr>
          <p:nvPr>
            <p:extLst>
              <p:ext uri="{D42A27DB-BD31-4B8C-83A1-F6EECF244321}">
                <p14:modId xmlns="" xmlns:p14="http://schemas.microsoft.com/office/powerpoint/2010/main" val="1078475197"/>
              </p:ext>
            </p:extLst>
          </p:nvPr>
        </p:nvGraphicFramePr>
        <p:xfrm>
          <a:off x="9803692" y="1836251"/>
          <a:ext cx="736667" cy="889000"/>
        </p:xfrm>
        <a:graphic>
          <a:graphicData uri="http://schemas.openxmlformats.org/drawingml/2006/table">
            <a:tbl>
              <a:tblPr firstRow="1" bandRow="1">
                <a:tableStyleId>{5C22544A-7EE6-4342-B048-85BDC9FD1C3A}</a:tableStyleId>
              </a:tblPr>
              <a:tblGrid>
                <a:gridCol w="422115">
                  <a:extLst>
                    <a:ext uri="{9D8B030D-6E8A-4147-A177-3AD203B41FA5}">
                      <a16:colId xmlns="" xmlns:a16="http://schemas.microsoft.com/office/drawing/2014/main" val="276290074"/>
                    </a:ext>
                  </a:extLst>
                </a:gridCol>
                <a:gridCol w="314552">
                  <a:extLst>
                    <a:ext uri="{9D8B030D-6E8A-4147-A177-3AD203B41FA5}">
                      <a16:colId xmlns="" xmlns:a16="http://schemas.microsoft.com/office/drawing/2014/main" val="807690060"/>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cxnSp>
        <p:nvCxnSpPr>
          <p:cNvPr id="186" name="Straight Connector 185"/>
          <p:cNvCxnSpPr/>
          <p:nvPr/>
        </p:nvCxnSpPr>
        <p:spPr>
          <a:xfrm>
            <a:off x="248005" y="6852151"/>
            <a:ext cx="901648"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3755" y="3930732"/>
            <a:ext cx="11804073" cy="2585323"/>
          </a:xfrm>
          <a:prstGeom prst="rect">
            <a:avLst/>
          </a:prstGeom>
          <a:noFill/>
          <a:ln>
            <a:solidFill>
              <a:srgbClr val="FFFF00"/>
            </a:solidFill>
          </a:ln>
        </p:spPr>
        <p:txBody>
          <a:bodyPr wrap="square" rtlCol="0">
            <a:spAutoFit/>
          </a:bodyPr>
          <a:lstStyle/>
          <a:p>
            <a:r>
              <a:rPr lang="en-US" dirty="0" smtClean="0">
                <a:latin typeface="Times New Roman" pitchFamily="18" charset="0"/>
                <a:cs typeface="Times New Roman" pitchFamily="18" charset="0"/>
              </a:rPr>
              <a:t>OR, AND, NOT are the primary logic gates. The minimum number of inputs for all the logic gates except the NOT gate is two. NOT gate has only one input.</a:t>
            </a:r>
          </a:p>
          <a:p>
            <a:r>
              <a:rPr lang="en-US" dirty="0" smtClean="0">
                <a:latin typeface="Times New Roman" pitchFamily="18" charset="0"/>
                <a:cs typeface="Times New Roman" pitchFamily="18" charset="0"/>
              </a:rPr>
              <a:t>A, B </a:t>
            </a:r>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Y </a:t>
            </a:r>
            <a:r>
              <a:rPr lang="en-US" dirty="0" smtClean="0">
                <a:latin typeface="Times New Roman" pitchFamily="18" charset="0"/>
                <a:cs typeface="Times New Roman" pitchFamily="18" charset="0"/>
              </a:rPr>
              <a:t>are binary variables.  A and B are input, and Y is output.</a:t>
            </a:r>
          </a:p>
          <a:p>
            <a:r>
              <a:rPr lang="en-US" dirty="0" smtClean="0">
                <a:latin typeface="Times New Roman" pitchFamily="18" charset="0"/>
                <a:cs typeface="Times New Roman" pitchFamily="18" charset="0"/>
              </a:rPr>
              <a:t>In OR gate, Y=A+B and Y is high if at least one input is high</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 NOR gate, Y = complement of (A + B) and Y is low </a:t>
            </a:r>
            <a:r>
              <a:rPr lang="en-US" dirty="0" smtClean="0">
                <a:latin typeface="Times New Roman" pitchFamily="18" charset="0"/>
                <a:cs typeface="Times New Roman" pitchFamily="18" charset="0"/>
              </a:rPr>
              <a:t>if </a:t>
            </a:r>
            <a:r>
              <a:rPr lang="en-US" dirty="0" smtClean="0">
                <a:latin typeface="Times New Roman" pitchFamily="18" charset="0"/>
                <a:cs typeface="Times New Roman" pitchFamily="18" charset="0"/>
              </a:rPr>
              <a:t>at least one input is high.</a:t>
            </a:r>
          </a:p>
          <a:p>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AND gate, Y = A . B and Y is high if all the inputs are high.</a:t>
            </a:r>
          </a:p>
          <a:p>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NAND gate, Y = complement of (A . B) and Y is high if at least one input is low.</a:t>
            </a:r>
          </a:p>
          <a:p>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XOR gate, Y =A </a:t>
            </a:r>
            <a:r>
              <a:rPr lang="en-GB" dirty="0" smtClean="0">
                <a:latin typeface="Times New Roman" pitchFamily="18" charset="0"/>
                <a:cs typeface="Times New Roman" pitchFamily="18" charset="0"/>
                <a:sym typeface="Symbol"/>
              </a:rPr>
              <a:t> B</a:t>
            </a:r>
            <a:r>
              <a:rPr lang="en-US" dirty="0" smtClean="0">
                <a:latin typeface="Times New Roman" pitchFamily="18" charset="0"/>
                <a:cs typeface="Times New Roman" pitchFamily="18" charset="0"/>
              </a:rPr>
              <a:t> = A.(complement of B)+B.(complement of A) and Y is high if the inputs are not </a:t>
            </a:r>
            <a:r>
              <a:rPr lang="en-US" dirty="0" smtClean="0">
                <a:latin typeface="Times New Roman" pitchFamily="18" charset="0"/>
                <a:cs typeface="Times New Roman" pitchFamily="18" charset="0"/>
              </a:rPr>
              <a:t>equal.</a:t>
            </a:r>
          </a:p>
          <a:p>
            <a:r>
              <a:rPr lang="en-US" dirty="0" smtClean="0">
                <a:latin typeface="Times New Roman" pitchFamily="18" charset="0"/>
                <a:cs typeface="Times New Roman" pitchFamily="18" charset="0"/>
              </a:rPr>
              <a:t>In NOT gate, Y = complement of </a:t>
            </a:r>
            <a:r>
              <a:rPr lang="en-US" dirty="0" smtClean="0">
                <a:latin typeface="Times New Roman" pitchFamily="18" charset="0"/>
                <a:cs typeface="Times New Roman" pitchFamily="18" charset="0"/>
              </a:rPr>
              <a:t>A and Y is high if A is low</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46657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007083614"/>
              </p:ext>
            </p:extLst>
          </p:nvPr>
        </p:nvGraphicFramePr>
        <p:xfrm>
          <a:off x="2658107" y="468439"/>
          <a:ext cx="2066350" cy="1315720"/>
        </p:xfrm>
        <a:graphic>
          <a:graphicData uri="http://schemas.openxmlformats.org/drawingml/2006/table">
            <a:tbl>
              <a:tblPr firstRow="1" bandRow="1">
                <a:tableStyleId>{5C22544A-7EE6-4342-B048-85BDC9FD1C3A}</a:tableStyleId>
              </a:tblPr>
              <a:tblGrid>
                <a:gridCol w="267938">
                  <a:extLst>
                    <a:ext uri="{9D8B030D-6E8A-4147-A177-3AD203B41FA5}">
                      <a16:colId xmlns="" xmlns:a16="http://schemas.microsoft.com/office/drawing/2014/main" val="276290074"/>
                    </a:ext>
                  </a:extLst>
                </a:gridCol>
                <a:gridCol w="309283">
                  <a:extLst>
                    <a:ext uri="{9D8B030D-6E8A-4147-A177-3AD203B41FA5}">
                      <a16:colId xmlns="" xmlns:a16="http://schemas.microsoft.com/office/drawing/2014/main" val="1853520718"/>
                    </a:ext>
                  </a:extLst>
                </a:gridCol>
                <a:gridCol w="632011">
                  <a:extLst>
                    <a:ext uri="{9D8B030D-6E8A-4147-A177-3AD203B41FA5}">
                      <a16:colId xmlns="" xmlns:a16="http://schemas.microsoft.com/office/drawing/2014/main" val="807690060"/>
                    </a:ext>
                  </a:extLst>
                </a:gridCol>
                <a:gridCol w="857118">
                  <a:extLst>
                    <a:ext uri="{9D8B030D-6E8A-4147-A177-3AD203B41FA5}">
                      <a16:colId xmlns="" xmlns:a16="http://schemas.microsoft.com/office/drawing/2014/main" val="3603861164"/>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Sum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graphicFrame>
        <p:nvGraphicFramePr>
          <p:cNvPr id="3" name="Table 2"/>
          <p:cNvGraphicFramePr>
            <a:graphicFrameLocks noGrp="1"/>
          </p:cNvGraphicFramePr>
          <p:nvPr>
            <p:extLst>
              <p:ext uri="{D42A27DB-BD31-4B8C-83A1-F6EECF244321}">
                <p14:modId xmlns="" xmlns:p14="http://schemas.microsoft.com/office/powerpoint/2010/main" val="1546861260"/>
              </p:ext>
            </p:extLst>
          </p:nvPr>
        </p:nvGraphicFramePr>
        <p:xfrm>
          <a:off x="5008684" y="406855"/>
          <a:ext cx="2066351" cy="2169160"/>
        </p:xfrm>
        <a:graphic>
          <a:graphicData uri="http://schemas.openxmlformats.org/drawingml/2006/table">
            <a:tbl>
              <a:tblPr firstRow="1" bandRow="1">
                <a:tableStyleId>{5C22544A-7EE6-4342-B048-85BDC9FD1C3A}</a:tableStyleId>
              </a:tblPr>
              <a:tblGrid>
                <a:gridCol w="233055">
                  <a:extLst>
                    <a:ext uri="{9D8B030D-6E8A-4147-A177-3AD203B41FA5}">
                      <a16:colId xmlns="" xmlns:a16="http://schemas.microsoft.com/office/drawing/2014/main" val="276290074"/>
                    </a:ext>
                  </a:extLst>
                </a:gridCol>
                <a:gridCol w="269018">
                  <a:extLst>
                    <a:ext uri="{9D8B030D-6E8A-4147-A177-3AD203B41FA5}">
                      <a16:colId xmlns="" xmlns:a16="http://schemas.microsoft.com/office/drawing/2014/main" val="1853520718"/>
                    </a:ext>
                  </a:extLst>
                </a:gridCol>
                <a:gridCol w="269018">
                  <a:extLst>
                    <a:ext uri="{9D8B030D-6E8A-4147-A177-3AD203B41FA5}">
                      <a16:colId xmlns="" xmlns:a16="http://schemas.microsoft.com/office/drawing/2014/main" val="1405547487"/>
                    </a:ext>
                  </a:extLst>
                </a:gridCol>
                <a:gridCol w="549730">
                  <a:extLst>
                    <a:ext uri="{9D8B030D-6E8A-4147-A177-3AD203B41FA5}">
                      <a16:colId xmlns="" xmlns:a16="http://schemas.microsoft.com/office/drawing/2014/main" val="807690060"/>
                    </a:ext>
                  </a:extLst>
                </a:gridCol>
                <a:gridCol w="745530">
                  <a:extLst>
                    <a:ext uri="{9D8B030D-6E8A-4147-A177-3AD203B41FA5}">
                      <a16:colId xmlns="" xmlns:a16="http://schemas.microsoft.com/office/drawing/2014/main" val="3603861164"/>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Sum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sp>
        <p:nvSpPr>
          <p:cNvPr id="4" name="Rectangle 3"/>
          <p:cNvSpPr/>
          <p:nvPr/>
        </p:nvSpPr>
        <p:spPr>
          <a:xfrm>
            <a:off x="752201" y="593269"/>
            <a:ext cx="551330" cy="443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0150063" y="466399"/>
            <a:ext cx="551330" cy="443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94645" y="653278"/>
            <a:ext cx="466441" cy="319459"/>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HA</a:t>
            </a:r>
            <a:endParaRPr lang="en-IN"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234952" y="564673"/>
            <a:ext cx="466441" cy="319459"/>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a:t>
            </a:r>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450371" y="675532"/>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7852" y="883011"/>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99608" y="671249"/>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12328" y="926744"/>
            <a:ext cx="275552" cy="1344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2821" y="499388"/>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49167" y="760901"/>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496734" y="511579"/>
            <a:ext cx="52508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Sum </a:t>
            </a:r>
            <a:endParaRPr lang="en-IN" sz="1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516398" y="772855"/>
            <a:ext cx="602559"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9628939" y="468259"/>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7150425" y="537539"/>
            <a:ext cx="282342"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0935666" y="346374"/>
            <a:ext cx="52508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Sum </a:t>
            </a:r>
            <a:endParaRPr lang="en-IN" sz="1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0840815" y="756262"/>
            <a:ext cx="602559"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p:txBody>
      </p:sp>
      <p:cxnSp>
        <p:nvCxnSpPr>
          <p:cNvPr id="20" name="Straight Connector 19"/>
          <p:cNvCxnSpPr/>
          <p:nvPr/>
        </p:nvCxnSpPr>
        <p:spPr>
          <a:xfrm>
            <a:off x="10710324" y="539123"/>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693111" y="788755"/>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870287" y="499846"/>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895151" y="639389"/>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887613" y="825636"/>
            <a:ext cx="275552" cy="134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631041" y="652836"/>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a:t>
            </a:r>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29" name="Chevron 28"/>
          <p:cNvSpPr/>
          <p:nvPr/>
        </p:nvSpPr>
        <p:spPr>
          <a:xfrm>
            <a:off x="10047825" y="1161725"/>
            <a:ext cx="400722" cy="268941"/>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49" name="Straight Connector 48"/>
          <p:cNvCxnSpPr/>
          <p:nvPr/>
        </p:nvCxnSpPr>
        <p:spPr>
          <a:xfrm flipV="1">
            <a:off x="10461610" y="1301123"/>
            <a:ext cx="381005" cy="8136"/>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620592" y="306812"/>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7378914" y="532974"/>
            <a:ext cx="24979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p>
        </p:txBody>
      </p:sp>
      <p:sp>
        <p:nvSpPr>
          <p:cNvPr id="52" name="TextBox 51"/>
          <p:cNvSpPr txBox="1"/>
          <p:nvPr/>
        </p:nvSpPr>
        <p:spPr>
          <a:xfrm>
            <a:off x="7575912" y="534955"/>
            <a:ext cx="27486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a:t>
            </a:r>
          </a:p>
        </p:txBody>
      </p:sp>
      <p:sp>
        <p:nvSpPr>
          <p:cNvPr id="53" name="TextBox 52"/>
          <p:cNvSpPr txBox="1"/>
          <p:nvPr/>
        </p:nvSpPr>
        <p:spPr>
          <a:xfrm>
            <a:off x="10821871" y="1162077"/>
            <a:ext cx="602559"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10014081" y="1968129"/>
            <a:ext cx="52508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Sum </a:t>
            </a:r>
            <a:endParaRPr lang="en-IN" sz="14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7888196" y="184350"/>
            <a:ext cx="1762001" cy="369332"/>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Full adder (FA)</a:t>
            </a:r>
            <a:endParaRPr lang="en-IN" u="sng" dirty="0">
              <a:latin typeface="Times New Roman" panose="02020603050405020304" pitchFamily="18" charset="0"/>
              <a:cs typeface="Times New Roman" panose="02020603050405020304" pitchFamily="18" charset="0"/>
            </a:endParaRPr>
          </a:p>
        </p:txBody>
      </p:sp>
      <p:sp>
        <p:nvSpPr>
          <p:cNvPr id="63" name="Flowchart: Delay 62"/>
          <p:cNvSpPr/>
          <p:nvPr/>
        </p:nvSpPr>
        <p:spPr>
          <a:xfrm>
            <a:off x="1088390" y="1808169"/>
            <a:ext cx="381354" cy="301214"/>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4" name="Straight Connector 63"/>
          <p:cNvCxnSpPr/>
          <p:nvPr/>
        </p:nvCxnSpPr>
        <p:spPr>
          <a:xfrm>
            <a:off x="304532" y="1695858"/>
            <a:ext cx="34610" cy="826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92905" y="1695858"/>
            <a:ext cx="11355" cy="814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48524" y="1862017"/>
            <a:ext cx="626852" cy="1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1792" y="1936117"/>
            <a:ext cx="766598" cy="21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3" idx="3"/>
          </p:cNvCxnSpPr>
          <p:nvPr/>
        </p:nvCxnSpPr>
        <p:spPr>
          <a:xfrm flipV="1">
            <a:off x="1469744" y="1957783"/>
            <a:ext cx="312860" cy="993"/>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733617" y="1788016"/>
            <a:ext cx="602559"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p:txBody>
      </p:sp>
      <p:sp>
        <p:nvSpPr>
          <p:cNvPr id="70" name="Chevron 69"/>
          <p:cNvSpPr/>
          <p:nvPr/>
        </p:nvSpPr>
        <p:spPr>
          <a:xfrm>
            <a:off x="1067834" y="2203997"/>
            <a:ext cx="400722" cy="268941"/>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1" name="Straight Connector 70"/>
          <p:cNvCxnSpPr/>
          <p:nvPr/>
        </p:nvCxnSpPr>
        <p:spPr>
          <a:xfrm>
            <a:off x="504260" y="2203997"/>
            <a:ext cx="598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70" idx="1"/>
          </p:cNvCxnSpPr>
          <p:nvPr/>
        </p:nvCxnSpPr>
        <p:spPr>
          <a:xfrm>
            <a:off x="339142" y="2338467"/>
            <a:ext cx="8631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63954" y="2186287"/>
            <a:ext cx="152027" cy="15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963954" y="2327189"/>
            <a:ext cx="143023" cy="17170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762959" y="2184578"/>
            <a:ext cx="52508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Sum </a:t>
            </a:r>
            <a:endParaRPr lang="en-IN" sz="1400" dirty="0">
              <a:latin typeface="Times New Roman" panose="02020603050405020304" pitchFamily="18" charset="0"/>
              <a:cs typeface="Times New Roman" panose="02020603050405020304" pitchFamily="18" charset="0"/>
            </a:endParaRPr>
          </a:p>
        </p:txBody>
      </p:sp>
      <p:cxnSp>
        <p:nvCxnSpPr>
          <p:cNvPr id="76" name="Straight Connector 75"/>
          <p:cNvCxnSpPr>
            <a:stCxn id="70" idx="3"/>
            <a:endCxn id="75" idx="1"/>
          </p:cNvCxnSpPr>
          <p:nvPr/>
        </p:nvCxnSpPr>
        <p:spPr>
          <a:xfrm flipV="1">
            <a:off x="1468556" y="2338467"/>
            <a:ext cx="294403" cy="1"/>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5360" y="1484236"/>
            <a:ext cx="33617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p>
        </p:txBody>
      </p:sp>
      <p:sp>
        <p:nvSpPr>
          <p:cNvPr id="78" name="TextBox 77"/>
          <p:cNvSpPr txBox="1"/>
          <p:nvPr/>
        </p:nvSpPr>
        <p:spPr>
          <a:xfrm>
            <a:off x="171830" y="1461492"/>
            <a:ext cx="336177"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278885" y="158620"/>
            <a:ext cx="1762001" cy="369332"/>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Half adder (HA)</a:t>
            </a:r>
            <a:endParaRPr lang="en-IN" u="sng" dirty="0">
              <a:latin typeface="Times New Roman" panose="02020603050405020304" pitchFamily="18" charset="0"/>
              <a:cs typeface="Times New Roman" panose="02020603050405020304" pitchFamily="18" charset="0"/>
            </a:endParaRPr>
          </a:p>
        </p:txBody>
      </p:sp>
      <p:sp>
        <p:nvSpPr>
          <p:cNvPr id="80" name="TextBox 79"/>
          <p:cNvSpPr txBox="1"/>
          <p:nvPr/>
        </p:nvSpPr>
        <p:spPr>
          <a:xfrm>
            <a:off x="391117" y="4011520"/>
            <a:ext cx="9548949"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Half adder has two inputs (A, B) and two outputs (Sum, Carry).</a:t>
            </a:r>
          </a:p>
          <a:p>
            <a:r>
              <a:rPr lang="en-US" dirty="0" smtClean="0">
                <a:latin typeface="Times New Roman" pitchFamily="18" charset="0"/>
                <a:cs typeface="Times New Roman" pitchFamily="18" charset="0"/>
              </a:rPr>
              <a:t>Sum = A.(complement of B) + B.(complement of A) and Carry = A . B</a:t>
            </a:r>
          </a:p>
          <a:p>
            <a:r>
              <a:rPr lang="en-US" dirty="0" smtClean="0">
                <a:latin typeface="Times New Roman" pitchFamily="18" charset="0"/>
                <a:cs typeface="Times New Roman" pitchFamily="18" charset="0"/>
              </a:rPr>
              <a:t>So Sum is obtained from the output of XOR gate and Carry is obtained from the output of AND gate.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Full adder has three inputs (A, B, C) and two outputs (Sum, Carry).</a:t>
            </a:r>
          </a:p>
          <a:p>
            <a:r>
              <a:rPr lang="en-US" dirty="0" smtClean="0">
                <a:latin typeface="Times New Roman" pitchFamily="18" charset="0"/>
                <a:cs typeface="Times New Roman" pitchFamily="18" charset="0"/>
              </a:rPr>
              <a:t>Sum1 and Carry1 are the outputs of HA1</a:t>
            </a:r>
          </a:p>
          <a:p>
            <a:r>
              <a:rPr lang="en-US" dirty="0" smtClean="0">
                <a:latin typeface="Times New Roman" pitchFamily="18" charset="0"/>
                <a:cs typeface="Times New Roman" pitchFamily="18" charset="0"/>
              </a:rPr>
              <a:t>Sum and Carry2 are the outputs of HA2</a:t>
            </a:r>
          </a:p>
          <a:p>
            <a:r>
              <a:rPr lang="en-US" dirty="0" smtClean="0">
                <a:latin typeface="Times New Roman" pitchFamily="18" charset="0"/>
                <a:cs typeface="Times New Roman" pitchFamily="18" charset="0"/>
              </a:rPr>
              <a:t>Sum and Carry are the output of FA</a:t>
            </a:r>
            <a:endParaRPr lang="en-US" dirty="0">
              <a:latin typeface="Times New Roman" pitchFamily="18" charset="0"/>
              <a:cs typeface="Times New Roman" pitchFamily="18" charset="0"/>
            </a:endParaRPr>
          </a:p>
        </p:txBody>
      </p:sp>
      <p:sp>
        <p:nvSpPr>
          <p:cNvPr id="95" name="Flowchart: Delay 94"/>
          <p:cNvSpPr/>
          <p:nvPr/>
        </p:nvSpPr>
        <p:spPr>
          <a:xfrm>
            <a:off x="8137979" y="811038"/>
            <a:ext cx="381354" cy="301214"/>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6" name="Straight Connector 95"/>
          <p:cNvCxnSpPr/>
          <p:nvPr/>
        </p:nvCxnSpPr>
        <p:spPr>
          <a:xfrm>
            <a:off x="7354121" y="698727"/>
            <a:ext cx="34610" cy="826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542494" y="698727"/>
            <a:ext cx="11355" cy="814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7498113" y="864886"/>
            <a:ext cx="626852" cy="1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371381" y="938986"/>
            <a:ext cx="766598" cy="21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5" idx="3"/>
          </p:cNvCxnSpPr>
          <p:nvPr/>
        </p:nvCxnSpPr>
        <p:spPr>
          <a:xfrm flipV="1">
            <a:off x="8519333" y="960652"/>
            <a:ext cx="312860" cy="993"/>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8561137" y="738635"/>
            <a:ext cx="68736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Carry1</a:t>
            </a:r>
            <a:endParaRPr lang="en-IN" sz="1400" dirty="0">
              <a:latin typeface="Times New Roman" panose="02020603050405020304" pitchFamily="18" charset="0"/>
              <a:cs typeface="Times New Roman" panose="02020603050405020304" pitchFamily="18" charset="0"/>
            </a:endParaRPr>
          </a:p>
        </p:txBody>
      </p:sp>
      <p:sp>
        <p:nvSpPr>
          <p:cNvPr id="102" name="Chevron 101"/>
          <p:cNvSpPr/>
          <p:nvPr/>
        </p:nvSpPr>
        <p:spPr>
          <a:xfrm>
            <a:off x="8117423" y="1206866"/>
            <a:ext cx="400722" cy="268941"/>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03" name="Straight Connector 102"/>
          <p:cNvCxnSpPr/>
          <p:nvPr/>
        </p:nvCxnSpPr>
        <p:spPr>
          <a:xfrm>
            <a:off x="7553849" y="1206866"/>
            <a:ext cx="598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102" idx="1"/>
          </p:cNvCxnSpPr>
          <p:nvPr/>
        </p:nvCxnSpPr>
        <p:spPr>
          <a:xfrm>
            <a:off x="7388731" y="1341336"/>
            <a:ext cx="8631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8013543" y="1189156"/>
            <a:ext cx="152027" cy="15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8013543" y="1330058"/>
            <a:ext cx="143023" cy="17170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8616604" y="1265826"/>
            <a:ext cx="618835"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Sum1 </a:t>
            </a:r>
            <a:endParaRPr lang="en-IN" sz="1400" dirty="0">
              <a:latin typeface="Times New Roman" panose="02020603050405020304" pitchFamily="18" charset="0"/>
              <a:cs typeface="Times New Roman" panose="02020603050405020304" pitchFamily="18" charset="0"/>
            </a:endParaRPr>
          </a:p>
        </p:txBody>
      </p:sp>
      <p:sp>
        <p:nvSpPr>
          <p:cNvPr id="112" name="Chevron 111"/>
          <p:cNvSpPr/>
          <p:nvPr/>
        </p:nvSpPr>
        <p:spPr>
          <a:xfrm>
            <a:off x="9301789" y="1999346"/>
            <a:ext cx="400722" cy="268941"/>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13" name="Straight Connector 112"/>
          <p:cNvCxnSpPr/>
          <p:nvPr/>
        </p:nvCxnSpPr>
        <p:spPr>
          <a:xfrm>
            <a:off x="9210972" y="1968573"/>
            <a:ext cx="152027" cy="15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9224035" y="2135602"/>
            <a:ext cx="143023" cy="17170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Flowchart: Delay 114"/>
          <p:cNvSpPr/>
          <p:nvPr/>
        </p:nvSpPr>
        <p:spPr>
          <a:xfrm>
            <a:off x="9309280" y="1564329"/>
            <a:ext cx="381354" cy="301214"/>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9" name="Straight Connector 118"/>
          <p:cNvCxnSpPr/>
          <p:nvPr/>
        </p:nvCxnSpPr>
        <p:spPr>
          <a:xfrm rot="16200000" flipH="1">
            <a:off x="8471263" y="1691640"/>
            <a:ext cx="679270"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6929847" y="1443446"/>
            <a:ext cx="1502229"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15" idx="1"/>
          </p:cNvCxnSpPr>
          <p:nvPr/>
        </p:nvCxnSpPr>
        <p:spPr>
          <a:xfrm flipV="1">
            <a:off x="8804365" y="1714936"/>
            <a:ext cx="504915" cy="9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813075" y="2046513"/>
            <a:ext cx="56170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680961" y="2220685"/>
            <a:ext cx="167204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10800000" flipV="1">
            <a:off x="7694024" y="1802673"/>
            <a:ext cx="1632857"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02" idx="3"/>
          </p:cNvCxnSpPr>
          <p:nvPr/>
        </p:nvCxnSpPr>
        <p:spPr>
          <a:xfrm>
            <a:off x="8518145" y="1341337"/>
            <a:ext cx="299284" cy="1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0800000">
            <a:off x="8843554" y="1240971"/>
            <a:ext cx="1312618" cy="2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16200000" flipH="1">
            <a:off x="8699863" y="1097279"/>
            <a:ext cx="300445"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5" idx="3"/>
          </p:cNvCxnSpPr>
          <p:nvPr/>
        </p:nvCxnSpPr>
        <p:spPr>
          <a:xfrm flipV="1">
            <a:off x="9690634" y="1711234"/>
            <a:ext cx="171823" cy="3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0800000" flipV="1">
            <a:off x="9862458" y="1352291"/>
            <a:ext cx="266243" cy="19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flipV="1">
            <a:off x="9692640" y="1528354"/>
            <a:ext cx="33963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12" idx="3"/>
            <a:endCxn id="60" idx="1"/>
          </p:cNvCxnSpPr>
          <p:nvPr/>
        </p:nvCxnSpPr>
        <p:spPr>
          <a:xfrm flipV="1">
            <a:off x="9702511" y="2122018"/>
            <a:ext cx="311570" cy="11799"/>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9627937" y="1635618"/>
            <a:ext cx="68736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Carry2</a:t>
            </a:r>
            <a:endParaRPr lang="en-IN" sz="1400" dirty="0">
              <a:latin typeface="Times New Roman" panose="02020603050405020304" pitchFamily="18" charset="0"/>
              <a:cs typeface="Times New Roman" panose="02020603050405020304" pitchFamily="18" charset="0"/>
            </a:endParaRPr>
          </a:p>
        </p:txBody>
      </p:sp>
      <p:sp>
        <p:nvSpPr>
          <p:cNvPr id="159" name="Rectangle 158"/>
          <p:cNvSpPr/>
          <p:nvPr/>
        </p:nvSpPr>
        <p:spPr>
          <a:xfrm>
            <a:off x="8043068" y="2764648"/>
            <a:ext cx="551330" cy="443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TextBox 159"/>
          <p:cNvSpPr txBox="1"/>
          <p:nvPr/>
        </p:nvSpPr>
        <p:spPr>
          <a:xfrm>
            <a:off x="8085512" y="2824657"/>
            <a:ext cx="466441" cy="319459"/>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HA</a:t>
            </a:r>
            <a:endParaRPr lang="en-IN" sz="1400" dirty="0">
              <a:latin typeface="Times New Roman" panose="02020603050405020304" pitchFamily="18" charset="0"/>
              <a:cs typeface="Times New Roman" panose="02020603050405020304" pitchFamily="18" charset="0"/>
            </a:endParaRPr>
          </a:p>
        </p:txBody>
      </p:sp>
      <p:sp>
        <p:nvSpPr>
          <p:cNvPr id="163" name="TextBox 162"/>
          <p:cNvSpPr txBox="1"/>
          <p:nvPr/>
        </p:nvSpPr>
        <p:spPr>
          <a:xfrm>
            <a:off x="10611791" y="3348011"/>
            <a:ext cx="629950"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p:txBody>
      </p:sp>
      <p:sp>
        <p:nvSpPr>
          <p:cNvPr id="164" name="TextBox 163"/>
          <p:cNvSpPr txBox="1"/>
          <p:nvPr/>
        </p:nvSpPr>
        <p:spPr>
          <a:xfrm>
            <a:off x="8979387" y="3370698"/>
            <a:ext cx="708642"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Carry1</a:t>
            </a:r>
            <a:endParaRPr lang="en-IN" sz="1400" dirty="0">
              <a:latin typeface="Times New Roman" panose="02020603050405020304" pitchFamily="18" charset="0"/>
              <a:cs typeface="Times New Roman" panose="02020603050405020304" pitchFamily="18" charset="0"/>
            </a:endParaRPr>
          </a:p>
        </p:txBody>
      </p:sp>
      <p:sp>
        <p:nvSpPr>
          <p:cNvPr id="165" name="Rectangle 164"/>
          <p:cNvSpPr/>
          <p:nvPr/>
        </p:nvSpPr>
        <p:spPr>
          <a:xfrm>
            <a:off x="9540942" y="2512100"/>
            <a:ext cx="551330" cy="443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TextBox 165"/>
          <p:cNvSpPr txBox="1"/>
          <p:nvPr/>
        </p:nvSpPr>
        <p:spPr>
          <a:xfrm>
            <a:off x="9583386" y="2572109"/>
            <a:ext cx="466441" cy="319459"/>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HA</a:t>
            </a:r>
            <a:endParaRPr lang="en-IN" sz="1400" dirty="0">
              <a:latin typeface="Times New Roman" panose="02020603050405020304" pitchFamily="18" charset="0"/>
              <a:cs typeface="Times New Roman" panose="02020603050405020304" pitchFamily="18" charset="0"/>
            </a:endParaRPr>
          </a:p>
        </p:txBody>
      </p:sp>
      <p:cxnSp>
        <p:nvCxnSpPr>
          <p:cNvPr id="167" name="Straight Connector 166"/>
          <p:cNvCxnSpPr/>
          <p:nvPr/>
        </p:nvCxnSpPr>
        <p:spPr>
          <a:xfrm>
            <a:off x="10088349" y="2590080"/>
            <a:ext cx="275552"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0101069" y="2845575"/>
            <a:ext cx="275552" cy="13447"/>
          </a:xfrm>
          <a:prstGeom prst="line">
            <a:avLst/>
          </a:prstGeom>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10285475" y="2430410"/>
            <a:ext cx="525086"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Sum </a:t>
            </a:r>
            <a:endParaRPr lang="en-IN" sz="1400" dirty="0">
              <a:latin typeface="Times New Roman" panose="02020603050405020304" pitchFamily="18" charset="0"/>
              <a:cs typeface="Times New Roman" panose="02020603050405020304" pitchFamily="18" charset="0"/>
            </a:endParaRPr>
          </a:p>
        </p:txBody>
      </p:sp>
      <p:sp>
        <p:nvSpPr>
          <p:cNvPr id="170" name="TextBox 169"/>
          <p:cNvSpPr txBox="1"/>
          <p:nvPr/>
        </p:nvSpPr>
        <p:spPr>
          <a:xfrm>
            <a:off x="10305139" y="2691686"/>
            <a:ext cx="739123"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Carry2</a:t>
            </a:r>
            <a:endParaRPr lang="en-IN" sz="1400" dirty="0">
              <a:latin typeface="Times New Roman" panose="02020603050405020304" pitchFamily="18" charset="0"/>
              <a:cs typeface="Times New Roman" panose="02020603050405020304" pitchFamily="18" charset="0"/>
            </a:endParaRPr>
          </a:p>
        </p:txBody>
      </p:sp>
      <p:cxnSp>
        <p:nvCxnSpPr>
          <p:cNvPr id="172" name="Straight Connector 171"/>
          <p:cNvCxnSpPr/>
          <p:nvPr/>
        </p:nvCxnSpPr>
        <p:spPr>
          <a:xfrm>
            <a:off x="7569542" y="2868065"/>
            <a:ext cx="4702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7565187" y="3098842"/>
            <a:ext cx="4702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0541726" y="3438990"/>
            <a:ext cx="4702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569542" y="2619871"/>
            <a:ext cx="19855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601507" y="2855003"/>
            <a:ext cx="940526" cy="13062"/>
          </a:xfrm>
          <a:prstGeom prst="line">
            <a:avLst/>
          </a:prstGeom>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10036232" y="3273148"/>
            <a:ext cx="466441" cy="319459"/>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OR</a:t>
            </a:r>
            <a:endParaRPr lang="en-IN" sz="1400" dirty="0">
              <a:latin typeface="Times New Roman" panose="02020603050405020304" pitchFamily="18" charset="0"/>
              <a:cs typeface="Times New Roman" panose="02020603050405020304" pitchFamily="18" charset="0"/>
            </a:endParaRPr>
          </a:p>
        </p:txBody>
      </p:sp>
      <p:sp>
        <p:nvSpPr>
          <p:cNvPr id="185" name="Rectangle 184"/>
          <p:cNvSpPr/>
          <p:nvPr/>
        </p:nvSpPr>
        <p:spPr>
          <a:xfrm>
            <a:off x="10006851" y="3200077"/>
            <a:ext cx="551330" cy="443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7" name="Straight Connector 186"/>
          <p:cNvCxnSpPr/>
          <p:nvPr/>
        </p:nvCxnSpPr>
        <p:spPr>
          <a:xfrm rot="16200000" flipH="1">
            <a:off x="10195176" y="3024819"/>
            <a:ext cx="352697"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a:endCxn id="185" idx="1"/>
          </p:cNvCxnSpPr>
          <p:nvPr/>
        </p:nvCxnSpPr>
        <p:spPr>
          <a:xfrm>
            <a:off x="8797450" y="3416705"/>
            <a:ext cx="1209401" cy="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8575382" y="3103197"/>
            <a:ext cx="23513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8653759" y="3273014"/>
            <a:ext cx="326572" cy="13063"/>
          </a:xfrm>
          <a:prstGeom prst="line">
            <a:avLst/>
          </a:prstGeom>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7381203" y="2989002"/>
            <a:ext cx="282342"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p:txBody>
      </p:sp>
      <p:sp>
        <p:nvSpPr>
          <p:cNvPr id="201" name="TextBox 200"/>
          <p:cNvSpPr txBox="1"/>
          <p:nvPr/>
        </p:nvSpPr>
        <p:spPr>
          <a:xfrm>
            <a:off x="7427867" y="2437778"/>
            <a:ext cx="27486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a:t>
            </a:r>
          </a:p>
        </p:txBody>
      </p:sp>
      <p:sp>
        <p:nvSpPr>
          <p:cNvPr id="202" name="TextBox 201"/>
          <p:cNvSpPr txBox="1"/>
          <p:nvPr/>
        </p:nvSpPr>
        <p:spPr>
          <a:xfrm>
            <a:off x="7387623" y="2683991"/>
            <a:ext cx="24979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228" y="232229"/>
            <a:ext cx="242388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Rule for binary addition</a:t>
            </a:r>
            <a:endParaRPr lang="en-US"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1007083614"/>
              </p:ext>
            </p:extLst>
          </p:nvPr>
        </p:nvGraphicFramePr>
        <p:xfrm>
          <a:off x="425546" y="715181"/>
          <a:ext cx="2066350" cy="1315720"/>
        </p:xfrm>
        <a:graphic>
          <a:graphicData uri="http://schemas.openxmlformats.org/drawingml/2006/table">
            <a:tbl>
              <a:tblPr firstRow="1" bandRow="1">
                <a:tableStyleId>{5C22544A-7EE6-4342-B048-85BDC9FD1C3A}</a:tableStyleId>
              </a:tblPr>
              <a:tblGrid>
                <a:gridCol w="267938">
                  <a:extLst>
                    <a:ext uri="{9D8B030D-6E8A-4147-A177-3AD203B41FA5}">
                      <a16:colId xmlns="" xmlns:a16="http://schemas.microsoft.com/office/drawing/2014/main" val="276290074"/>
                    </a:ext>
                  </a:extLst>
                </a:gridCol>
                <a:gridCol w="309283">
                  <a:extLst>
                    <a:ext uri="{9D8B030D-6E8A-4147-A177-3AD203B41FA5}">
                      <a16:colId xmlns="" xmlns:a16="http://schemas.microsoft.com/office/drawing/2014/main" val="1853520718"/>
                    </a:ext>
                  </a:extLst>
                </a:gridCol>
                <a:gridCol w="632011">
                  <a:extLst>
                    <a:ext uri="{9D8B030D-6E8A-4147-A177-3AD203B41FA5}">
                      <a16:colId xmlns="" xmlns:a16="http://schemas.microsoft.com/office/drawing/2014/main" val="807690060"/>
                    </a:ext>
                  </a:extLst>
                </a:gridCol>
                <a:gridCol w="857118">
                  <a:extLst>
                    <a:ext uri="{9D8B030D-6E8A-4147-A177-3AD203B41FA5}">
                      <a16:colId xmlns="" xmlns:a16="http://schemas.microsoft.com/office/drawing/2014/main" val="3603861164"/>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Sum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Carry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sp>
        <p:nvSpPr>
          <p:cNvPr id="4" name="Rectangle 3"/>
          <p:cNvSpPr/>
          <p:nvPr/>
        </p:nvSpPr>
        <p:spPr>
          <a:xfrm>
            <a:off x="2743201" y="222908"/>
            <a:ext cx="3251200" cy="1477328"/>
          </a:xfrm>
          <a:prstGeom prst="rect">
            <a:avLst/>
          </a:prstGeom>
        </p:spPr>
        <p:txBody>
          <a:bodyPr wrap="square">
            <a:spAutoFit/>
          </a:bodyPr>
          <a:lstStyle/>
          <a:p>
            <a:pPr marL="342900" indent="-342900">
              <a:buAutoNum type="arabicParenR"/>
            </a:pPr>
            <a:r>
              <a:rPr lang="en-IN" dirty="0" smtClean="0">
                <a:latin typeface="Times New Roman" panose="02020603050405020304" pitchFamily="18" charset="0"/>
                <a:cs typeface="Times New Roman" panose="02020603050405020304" pitchFamily="18" charset="0"/>
              </a:rPr>
              <a:t>X=1010100    Y=1000011</a:t>
            </a:r>
          </a:p>
          <a:p>
            <a:r>
              <a:rPr lang="en-IN" dirty="0" smtClean="0">
                <a:latin typeface="Times New Roman" panose="02020603050405020304" pitchFamily="18" charset="0"/>
                <a:cs typeface="Times New Roman" panose="02020603050405020304" pitchFamily="18" charset="0"/>
              </a:rPr>
              <a:t>      Perform X+Y</a:t>
            </a:r>
          </a:p>
          <a:p>
            <a:r>
              <a:rPr lang="en-IN" dirty="0" smtClean="0">
                <a:latin typeface="Times New Roman" panose="02020603050405020304" pitchFamily="18" charset="0"/>
                <a:cs typeface="Times New Roman" panose="02020603050405020304" pitchFamily="18" charset="0"/>
              </a:rPr>
              <a:t>  X=1010100          </a:t>
            </a:r>
          </a:p>
          <a:p>
            <a:r>
              <a:rPr lang="en-IN" dirty="0" smtClean="0">
                <a:latin typeface="Times New Roman" panose="02020603050405020304" pitchFamily="18" charset="0"/>
                <a:cs typeface="Times New Roman" panose="02020603050405020304" pitchFamily="18" charset="0"/>
              </a:rPr>
              <a:t>+Y=1000011</a:t>
            </a:r>
          </a:p>
          <a:p>
            <a:r>
              <a:rPr lang="en-IN" dirty="0" smtClean="0">
                <a:latin typeface="Times New Roman" panose="02020603050405020304" pitchFamily="18" charset="0"/>
                <a:cs typeface="Times New Roman" panose="02020603050405020304" pitchFamily="18" charset="0"/>
              </a:rPr>
              <a:t>      10010111</a:t>
            </a:r>
          </a:p>
        </p:txBody>
      </p:sp>
      <p:sp>
        <p:nvSpPr>
          <p:cNvPr id="5" name="Rectangle 4"/>
          <p:cNvSpPr/>
          <p:nvPr/>
        </p:nvSpPr>
        <p:spPr>
          <a:xfrm>
            <a:off x="3316515" y="2334735"/>
            <a:ext cx="3272970" cy="1754326"/>
          </a:xfrm>
          <a:prstGeom prst="rect">
            <a:avLst/>
          </a:prstGeom>
        </p:spPr>
        <p:txBody>
          <a:bodyPr wrap="square">
            <a:spAutoFit/>
          </a:bodyPr>
          <a:lstStyle/>
          <a:p>
            <a:pPr marL="342900" indent="-342900">
              <a:buAutoNum type="arabicParenR"/>
            </a:pPr>
            <a:r>
              <a:rPr lang="en-IN" dirty="0" smtClean="0">
                <a:latin typeface="Times New Roman" panose="02020603050405020304" pitchFamily="18" charset="0"/>
                <a:cs typeface="Times New Roman" panose="02020603050405020304" pitchFamily="18" charset="0"/>
              </a:rPr>
              <a:t>X=1010100    Y=1000011</a:t>
            </a:r>
          </a:p>
          <a:p>
            <a:r>
              <a:rPr lang="en-IN" dirty="0" smtClean="0">
                <a:latin typeface="Times New Roman" panose="02020603050405020304" pitchFamily="18" charset="0"/>
                <a:cs typeface="Times New Roman" panose="02020603050405020304" pitchFamily="18" charset="0"/>
              </a:rPr>
              <a:t>      Perform X-Y</a:t>
            </a:r>
          </a:p>
          <a:p>
            <a:r>
              <a:rPr lang="en-IN" dirty="0" smtClean="0">
                <a:latin typeface="Times New Roman" panose="02020603050405020304" pitchFamily="18" charset="0"/>
                <a:cs typeface="Times New Roman" panose="02020603050405020304" pitchFamily="18" charset="0"/>
              </a:rPr>
              <a:t>            X=1010100</a:t>
            </a:r>
          </a:p>
          <a:p>
            <a:r>
              <a:rPr lang="en-IN" dirty="0" smtClean="0">
                <a:latin typeface="Times New Roman" panose="02020603050405020304" pitchFamily="18" charset="0"/>
                <a:cs typeface="Times New Roman" panose="02020603050405020304" pitchFamily="18" charset="0"/>
              </a:rPr>
              <a:t>           -Y=1000011</a:t>
            </a:r>
          </a:p>
          <a:p>
            <a:r>
              <a:rPr lang="en-IN" dirty="0" smtClean="0">
                <a:latin typeface="Times New Roman" panose="02020603050405020304" pitchFamily="18" charset="0"/>
                <a:cs typeface="Times New Roman" panose="02020603050405020304" pitchFamily="18" charset="0"/>
              </a:rPr>
              <a:t>                          11 </a:t>
            </a:r>
          </a:p>
          <a:p>
            <a:r>
              <a:rPr lang="en-IN" dirty="0" smtClean="0">
                <a:latin typeface="Times New Roman" panose="02020603050405020304" pitchFamily="18" charset="0"/>
                <a:cs typeface="Times New Roman" panose="02020603050405020304" pitchFamily="18" charset="0"/>
              </a:rPr>
              <a:t>                  0010001</a:t>
            </a:r>
          </a:p>
        </p:txBody>
      </p:sp>
      <p:cxnSp>
        <p:nvCxnSpPr>
          <p:cNvPr id="7" name="Straight Connector 6"/>
          <p:cNvCxnSpPr/>
          <p:nvPr/>
        </p:nvCxnSpPr>
        <p:spPr>
          <a:xfrm flipV="1">
            <a:off x="3251200" y="1364342"/>
            <a:ext cx="827315" cy="1451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7542" y="2227944"/>
            <a:ext cx="276497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Rule for binary subtraction</a:t>
            </a:r>
            <a:endParaRPr lang="en-US" dirty="0">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 xmlns:p14="http://schemas.microsoft.com/office/powerpoint/2010/main" val="1007083614"/>
              </p:ext>
            </p:extLst>
          </p:nvPr>
        </p:nvGraphicFramePr>
        <p:xfrm>
          <a:off x="461831" y="2797981"/>
          <a:ext cx="2658740" cy="1315720"/>
        </p:xfrm>
        <a:graphic>
          <a:graphicData uri="http://schemas.openxmlformats.org/drawingml/2006/table">
            <a:tbl>
              <a:tblPr firstRow="1" bandRow="1">
                <a:tableStyleId>{5C22544A-7EE6-4342-B048-85BDC9FD1C3A}</a:tableStyleId>
              </a:tblPr>
              <a:tblGrid>
                <a:gridCol w="344751">
                  <a:extLst>
                    <a:ext uri="{9D8B030D-6E8A-4147-A177-3AD203B41FA5}">
                      <a16:colId xmlns="" xmlns:a16="http://schemas.microsoft.com/office/drawing/2014/main" val="276290074"/>
                    </a:ext>
                  </a:extLst>
                </a:gridCol>
                <a:gridCol w="397950">
                  <a:extLst>
                    <a:ext uri="{9D8B030D-6E8A-4147-A177-3AD203B41FA5}">
                      <a16:colId xmlns="" xmlns:a16="http://schemas.microsoft.com/office/drawing/2014/main" val="1853520718"/>
                    </a:ext>
                  </a:extLst>
                </a:gridCol>
                <a:gridCol w="1001639">
                  <a:extLst>
                    <a:ext uri="{9D8B030D-6E8A-4147-A177-3AD203B41FA5}">
                      <a16:colId xmlns="" xmlns:a16="http://schemas.microsoft.com/office/drawing/2014/main" val="807690060"/>
                    </a:ext>
                  </a:extLst>
                </a:gridCol>
                <a:gridCol w="914400">
                  <a:extLst>
                    <a:ext uri="{9D8B030D-6E8A-4147-A177-3AD203B41FA5}">
                      <a16:colId xmlns="" xmlns:a16="http://schemas.microsoft.com/office/drawing/2014/main" val="3603861164"/>
                    </a:ext>
                  </a:extLst>
                </a:gridCol>
              </a:tblGrid>
              <a:tr h="370840">
                <a:tc>
                  <a:txBody>
                    <a:bodyPr/>
                    <a:lstStyle/>
                    <a:p>
                      <a:r>
                        <a:rPr lang="en-IN" sz="1400" dirty="0" smtClean="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Difference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Borrow</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9804477"/>
                  </a:ext>
                </a:extLst>
              </a:tr>
              <a:tr h="370840">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1</a:t>
                      </a:r>
                    </a:p>
                    <a:p>
                      <a:r>
                        <a:rPr lang="en-IN" sz="1400" dirty="0" smtClean="0">
                          <a:latin typeface="Times New Roman" panose="02020603050405020304" pitchFamily="18" charset="0"/>
                          <a:cs typeface="Times New Roman" panose="02020603050405020304" pitchFamily="18" charset="0"/>
                        </a:rPr>
                        <a:t>0</a:t>
                      </a:r>
                    </a:p>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99371454"/>
                  </a:ext>
                </a:extLst>
              </a:tr>
            </a:tbl>
          </a:graphicData>
        </a:graphic>
      </p:graphicFrame>
      <p:cxnSp>
        <p:nvCxnSpPr>
          <p:cNvPr id="10" name="Straight Connector 9"/>
          <p:cNvCxnSpPr/>
          <p:nvPr/>
        </p:nvCxnSpPr>
        <p:spPr>
          <a:xfrm flipV="1">
            <a:off x="4390571" y="3722916"/>
            <a:ext cx="827315" cy="1451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88000" y="3367314"/>
            <a:ext cx="95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Borrow</a:t>
            </a:r>
            <a:endParaRPr lang="en-US" dirty="0">
              <a:latin typeface="Times New Roman" pitchFamily="18" charset="0"/>
              <a:cs typeface="Times New Roman" pitchFamily="18" charset="0"/>
            </a:endParaRPr>
          </a:p>
        </p:txBody>
      </p:sp>
      <p:cxnSp>
        <p:nvCxnSpPr>
          <p:cNvPr id="13" name="Straight Arrow Connector 12"/>
          <p:cNvCxnSpPr/>
          <p:nvPr/>
        </p:nvCxnSpPr>
        <p:spPr>
          <a:xfrm flipV="1">
            <a:off x="5123543" y="3610037"/>
            <a:ext cx="420914" cy="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437087" y="244679"/>
            <a:ext cx="3251200" cy="1754326"/>
          </a:xfrm>
          <a:prstGeom prst="rect">
            <a:avLst/>
          </a:prstGeom>
        </p:spPr>
        <p:txBody>
          <a:bodyPr wrap="square">
            <a:spAutoFit/>
          </a:bodyPr>
          <a:lstStyle/>
          <a:p>
            <a:pPr marL="342900" indent="-342900"/>
            <a:r>
              <a:rPr lang="en-IN" dirty="0" smtClean="0">
                <a:latin typeface="Times New Roman" panose="02020603050405020304" pitchFamily="18" charset="0"/>
                <a:cs typeface="Times New Roman" panose="02020603050405020304" pitchFamily="18" charset="0"/>
              </a:rPr>
              <a:t>2)   X=1011101    Y=1010011</a:t>
            </a:r>
          </a:p>
          <a:p>
            <a:r>
              <a:rPr lang="en-IN" dirty="0" smtClean="0">
                <a:latin typeface="Times New Roman" panose="02020603050405020304" pitchFamily="18" charset="0"/>
                <a:cs typeface="Times New Roman" panose="02020603050405020304" pitchFamily="18" charset="0"/>
              </a:rPr>
              <a:t>      Perform X+Y</a:t>
            </a:r>
          </a:p>
          <a:p>
            <a:r>
              <a:rPr lang="en-IN" dirty="0" smtClean="0">
                <a:latin typeface="Times New Roman" panose="02020603050405020304" pitchFamily="18" charset="0"/>
                <a:cs typeface="Times New Roman" panose="02020603050405020304" pitchFamily="18" charset="0"/>
              </a:rPr>
              <a:t>           11111</a:t>
            </a:r>
          </a:p>
          <a:p>
            <a:r>
              <a:rPr lang="en-IN" dirty="0" smtClean="0">
                <a:latin typeface="Times New Roman" panose="02020603050405020304" pitchFamily="18" charset="0"/>
                <a:cs typeface="Times New Roman" panose="02020603050405020304" pitchFamily="18" charset="0"/>
              </a:rPr>
              <a:t>  X=1011101         </a:t>
            </a:r>
          </a:p>
          <a:p>
            <a:r>
              <a:rPr lang="en-IN" dirty="0" smtClean="0">
                <a:latin typeface="Times New Roman" panose="02020603050405020304" pitchFamily="18" charset="0"/>
                <a:cs typeface="Times New Roman" panose="02020603050405020304" pitchFamily="18" charset="0"/>
              </a:rPr>
              <a:t>+Y=1010011</a:t>
            </a:r>
          </a:p>
          <a:p>
            <a:r>
              <a:rPr lang="en-IN" dirty="0" smtClean="0">
                <a:latin typeface="Times New Roman" panose="02020603050405020304" pitchFamily="18" charset="0"/>
                <a:cs typeface="Times New Roman" panose="02020603050405020304" pitchFamily="18" charset="0"/>
              </a:rPr>
              <a:t>      10110000</a:t>
            </a:r>
          </a:p>
        </p:txBody>
      </p:sp>
      <p:cxnSp>
        <p:nvCxnSpPr>
          <p:cNvPr id="17" name="Straight Connector 16"/>
          <p:cNvCxnSpPr/>
          <p:nvPr/>
        </p:nvCxnSpPr>
        <p:spPr>
          <a:xfrm flipV="1">
            <a:off x="6916058" y="1661886"/>
            <a:ext cx="827315"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28858" y="961180"/>
            <a:ext cx="420914" cy="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93313" y="761999"/>
            <a:ext cx="95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Carry</a:t>
            </a:r>
            <a:endParaRPr lang="en-US" dirty="0">
              <a:latin typeface="Times New Roman" pitchFamily="18" charset="0"/>
              <a:cs typeface="Times New Roman" pitchFamily="18" charset="0"/>
            </a:endParaRPr>
          </a:p>
        </p:txBody>
      </p:sp>
      <p:sp>
        <p:nvSpPr>
          <p:cNvPr id="20" name="Rectangle 19"/>
          <p:cNvSpPr/>
          <p:nvPr/>
        </p:nvSpPr>
        <p:spPr>
          <a:xfrm>
            <a:off x="6705602" y="2327479"/>
            <a:ext cx="3251200" cy="2031325"/>
          </a:xfrm>
          <a:prstGeom prst="rect">
            <a:avLst/>
          </a:prstGeom>
        </p:spPr>
        <p:txBody>
          <a:bodyPr wrap="square">
            <a:spAutoFit/>
          </a:bodyPr>
          <a:lstStyle/>
          <a:p>
            <a:pPr marL="342900" indent="-342900"/>
            <a:r>
              <a:rPr lang="en-IN" dirty="0" smtClean="0">
                <a:latin typeface="Times New Roman" panose="02020603050405020304" pitchFamily="18" charset="0"/>
                <a:cs typeface="Times New Roman" panose="02020603050405020304" pitchFamily="18" charset="0"/>
              </a:rPr>
              <a:t>2)   X=1011101    Y=1010011</a:t>
            </a:r>
          </a:p>
          <a:p>
            <a:r>
              <a:rPr lang="en-IN" dirty="0" smtClean="0">
                <a:latin typeface="Times New Roman" panose="02020603050405020304" pitchFamily="18" charset="0"/>
                <a:cs typeface="Times New Roman" panose="02020603050405020304" pitchFamily="18" charset="0"/>
              </a:rPr>
              <a:t>      Perform X-Y</a:t>
            </a:r>
          </a:p>
          <a:p>
            <a:r>
              <a:rPr lang="en-IN" dirty="0" smtClean="0">
                <a:latin typeface="Times New Roman" panose="02020603050405020304" pitchFamily="18" charset="0"/>
                <a:cs typeface="Times New Roman" panose="02020603050405020304" pitchFamily="18" charset="0"/>
              </a:rPr>
              <a:t>           11111</a:t>
            </a:r>
          </a:p>
          <a:p>
            <a:r>
              <a:rPr lang="en-IN" dirty="0" smtClean="0">
                <a:latin typeface="Times New Roman" panose="02020603050405020304" pitchFamily="18" charset="0"/>
                <a:cs typeface="Times New Roman" panose="02020603050405020304" pitchFamily="18" charset="0"/>
              </a:rPr>
              <a:t>  X=1011101         </a:t>
            </a:r>
          </a:p>
          <a:p>
            <a:r>
              <a:rPr lang="en-IN" dirty="0" smtClean="0">
                <a:latin typeface="Times New Roman" panose="02020603050405020304" pitchFamily="18" charset="0"/>
                <a:cs typeface="Times New Roman" panose="02020603050405020304" pitchFamily="18" charset="0"/>
              </a:rPr>
              <a:t>-Y=1010011</a:t>
            </a:r>
          </a:p>
          <a:p>
            <a:r>
              <a:rPr lang="en-IN" dirty="0" smtClean="0">
                <a:latin typeface="Times New Roman" panose="02020603050405020304" pitchFamily="18" charset="0"/>
                <a:cs typeface="Times New Roman" panose="02020603050405020304" pitchFamily="18" charset="0"/>
              </a:rPr>
              <a:t>               1</a:t>
            </a:r>
          </a:p>
          <a:p>
            <a:r>
              <a:rPr lang="en-IN" dirty="0" smtClean="0">
                <a:latin typeface="Times New Roman" panose="02020603050405020304" pitchFamily="18" charset="0"/>
                <a:cs typeface="Times New Roman" panose="02020603050405020304" pitchFamily="18" charset="0"/>
              </a:rPr>
              <a:t>       0001010</a:t>
            </a:r>
          </a:p>
        </p:txBody>
      </p:sp>
      <p:cxnSp>
        <p:nvCxnSpPr>
          <p:cNvPr id="21" name="Straight Connector 20"/>
          <p:cNvCxnSpPr/>
          <p:nvPr/>
        </p:nvCxnSpPr>
        <p:spPr>
          <a:xfrm flipV="1">
            <a:off x="7170058" y="3962400"/>
            <a:ext cx="827315"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786914" y="3864037"/>
            <a:ext cx="420914" cy="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51372" y="3679371"/>
            <a:ext cx="95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Borrow</a:t>
            </a:r>
            <a:endParaRPr lang="en-US" dirty="0">
              <a:latin typeface="Times New Roman" pitchFamily="18" charset="0"/>
              <a:cs typeface="Times New Roman" pitchFamily="18" charset="0"/>
            </a:endParaRPr>
          </a:p>
        </p:txBody>
      </p:sp>
      <p:sp>
        <p:nvSpPr>
          <p:cNvPr id="24" name="TextBox 23"/>
          <p:cNvSpPr txBox="1"/>
          <p:nvPr/>
        </p:nvSpPr>
        <p:spPr>
          <a:xfrm>
            <a:off x="377372" y="4470401"/>
            <a:ext cx="2496458"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3. (2</a:t>
            </a:r>
            <a:r>
              <a:rPr lang="en-US" baseline="30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(101100)</a:t>
            </a:r>
          </a:p>
          <a:p>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1000000</a:t>
            </a:r>
          </a:p>
          <a:p>
            <a:r>
              <a:rPr lang="en-US" dirty="0" smtClean="0">
                <a:latin typeface="Times New Roman" pitchFamily="18" charset="0"/>
                <a:cs typeface="Times New Roman" pitchFamily="18" charset="0"/>
              </a:rPr>
              <a:t>       -  101100</a:t>
            </a:r>
          </a:p>
          <a:p>
            <a:r>
              <a:rPr lang="en-US" dirty="0" smtClean="0">
                <a:latin typeface="Times New Roman" pitchFamily="18" charset="0"/>
                <a:cs typeface="Times New Roman" pitchFamily="18" charset="0"/>
              </a:rPr>
              <a:t>         1111</a:t>
            </a:r>
          </a:p>
          <a:p>
            <a:r>
              <a:rPr lang="en-US" dirty="0" smtClean="0">
                <a:latin typeface="Times New Roman" pitchFamily="18" charset="0"/>
                <a:cs typeface="Times New Roman" pitchFamily="18" charset="0"/>
              </a:rPr>
              <a:t>         0010100 </a:t>
            </a:r>
          </a:p>
        </p:txBody>
      </p:sp>
      <p:cxnSp>
        <p:nvCxnSpPr>
          <p:cNvPr id="25" name="Straight Arrow Connector 24"/>
          <p:cNvCxnSpPr/>
          <p:nvPr/>
        </p:nvCxnSpPr>
        <p:spPr>
          <a:xfrm flipV="1">
            <a:off x="10268857" y="5446094"/>
            <a:ext cx="420914" cy="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73257" y="5598494"/>
            <a:ext cx="420914" cy="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318001" y="5620266"/>
            <a:ext cx="420914" cy="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1378857" y="5496894"/>
            <a:ext cx="420914" cy="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689771" y="5246914"/>
            <a:ext cx="95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Borrow</a:t>
            </a:r>
            <a:endParaRPr lang="en-US" dirty="0">
              <a:latin typeface="Times New Roman" pitchFamily="18" charset="0"/>
              <a:cs typeface="Times New Roman" pitchFamily="18" charset="0"/>
            </a:endParaRPr>
          </a:p>
        </p:txBody>
      </p:sp>
      <p:sp>
        <p:nvSpPr>
          <p:cNvPr id="30" name="TextBox 29"/>
          <p:cNvSpPr txBox="1"/>
          <p:nvPr/>
        </p:nvSpPr>
        <p:spPr>
          <a:xfrm>
            <a:off x="7823200" y="5399314"/>
            <a:ext cx="95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Borrow</a:t>
            </a:r>
            <a:endParaRPr lang="en-US" dirty="0">
              <a:latin typeface="Times New Roman" pitchFamily="18" charset="0"/>
              <a:cs typeface="Times New Roman" pitchFamily="18" charset="0"/>
            </a:endParaRPr>
          </a:p>
        </p:txBody>
      </p:sp>
      <p:sp>
        <p:nvSpPr>
          <p:cNvPr id="31" name="TextBox 30"/>
          <p:cNvSpPr txBox="1"/>
          <p:nvPr/>
        </p:nvSpPr>
        <p:spPr>
          <a:xfrm>
            <a:off x="4782457" y="5435599"/>
            <a:ext cx="95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Borrow</a:t>
            </a:r>
            <a:endParaRPr lang="en-US" dirty="0">
              <a:latin typeface="Times New Roman" pitchFamily="18" charset="0"/>
              <a:cs typeface="Times New Roman" pitchFamily="18" charset="0"/>
            </a:endParaRPr>
          </a:p>
        </p:txBody>
      </p:sp>
      <p:sp>
        <p:nvSpPr>
          <p:cNvPr id="32" name="TextBox 31"/>
          <p:cNvSpPr txBox="1"/>
          <p:nvPr/>
        </p:nvSpPr>
        <p:spPr>
          <a:xfrm>
            <a:off x="1828800" y="5312229"/>
            <a:ext cx="95794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Borrow</a:t>
            </a:r>
            <a:endParaRPr lang="en-US" dirty="0">
              <a:latin typeface="Times New Roman" pitchFamily="18" charset="0"/>
              <a:cs typeface="Times New Roman" pitchFamily="18" charset="0"/>
            </a:endParaRPr>
          </a:p>
        </p:txBody>
      </p:sp>
      <p:cxnSp>
        <p:nvCxnSpPr>
          <p:cNvPr id="33" name="Straight Connector 32"/>
          <p:cNvCxnSpPr/>
          <p:nvPr/>
        </p:nvCxnSpPr>
        <p:spPr>
          <a:xfrm flipV="1">
            <a:off x="6705599" y="6270173"/>
            <a:ext cx="827315"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12857" y="5696859"/>
            <a:ext cx="827315"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730171" y="5733145"/>
            <a:ext cx="827315"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979714" y="5595259"/>
            <a:ext cx="827315" cy="1451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43944" y="4608286"/>
            <a:ext cx="2496458"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4. (2</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(0.0110)</a:t>
            </a:r>
          </a:p>
          <a:p>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1.0000</a:t>
            </a:r>
          </a:p>
          <a:p>
            <a:r>
              <a:rPr lang="en-US" dirty="0" smtClean="0">
                <a:latin typeface="Times New Roman" pitchFamily="18" charset="0"/>
                <a:cs typeface="Times New Roman" pitchFamily="18" charset="0"/>
              </a:rPr>
              <a:t>       - 0.0110</a:t>
            </a:r>
          </a:p>
          <a:p>
            <a:r>
              <a:rPr lang="en-US" dirty="0" smtClean="0">
                <a:latin typeface="Times New Roman" pitchFamily="18" charset="0"/>
                <a:cs typeface="Times New Roman" pitchFamily="18" charset="0"/>
              </a:rPr>
              <a:t>         1  11</a:t>
            </a:r>
          </a:p>
          <a:p>
            <a:r>
              <a:rPr lang="en-US" dirty="0" smtClean="0">
                <a:latin typeface="Times New Roman" pitchFamily="18" charset="0"/>
                <a:cs typeface="Times New Roman" pitchFamily="18" charset="0"/>
              </a:rPr>
              <a:t>         0.1010   </a:t>
            </a:r>
          </a:p>
        </p:txBody>
      </p:sp>
      <p:sp>
        <p:nvSpPr>
          <p:cNvPr id="38" name="TextBox 37"/>
          <p:cNvSpPr txBox="1"/>
          <p:nvPr/>
        </p:nvSpPr>
        <p:spPr>
          <a:xfrm>
            <a:off x="6081486" y="4586514"/>
            <a:ext cx="2496458"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5. (2</a:t>
            </a:r>
            <a:r>
              <a:rPr lang="en-US" baseline="30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(101100)</a:t>
            </a:r>
          </a:p>
          <a:p>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1000000</a:t>
            </a:r>
          </a:p>
          <a:p>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- 0000001</a:t>
            </a:r>
          </a:p>
          <a:p>
            <a:r>
              <a:rPr lang="en-US" dirty="0" smtClean="0">
                <a:latin typeface="Times New Roman" pitchFamily="18" charset="0"/>
                <a:cs typeface="Times New Roman" pitchFamily="18" charset="0"/>
              </a:rPr>
              <a:t>          111111</a:t>
            </a:r>
          </a:p>
          <a:p>
            <a:r>
              <a:rPr lang="en-US" dirty="0" smtClean="0">
                <a:latin typeface="Times New Roman" pitchFamily="18" charset="0"/>
                <a:cs typeface="Times New Roman" pitchFamily="18" charset="0"/>
              </a:rPr>
              <a:t>          0111111</a:t>
            </a:r>
          </a:p>
          <a:p>
            <a:r>
              <a:rPr lang="en-US" dirty="0" smtClean="0">
                <a:latin typeface="Times New Roman" pitchFamily="18" charset="0"/>
                <a:cs typeface="Times New Roman" pitchFamily="18" charset="0"/>
              </a:rPr>
              <a:t>       -   101100</a:t>
            </a:r>
          </a:p>
          <a:p>
            <a:r>
              <a:rPr lang="en-US" dirty="0" smtClean="0">
                <a:latin typeface="Times New Roman" pitchFamily="18" charset="0"/>
                <a:cs typeface="Times New Roman" pitchFamily="18" charset="0"/>
              </a:rPr>
              <a:t>            010011</a:t>
            </a:r>
          </a:p>
        </p:txBody>
      </p:sp>
      <p:sp>
        <p:nvSpPr>
          <p:cNvPr id="39" name="TextBox 38"/>
          <p:cNvSpPr txBox="1"/>
          <p:nvPr/>
        </p:nvSpPr>
        <p:spPr>
          <a:xfrm>
            <a:off x="9136744" y="4434114"/>
            <a:ext cx="2496458"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6. (2</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(0.0110)</a:t>
            </a:r>
          </a:p>
          <a:p>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1.0000</a:t>
            </a:r>
          </a:p>
          <a:p>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 -0.0001</a:t>
            </a:r>
          </a:p>
          <a:p>
            <a:r>
              <a:rPr lang="en-US" dirty="0" smtClean="0">
                <a:latin typeface="Times New Roman" pitchFamily="18" charset="0"/>
                <a:cs typeface="Times New Roman" pitchFamily="18" charset="0"/>
              </a:rPr>
              <a:t>          1 111</a:t>
            </a:r>
          </a:p>
          <a:p>
            <a:r>
              <a:rPr lang="en-US" dirty="0" smtClean="0">
                <a:latin typeface="Times New Roman" pitchFamily="18" charset="0"/>
                <a:cs typeface="Times New Roman" pitchFamily="18" charset="0"/>
              </a:rPr>
              <a:t>          0.1111</a:t>
            </a:r>
          </a:p>
          <a:p>
            <a:r>
              <a:rPr lang="en-US" dirty="0" smtClean="0">
                <a:latin typeface="Times New Roman" pitchFamily="18" charset="0"/>
                <a:cs typeface="Times New Roman" pitchFamily="18" charset="0"/>
              </a:rPr>
              <a:t>       -  0.0110</a:t>
            </a:r>
          </a:p>
          <a:p>
            <a:r>
              <a:rPr lang="en-US" dirty="0" smtClean="0">
                <a:latin typeface="Times New Roman" pitchFamily="18" charset="0"/>
                <a:cs typeface="Times New Roman" pitchFamily="18" charset="0"/>
              </a:rPr>
              <a:t>           0.1001</a:t>
            </a:r>
          </a:p>
        </p:txBody>
      </p:sp>
      <p:cxnSp>
        <p:nvCxnSpPr>
          <p:cNvPr id="40" name="Straight Connector 39"/>
          <p:cNvCxnSpPr/>
          <p:nvPr/>
        </p:nvCxnSpPr>
        <p:spPr>
          <a:xfrm flipV="1">
            <a:off x="9724571" y="6125030"/>
            <a:ext cx="827315"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746342" y="5566231"/>
            <a:ext cx="827315" cy="1451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918" y="245621"/>
            <a:ext cx="5540188" cy="5909310"/>
          </a:xfrm>
          <a:prstGeom prst="rect">
            <a:avLst/>
          </a:prstGeom>
          <a:noFill/>
        </p:spPr>
        <p:txBody>
          <a:bodyPr wrap="square" rtlCol="0">
            <a:spAutoFit/>
          </a:bodyPr>
          <a:lstStyle/>
          <a:p>
            <a:r>
              <a:rPr lang="en-IN" u="sng" dirty="0" smtClean="0">
                <a:latin typeface="Times New Roman" panose="02020603050405020304" pitchFamily="18" charset="0"/>
                <a:cs typeface="Times New Roman" panose="02020603050405020304" pitchFamily="18" charset="0"/>
              </a:rPr>
              <a:t>Addition and subtraction</a:t>
            </a:r>
          </a:p>
          <a:p>
            <a:endParaRPr lang="en-IN" dirty="0" smtClean="0">
              <a:latin typeface="Times New Roman" panose="02020603050405020304" pitchFamily="18" charset="0"/>
              <a:cs typeface="Times New Roman" panose="02020603050405020304" pitchFamily="18" charset="0"/>
            </a:endParaRPr>
          </a:p>
          <a:p>
            <a:pPr marL="342900" indent="-342900">
              <a:buAutoNum type="arabicParenR"/>
            </a:pPr>
            <a:r>
              <a:rPr lang="en-IN" dirty="0" smtClean="0">
                <a:latin typeface="Times New Roman" panose="02020603050405020304" pitchFamily="18" charset="0"/>
                <a:cs typeface="Times New Roman" panose="02020603050405020304" pitchFamily="18" charset="0"/>
              </a:rPr>
              <a:t>X=1010100    Y=1000011</a:t>
            </a:r>
          </a:p>
          <a:p>
            <a:r>
              <a:rPr lang="en-IN" dirty="0" smtClean="0">
                <a:latin typeface="Times New Roman" panose="02020603050405020304" pitchFamily="18" charset="0"/>
                <a:cs typeface="Times New Roman" panose="02020603050405020304" pitchFamily="18" charset="0"/>
              </a:rPr>
              <a:t>      Perform X+Y and X-Y</a:t>
            </a:r>
          </a:p>
          <a:p>
            <a:r>
              <a:rPr lang="en-IN" dirty="0" smtClean="0">
                <a:latin typeface="Times New Roman" panose="02020603050405020304" pitchFamily="18" charset="0"/>
                <a:cs typeface="Times New Roman" panose="02020603050405020304" pitchFamily="18" charset="0"/>
              </a:rPr>
              <a:t>  X=1010100          X=1010100</a:t>
            </a:r>
          </a:p>
          <a:p>
            <a:r>
              <a:rPr lang="en-IN" dirty="0" smtClean="0">
                <a:latin typeface="Times New Roman" panose="02020603050405020304" pitchFamily="18" charset="0"/>
                <a:cs typeface="Times New Roman" panose="02020603050405020304" pitchFamily="18" charset="0"/>
              </a:rPr>
              <a:t>+Y=1000011         -Y=1000011</a:t>
            </a:r>
          </a:p>
          <a:p>
            <a:r>
              <a:rPr lang="en-IN" dirty="0" smtClean="0">
                <a:latin typeface="Times New Roman" panose="02020603050405020304" pitchFamily="18" charset="0"/>
                <a:cs typeface="Times New Roman" panose="02020603050405020304" pitchFamily="18" charset="0"/>
              </a:rPr>
              <a:t>     10010111                0010001</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2) X-Y using 1’s complement (Subtraction using addition)</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X = 1010100</a:t>
            </a:r>
          </a:p>
          <a:p>
            <a:r>
              <a:rPr lang="en-IN" dirty="0" smtClean="0">
                <a:latin typeface="Times New Roman" panose="02020603050405020304" pitchFamily="18" charset="0"/>
                <a:cs typeface="Times New Roman" panose="02020603050405020304" pitchFamily="18" charset="0"/>
              </a:rPr>
              <a:t>+1’s Complement of Y =  0111100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10010000</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1      end around carry</a:t>
            </a:r>
          </a:p>
          <a:p>
            <a:r>
              <a:rPr lang="en-IN" dirty="0" smtClean="0">
                <a:latin typeface="Times New Roman" panose="02020603050405020304" pitchFamily="18" charset="0"/>
                <a:cs typeface="Times New Roman" panose="02020603050405020304" pitchFamily="18" charset="0"/>
              </a:rPr>
              <a:t>                                           0010001</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X-Y using </a:t>
            </a:r>
            <a:r>
              <a:rPr lang="en-IN" dirty="0" smtClean="0">
                <a:latin typeface="Times New Roman" panose="02020603050405020304" pitchFamily="18" charset="0"/>
                <a:cs typeface="Times New Roman" panose="02020603050405020304" pitchFamily="18" charset="0"/>
              </a:rPr>
              <a:t>2’s </a:t>
            </a:r>
            <a:r>
              <a:rPr lang="en-IN" dirty="0">
                <a:latin typeface="Times New Roman" panose="02020603050405020304" pitchFamily="18" charset="0"/>
                <a:cs typeface="Times New Roman" panose="02020603050405020304" pitchFamily="18" charset="0"/>
              </a:rPr>
              <a:t>complement (Subtraction using addition)</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X = 1010100</a:t>
            </a:r>
          </a:p>
          <a:p>
            <a:r>
              <a:rPr lang="en-IN" dirty="0" smtClean="0">
                <a:latin typeface="Times New Roman" panose="02020603050405020304" pitchFamily="18" charset="0"/>
                <a:cs typeface="Times New Roman" panose="02020603050405020304" pitchFamily="18" charset="0"/>
              </a:rPr>
              <a:t>+2’s Complement </a:t>
            </a:r>
            <a:r>
              <a:rPr lang="en-IN" dirty="0">
                <a:latin typeface="Times New Roman" panose="02020603050405020304" pitchFamily="18" charset="0"/>
                <a:cs typeface="Times New Roman" panose="02020603050405020304" pitchFamily="18" charset="0"/>
              </a:rPr>
              <a:t>of Y = </a:t>
            </a:r>
            <a:r>
              <a:rPr lang="en-IN" dirty="0" smtClean="0">
                <a:latin typeface="Times New Roman" panose="02020603050405020304" pitchFamily="18" charset="0"/>
                <a:cs typeface="Times New Roman" panose="02020603050405020304" pitchFamily="18" charset="0"/>
              </a:rPr>
              <a:t> 0111101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strike="sngStrike"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0010001</a:t>
            </a:r>
          </a:p>
          <a:p>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Discard carry                                               </a:t>
            </a:r>
            <a:endParaRPr lang="en-IN"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279188" y="1944274"/>
            <a:ext cx="1196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57722" y="1962203"/>
            <a:ext cx="1196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88557" y="3623921"/>
            <a:ext cx="13447" cy="16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09795" y="3784449"/>
            <a:ext cx="750922" cy="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12894" y="3310882"/>
            <a:ext cx="1196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70951" y="3866136"/>
            <a:ext cx="1196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312894" y="5222155"/>
            <a:ext cx="119678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2918" y="245621"/>
            <a:ext cx="6172200" cy="618630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Subtraction of two n-digit unsigned numbers, M-N in base r</a:t>
            </a:r>
          </a:p>
          <a:p>
            <a:r>
              <a:rPr lang="en-IN" dirty="0" smtClean="0">
                <a:latin typeface="Times New Roman" panose="02020603050405020304" pitchFamily="18" charset="0"/>
                <a:cs typeface="Times New Roman" panose="02020603050405020304" pitchFamily="18" charset="0"/>
              </a:rPr>
              <a:t>Add the minuend M to the r’s complement of subtrahend, N=M+(</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-N) = M-N+ </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endParaRPr lang="en-IN" baseline="30000"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If</a:t>
            </a:r>
            <a:r>
              <a:rPr lang="en-IN" baseline="300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M≥N, the sum will produce an end carry </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 which is discarded and the result is M-N</a:t>
            </a:r>
          </a:p>
          <a:p>
            <a:r>
              <a:rPr lang="en-IN" dirty="0" smtClean="0">
                <a:latin typeface="Times New Roman" panose="02020603050405020304" pitchFamily="18" charset="0"/>
                <a:cs typeface="Times New Roman" panose="02020603050405020304" pitchFamily="18" charset="0"/>
              </a:rPr>
              <a:t>If M&lt;N, sum does not produce an end carry and the result is </a:t>
            </a:r>
            <a:r>
              <a:rPr lang="en-IN" dirty="0" err="1">
                <a:latin typeface="Times New Roman" panose="02020603050405020304" pitchFamily="18" charset="0"/>
                <a:cs typeface="Times New Roman" panose="02020603050405020304" pitchFamily="18" charset="0"/>
              </a:rPr>
              <a:t>r</a:t>
            </a:r>
            <a:r>
              <a:rPr lang="en-IN" baseline="30000" dirty="0" err="1">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 -(N-M) = r’s complement of (N-M)</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Example</a:t>
            </a:r>
          </a:p>
          <a:p>
            <a:pPr marL="342900" indent="-342900">
              <a:buAutoNum type="arabicPeriod"/>
            </a:pPr>
            <a:r>
              <a:rPr lang="en-IN" dirty="0" smtClean="0">
                <a:latin typeface="Times New Roman" panose="02020603050405020304" pitchFamily="18" charset="0"/>
                <a:cs typeface="Times New Roman" panose="02020603050405020304" pitchFamily="18" charset="0"/>
              </a:rPr>
              <a:t>Subtract 72532 – 3250 using 10’s complement.</a:t>
            </a:r>
          </a:p>
          <a:p>
            <a:r>
              <a:rPr lang="en-IN" dirty="0" smtClean="0">
                <a:latin typeface="Times New Roman" panose="02020603050405020304" pitchFamily="18" charset="0"/>
                <a:cs typeface="Times New Roman" panose="02020603050405020304" pitchFamily="18" charset="0"/>
              </a:rPr>
              <a:t>M=72532, N=3250, 10’s complement of N = 10</a:t>
            </a:r>
            <a:r>
              <a:rPr lang="en-IN" baseline="30000" dirty="0" smtClean="0">
                <a:latin typeface="Times New Roman" panose="02020603050405020304" pitchFamily="18" charset="0"/>
                <a:cs typeface="Times New Roman" panose="02020603050405020304" pitchFamily="18" charset="0"/>
              </a:rPr>
              <a:t>5</a:t>
            </a:r>
            <a:r>
              <a:rPr lang="en-IN" dirty="0" smtClean="0">
                <a:latin typeface="Times New Roman" panose="02020603050405020304" pitchFamily="18" charset="0"/>
                <a:cs typeface="Times New Roman" panose="02020603050405020304" pitchFamily="18" charset="0"/>
              </a:rPr>
              <a:t>-03250 = 96750</a:t>
            </a:r>
          </a:p>
          <a:p>
            <a:r>
              <a:rPr lang="en-IN" dirty="0" smtClean="0">
                <a:latin typeface="Times New Roman" panose="02020603050405020304" pitchFamily="18" charset="0"/>
                <a:cs typeface="Times New Roman" panose="02020603050405020304" pitchFamily="18" charset="0"/>
              </a:rPr>
              <a:t>M+(</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-N) = 72532+96750 = 169282</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end carry 100000 = </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r>
              <a:rPr lang="en-IN" baseline="300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as M&gt;N</a:t>
            </a:r>
          </a:p>
          <a:p>
            <a:r>
              <a:rPr lang="en-IN" dirty="0" smtClean="0">
                <a:latin typeface="Times New Roman" panose="02020603050405020304" pitchFamily="18" charset="0"/>
                <a:cs typeface="Times New Roman" panose="02020603050405020304" pitchFamily="18" charset="0"/>
              </a:rPr>
              <a:t>Result = 69282</a:t>
            </a:r>
          </a:p>
          <a:p>
            <a:r>
              <a:rPr lang="en-IN" dirty="0" smtClean="0">
                <a:latin typeface="Times New Roman" panose="02020603050405020304" pitchFamily="18" charset="0"/>
                <a:cs typeface="Times New Roman" panose="02020603050405020304" pitchFamily="18" charset="0"/>
              </a:rPr>
              <a:t>2. Subtract 3250 from 72532 using 10’s complement.</a:t>
            </a:r>
          </a:p>
          <a:p>
            <a:r>
              <a:rPr lang="en-IN" dirty="0" smtClean="0">
                <a:latin typeface="Times New Roman" panose="02020603050405020304" pitchFamily="18" charset="0"/>
                <a:cs typeface="Times New Roman" panose="02020603050405020304" pitchFamily="18" charset="0"/>
              </a:rPr>
              <a:t>M=03250, N=72532</a:t>
            </a:r>
          </a:p>
          <a:p>
            <a:r>
              <a:rPr lang="en-IN" dirty="0" smtClean="0">
                <a:latin typeface="Times New Roman" panose="02020603050405020304" pitchFamily="18" charset="0"/>
                <a:cs typeface="Times New Roman" panose="02020603050405020304" pitchFamily="18" charset="0"/>
              </a:rPr>
              <a:t>10’s complement of N = 10</a:t>
            </a:r>
            <a:r>
              <a:rPr lang="en-IN" baseline="30000" dirty="0" smtClean="0">
                <a:latin typeface="Times New Roman" panose="02020603050405020304" pitchFamily="18" charset="0"/>
                <a:cs typeface="Times New Roman" panose="02020603050405020304" pitchFamily="18" charset="0"/>
              </a:rPr>
              <a:t>5</a:t>
            </a:r>
            <a:r>
              <a:rPr lang="en-IN" dirty="0" smtClean="0">
                <a:latin typeface="Times New Roman" panose="02020603050405020304" pitchFamily="18" charset="0"/>
                <a:cs typeface="Times New Roman" panose="02020603050405020304" pitchFamily="18" charset="0"/>
              </a:rPr>
              <a:t> – 72532 = 27468</a:t>
            </a:r>
          </a:p>
          <a:p>
            <a:r>
              <a:rPr lang="en-IN" dirty="0" smtClean="0">
                <a:latin typeface="Times New Roman" panose="02020603050405020304" pitchFamily="18" charset="0"/>
                <a:cs typeface="Times New Roman" panose="02020603050405020304" pitchFamily="18" charset="0"/>
              </a:rPr>
              <a:t>M+(</a:t>
            </a:r>
            <a:r>
              <a:rPr lang="en-IN" dirty="0" err="1" smtClean="0">
                <a:latin typeface="Times New Roman" panose="02020603050405020304" pitchFamily="18" charset="0"/>
                <a:cs typeface="Times New Roman" panose="02020603050405020304" pitchFamily="18" charset="0"/>
              </a:rPr>
              <a:t>r</a:t>
            </a:r>
            <a:r>
              <a:rPr lang="en-IN" baseline="30000" dirty="0" err="1" smtClean="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-N) = 03250+27468 =  30718</a:t>
            </a:r>
          </a:p>
          <a:p>
            <a:r>
              <a:rPr lang="en-IN" dirty="0" smtClean="0">
                <a:latin typeface="Times New Roman" panose="02020603050405020304" pitchFamily="18" charset="0"/>
                <a:cs typeface="Times New Roman" panose="02020603050405020304" pitchFamily="18" charset="0"/>
              </a:rPr>
              <a:t>                              No end </a:t>
            </a:r>
            <a:r>
              <a:rPr lang="en-IN" dirty="0">
                <a:latin typeface="Times New Roman" panose="02020603050405020304" pitchFamily="18" charset="0"/>
                <a:cs typeface="Times New Roman" panose="02020603050405020304" pitchFamily="18" charset="0"/>
              </a:rPr>
              <a:t>carry </a:t>
            </a:r>
            <a:r>
              <a:rPr lang="en-IN" dirty="0" smtClean="0">
                <a:latin typeface="Times New Roman" panose="02020603050405020304" pitchFamily="18" charset="0"/>
                <a:cs typeface="Times New Roman" panose="02020603050405020304" pitchFamily="18" charset="0"/>
              </a:rPr>
              <a:t>as M&lt;N</a:t>
            </a:r>
          </a:p>
          <a:p>
            <a:r>
              <a:rPr lang="en-IN" dirty="0" smtClean="0">
                <a:latin typeface="Times New Roman" panose="02020603050405020304" pitchFamily="18" charset="0"/>
                <a:cs typeface="Times New Roman" panose="02020603050405020304" pitchFamily="18" charset="0"/>
              </a:rPr>
              <a:t>Result = 10’s complement of (N-M) = 10’s complement of 30718 = -69282</a:t>
            </a:r>
            <a:endParaRPr lang="en-IN"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a:off x="8606118" y="3558530"/>
            <a:ext cx="13447" cy="292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592671" y="5230447"/>
            <a:ext cx="13447" cy="292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396343" y="3728852"/>
            <a:ext cx="308758" cy="1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2315688" y="5688280"/>
            <a:ext cx="3562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4966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90286"/>
            <a:ext cx="5370286" cy="5909310"/>
          </a:xfrm>
          <a:prstGeom prst="rect">
            <a:avLst/>
          </a:prstGeom>
          <a:noFill/>
        </p:spPr>
        <p:txBody>
          <a:bodyPr wrap="square" rtlCol="0">
            <a:spAutoFit/>
          </a:bodyPr>
          <a:lstStyle/>
          <a:p>
            <a:r>
              <a:rPr lang="en-US" u="sng" dirty="0" smtClean="0">
                <a:latin typeface="Times New Roman" pitchFamily="18" charset="0"/>
                <a:cs typeface="Times New Roman" pitchFamily="18" charset="0"/>
              </a:rPr>
              <a:t>Repetitive addition to accomplish multiplication</a:t>
            </a:r>
          </a:p>
          <a:p>
            <a:r>
              <a:rPr lang="en-US" dirty="0" smtClean="0">
                <a:latin typeface="Times New Roman" pitchFamily="18" charset="0"/>
                <a:cs typeface="Times New Roman" pitchFamily="18" charset="0"/>
              </a:rPr>
              <a:t>Let us consider some toy cars divided into 6 groups each having 4 toy cars. The total number of toy cars can be found by adding 4 repeatedly 6 times.</a:t>
            </a:r>
          </a:p>
          <a:p>
            <a:r>
              <a:rPr lang="en-US" dirty="0" smtClean="0">
                <a:latin typeface="Times New Roman" pitchFamily="18" charset="0"/>
                <a:cs typeface="Times New Roman" pitchFamily="18" charset="0"/>
              </a:rPr>
              <a:t>4+4+4+4+4+4 = 24</a:t>
            </a:r>
          </a:p>
          <a:p>
            <a:r>
              <a:rPr lang="en-US" dirty="0" smtClean="0">
                <a:latin typeface="Times New Roman" pitchFamily="18" charset="0"/>
                <a:cs typeface="Times New Roman" pitchFamily="18" charset="0"/>
              </a:rPr>
              <a:t>4 x 6 = 24, Read as 4 times 6 equals 24, here 4 and 6 are factors, resulting number is called as product</a:t>
            </a:r>
          </a:p>
          <a:p>
            <a:r>
              <a:rPr lang="en-US" dirty="0" smtClean="0">
                <a:latin typeface="Times New Roman" pitchFamily="18" charset="0"/>
                <a:cs typeface="Times New Roman" pitchFamily="18" charset="0"/>
              </a:rPr>
              <a:t>So multiplying a x b is the same as adding a repeatedly b number of times</a:t>
            </a:r>
          </a:p>
          <a:p>
            <a:r>
              <a:rPr lang="en-US" dirty="0" smtClean="0">
                <a:latin typeface="Times New Roman" pitchFamily="18" charset="0"/>
                <a:cs typeface="Times New Roman" pitchFamily="18" charset="0"/>
              </a:rPr>
              <a:t>For example, objects arranged in 4 rows and 5 columns 20 in all</a:t>
            </a:r>
          </a:p>
          <a:p>
            <a:r>
              <a:rPr lang="en-US" dirty="0" smtClean="0">
                <a:latin typeface="Times New Roman" pitchFamily="18" charset="0"/>
                <a:cs typeface="Times New Roman" pitchFamily="18" charset="0"/>
              </a:rPr>
              <a:t>5+5+5+5 and 4 x 5 represent the total number of objects.</a:t>
            </a:r>
          </a:p>
          <a:p>
            <a:r>
              <a:rPr lang="en-US" dirty="0" smtClean="0">
                <a:latin typeface="Times New Roman" pitchFamily="18" charset="0"/>
                <a:cs typeface="Times New Roman" pitchFamily="18" charset="0"/>
              </a:rPr>
              <a:t>Rewrite the following repeated addition as a multiplication sentence.</a:t>
            </a:r>
          </a:p>
          <a:p>
            <a:r>
              <a:rPr lang="en-US" dirty="0" smtClean="0">
                <a:latin typeface="Times New Roman" pitchFamily="18" charset="0"/>
                <a:cs typeface="Times New Roman" pitchFamily="18" charset="0"/>
              </a:rPr>
              <a:t>2+2+2+2+2+2 = 12</a:t>
            </a:r>
          </a:p>
          <a:p>
            <a:r>
              <a:rPr lang="en-US" dirty="0" smtClean="0">
                <a:latin typeface="Times New Roman" pitchFamily="18" charset="0"/>
                <a:cs typeface="Times New Roman" pitchFamily="18" charset="0"/>
              </a:rPr>
              <a:t>Step_1: Here 2 is being repeatedly added , so first write a 2. Then count the number of times it is being added. This is 6 times.</a:t>
            </a:r>
          </a:p>
          <a:p>
            <a:r>
              <a:rPr lang="en-US" dirty="0" smtClean="0">
                <a:latin typeface="Times New Roman" pitchFamily="18" charset="0"/>
                <a:cs typeface="Times New Roman" pitchFamily="18" charset="0"/>
              </a:rPr>
              <a:t>Step_2: Then the multiplication sentence would be 2 x 6 = 12</a:t>
            </a:r>
            <a:endParaRPr lang="en-US" dirty="0">
              <a:latin typeface="Times New Roman" pitchFamily="18" charset="0"/>
              <a:cs typeface="Times New Roman" pitchFamily="18" charset="0"/>
            </a:endParaRPr>
          </a:p>
        </p:txBody>
      </p:sp>
      <p:sp>
        <p:nvSpPr>
          <p:cNvPr id="3" name="TextBox 2"/>
          <p:cNvSpPr txBox="1"/>
          <p:nvPr/>
        </p:nvSpPr>
        <p:spPr>
          <a:xfrm>
            <a:off x="5827486" y="384629"/>
            <a:ext cx="6103256"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Repetitive subtraction to accomplish division</a:t>
            </a:r>
          </a:p>
          <a:p>
            <a:pPr marL="342900" indent="-342900">
              <a:buAutoNum type="arabicParenR"/>
            </a:pPr>
            <a:r>
              <a:rPr lang="en-US" dirty="0" smtClean="0">
                <a:latin typeface="Times New Roman" pitchFamily="18" charset="0"/>
                <a:cs typeface="Times New Roman" pitchFamily="18" charset="0"/>
              </a:rPr>
              <a:t>16 </a:t>
            </a:r>
            <a:r>
              <a:rPr lang="en-US" dirty="0" smtClean="0">
                <a:latin typeface="Times New Roman" pitchFamily="18" charset="0"/>
                <a:cs typeface="Times New Roman" pitchFamily="18" charset="0"/>
                <a:sym typeface="Symbol"/>
              </a:rPr>
              <a:t> 8</a:t>
            </a:r>
          </a:p>
          <a:p>
            <a:pPr marL="342900" indent="-342900"/>
            <a:r>
              <a:rPr lang="en-US" dirty="0" smtClean="0">
                <a:latin typeface="Times New Roman" pitchFamily="18" charset="0"/>
                <a:cs typeface="Times New Roman" pitchFamily="18" charset="0"/>
                <a:sym typeface="Symbol"/>
              </a:rPr>
              <a:t>To evaluate 8 is subtracted repeatedly from 16 as shown below.</a:t>
            </a:r>
          </a:p>
          <a:p>
            <a:pPr marL="342900" indent="-342900"/>
            <a:r>
              <a:rPr lang="en-US" dirty="0" smtClean="0">
                <a:latin typeface="Times New Roman" pitchFamily="18" charset="0"/>
                <a:cs typeface="Times New Roman" pitchFamily="18" charset="0"/>
                <a:sym typeface="Symbol"/>
              </a:rPr>
              <a:t>16        So when 8 is subtracted from 16 2 times, </a:t>
            </a:r>
          </a:p>
          <a:p>
            <a:pPr marL="342900" indent="-342900"/>
            <a:r>
              <a:rPr lang="en-US" dirty="0" smtClean="0">
                <a:latin typeface="Times New Roman" pitchFamily="18" charset="0"/>
                <a:cs typeface="Times New Roman" pitchFamily="18" charset="0"/>
                <a:sym typeface="Symbol"/>
              </a:rPr>
              <a:t>-8      remainder becomes 0. Hence </a:t>
            </a:r>
            <a:r>
              <a:rPr lang="en-US" dirty="0" smtClean="0">
                <a:latin typeface="Times New Roman" pitchFamily="18" charset="0"/>
                <a:cs typeface="Times New Roman" pitchFamily="18" charset="0"/>
              </a:rPr>
              <a:t>16 </a:t>
            </a:r>
            <a:r>
              <a:rPr lang="en-US" dirty="0" smtClean="0">
                <a:latin typeface="Times New Roman" pitchFamily="18" charset="0"/>
                <a:cs typeface="Times New Roman" pitchFamily="18" charset="0"/>
                <a:sym typeface="Symbol"/>
              </a:rPr>
              <a:t> 8</a:t>
            </a:r>
            <a:r>
              <a:rPr lang="en-US" dirty="0" smtClean="0">
                <a:latin typeface="Times New Roman" pitchFamily="18" charset="0"/>
                <a:cs typeface="Times New Roman" pitchFamily="18" charset="0"/>
              </a:rPr>
              <a:t> = 2, 2 is the quotient</a:t>
            </a:r>
            <a:endParaRPr lang="en-US" dirty="0" smtClean="0">
              <a:latin typeface="Times New Roman" pitchFamily="18" charset="0"/>
              <a:cs typeface="Times New Roman" pitchFamily="18" charset="0"/>
              <a:sym typeface="Symbol"/>
            </a:endParaRPr>
          </a:p>
          <a:p>
            <a:pPr marL="342900" indent="-342900"/>
            <a:r>
              <a:rPr lang="en-US" dirty="0" smtClean="0">
                <a:latin typeface="Times New Roman" pitchFamily="18" charset="0"/>
                <a:cs typeface="Times New Roman" pitchFamily="18" charset="0"/>
                <a:sym typeface="Symbol"/>
              </a:rPr>
              <a:t> 8</a:t>
            </a:r>
          </a:p>
          <a:p>
            <a:pPr marL="342900" indent="-342900"/>
            <a:r>
              <a:rPr lang="en-US" dirty="0" smtClean="0">
                <a:latin typeface="Times New Roman" pitchFamily="18" charset="0"/>
                <a:cs typeface="Times New Roman" pitchFamily="18" charset="0"/>
                <a:sym typeface="Symbol"/>
              </a:rPr>
              <a:t>-8</a:t>
            </a:r>
          </a:p>
          <a:p>
            <a:pPr marL="342900" indent="-342900"/>
            <a:r>
              <a:rPr lang="en-US" dirty="0" smtClean="0">
                <a:latin typeface="Times New Roman" pitchFamily="18" charset="0"/>
                <a:cs typeface="Times New Roman" pitchFamily="18" charset="0"/>
                <a:sym typeface="Symbol"/>
              </a:rPr>
              <a:t> 0</a:t>
            </a:r>
          </a:p>
        </p:txBody>
      </p:sp>
      <p:cxnSp>
        <p:nvCxnSpPr>
          <p:cNvPr id="5" name="Straight Connector 4"/>
          <p:cNvCxnSpPr/>
          <p:nvPr/>
        </p:nvCxnSpPr>
        <p:spPr>
          <a:xfrm>
            <a:off x="5892800" y="1828799"/>
            <a:ext cx="275771"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85545" y="2358571"/>
            <a:ext cx="275771" cy="1451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78285" y="2772229"/>
            <a:ext cx="5392057" cy="3416320"/>
          </a:xfrm>
          <a:prstGeom prst="rect">
            <a:avLst/>
          </a:prstGeom>
          <a:noFill/>
        </p:spPr>
        <p:txBody>
          <a:bodyPr wrap="square" rtlCol="0">
            <a:spAutoFit/>
          </a:bodyPr>
          <a:lstStyle/>
          <a:p>
            <a:pPr marL="342900" indent="-342900"/>
            <a:r>
              <a:rPr lang="en-US" dirty="0" smtClean="0">
                <a:latin typeface="Times New Roman" pitchFamily="18" charset="0"/>
                <a:cs typeface="Times New Roman" pitchFamily="18" charset="0"/>
              </a:rPr>
              <a:t>2) 20 </a:t>
            </a:r>
            <a:r>
              <a:rPr lang="en-US" dirty="0" smtClean="0">
                <a:latin typeface="Times New Roman" pitchFamily="18" charset="0"/>
                <a:cs typeface="Times New Roman" pitchFamily="18" charset="0"/>
                <a:sym typeface="Symbol"/>
              </a:rPr>
              <a:t> 5</a:t>
            </a:r>
          </a:p>
          <a:p>
            <a:pPr marL="342900" indent="-342900"/>
            <a:r>
              <a:rPr lang="en-US" dirty="0" smtClean="0">
                <a:latin typeface="Times New Roman" pitchFamily="18" charset="0"/>
                <a:cs typeface="Times New Roman" pitchFamily="18" charset="0"/>
                <a:sym typeface="Symbol"/>
              </a:rPr>
              <a:t>To evaluate 5 is subtracted repeatedly from 20 as shown below.</a:t>
            </a:r>
          </a:p>
          <a:p>
            <a:pPr marL="342900" indent="-342900"/>
            <a:r>
              <a:rPr lang="en-US" dirty="0" smtClean="0">
                <a:latin typeface="Times New Roman" pitchFamily="18" charset="0"/>
                <a:cs typeface="Times New Roman" pitchFamily="18" charset="0"/>
                <a:sym typeface="Symbol"/>
              </a:rPr>
              <a:t>20         So when 5 is subtracted from 20 4 times, </a:t>
            </a:r>
          </a:p>
          <a:p>
            <a:pPr marL="342900" indent="-342900"/>
            <a:r>
              <a:rPr lang="en-US" dirty="0" smtClean="0">
                <a:latin typeface="Times New Roman" pitchFamily="18" charset="0"/>
                <a:cs typeface="Times New Roman" pitchFamily="18" charset="0"/>
                <a:sym typeface="Symbol"/>
              </a:rPr>
              <a:t>- 5        remainder becomes 0. Hence </a:t>
            </a:r>
            <a:r>
              <a:rPr lang="en-US" dirty="0" smtClean="0">
                <a:latin typeface="Times New Roman" pitchFamily="18" charset="0"/>
                <a:cs typeface="Times New Roman" pitchFamily="18" charset="0"/>
              </a:rPr>
              <a:t>20 </a:t>
            </a:r>
            <a:r>
              <a:rPr lang="en-US" dirty="0" smtClean="0">
                <a:latin typeface="Times New Roman" pitchFamily="18" charset="0"/>
                <a:cs typeface="Times New Roman" pitchFamily="18" charset="0"/>
                <a:sym typeface="Symbol"/>
              </a:rPr>
              <a:t> 5 = 4, 4 is the </a:t>
            </a:r>
          </a:p>
          <a:p>
            <a:pPr marL="342900" indent="-342900"/>
            <a:r>
              <a:rPr lang="en-US" dirty="0" smtClean="0">
                <a:latin typeface="Times New Roman" pitchFamily="18" charset="0"/>
                <a:cs typeface="Times New Roman" pitchFamily="18" charset="0"/>
                <a:sym typeface="Symbol"/>
              </a:rPr>
              <a:t>15         quotient.</a:t>
            </a:r>
          </a:p>
          <a:p>
            <a:pPr marL="342900" indent="-342900"/>
            <a:r>
              <a:rPr lang="en-US" dirty="0" smtClean="0">
                <a:latin typeface="Times New Roman" pitchFamily="18" charset="0"/>
                <a:cs typeface="Times New Roman" pitchFamily="18" charset="0"/>
                <a:sym typeface="Symbol"/>
              </a:rPr>
              <a:t>-5</a:t>
            </a:r>
          </a:p>
          <a:p>
            <a:pPr marL="342900" indent="-342900"/>
            <a:r>
              <a:rPr lang="en-US" dirty="0" smtClean="0">
                <a:latin typeface="Times New Roman" pitchFamily="18" charset="0"/>
                <a:cs typeface="Times New Roman" pitchFamily="18" charset="0"/>
                <a:sym typeface="Symbol"/>
              </a:rPr>
              <a:t>10</a:t>
            </a:r>
          </a:p>
          <a:p>
            <a:pPr marL="342900" indent="-342900"/>
            <a:r>
              <a:rPr lang="en-US" dirty="0" smtClean="0">
                <a:latin typeface="Times New Roman" pitchFamily="18" charset="0"/>
                <a:cs typeface="Times New Roman" pitchFamily="18" charset="0"/>
                <a:sym typeface="Symbol"/>
              </a:rPr>
              <a:t>-5</a:t>
            </a:r>
          </a:p>
          <a:p>
            <a:pPr marL="342900" indent="-342900"/>
            <a:r>
              <a:rPr lang="en-US" dirty="0" smtClean="0">
                <a:latin typeface="Times New Roman" pitchFamily="18" charset="0"/>
                <a:cs typeface="Times New Roman" pitchFamily="18" charset="0"/>
                <a:sym typeface="Symbol"/>
              </a:rPr>
              <a:t> 5</a:t>
            </a:r>
          </a:p>
          <a:p>
            <a:pPr marL="342900" indent="-342900"/>
            <a:r>
              <a:rPr lang="en-US" dirty="0" smtClean="0">
                <a:latin typeface="Times New Roman" pitchFamily="18" charset="0"/>
                <a:cs typeface="Times New Roman" pitchFamily="18" charset="0"/>
                <a:sym typeface="Symbol"/>
              </a:rPr>
              <a:t>-5</a:t>
            </a:r>
          </a:p>
          <a:p>
            <a:pPr marL="342900" indent="-342900"/>
            <a:r>
              <a:rPr lang="en-US" dirty="0" smtClean="0">
                <a:latin typeface="Times New Roman" pitchFamily="18" charset="0"/>
                <a:cs typeface="Times New Roman" pitchFamily="18" charset="0"/>
                <a:sym typeface="Symbol"/>
              </a:rPr>
              <a:t> 0</a:t>
            </a:r>
          </a:p>
        </p:txBody>
      </p:sp>
      <p:cxnSp>
        <p:nvCxnSpPr>
          <p:cNvPr id="10" name="Straight Connector 9"/>
          <p:cNvCxnSpPr/>
          <p:nvPr/>
        </p:nvCxnSpPr>
        <p:spPr>
          <a:xfrm>
            <a:off x="5914572" y="4172856"/>
            <a:ext cx="275771"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36344" y="4717142"/>
            <a:ext cx="275771"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29086" y="5261428"/>
            <a:ext cx="275771" cy="1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21829" y="5820228"/>
            <a:ext cx="275771" cy="1451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4114800" cy="923330"/>
          </a:xfrm>
          <a:prstGeom prst="rect">
            <a:avLst/>
          </a:prstGeom>
          <a:noFill/>
        </p:spPr>
        <p:txBody>
          <a:bodyPr wrap="square" rtlCol="0">
            <a:spAutoFit/>
          </a:bodyPr>
          <a:lstStyle/>
          <a:p>
            <a:r>
              <a:rPr lang="en-US" u="sng" dirty="0" smtClean="0">
                <a:latin typeface="Times New Roman" pitchFamily="18" charset="0"/>
                <a:cs typeface="Times New Roman" pitchFamily="18" charset="0"/>
              </a:rPr>
              <a:t>Conditional construct</a:t>
            </a:r>
          </a:p>
          <a:p>
            <a:r>
              <a:rPr lang="en-US" dirty="0" smtClean="0">
                <a:latin typeface="Times New Roman" pitchFamily="18" charset="0"/>
                <a:cs typeface="Times New Roman" pitchFamily="18" charset="0"/>
              </a:rPr>
              <a:t>Conditional decomposition executes one </a:t>
            </a:r>
          </a:p>
          <a:p>
            <a:r>
              <a:rPr lang="en-US" dirty="0" smtClean="0">
                <a:latin typeface="Times New Roman" pitchFamily="18" charset="0"/>
                <a:cs typeface="Times New Roman" pitchFamily="18" charset="0"/>
              </a:rPr>
              <a:t>of the subtasks based on a test condition</a:t>
            </a:r>
            <a:endParaRPr lang="en-US" dirty="0">
              <a:latin typeface="Times New Roman" pitchFamily="18" charset="0"/>
              <a:cs typeface="Times New Roman" pitchFamily="18" charset="0"/>
            </a:endParaRPr>
          </a:p>
        </p:txBody>
      </p:sp>
      <p:sp>
        <p:nvSpPr>
          <p:cNvPr id="3" name="TextBox 2"/>
          <p:cNvSpPr txBox="1"/>
          <p:nvPr/>
        </p:nvSpPr>
        <p:spPr>
          <a:xfrm>
            <a:off x="457200" y="2057400"/>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Task</a:t>
            </a:r>
            <a:endParaRPr lang="en-US" sz="1400" dirty="0">
              <a:latin typeface="Times New Roman" pitchFamily="18" charset="0"/>
              <a:cs typeface="Times New Roman" pitchFamily="18" charset="0"/>
            </a:endParaRPr>
          </a:p>
        </p:txBody>
      </p:sp>
      <p:sp>
        <p:nvSpPr>
          <p:cNvPr id="4" name="TextBox 3"/>
          <p:cNvSpPr txBox="1"/>
          <p:nvPr/>
        </p:nvSpPr>
        <p:spPr>
          <a:xfrm>
            <a:off x="1143000" y="2362200"/>
            <a:ext cx="11430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Then subtask</a:t>
            </a:r>
            <a:endParaRPr lang="en-US" sz="1400" dirty="0">
              <a:latin typeface="Times New Roman" pitchFamily="18" charset="0"/>
              <a:cs typeface="Times New Roman" pitchFamily="18" charset="0"/>
            </a:endParaRPr>
          </a:p>
        </p:txBody>
      </p:sp>
      <p:sp>
        <p:nvSpPr>
          <p:cNvPr id="5" name="TextBox 4"/>
          <p:cNvSpPr txBox="1"/>
          <p:nvPr/>
        </p:nvSpPr>
        <p:spPr>
          <a:xfrm>
            <a:off x="2667000" y="2362200"/>
            <a:ext cx="11430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Else subtask</a:t>
            </a:r>
            <a:endParaRPr lang="en-US" sz="1400" dirty="0">
              <a:latin typeface="Times New Roman" pitchFamily="18" charset="0"/>
              <a:cs typeface="Times New Roman" pitchFamily="18" charset="0"/>
            </a:endParaRPr>
          </a:p>
        </p:txBody>
      </p:sp>
      <p:sp>
        <p:nvSpPr>
          <p:cNvPr id="6" name="TextBox 5"/>
          <p:cNvSpPr txBox="1"/>
          <p:nvPr/>
        </p:nvSpPr>
        <p:spPr>
          <a:xfrm>
            <a:off x="1676400" y="1828800"/>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Test condition</a:t>
            </a:r>
            <a:endParaRPr lang="en-US" sz="1400" dirty="0">
              <a:latin typeface="Times New Roman" pitchFamily="18" charset="0"/>
              <a:cs typeface="Times New Roman" pitchFamily="18" charset="0"/>
            </a:endParaRPr>
          </a:p>
        </p:txBody>
      </p:sp>
      <p:sp>
        <p:nvSpPr>
          <p:cNvPr id="7" name="Rectangle 6"/>
          <p:cNvSpPr/>
          <p:nvPr/>
        </p:nvSpPr>
        <p:spPr>
          <a:xfrm>
            <a:off x="1143000" y="2438400"/>
            <a:ext cx="1066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67000" y="2438400"/>
            <a:ext cx="1143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2133600"/>
            <a:ext cx="533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572294" y="20185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572294" y="24757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a:xfrm>
            <a:off x="1524000" y="1600200"/>
            <a:ext cx="1524000" cy="7620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124200" y="20574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False</a:t>
            </a:r>
            <a:endParaRPr lang="en-US" sz="1400" dirty="0">
              <a:latin typeface="Times New Roman" pitchFamily="18" charset="0"/>
              <a:cs typeface="Times New Roman" pitchFamily="18" charset="0"/>
            </a:endParaRPr>
          </a:p>
        </p:txBody>
      </p:sp>
      <p:sp>
        <p:nvSpPr>
          <p:cNvPr id="14" name="TextBox 13"/>
          <p:cNvSpPr txBox="1"/>
          <p:nvPr/>
        </p:nvSpPr>
        <p:spPr>
          <a:xfrm>
            <a:off x="1371600" y="2057400"/>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True</a:t>
            </a:r>
            <a:endParaRPr lang="en-US" sz="1400" dirty="0">
              <a:latin typeface="Times New Roman" pitchFamily="18" charset="0"/>
              <a:cs typeface="Times New Roman" pitchFamily="18" charset="0"/>
            </a:endParaRPr>
          </a:p>
        </p:txBody>
      </p:sp>
      <p:cxnSp>
        <p:nvCxnSpPr>
          <p:cNvPr id="15" name="Straight Arrow Connector 14"/>
          <p:cNvCxnSpPr>
            <a:endCxn id="12" idx="0"/>
          </p:cNvCxnSpPr>
          <p:nvPr/>
        </p:nvCxnSpPr>
        <p:spPr>
          <a:xfrm rot="5400000">
            <a:off x="2209800" y="15240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1"/>
          </p:cNvCxnSpPr>
          <p:nvPr/>
        </p:nvCxnSpPr>
        <p:spPr>
          <a:xfrm rot="10800000">
            <a:off x="1447800" y="19812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p:cNvCxnSpPr>
          <p:nvPr/>
        </p:nvCxnSpPr>
        <p:spPr>
          <a:xfrm>
            <a:off x="3048000" y="1981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219200" y="220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972594" y="22090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2"/>
          </p:cNvCxnSpPr>
          <p:nvPr/>
        </p:nvCxnSpPr>
        <p:spPr>
          <a:xfrm rot="5400000">
            <a:off x="1600200" y="2743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048794" y="27424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76400" y="2819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2210594" y="2894806"/>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 idx="0"/>
          </p:cNvCxnSpPr>
          <p:nvPr/>
        </p:nvCxnSpPr>
        <p:spPr>
          <a:xfrm rot="5400000" flipH="1" flipV="1">
            <a:off x="1162050" y="1009650"/>
            <a:ext cx="609600" cy="148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2514600"/>
            <a:ext cx="1524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00600" y="533400"/>
            <a:ext cx="2362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Conditional construct mapped to memory</a:t>
            </a:r>
            <a:endParaRPr lang="en-US" dirty="0">
              <a:latin typeface="Times New Roman" pitchFamily="18" charset="0"/>
              <a:cs typeface="Times New Roman" pitchFamily="18" charset="0"/>
            </a:endParaRPr>
          </a:p>
        </p:txBody>
      </p:sp>
      <p:sp>
        <p:nvSpPr>
          <p:cNvPr id="27" name="TextBox 26"/>
          <p:cNvSpPr txBox="1"/>
          <p:nvPr/>
        </p:nvSpPr>
        <p:spPr>
          <a:xfrm>
            <a:off x="4800600" y="1295401"/>
            <a:ext cx="2133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Instruction to generate test</a:t>
            </a:r>
            <a:endParaRPr lang="en-US" sz="1400" dirty="0">
              <a:latin typeface="Times New Roman" pitchFamily="18" charset="0"/>
              <a:cs typeface="Times New Roman" pitchFamily="18" charset="0"/>
            </a:endParaRPr>
          </a:p>
        </p:txBody>
      </p:sp>
      <p:sp>
        <p:nvSpPr>
          <p:cNvPr id="28" name="TextBox 27"/>
          <p:cNvSpPr txBox="1"/>
          <p:nvPr/>
        </p:nvSpPr>
        <p:spPr>
          <a:xfrm>
            <a:off x="4953000" y="1524000"/>
            <a:ext cx="1295400" cy="304800"/>
          </a:xfrm>
          <a:prstGeom prst="rect">
            <a:avLst/>
          </a:prstGeom>
          <a:solidFill>
            <a:schemeClr val="bg1"/>
          </a:solidFill>
        </p:spPr>
        <p:txBody>
          <a:bodyPr wrap="square" rtlCol="0">
            <a:spAutoFit/>
          </a:bodyPr>
          <a:lstStyle/>
          <a:p>
            <a:r>
              <a:rPr lang="en-US" sz="1400" dirty="0" smtClean="0">
                <a:latin typeface="Times New Roman" pitchFamily="18" charset="0"/>
                <a:cs typeface="Times New Roman" pitchFamily="18" charset="0"/>
              </a:rPr>
              <a:t>0000     </a:t>
            </a:r>
            <a:r>
              <a:rPr lang="en-US" sz="1400" dirty="0" err="1" smtClean="0">
                <a:latin typeface="Times New Roman" pitchFamily="18" charset="0"/>
                <a:cs typeface="Times New Roman" pitchFamily="18" charset="0"/>
              </a:rPr>
              <a:t>nzp</a:t>
            </a:r>
            <a:endParaRPr lang="en-US" sz="1400" dirty="0">
              <a:latin typeface="Times New Roman" pitchFamily="18" charset="0"/>
              <a:cs typeface="Times New Roman" pitchFamily="18" charset="0"/>
            </a:endParaRPr>
          </a:p>
        </p:txBody>
      </p:sp>
      <p:sp>
        <p:nvSpPr>
          <p:cNvPr id="29" name="TextBox 28"/>
          <p:cNvSpPr txBox="1"/>
          <p:nvPr/>
        </p:nvSpPr>
        <p:spPr>
          <a:xfrm>
            <a:off x="4800600" y="1752600"/>
            <a:ext cx="2057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Then subtask instructions</a:t>
            </a:r>
            <a:endParaRPr lang="en-US" sz="1400" dirty="0">
              <a:latin typeface="Times New Roman" pitchFamily="18" charset="0"/>
              <a:cs typeface="Times New Roman" pitchFamily="18" charset="0"/>
            </a:endParaRPr>
          </a:p>
        </p:txBody>
      </p:sp>
      <p:sp>
        <p:nvSpPr>
          <p:cNvPr id="30" name="TextBox 29"/>
          <p:cNvSpPr txBox="1"/>
          <p:nvPr/>
        </p:nvSpPr>
        <p:spPr>
          <a:xfrm>
            <a:off x="4953000" y="1981200"/>
            <a:ext cx="1447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0000    111</a:t>
            </a:r>
            <a:endParaRPr lang="en-US" sz="1400" dirty="0">
              <a:latin typeface="Times New Roman" pitchFamily="18" charset="0"/>
              <a:cs typeface="Times New Roman" pitchFamily="18" charset="0"/>
            </a:endParaRPr>
          </a:p>
        </p:txBody>
      </p:sp>
      <p:sp>
        <p:nvSpPr>
          <p:cNvPr id="31" name="TextBox 30"/>
          <p:cNvSpPr txBox="1"/>
          <p:nvPr/>
        </p:nvSpPr>
        <p:spPr>
          <a:xfrm>
            <a:off x="4876800" y="2209800"/>
            <a:ext cx="2057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Else subtask instructions</a:t>
            </a:r>
            <a:endParaRPr lang="en-US" sz="1400" dirty="0">
              <a:latin typeface="Times New Roman" pitchFamily="18" charset="0"/>
              <a:cs typeface="Times New Roman" pitchFamily="18" charset="0"/>
            </a:endParaRPr>
          </a:p>
        </p:txBody>
      </p:sp>
      <p:sp>
        <p:nvSpPr>
          <p:cNvPr id="32" name="Rectangle 31"/>
          <p:cNvSpPr/>
          <p:nvPr/>
        </p:nvSpPr>
        <p:spPr>
          <a:xfrm>
            <a:off x="4800600" y="13716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00600" y="16002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5372100" y="17145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800599" y="1809007"/>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0600" y="22860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800600" y="20574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rot="5400000">
            <a:off x="5372894" y="21709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5906294" y="1713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906294" y="21709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urved Connector 40"/>
          <p:cNvCxnSpPr>
            <a:endCxn id="36" idx="1"/>
          </p:cNvCxnSpPr>
          <p:nvPr/>
        </p:nvCxnSpPr>
        <p:spPr>
          <a:xfrm rot="10800000" flipV="1">
            <a:off x="4800600" y="1676400"/>
            <a:ext cx="1676400" cy="723900"/>
          </a:xfrm>
          <a:prstGeom prst="curvedConnector3">
            <a:avLst>
              <a:gd name="adj1" fmla="val 1136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3" idx="1"/>
          </p:cNvCxnSpPr>
          <p:nvPr/>
        </p:nvCxnSpPr>
        <p:spPr>
          <a:xfrm flipV="1">
            <a:off x="4419600" y="17145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21924" y="1371600"/>
            <a:ext cx="7620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Branch on false</a:t>
            </a:r>
            <a:endParaRPr lang="en-US" sz="1400" dirty="0">
              <a:latin typeface="Times New Roman" pitchFamily="18" charset="0"/>
              <a:cs typeface="Times New Roman" pitchFamily="18" charset="0"/>
            </a:endParaRPr>
          </a:p>
        </p:txBody>
      </p:sp>
      <p:sp>
        <p:nvSpPr>
          <p:cNvPr id="45" name="TextBox 44"/>
          <p:cNvSpPr txBox="1"/>
          <p:nvPr/>
        </p:nvSpPr>
        <p:spPr>
          <a:xfrm>
            <a:off x="287977" y="3388425"/>
            <a:ext cx="4343400" cy="923330"/>
          </a:xfrm>
          <a:prstGeom prst="rect">
            <a:avLst/>
          </a:prstGeom>
          <a:noFill/>
        </p:spPr>
        <p:txBody>
          <a:bodyPr wrap="square" rtlCol="0">
            <a:spAutoFit/>
          </a:bodyPr>
          <a:lstStyle/>
          <a:p>
            <a:r>
              <a:rPr lang="en-US" u="sng" dirty="0" smtClean="0">
                <a:latin typeface="Times New Roman" pitchFamily="18" charset="0"/>
                <a:cs typeface="Times New Roman" pitchFamily="18" charset="0"/>
              </a:rPr>
              <a:t>Iterative construct</a:t>
            </a:r>
          </a:p>
          <a:p>
            <a:r>
              <a:rPr lang="en-US" dirty="0" smtClean="0">
                <a:latin typeface="Times New Roman" pitchFamily="18" charset="0"/>
                <a:cs typeface="Times New Roman" pitchFamily="18" charset="0"/>
              </a:rPr>
              <a:t>An iterative decomposition repeats a subtask </a:t>
            </a:r>
          </a:p>
          <a:p>
            <a:r>
              <a:rPr lang="en-US" dirty="0" smtClean="0">
                <a:latin typeface="Times New Roman" pitchFamily="18" charset="0"/>
                <a:cs typeface="Times New Roman" pitchFamily="18" charset="0"/>
              </a:rPr>
              <a:t>as long as a test condition is true</a:t>
            </a:r>
            <a:endParaRPr lang="en-US" dirty="0">
              <a:latin typeface="Times New Roman" pitchFamily="18" charset="0"/>
              <a:cs typeface="Times New Roman" pitchFamily="18" charset="0"/>
            </a:endParaRPr>
          </a:p>
        </p:txBody>
      </p:sp>
      <p:sp>
        <p:nvSpPr>
          <p:cNvPr id="46" name="TextBox 45"/>
          <p:cNvSpPr txBox="1"/>
          <p:nvPr/>
        </p:nvSpPr>
        <p:spPr>
          <a:xfrm>
            <a:off x="5173683" y="3602181"/>
            <a:ext cx="2895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Iterative construct mapped to memory</a:t>
            </a:r>
            <a:endParaRPr lang="en-US" dirty="0">
              <a:latin typeface="Times New Roman" pitchFamily="18" charset="0"/>
              <a:cs typeface="Times New Roman" pitchFamily="18" charset="0"/>
            </a:endParaRPr>
          </a:p>
        </p:txBody>
      </p:sp>
      <p:sp>
        <p:nvSpPr>
          <p:cNvPr id="47" name="TextBox 46"/>
          <p:cNvSpPr txBox="1"/>
          <p:nvPr/>
        </p:nvSpPr>
        <p:spPr>
          <a:xfrm>
            <a:off x="762000" y="5334000"/>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Task</a:t>
            </a:r>
            <a:endParaRPr lang="en-US" sz="1400" dirty="0">
              <a:latin typeface="Times New Roman" pitchFamily="18" charset="0"/>
              <a:cs typeface="Times New Roman" pitchFamily="18" charset="0"/>
            </a:endParaRPr>
          </a:p>
        </p:txBody>
      </p:sp>
      <p:sp>
        <p:nvSpPr>
          <p:cNvPr id="48" name="TextBox 47"/>
          <p:cNvSpPr txBox="1"/>
          <p:nvPr/>
        </p:nvSpPr>
        <p:spPr>
          <a:xfrm>
            <a:off x="2209800" y="5791200"/>
            <a:ext cx="7620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Subtask</a:t>
            </a:r>
            <a:endParaRPr lang="en-US" sz="1400" dirty="0">
              <a:latin typeface="Times New Roman" pitchFamily="18" charset="0"/>
              <a:cs typeface="Times New Roman" pitchFamily="18" charset="0"/>
            </a:endParaRPr>
          </a:p>
        </p:txBody>
      </p:sp>
      <p:sp>
        <p:nvSpPr>
          <p:cNvPr id="49" name="TextBox 48"/>
          <p:cNvSpPr txBox="1"/>
          <p:nvPr/>
        </p:nvSpPr>
        <p:spPr>
          <a:xfrm>
            <a:off x="1981200" y="5105400"/>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Test condition</a:t>
            </a:r>
            <a:endParaRPr lang="en-US" sz="1400" dirty="0">
              <a:latin typeface="Times New Roman" pitchFamily="18" charset="0"/>
              <a:cs typeface="Times New Roman" pitchFamily="18" charset="0"/>
            </a:endParaRPr>
          </a:p>
        </p:txBody>
      </p:sp>
      <p:sp>
        <p:nvSpPr>
          <p:cNvPr id="50" name="Rectangle 49"/>
          <p:cNvSpPr/>
          <p:nvPr/>
        </p:nvSpPr>
        <p:spPr>
          <a:xfrm>
            <a:off x="2057400" y="5867400"/>
            <a:ext cx="1066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62000" y="5410200"/>
            <a:ext cx="533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rot="5400000">
            <a:off x="877094" y="52951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877094" y="5752305"/>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Flowchart: Decision 53"/>
          <p:cNvSpPr/>
          <p:nvPr/>
        </p:nvSpPr>
        <p:spPr>
          <a:xfrm>
            <a:off x="1828800" y="4876800"/>
            <a:ext cx="1524000" cy="7620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200400" y="49530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False</a:t>
            </a:r>
            <a:endParaRPr lang="en-US" sz="1400" dirty="0">
              <a:latin typeface="Times New Roman" pitchFamily="18" charset="0"/>
              <a:cs typeface="Times New Roman" pitchFamily="18" charset="0"/>
            </a:endParaRPr>
          </a:p>
        </p:txBody>
      </p:sp>
      <p:sp>
        <p:nvSpPr>
          <p:cNvPr id="56" name="TextBox 55"/>
          <p:cNvSpPr txBox="1"/>
          <p:nvPr/>
        </p:nvSpPr>
        <p:spPr>
          <a:xfrm>
            <a:off x="1981200" y="5562600"/>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True</a:t>
            </a:r>
            <a:endParaRPr lang="en-US" sz="1400" dirty="0">
              <a:latin typeface="Times New Roman" pitchFamily="18" charset="0"/>
              <a:cs typeface="Times New Roman" pitchFamily="18" charset="0"/>
            </a:endParaRPr>
          </a:p>
        </p:txBody>
      </p:sp>
      <p:cxnSp>
        <p:nvCxnSpPr>
          <p:cNvPr id="57" name="Straight Arrow Connector 56"/>
          <p:cNvCxnSpPr>
            <a:endCxn id="54" idx="0"/>
          </p:cNvCxnSpPr>
          <p:nvPr/>
        </p:nvCxnSpPr>
        <p:spPr>
          <a:xfrm rot="5400000">
            <a:off x="2438400" y="4724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3"/>
          </p:cNvCxnSpPr>
          <p:nvPr/>
        </p:nvCxnSpPr>
        <p:spPr>
          <a:xfrm>
            <a:off x="3352800" y="52578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3277394" y="5485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0" idx="2"/>
          </p:cNvCxnSpPr>
          <p:nvPr/>
        </p:nvCxnSpPr>
        <p:spPr>
          <a:xfrm rot="5400000">
            <a:off x="2514600" y="6172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4" idx="2"/>
            <a:endCxn id="50" idx="0"/>
          </p:cNvCxnSpPr>
          <p:nvPr/>
        </p:nvCxnSpPr>
        <p:spPr>
          <a:xfrm rot="5400000">
            <a:off x="2476500" y="5753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752600" y="4800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1029494" y="5524500"/>
            <a:ext cx="1447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1752600" y="62484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66800" y="5715000"/>
            <a:ext cx="9144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7" idx="0"/>
          </p:cNvCxnSpPr>
          <p:nvPr/>
        </p:nvCxnSpPr>
        <p:spPr>
          <a:xfrm rot="5400000" flipH="1" flipV="1">
            <a:off x="1085850" y="4362450"/>
            <a:ext cx="9144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urved Connector 66"/>
          <p:cNvCxnSpPr/>
          <p:nvPr/>
        </p:nvCxnSpPr>
        <p:spPr>
          <a:xfrm rot="10800000" flipV="1">
            <a:off x="5105400" y="5486400"/>
            <a:ext cx="1676400" cy="723900"/>
          </a:xfrm>
          <a:prstGeom prst="curvedConnector3">
            <a:avLst>
              <a:gd name="adj1" fmla="val 113636"/>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105400" y="5334000"/>
            <a:ext cx="1295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0000     </a:t>
            </a:r>
            <a:r>
              <a:rPr lang="en-US" sz="1400" dirty="0" err="1" smtClean="0">
                <a:latin typeface="Times New Roman" pitchFamily="18" charset="0"/>
                <a:cs typeface="Times New Roman" pitchFamily="18" charset="0"/>
              </a:rPr>
              <a:t>nzp</a:t>
            </a:r>
            <a:endParaRPr lang="en-US" sz="1400" dirty="0">
              <a:latin typeface="Times New Roman" pitchFamily="18" charset="0"/>
              <a:cs typeface="Times New Roman" pitchFamily="18" charset="0"/>
            </a:endParaRPr>
          </a:p>
        </p:txBody>
      </p:sp>
      <p:sp>
        <p:nvSpPr>
          <p:cNvPr id="69" name="TextBox 68"/>
          <p:cNvSpPr txBox="1"/>
          <p:nvPr/>
        </p:nvSpPr>
        <p:spPr>
          <a:xfrm>
            <a:off x="4953000" y="5562600"/>
            <a:ext cx="2057400" cy="307777"/>
          </a:xfrm>
          <a:prstGeom prst="rect">
            <a:avLst/>
          </a:prstGeom>
          <a:noFill/>
        </p:spPr>
        <p:txBody>
          <a:bodyPr wrap="square" rtlCol="0">
            <a:spAutoFit/>
          </a:bodyPr>
          <a:lstStyle/>
          <a:p>
            <a:r>
              <a:rPr lang="en-US" sz="1400" dirty="0">
                <a:latin typeface="Times New Roman" pitchFamily="18" charset="0"/>
                <a:cs typeface="Times New Roman" pitchFamily="18" charset="0"/>
              </a:rPr>
              <a:t>S</a:t>
            </a:r>
            <a:r>
              <a:rPr lang="en-US" sz="1400" dirty="0" smtClean="0">
                <a:latin typeface="Times New Roman" pitchFamily="18" charset="0"/>
                <a:cs typeface="Times New Roman" pitchFamily="18" charset="0"/>
              </a:rPr>
              <a:t>ubtask instructions</a:t>
            </a:r>
            <a:endParaRPr lang="en-US" sz="1400" dirty="0">
              <a:latin typeface="Times New Roman" pitchFamily="18" charset="0"/>
              <a:cs typeface="Times New Roman" pitchFamily="18" charset="0"/>
            </a:endParaRPr>
          </a:p>
        </p:txBody>
      </p:sp>
      <p:sp>
        <p:nvSpPr>
          <p:cNvPr id="70" name="TextBox 69"/>
          <p:cNvSpPr txBox="1"/>
          <p:nvPr/>
        </p:nvSpPr>
        <p:spPr>
          <a:xfrm>
            <a:off x="5105400" y="5791200"/>
            <a:ext cx="1447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0000    111</a:t>
            </a:r>
            <a:endParaRPr lang="en-US" sz="1400" dirty="0">
              <a:latin typeface="Times New Roman" pitchFamily="18" charset="0"/>
              <a:cs typeface="Times New Roman" pitchFamily="18" charset="0"/>
            </a:endParaRPr>
          </a:p>
        </p:txBody>
      </p:sp>
      <p:sp>
        <p:nvSpPr>
          <p:cNvPr id="71" name="Rectangle 70"/>
          <p:cNvSpPr/>
          <p:nvPr/>
        </p:nvSpPr>
        <p:spPr>
          <a:xfrm>
            <a:off x="4953000" y="51816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953000" y="54102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rot="5400000">
            <a:off x="5524500" y="55245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953000" y="56388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953000" y="5867400"/>
            <a:ext cx="2286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rot="5400000">
            <a:off x="5525294" y="59809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058694" y="5523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6058694" y="5980906"/>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029200" y="5105400"/>
            <a:ext cx="2133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Instruction to generate test</a:t>
            </a:r>
            <a:endParaRPr lang="en-US" sz="1400" dirty="0">
              <a:latin typeface="Times New Roman" pitchFamily="18" charset="0"/>
              <a:cs typeface="Times New Roman" pitchFamily="18" charset="0"/>
            </a:endParaRPr>
          </a:p>
        </p:txBody>
      </p:sp>
      <p:cxnSp>
        <p:nvCxnSpPr>
          <p:cNvPr id="80" name="Straight Connector 79"/>
          <p:cNvCxnSpPr/>
          <p:nvPr/>
        </p:nvCxnSpPr>
        <p:spPr>
          <a:xfrm flipV="1">
            <a:off x="7010400" y="5943600"/>
            <a:ext cx="60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V="1">
            <a:off x="6972300" y="5295900"/>
            <a:ext cx="990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urved Connector 81"/>
          <p:cNvCxnSpPr>
            <a:endCxn id="71" idx="1"/>
          </p:cNvCxnSpPr>
          <p:nvPr/>
        </p:nvCxnSpPr>
        <p:spPr>
          <a:xfrm rot="10800000" flipV="1">
            <a:off x="4953000" y="4953000"/>
            <a:ext cx="2362200" cy="342900"/>
          </a:xfrm>
          <a:prstGeom prst="curvedConnector3">
            <a:avLst>
              <a:gd name="adj1" fmla="val 1096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Curved Connector 85"/>
          <p:cNvCxnSpPr/>
          <p:nvPr/>
        </p:nvCxnSpPr>
        <p:spPr>
          <a:xfrm rot="10800000" flipV="1">
            <a:off x="4964875" y="2113808"/>
            <a:ext cx="1676400" cy="723900"/>
          </a:xfrm>
          <a:prstGeom prst="curvedConnector3">
            <a:avLst>
              <a:gd name="adj1" fmla="val 113636"/>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869377" y="5232543"/>
            <a:ext cx="7620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Branch on false</a:t>
            </a:r>
            <a:endParaRPr lang="en-US" sz="1400" dirty="0">
              <a:latin typeface="Times New Roman" pitchFamily="18" charset="0"/>
              <a:cs typeface="Times New Roman" pitchFamily="18" charset="0"/>
            </a:endParaRPr>
          </a:p>
        </p:txBody>
      </p:sp>
      <p:cxnSp>
        <p:nvCxnSpPr>
          <p:cNvPr id="85" name="Straight Arrow Connector 84"/>
          <p:cNvCxnSpPr/>
          <p:nvPr/>
        </p:nvCxnSpPr>
        <p:spPr>
          <a:xfrm flipV="1">
            <a:off x="4571999" y="5540573"/>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000208" y="1342307"/>
            <a:ext cx="1875313"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If x&gt;2</a:t>
            </a:r>
          </a:p>
          <a:p>
            <a:r>
              <a:rPr lang="en-US" dirty="0" smtClean="0">
                <a:latin typeface="Times New Roman" pitchFamily="18" charset="0"/>
                <a:cs typeface="Times New Roman" pitchFamily="18" charset="0"/>
              </a:rPr>
              <a:t>    x = x+1</a:t>
            </a:r>
          </a:p>
          <a:p>
            <a:r>
              <a:rPr lang="en-US" dirty="0" smtClean="0">
                <a:latin typeface="Times New Roman" pitchFamily="18" charset="0"/>
                <a:cs typeface="Times New Roman" pitchFamily="18" charset="0"/>
              </a:rPr>
              <a:t>Else</a:t>
            </a:r>
          </a:p>
          <a:p>
            <a:r>
              <a:rPr lang="en-US" dirty="0" smtClean="0">
                <a:latin typeface="Times New Roman" pitchFamily="18" charset="0"/>
                <a:cs typeface="Times New Roman" pitchFamily="18" charset="0"/>
              </a:rPr>
              <a:t>    x = x-1</a:t>
            </a:r>
            <a:endParaRPr lang="en-US" dirty="0"/>
          </a:p>
        </p:txBody>
      </p:sp>
      <p:sp>
        <p:nvSpPr>
          <p:cNvPr id="88" name="TextBox 87"/>
          <p:cNvSpPr txBox="1"/>
          <p:nvPr/>
        </p:nvSpPr>
        <p:spPr>
          <a:xfrm>
            <a:off x="8596745" y="4629793"/>
            <a:ext cx="1875313"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n = 5</a:t>
            </a:r>
          </a:p>
          <a:p>
            <a:r>
              <a:rPr lang="en-US" dirty="0" smtClean="0">
                <a:latin typeface="Times New Roman" pitchFamily="18" charset="0"/>
                <a:cs typeface="Times New Roman" pitchFamily="18" charset="0"/>
              </a:rPr>
              <a:t>While (n&gt;1)</a:t>
            </a:r>
          </a:p>
          <a:p>
            <a:r>
              <a:rPr lang="en-US" dirty="0" smtClean="0">
                <a:latin typeface="Times New Roman" pitchFamily="18" charset="0"/>
                <a:cs typeface="Times New Roman" pitchFamily="18" charset="0"/>
              </a:rPr>
              <a:t>    n = n-1</a:t>
            </a:r>
          </a:p>
          <a:p>
            <a:r>
              <a:rPr lang="en-US" dirty="0" smtClean="0">
                <a:latin typeface="Times New Roman" pitchFamily="18" charset="0"/>
                <a:cs typeface="Times New Roman" pitchFamily="18" charset="0"/>
              </a:rPr>
              <a:t>p = </a:t>
            </a:r>
            <a:r>
              <a:rPr lang="en-US" dirty="0" err="1" smtClean="0">
                <a:latin typeface="Times New Roman" pitchFamily="18" charset="0"/>
                <a:cs typeface="Times New Roman" pitchFamily="18" charset="0"/>
              </a:rPr>
              <a:t>p+q</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9" y="326572"/>
            <a:ext cx="11397343" cy="5078313"/>
          </a:xfrm>
          <a:prstGeom prst="rect">
            <a:avLst/>
          </a:prstGeom>
          <a:noFill/>
        </p:spPr>
        <p:txBody>
          <a:bodyPr wrap="square" rtlCol="0">
            <a:spAutoFit/>
          </a:bodyPr>
          <a:lstStyle/>
          <a:p>
            <a:r>
              <a:rPr lang="en-US" u="sng" dirty="0" smtClean="0">
                <a:latin typeface="Times New Roman" pitchFamily="18" charset="0"/>
                <a:cs typeface="Times New Roman" pitchFamily="18" charset="0"/>
              </a:rPr>
              <a:t>Algorithms and flowchart </a:t>
            </a:r>
            <a:r>
              <a:rPr lang="en-US" dirty="0" smtClean="0">
                <a:latin typeface="Times New Roman" pitchFamily="18" charset="0"/>
                <a:cs typeface="Times New Roman" pitchFamily="18" charset="0"/>
              </a:rPr>
              <a:t>are the most useful tools needed by the programmer at the programming stage</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Algorithm</a:t>
            </a:r>
            <a:r>
              <a:rPr lang="en-US" dirty="0" smtClean="0">
                <a:latin typeface="Times New Roman" pitchFamily="18" charset="0"/>
                <a:cs typeface="Times New Roman" pitchFamily="18" charset="0"/>
              </a:rPr>
              <a:t> is a finite set of clear and unambiguous steps that must be followed to solve a computing problem. The programmer eventually converts the algorithm to a program in any language. An algorithm follows no established standards in the choice of keywords, but the symbols used for computation (like + and -) and comparison (like &gt; and &lt;) are used universally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Example:</a:t>
            </a:r>
          </a:p>
          <a:p>
            <a:pPr marL="342900" indent="-342900">
              <a:buAutoNum type="arabicParenR"/>
            </a:pPr>
            <a:r>
              <a:rPr lang="en-US" u="sng" dirty="0" smtClean="0">
                <a:latin typeface="Times New Roman" pitchFamily="18" charset="0"/>
                <a:cs typeface="Times New Roman" pitchFamily="18" charset="0"/>
              </a:rPr>
              <a:t>Sequencing</a:t>
            </a:r>
            <a:r>
              <a:rPr lang="en-US" dirty="0" smtClean="0">
                <a:latin typeface="Times New Roman" pitchFamily="18" charset="0"/>
                <a:cs typeface="Times New Roman" pitchFamily="18" charset="0"/>
              </a:rPr>
              <a:t>: A set of steps to be performed sequentially.</a:t>
            </a:r>
          </a:p>
          <a:p>
            <a:pPr marL="342900" indent="-342900"/>
            <a:r>
              <a:rPr lang="en-US" dirty="0" smtClean="0">
                <a:latin typeface="Times New Roman" pitchFamily="18" charset="0"/>
                <a:cs typeface="Times New Roman" pitchFamily="18" charset="0"/>
              </a:rPr>
              <a:t>10 start </a:t>
            </a:r>
            <a:r>
              <a:rPr lang="en-US"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begin with start statement</a:t>
            </a:r>
          </a:p>
          <a:p>
            <a:pPr marL="342900" indent="-342900"/>
            <a:r>
              <a:rPr lang="en-US" dirty="0" smtClean="0">
                <a:latin typeface="Times New Roman" pitchFamily="18" charset="0"/>
                <a:cs typeface="Times New Roman" pitchFamily="18" charset="0"/>
              </a:rPr>
              <a:t>20 input n1, n2 </a:t>
            </a:r>
            <a:r>
              <a:rPr lang="en-US" dirty="0" smtClean="0">
                <a:latin typeface="Times New Roman" pitchFamily="18" charset="0"/>
                <a:cs typeface="Times New Roman" pitchFamily="18" charset="0"/>
                <a:sym typeface="Symbol"/>
              </a:rPr>
              <a:t> input statement for accepting input from keyboard</a:t>
            </a:r>
          </a:p>
          <a:p>
            <a:pPr marL="342900" indent="-342900"/>
            <a:r>
              <a:rPr lang="en-US" dirty="0" smtClean="0">
                <a:latin typeface="Times New Roman" pitchFamily="18" charset="0"/>
                <a:cs typeface="Times New Roman" pitchFamily="18" charset="0"/>
                <a:sym typeface="Symbol"/>
              </a:rPr>
              <a:t>30 sum = n1*n2 + n2*n2  computation is carried out using 3 variables, n1, n2, sum</a:t>
            </a:r>
          </a:p>
          <a:p>
            <a:pPr marL="342900" indent="-342900"/>
            <a:r>
              <a:rPr lang="en-US" dirty="0" smtClean="0">
                <a:latin typeface="Times New Roman" pitchFamily="18" charset="0"/>
                <a:cs typeface="Times New Roman" pitchFamily="18" charset="0"/>
                <a:sym typeface="Symbol"/>
              </a:rPr>
              <a:t>40 print sum  print statement for displaying sum as output</a:t>
            </a:r>
          </a:p>
          <a:p>
            <a:pPr marL="342900" indent="-342900"/>
            <a:r>
              <a:rPr lang="en-US" dirty="0" smtClean="0">
                <a:latin typeface="Times New Roman" pitchFamily="18" charset="0"/>
                <a:cs typeface="Times New Roman" pitchFamily="18" charset="0"/>
                <a:sym typeface="Symbol"/>
              </a:rPr>
              <a:t>50 stop  end with stop statement</a:t>
            </a:r>
          </a:p>
          <a:p>
            <a:pPr marL="342900" indent="-342900"/>
            <a:endParaRPr lang="en-US" dirty="0" smtClean="0">
              <a:latin typeface="Times New Roman" pitchFamily="18" charset="0"/>
              <a:cs typeface="Times New Roman" pitchFamily="18" charset="0"/>
              <a:sym typeface="Symbol"/>
            </a:endParaRPr>
          </a:p>
          <a:p>
            <a:pPr marL="342900" indent="-342900"/>
            <a:r>
              <a:rPr lang="en-US" dirty="0" smtClean="0">
                <a:latin typeface="Times New Roman" pitchFamily="18" charset="0"/>
                <a:cs typeface="Times New Roman" pitchFamily="18" charset="0"/>
                <a:sym typeface="Symbol"/>
              </a:rPr>
              <a:t>2) </a:t>
            </a:r>
            <a:r>
              <a:rPr lang="en-US" u="sng" dirty="0" smtClean="0">
                <a:latin typeface="Times New Roman" pitchFamily="18" charset="0"/>
                <a:cs typeface="Times New Roman" pitchFamily="18" charset="0"/>
                <a:sym typeface="Symbol"/>
              </a:rPr>
              <a:t>Decision making</a:t>
            </a:r>
            <a:r>
              <a:rPr lang="en-US" dirty="0" smtClean="0">
                <a:latin typeface="Times New Roman" pitchFamily="18" charset="0"/>
                <a:cs typeface="Times New Roman" pitchFamily="18" charset="0"/>
                <a:sym typeface="Symbol"/>
              </a:rPr>
              <a:t>: Make decision based on the outcome of tests made on the data. The most common decision making construct used in programming languages is if or IF statement.</a:t>
            </a:r>
          </a:p>
          <a:p>
            <a:pPr marL="342900" indent="-342900"/>
            <a:r>
              <a:rPr lang="en-US" dirty="0" smtClean="0">
                <a:latin typeface="Times New Roman" pitchFamily="18" charset="0"/>
                <a:cs typeface="Times New Roman" pitchFamily="18" charset="0"/>
                <a:sym typeface="Symbol"/>
              </a:rPr>
              <a:t>if-then-else-</a:t>
            </a:r>
            <a:r>
              <a:rPr lang="en-US" dirty="0" err="1" smtClean="0">
                <a:latin typeface="Times New Roman" pitchFamily="18" charset="0"/>
                <a:cs typeface="Times New Roman" pitchFamily="18" charset="0"/>
                <a:sym typeface="Symbol"/>
              </a:rPr>
              <a:t>endif</a:t>
            </a:r>
            <a:r>
              <a:rPr lang="en-US" dirty="0" smtClean="0">
                <a:latin typeface="Times New Roman" pitchFamily="18" charset="0"/>
                <a:cs typeface="Times New Roman" pitchFamily="18" charset="0"/>
                <a:sym typeface="Symbol"/>
              </a:rPr>
              <a:t> construct implements two way decision making. </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10333512" cy="3693319"/>
          </a:xfrm>
          <a:prstGeom prst="rect">
            <a:avLst/>
          </a:prstGeom>
          <a:noFill/>
        </p:spPr>
        <p:txBody>
          <a:bodyPr wrap="square" rtlCol="0">
            <a:spAutoFit/>
          </a:bodyPr>
          <a:lstStyle/>
          <a:p>
            <a:pPr marL="342900" indent="-342900"/>
            <a:r>
              <a:rPr lang="en-US" dirty="0" smtClean="0">
                <a:latin typeface="Times New Roman" pitchFamily="18" charset="0"/>
                <a:cs typeface="Times New Roman" pitchFamily="18" charset="0"/>
              </a:rPr>
              <a:t>10 start </a:t>
            </a:r>
            <a:r>
              <a:rPr lang="en-US"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begin with start statement</a:t>
            </a:r>
          </a:p>
          <a:p>
            <a:pPr marL="342900" indent="-342900"/>
            <a:r>
              <a:rPr lang="en-US" dirty="0" smtClean="0">
                <a:latin typeface="Times New Roman" pitchFamily="18" charset="0"/>
                <a:cs typeface="Times New Roman" pitchFamily="18" charset="0"/>
              </a:rPr>
              <a:t>20 input n </a:t>
            </a:r>
            <a:r>
              <a:rPr lang="en-US" dirty="0" smtClean="0">
                <a:latin typeface="Times New Roman" pitchFamily="18" charset="0"/>
                <a:cs typeface="Times New Roman" pitchFamily="18" charset="0"/>
                <a:sym typeface="Symbol"/>
              </a:rPr>
              <a:t> input statement for accepting input from keyboard</a:t>
            </a:r>
          </a:p>
          <a:p>
            <a:pPr marL="342900" indent="-342900"/>
            <a:r>
              <a:rPr lang="en-US" dirty="0" smtClean="0">
                <a:latin typeface="Times New Roman" pitchFamily="18" charset="0"/>
                <a:cs typeface="Times New Roman" pitchFamily="18" charset="0"/>
                <a:sym typeface="Symbol"/>
              </a:rPr>
              <a:t>30 if n&gt;4 then  relational expression</a:t>
            </a:r>
          </a:p>
          <a:p>
            <a:pPr marL="342900" indent="-342900"/>
            <a:r>
              <a:rPr lang="en-US" dirty="0" smtClean="0">
                <a:latin typeface="Times New Roman" pitchFamily="18" charset="0"/>
                <a:cs typeface="Times New Roman" pitchFamily="18" charset="0"/>
                <a:sym typeface="Symbol"/>
              </a:rPr>
              <a:t>       print n  print statement for displaying sum as output</a:t>
            </a:r>
          </a:p>
          <a:p>
            <a:pPr marL="342900" indent="-342900"/>
            <a:r>
              <a:rPr lang="en-US" dirty="0" smtClean="0">
                <a:latin typeface="Times New Roman" pitchFamily="18" charset="0"/>
                <a:cs typeface="Times New Roman" pitchFamily="18" charset="0"/>
                <a:sym typeface="Symbol"/>
              </a:rPr>
              <a:t>    else</a:t>
            </a:r>
          </a:p>
          <a:p>
            <a:pPr marL="342900" indent="-342900"/>
            <a:r>
              <a:rPr lang="en-US" dirty="0" smtClean="0">
                <a:latin typeface="Times New Roman" pitchFamily="18" charset="0"/>
                <a:cs typeface="Times New Roman" pitchFamily="18" charset="0"/>
                <a:sym typeface="Symbol"/>
              </a:rPr>
              <a:t>       print an error message</a:t>
            </a:r>
          </a:p>
          <a:p>
            <a:pPr marL="342900" indent="-342900"/>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endif</a:t>
            </a:r>
            <a:r>
              <a:rPr lang="en-US" dirty="0" smtClean="0">
                <a:latin typeface="Times New Roman" pitchFamily="18" charset="0"/>
                <a:cs typeface="Times New Roman" pitchFamily="18" charset="0"/>
                <a:sym typeface="Symbol"/>
              </a:rPr>
              <a:t>  terminates if statement</a:t>
            </a:r>
          </a:p>
          <a:p>
            <a:pPr marL="342900" indent="-342900"/>
            <a:r>
              <a:rPr lang="en-US" dirty="0" smtClean="0">
                <a:latin typeface="Times New Roman" pitchFamily="18" charset="0"/>
                <a:cs typeface="Times New Roman" pitchFamily="18" charset="0"/>
                <a:sym typeface="Symbol"/>
              </a:rPr>
              <a:t>40 stop  end with stop statement</a:t>
            </a:r>
          </a:p>
          <a:p>
            <a:pPr marL="342900" indent="-342900"/>
            <a:r>
              <a:rPr lang="en-US" dirty="0" smtClean="0">
                <a:latin typeface="Times New Roman" pitchFamily="18" charset="0"/>
                <a:cs typeface="Times New Roman" pitchFamily="18" charset="0"/>
                <a:sym typeface="Symbol"/>
              </a:rPr>
              <a:t>For multi-way decision making “nest” multiple if statement in a single if construct</a:t>
            </a:r>
          </a:p>
          <a:p>
            <a:pPr marL="342900" indent="-342900"/>
            <a:r>
              <a:rPr lang="en-US" dirty="0" smtClean="0">
                <a:latin typeface="Times New Roman" pitchFamily="18" charset="0"/>
                <a:cs typeface="Times New Roman" pitchFamily="18" charset="0"/>
                <a:sym typeface="Symbol"/>
              </a:rPr>
              <a:t>(if-then-else-if-then……..</a:t>
            </a:r>
            <a:r>
              <a:rPr lang="en-US" dirty="0" err="1" smtClean="0">
                <a:latin typeface="Times New Roman" pitchFamily="18" charset="0"/>
                <a:cs typeface="Times New Roman" pitchFamily="18" charset="0"/>
                <a:sym typeface="Symbol"/>
              </a:rPr>
              <a:t>endif</a:t>
            </a:r>
            <a:r>
              <a:rPr lang="en-US" dirty="0" smtClean="0">
                <a:latin typeface="Times New Roman" pitchFamily="18" charset="0"/>
                <a:cs typeface="Times New Roman" pitchFamily="18" charset="0"/>
                <a:sym typeface="Symbol"/>
              </a:rPr>
              <a:t>)</a:t>
            </a:r>
          </a:p>
          <a:p>
            <a:pPr marL="342900" indent="-342900"/>
            <a:endParaRPr lang="en-US" dirty="0" smtClean="0">
              <a:latin typeface="Times New Roman" pitchFamily="18" charset="0"/>
              <a:cs typeface="Times New Roman" pitchFamily="18" charset="0"/>
              <a:sym typeface="Symbol"/>
            </a:endParaRPr>
          </a:p>
          <a:p>
            <a:pPr marL="342900" indent="-342900"/>
            <a:r>
              <a:rPr lang="en-US" dirty="0" smtClean="0">
                <a:latin typeface="Times New Roman" pitchFamily="18" charset="0"/>
                <a:cs typeface="Times New Roman" pitchFamily="18" charset="0"/>
                <a:sym typeface="Symbol"/>
              </a:rPr>
              <a:t>3) </a:t>
            </a:r>
            <a:r>
              <a:rPr lang="en-US" u="sng" dirty="0" smtClean="0">
                <a:latin typeface="Times New Roman" pitchFamily="18" charset="0"/>
                <a:cs typeface="Times New Roman" pitchFamily="18" charset="0"/>
                <a:sym typeface="Symbol"/>
              </a:rPr>
              <a:t>Repetition</a:t>
            </a:r>
            <a:r>
              <a:rPr lang="en-US" dirty="0" smtClean="0">
                <a:latin typeface="Times New Roman" pitchFamily="18" charset="0"/>
                <a:cs typeface="Times New Roman" pitchFamily="18" charset="0"/>
                <a:sym typeface="Symbol"/>
              </a:rPr>
              <a:t>: The repetitive features may be used to add a number to a variable 100 times by incrementing the number each time. The most common repetitive construct is the </a:t>
            </a:r>
            <a:r>
              <a:rPr lang="en-US" u="sng" dirty="0" smtClean="0">
                <a:latin typeface="Times New Roman" pitchFamily="18" charset="0"/>
                <a:cs typeface="Times New Roman" pitchFamily="18" charset="0"/>
                <a:sym typeface="Symbol"/>
              </a:rPr>
              <a:t>while</a:t>
            </a:r>
            <a:r>
              <a:rPr lang="en-US" dirty="0" smtClean="0">
                <a:latin typeface="Times New Roman" pitchFamily="18" charset="0"/>
                <a:cs typeface="Times New Roman" pitchFamily="18" charset="0"/>
                <a:sym typeface="Symbol"/>
              </a:rPr>
              <a:t> statement.</a:t>
            </a:r>
          </a:p>
        </p:txBody>
      </p:sp>
      <p:sp>
        <p:nvSpPr>
          <p:cNvPr id="3" name="TextBox 2"/>
          <p:cNvSpPr txBox="1"/>
          <p:nvPr/>
        </p:nvSpPr>
        <p:spPr>
          <a:xfrm>
            <a:off x="228600" y="4191000"/>
            <a:ext cx="5334000" cy="2308324"/>
          </a:xfrm>
          <a:prstGeom prst="rect">
            <a:avLst/>
          </a:prstGeom>
          <a:noFill/>
        </p:spPr>
        <p:txBody>
          <a:bodyPr wrap="square" rtlCol="0">
            <a:spAutoFit/>
          </a:bodyPr>
          <a:lstStyle/>
          <a:p>
            <a:pPr marL="342900" indent="-342900"/>
            <a:r>
              <a:rPr lang="en-US" dirty="0" smtClean="0">
                <a:latin typeface="Times New Roman" pitchFamily="18" charset="0"/>
                <a:cs typeface="Times New Roman" pitchFamily="18" charset="0"/>
                <a:sym typeface="Symbol"/>
              </a:rPr>
              <a:t>10 start</a:t>
            </a:r>
          </a:p>
          <a:p>
            <a:pPr marL="342900" indent="-342900"/>
            <a:r>
              <a:rPr lang="en-US" dirty="0" smtClean="0">
                <a:latin typeface="Times New Roman" pitchFamily="18" charset="0"/>
                <a:cs typeface="Times New Roman" pitchFamily="18" charset="0"/>
                <a:sym typeface="Symbol"/>
              </a:rPr>
              <a:t>20 set n to 1  initialization of n</a:t>
            </a:r>
          </a:p>
          <a:p>
            <a:pPr marL="342900" indent="-342900"/>
            <a:r>
              <a:rPr lang="en-US" dirty="0" smtClean="0">
                <a:latin typeface="Times New Roman" pitchFamily="18" charset="0"/>
                <a:cs typeface="Times New Roman" pitchFamily="18" charset="0"/>
                <a:sym typeface="Symbol"/>
              </a:rPr>
              <a:t>30 set sum to 0  initialization of sum</a:t>
            </a:r>
          </a:p>
          <a:p>
            <a:pPr marL="342900" indent="-342900"/>
            <a:r>
              <a:rPr lang="en-US" dirty="0" smtClean="0">
                <a:latin typeface="Times New Roman" pitchFamily="18" charset="0"/>
                <a:cs typeface="Times New Roman" pitchFamily="18" charset="0"/>
                <a:sym typeface="Symbol"/>
              </a:rPr>
              <a:t>40 while n&lt;=100  condition fails when n reaches 101</a:t>
            </a:r>
          </a:p>
          <a:p>
            <a:pPr marL="342900" indent="-342900"/>
            <a:r>
              <a:rPr lang="en-US" dirty="0" smtClean="0">
                <a:latin typeface="Times New Roman" pitchFamily="18" charset="0"/>
                <a:cs typeface="Times New Roman" pitchFamily="18" charset="0"/>
                <a:sym typeface="Symbol"/>
              </a:rPr>
              <a:t>     add n to sum</a:t>
            </a:r>
          </a:p>
          <a:p>
            <a:pPr marL="342900" indent="-342900"/>
            <a:r>
              <a:rPr lang="en-US" dirty="0" smtClean="0">
                <a:latin typeface="Times New Roman" pitchFamily="18" charset="0"/>
                <a:cs typeface="Times New Roman" pitchFamily="18" charset="0"/>
                <a:sym typeface="Symbol"/>
              </a:rPr>
              <a:t>     add 1 to n</a:t>
            </a:r>
          </a:p>
          <a:p>
            <a:pPr marL="342900" indent="-342900"/>
            <a:r>
              <a:rPr lang="en-US" dirty="0" smtClean="0">
                <a:latin typeface="Times New Roman" pitchFamily="18" charset="0"/>
                <a:cs typeface="Times New Roman" pitchFamily="18" charset="0"/>
                <a:sym typeface="Symbol"/>
              </a:rPr>
              <a:t>50 print sum</a:t>
            </a:r>
          </a:p>
          <a:p>
            <a:pPr marL="342900" indent="-342900"/>
            <a:r>
              <a:rPr lang="en-US" dirty="0" smtClean="0">
                <a:latin typeface="Times New Roman" pitchFamily="18" charset="0"/>
                <a:cs typeface="Times New Roman" pitchFamily="18" charset="0"/>
                <a:sym typeface="Symbol"/>
              </a:rPr>
              <a:t>60 stop</a:t>
            </a:r>
            <a:endParaRPr lang="en-US" dirty="0"/>
          </a:p>
        </p:txBody>
      </p:sp>
      <p:sp>
        <p:nvSpPr>
          <p:cNvPr id="4" name="TextBox 3"/>
          <p:cNvSpPr txBox="1"/>
          <p:nvPr/>
        </p:nvSpPr>
        <p:spPr>
          <a:xfrm>
            <a:off x="5867400" y="4191000"/>
            <a:ext cx="26670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The entire process takes place in an non-interacting manner as no external input is supplied</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005" y="163879"/>
            <a:ext cx="11780322" cy="6463308"/>
          </a:xfrm>
          <a:prstGeom prst="rect">
            <a:avLst/>
          </a:prstGeom>
          <a:noFill/>
        </p:spPr>
        <p:txBody>
          <a:bodyPr wrap="square" rtlCol="0">
            <a:spAutoFit/>
          </a:bodyPr>
          <a:lstStyle/>
          <a:p>
            <a:r>
              <a:rPr lang="en-US" dirty="0" smtClean="0">
                <a:latin typeface="Times New Roman" pitchFamily="18" charset="0"/>
                <a:cs typeface="Times New Roman" pitchFamily="18" charset="0"/>
              </a:rPr>
              <a:t>Programs are designed to be modular, it make sense to have separate algorithms for each module. However the language of an algorithm is closer to a programming language than it is to a spoken language.  This makes comprehension of an algorithm difficult for the end user. In such situations, a diagrammatic representation could be a better option.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Read X, n</a:t>
            </a:r>
          </a:p>
          <a:p>
            <a:r>
              <a:rPr lang="en-US" dirty="0" smtClean="0">
                <a:latin typeface="Times New Roman" pitchFamily="18" charset="0"/>
                <a:cs typeface="Times New Roman" pitchFamily="18" charset="0"/>
              </a:rPr>
              <a:t>Compute </a:t>
            </a:r>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X</a:t>
            </a:r>
            <a:r>
              <a:rPr lang="en-US" baseline="30000" dirty="0" err="1" smtClean="0">
                <a:latin typeface="Times New Roman" pitchFamily="18" charset="0"/>
                <a:cs typeface="Times New Roman" pitchFamily="18" charset="0"/>
              </a:rPr>
              <a:t>n</a:t>
            </a:r>
            <a:endParaRPr lang="en-US" dirty="0" smtClean="0">
              <a:latin typeface="Times New Roman" pitchFamily="18" charset="0"/>
              <a:cs typeface="Times New Roman" pitchFamily="18" charset="0"/>
              <a:sym typeface="Symbol"/>
            </a:endParaRPr>
          </a:p>
          <a:p>
            <a:r>
              <a:rPr lang="en-US" dirty="0" smtClean="0">
                <a:latin typeface="Times New Roman" pitchFamily="18" charset="0"/>
                <a:cs typeface="Times New Roman" pitchFamily="18" charset="0"/>
                <a:sym typeface="Symbol"/>
              </a:rPr>
              <a:t>Compute Y=(X</a:t>
            </a:r>
            <a:r>
              <a:rPr lang="en-US" baseline="3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sym typeface="Symbol"/>
              </a:rPr>
              <a:t>+1)/2</a:t>
            </a:r>
          </a:p>
          <a:p>
            <a:r>
              <a:rPr lang="en-US" dirty="0" smtClean="0">
                <a:latin typeface="Times New Roman" pitchFamily="18" charset="0"/>
                <a:cs typeface="Times New Roman" pitchFamily="18" charset="0"/>
                <a:sym typeface="Symbol"/>
              </a:rPr>
              <a:t>Print Y</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Flowchart</a:t>
            </a:r>
            <a:r>
              <a:rPr lang="en-US" dirty="0" smtClean="0">
                <a:latin typeface="Times New Roman" pitchFamily="18" charset="0"/>
                <a:cs typeface="Times New Roman" pitchFamily="18" charset="0"/>
              </a:rPr>
              <a:t>: Presents a graphical view of an algorithm for ultimate conversion to a program. It clearly depicts the steps and traces the movement of the associated data. </a:t>
            </a:r>
          </a:p>
          <a:p>
            <a:r>
              <a:rPr lang="en-US" dirty="0" smtClean="0">
                <a:latin typeface="Times New Roman" pitchFamily="18" charset="0"/>
                <a:cs typeface="Times New Roman" pitchFamily="18" charset="0"/>
              </a:rPr>
              <a:t>Comprises a standard set of graphic symbols that represents the various elements of a program. Each symbol contains text that describes preciously the action that needs to be taken.</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Rectangular box</a:t>
            </a:r>
            <a:r>
              <a:rPr lang="en-US" dirty="0" smtClean="0">
                <a:latin typeface="Times New Roman" pitchFamily="18" charset="0"/>
                <a:cs typeface="Times New Roman" pitchFamily="18" charset="0"/>
              </a:rPr>
              <a:t> (     ) is used to specify all processing activities except decision making like setting variables and evaluating arithmetic expressions</a:t>
            </a:r>
          </a:p>
          <a:p>
            <a:r>
              <a:rPr lang="en-US" u="sng" dirty="0" smtClean="0">
                <a:latin typeface="Times New Roman" pitchFamily="18" charset="0"/>
                <a:cs typeface="Times New Roman" pitchFamily="18" charset="0"/>
              </a:rPr>
              <a:t>Parallelogram</a:t>
            </a:r>
            <a:r>
              <a:rPr lang="en-US" dirty="0" smtClean="0">
                <a:latin typeface="Times New Roman" pitchFamily="18" charset="0"/>
                <a:cs typeface="Times New Roman" pitchFamily="18" charset="0"/>
              </a:rPr>
              <a:t> (    ) is used to perform all input-output operations (the input and print statements used in algorithms)</a:t>
            </a:r>
          </a:p>
          <a:p>
            <a:r>
              <a:rPr lang="en-US" u="sng" dirty="0" smtClean="0">
                <a:latin typeface="Times New Roman" pitchFamily="18" charset="0"/>
                <a:cs typeface="Times New Roman" pitchFamily="18" charset="0"/>
              </a:rPr>
              <a:t>Diamond </a:t>
            </a:r>
            <a:r>
              <a:rPr lang="en-US" dirty="0" smtClean="0">
                <a:latin typeface="Times New Roman" pitchFamily="18" charset="0"/>
                <a:cs typeface="Times New Roman" pitchFamily="18" charset="0"/>
              </a:rPr>
              <a:t>(     ) is used for two-way decision making. True and false outcomes emanate from the bottom and right corners respectively. Since repetitions also involve decision making, diamond is also used as a component of loops</a:t>
            </a:r>
          </a:p>
          <a:p>
            <a:r>
              <a:rPr lang="en-US" u="sng" dirty="0" smtClean="0">
                <a:latin typeface="Times New Roman" pitchFamily="18" charset="0"/>
                <a:cs typeface="Times New Roman" pitchFamily="18" charset="0"/>
              </a:rPr>
              <a:t>Ellipse</a:t>
            </a:r>
            <a:r>
              <a:rPr lang="en-US" dirty="0" smtClean="0">
                <a:latin typeface="Times New Roman" pitchFamily="18" charset="0"/>
                <a:cs typeface="Times New Roman" pitchFamily="18" charset="0"/>
              </a:rPr>
              <a:t> (      ) is reserved for start and stop activities.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These symbols are connected by lines having arrows at one end which serves to indicate the direction pursued by program logic.</a:t>
            </a:r>
            <a:endParaRPr lang="en-US" dirty="0">
              <a:latin typeface="Times New Roman" pitchFamily="18" charset="0"/>
              <a:cs typeface="Times New Roman" pitchFamily="18" charset="0"/>
            </a:endParaRPr>
          </a:p>
        </p:txBody>
      </p:sp>
      <p:sp>
        <p:nvSpPr>
          <p:cNvPr id="3" name="Rectangle 2"/>
          <p:cNvSpPr/>
          <p:nvPr/>
        </p:nvSpPr>
        <p:spPr>
          <a:xfrm>
            <a:off x="1936865" y="4126676"/>
            <a:ext cx="261257" cy="1781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p:cNvSpPr/>
          <p:nvPr/>
        </p:nvSpPr>
        <p:spPr>
          <a:xfrm>
            <a:off x="1737359" y="4658691"/>
            <a:ext cx="201881" cy="190005"/>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1245721" y="4895009"/>
            <a:ext cx="296883" cy="27313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Terminator 5"/>
          <p:cNvSpPr/>
          <p:nvPr/>
        </p:nvSpPr>
        <p:spPr>
          <a:xfrm>
            <a:off x="1068779" y="5476901"/>
            <a:ext cx="273132" cy="21375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8780" y="985652"/>
            <a:ext cx="617517" cy="368135"/>
          </a:xfrm>
          <a:prstGeom prst="rect">
            <a:avLst/>
          </a:prstGeom>
          <a:noFill/>
        </p:spPr>
        <p:txBody>
          <a:bodyPr wrap="square" rtlCol="0">
            <a:spAutoFit/>
          </a:bodyPr>
          <a:lstStyle/>
          <a:p>
            <a:r>
              <a:rPr lang="en-US" dirty="0" smtClean="0">
                <a:latin typeface="Times New Roman" pitchFamily="18" charset="0"/>
                <a:cs typeface="Times New Roman" pitchFamily="18" charset="0"/>
              </a:rPr>
              <a:t>start</a:t>
            </a:r>
            <a:endParaRPr lang="en-US" dirty="0">
              <a:latin typeface="Times New Roman" pitchFamily="18" charset="0"/>
              <a:cs typeface="Times New Roman" pitchFamily="18" charset="0"/>
            </a:endParaRPr>
          </a:p>
        </p:txBody>
      </p:sp>
      <p:sp>
        <p:nvSpPr>
          <p:cNvPr id="4" name="TextBox 3"/>
          <p:cNvSpPr txBox="1"/>
          <p:nvPr/>
        </p:nvSpPr>
        <p:spPr>
          <a:xfrm>
            <a:off x="378031" y="1482437"/>
            <a:ext cx="244829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Declare n1, n2, n3, sum</a:t>
            </a:r>
            <a:endParaRPr lang="en-US" dirty="0">
              <a:latin typeface="Times New Roman" pitchFamily="18" charset="0"/>
              <a:cs typeface="Times New Roman" pitchFamily="18" charset="0"/>
            </a:endParaRPr>
          </a:p>
        </p:txBody>
      </p:sp>
      <p:sp>
        <p:nvSpPr>
          <p:cNvPr id="5" name="TextBox 4"/>
          <p:cNvSpPr txBox="1"/>
          <p:nvPr/>
        </p:nvSpPr>
        <p:spPr>
          <a:xfrm>
            <a:off x="637311" y="2038598"/>
            <a:ext cx="165462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Read n1, n2, n3</a:t>
            </a:r>
            <a:endParaRPr lang="en-US" dirty="0">
              <a:latin typeface="Times New Roman" pitchFamily="18" charset="0"/>
              <a:cs typeface="Times New Roman" pitchFamily="18" charset="0"/>
            </a:endParaRPr>
          </a:p>
        </p:txBody>
      </p:sp>
      <p:sp>
        <p:nvSpPr>
          <p:cNvPr id="7" name="TextBox 6"/>
          <p:cNvSpPr txBox="1"/>
          <p:nvPr/>
        </p:nvSpPr>
        <p:spPr>
          <a:xfrm>
            <a:off x="197923" y="2632364"/>
            <a:ext cx="306779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Set sum=n1xn1+n2xn2+n3xn3</a:t>
            </a:r>
            <a:endParaRPr lang="en-US" dirty="0">
              <a:latin typeface="Times New Roman" pitchFamily="18" charset="0"/>
              <a:cs typeface="Times New Roman" pitchFamily="18" charset="0"/>
            </a:endParaRPr>
          </a:p>
        </p:txBody>
      </p:sp>
      <p:sp>
        <p:nvSpPr>
          <p:cNvPr id="8" name="TextBox 7"/>
          <p:cNvSpPr txBox="1"/>
          <p:nvPr/>
        </p:nvSpPr>
        <p:spPr>
          <a:xfrm>
            <a:off x="851065" y="3214255"/>
            <a:ext cx="107273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Print sum</a:t>
            </a:r>
            <a:endParaRPr lang="en-US" dirty="0">
              <a:latin typeface="Times New Roman" pitchFamily="18" charset="0"/>
              <a:cs typeface="Times New Roman" pitchFamily="18" charset="0"/>
            </a:endParaRPr>
          </a:p>
        </p:txBody>
      </p:sp>
      <p:sp>
        <p:nvSpPr>
          <p:cNvPr id="9" name="Flowchart: Terminator 8"/>
          <p:cNvSpPr/>
          <p:nvPr/>
        </p:nvSpPr>
        <p:spPr>
          <a:xfrm>
            <a:off x="1128155" y="973777"/>
            <a:ext cx="486889" cy="30875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p:cNvSpPr/>
          <p:nvPr/>
        </p:nvSpPr>
        <p:spPr>
          <a:xfrm>
            <a:off x="1102425" y="3810000"/>
            <a:ext cx="486889" cy="30875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4384" y="1543792"/>
            <a:ext cx="2327564" cy="237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p:nvSpPr>
        <p:spPr>
          <a:xfrm>
            <a:off x="605642" y="2006930"/>
            <a:ext cx="1638794" cy="38001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7402" y="2717074"/>
            <a:ext cx="2958936" cy="251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p:cNvSpPr/>
          <p:nvPr/>
        </p:nvSpPr>
        <p:spPr>
          <a:xfrm>
            <a:off x="807522" y="3239984"/>
            <a:ext cx="1151907" cy="298863"/>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02427" y="3750623"/>
            <a:ext cx="57199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cxnSp>
        <p:nvCxnSpPr>
          <p:cNvPr id="19" name="Straight Arrow Connector 18"/>
          <p:cNvCxnSpPr>
            <a:endCxn id="14" idx="1"/>
          </p:cNvCxnSpPr>
          <p:nvPr/>
        </p:nvCxnSpPr>
        <p:spPr>
          <a:xfrm rot="16200000" flipH="1">
            <a:off x="1263608" y="3082759"/>
            <a:ext cx="294904" cy="19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1"/>
          </p:cNvCxnSpPr>
          <p:nvPr/>
        </p:nvCxnSpPr>
        <p:spPr>
          <a:xfrm rot="16200000" flipH="1">
            <a:off x="1345870" y="1880259"/>
            <a:ext cx="251361" cy="1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1231075" y="1409204"/>
            <a:ext cx="288967" cy="27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1233551" y="3643252"/>
            <a:ext cx="285008" cy="24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1199407" y="2541319"/>
            <a:ext cx="385948" cy="17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80707" y="1104406"/>
            <a:ext cx="3206337" cy="923330"/>
          </a:xfrm>
          <a:prstGeom prst="rect">
            <a:avLst/>
          </a:prstGeom>
          <a:noFill/>
        </p:spPr>
        <p:txBody>
          <a:bodyPr wrap="square" rtlCol="0">
            <a:spAutoFit/>
          </a:bodyPr>
          <a:lstStyle/>
          <a:p>
            <a:r>
              <a:rPr lang="en-US" dirty="0" smtClean="0">
                <a:latin typeface="Times New Roman" pitchFamily="18" charset="0"/>
                <a:cs typeface="Times New Roman" pitchFamily="18" charset="0"/>
              </a:rPr>
              <a:t>Programs manipulate data using </a:t>
            </a:r>
          </a:p>
          <a:p>
            <a:r>
              <a:rPr lang="en-US" dirty="0" smtClean="0">
                <a:latin typeface="Times New Roman" pitchFamily="18" charset="0"/>
                <a:cs typeface="Times New Roman" pitchFamily="18" charset="0"/>
              </a:rPr>
              <a:t>variables but only after they have been declared</a:t>
            </a:r>
            <a:endParaRPr lang="en-US" dirty="0">
              <a:latin typeface="Times New Roman" pitchFamily="18" charset="0"/>
              <a:cs typeface="Times New Roman" pitchFamily="18" charset="0"/>
            </a:endParaRPr>
          </a:p>
        </p:txBody>
      </p:sp>
      <p:sp>
        <p:nvSpPr>
          <p:cNvPr id="31" name="TextBox 30"/>
          <p:cNvSpPr txBox="1"/>
          <p:nvPr/>
        </p:nvSpPr>
        <p:spPr>
          <a:xfrm>
            <a:off x="3097481" y="2040577"/>
            <a:ext cx="2816431"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Accepts three numbers from </a:t>
            </a:r>
          </a:p>
          <a:p>
            <a:r>
              <a:rPr lang="en-US" dirty="0" smtClean="0">
                <a:latin typeface="Times New Roman" pitchFamily="18" charset="0"/>
                <a:cs typeface="Times New Roman" pitchFamily="18" charset="0"/>
              </a:rPr>
              <a:t>keyboard</a:t>
            </a:r>
            <a:endParaRPr lang="en-US" dirty="0">
              <a:latin typeface="Times New Roman" pitchFamily="18" charset="0"/>
              <a:cs typeface="Times New Roman" pitchFamily="18" charset="0"/>
            </a:endParaRPr>
          </a:p>
        </p:txBody>
      </p:sp>
      <p:sp>
        <p:nvSpPr>
          <p:cNvPr id="32" name="TextBox 31"/>
          <p:cNvSpPr txBox="1"/>
          <p:nvPr/>
        </p:nvSpPr>
        <p:spPr>
          <a:xfrm>
            <a:off x="3133107" y="3239985"/>
            <a:ext cx="246017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Prints the computed sum</a:t>
            </a:r>
            <a:endParaRPr lang="en-US" dirty="0">
              <a:latin typeface="Times New Roman" pitchFamily="18" charset="0"/>
              <a:cs typeface="Times New Roman" pitchFamily="18" charset="0"/>
            </a:endParaRPr>
          </a:p>
        </p:txBody>
      </p:sp>
      <p:cxnSp>
        <p:nvCxnSpPr>
          <p:cNvPr id="34" name="Straight Arrow Connector 33"/>
          <p:cNvCxnSpPr>
            <a:stCxn id="11" idx="3"/>
          </p:cNvCxnSpPr>
          <p:nvPr/>
        </p:nvCxnSpPr>
        <p:spPr>
          <a:xfrm flipV="1">
            <a:off x="2671948" y="1650671"/>
            <a:ext cx="391886" cy="1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a:endCxn id="31" idx="1"/>
          </p:cNvCxnSpPr>
          <p:nvPr/>
        </p:nvCxnSpPr>
        <p:spPr>
          <a:xfrm>
            <a:off x="2196935" y="2196935"/>
            <a:ext cx="900546" cy="166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1874322" y="3418114"/>
            <a:ext cx="1258785" cy="6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900058" y="176150"/>
            <a:ext cx="6058395" cy="646331"/>
          </a:xfrm>
          <a:prstGeom prst="rect">
            <a:avLst/>
          </a:prstGeom>
          <a:noFill/>
        </p:spPr>
        <p:txBody>
          <a:bodyPr wrap="square" rtlCol="0">
            <a:spAutoFit/>
          </a:bodyPr>
          <a:lstStyle/>
          <a:p>
            <a:r>
              <a:rPr lang="en-US" dirty="0" smtClean="0">
                <a:latin typeface="Times New Roman" pitchFamily="18" charset="0"/>
                <a:cs typeface="Times New Roman" pitchFamily="18" charset="0"/>
              </a:rPr>
              <a:t>2) </a:t>
            </a:r>
            <a:r>
              <a:rPr lang="en-US" b="1" dirty="0" smtClean="0">
                <a:latin typeface="Times New Roman" pitchFamily="18" charset="0"/>
                <a:cs typeface="Times New Roman" pitchFamily="18" charset="0"/>
              </a:rPr>
              <a:t>Decision making</a:t>
            </a:r>
            <a:r>
              <a:rPr lang="en-US" dirty="0" smtClean="0">
                <a:latin typeface="Times New Roman" pitchFamily="18" charset="0"/>
                <a:cs typeface="Times New Roman" pitchFamily="18" charset="0"/>
              </a:rPr>
              <a:t> is represented by the diamond which accepts input from the top corner.</a:t>
            </a:r>
            <a:endParaRPr lang="en-US" dirty="0">
              <a:latin typeface="Times New Roman" pitchFamily="18" charset="0"/>
              <a:cs typeface="Times New Roman" pitchFamily="18" charset="0"/>
            </a:endParaRPr>
          </a:p>
        </p:txBody>
      </p:sp>
      <p:sp>
        <p:nvSpPr>
          <p:cNvPr id="61" name="TextBox 60"/>
          <p:cNvSpPr txBox="1"/>
          <p:nvPr/>
        </p:nvSpPr>
        <p:spPr>
          <a:xfrm>
            <a:off x="166256" y="249382"/>
            <a:ext cx="5723905" cy="646331"/>
          </a:xfrm>
          <a:prstGeom prst="rect">
            <a:avLst/>
          </a:prstGeom>
          <a:noFill/>
        </p:spPr>
        <p:txBody>
          <a:bodyPr wrap="square" rtlCol="0">
            <a:spAutoFit/>
          </a:bodyPr>
          <a:lstStyle/>
          <a:p>
            <a:pPr marL="342900" indent="-342900">
              <a:buAutoNum type="arabicParenR"/>
            </a:pPr>
            <a:r>
              <a:rPr lang="en-US" b="1" dirty="0" smtClean="0">
                <a:latin typeface="Times New Roman" pitchFamily="18" charset="0"/>
                <a:cs typeface="Times New Roman" pitchFamily="18" charset="0"/>
              </a:rPr>
              <a:t>Sequencing</a:t>
            </a:r>
            <a:r>
              <a:rPr lang="en-US" dirty="0" smtClean="0">
                <a:latin typeface="Times New Roman" pitchFamily="18" charset="0"/>
                <a:cs typeface="Times New Roman" pitchFamily="18" charset="0"/>
              </a:rPr>
              <a:t> is represented by rectangular box for data</a:t>
            </a:r>
          </a:p>
          <a:p>
            <a:pPr marL="342900" indent="-342900"/>
            <a:r>
              <a:rPr lang="en-US" dirty="0" smtClean="0">
                <a:latin typeface="Times New Roman" pitchFamily="18" charset="0"/>
                <a:cs typeface="Times New Roman" pitchFamily="18" charset="0"/>
              </a:rPr>
              <a:t>       processing and parallelogram for input-output activities</a:t>
            </a:r>
            <a:endParaRPr lang="en-US" dirty="0">
              <a:latin typeface="Times New Roman" pitchFamily="18" charset="0"/>
              <a:cs typeface="Times New Roman" pitchFamily="18" charset="0"/>
            </a:endParaRPr>
          </a:p>
        </p:txBody>
      </p:sp>
      <p:sp>
        <p:nvSpPr>
          <p:cNvPr id="101" name="Flowchart: Terminator 100"/>
          <p:cNvSpPr/>
          <p:nvPr/>
        </p:nvSpPr>
        <p:spPr>
          <a:xfrm>
            <a:off x="6790705" y="959922"/>
            <a:ext cx="486889" cy="30875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612576" y="1565564"/>
            <a:ext cx="1070759" cy="263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Parallelogram 102"/>
          <p:cNvSpPr/>
          <p:nvPr/>
        </p:nvSpPr>
        <p:spPr>
          <a:xfrm>
            <a:off x="6673932" y="2028700"/>
            <a:ext cx="902525" cy="393865"/>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6790708" y="924296"/>
            <a:ext cx="58386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start</a:t>
            </a:r>
            <a:endParaRPr lang="en-US" dirty="0">
              <a:latin typeface="Times New Roman" pitchFamily="18" charset="0"/>
              <a:cs typeface="Times New Roman" pitchFamily="18" charset="0"/>
            </a:endParaRPr>
          </a:p>
        </p:txBody>
      </p:sp>
      <p:sp>
        <p:nvSpPr>
          <p:cNvPr id="105" name="TextBox 104"/>
          <p:cNvSpPr txBox="1"/>
          <p:nvPr/>
        </p:nvSpPr>
        <p:spPr>
          <a:xfrm>
            <a:off x="6586848" y="1492332"/>
            <a:ext cx="108461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Declare n</a:t>
            </a:r>
            <a:endParaRPr lang="en-US" dirty="0">
              <a:latin typeface="Times New Roman" pitchFamily="18" charset="0"/>
              <a:cs typeface="Times New Roman" pitchFamily="18" charset="0"/>
            </a:endParaRPr>
          </a:p>
        </p:txBody>
      </p:sp>
      <p:sp>
        <p:nvSpPr>
          <p:cNvPr id="106" name="TextBox 105"/>
          <p:cNvSpPr txBox="1"/>
          <p:nvPr/>
        </p:nvSpPr>
        <p:spPr>
          <a:xfrm>
            <a:off x="6715497" y="2036618"/>
            <a:ext cx="82533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Read n</a:t>
            </a:r>
            <a:endParaRPr lang="en-US" dirty="0">
              <a:latin typeface="Times New Roman" pitchFamily="18" charset="0"/>
              <a:cs typeface="Times New Roman" pitchFamily="18" charset="0"/>
            </a:endParaRPr>
          </a:p>
        </p:txBody>
      </p:sp>
      <p:sp>
        <p:nvSpPr>
          <p:cNvPr id="107" name="TextBox 106"/>
          <p:cNvSpPr txBox="1"/>
          <p:nvPr/>
        </p:nvSpPr>
        <p:spPr>
          <a:xfrm>
            <a:off x="6846126" y="2749137"/>
            <a:ext cx="813458" cy="923330"/>
          </a:xfrm>
          <a:prstGeom prst="rect">
            <a:avLst/>
          </a:prstGeom>
          <a:noFill/>
        </p:spPr>
        <p:txBody>
          <a:bodyPr wrap="square" rtlCol="0">
            <a:spAutoFit/>
          </a:bodyPr>
          <a:lstStyle/>
          <a:p>
            <a:r>
              <a:rPr lang="en-US" dirty="0" smtClean="0">
                <a:latin typeface="Times New Roman" pitchFamily="18" charset="0"/>
                <a:cs typeface="Times New Roman" pitchFamily="18" charset="0"/>
              </a:rPr>
              <a:t>Is n%2 =0?</a:t>
            </a:r>
            <a:endParaRPr lang="en-US" dirty="0">
              <a:latin typeface="Times New Roman" pitchFamily="18" charset="0"/>
              <a:cs typeface="Times New Roman" pitchFamily="18" charset="0"/>
            </a:endParaRPr>
          </a:p>
        </p:txBody>
      </p:sp>
      <p:sp>
        <p:nvSpPr>
          <p:cNvPr id="108" name="TextBox 107"/>
          <p:cNvSpPr txBox="1"/>
          <p:nvPr/>
        </p:nvSpPr>
        <p:spPr>
          <a:xfrm>
            <a:off x="6572993" y="4007923"/>
            <a:ext cx="1084612" cy="646331"/>
          </a:xfrm>
          <a:prstGeom prst="rect">
            <a:avLst/>
          </a:prstGeom>
          <a:noFill/>
        </p:spPr>
        <p:txBody>
          <a:bodyPr wrap="square" rtlCol="0">
            <a:spAutoFit/>
          </a:bodyPr>
          <a:lstStyle/>
          <a:p>
            <a:r>
              <a:rPr lang="en-US" dirty="0" smtClean="0">
                <a:latin typeface="Times New Roman" pitchFamily="18" charset="0"/>
                <a:cs typeface="Times New Roman" pitchFamily="18" charset="0"/>
              </a:rPr>
              <a:t>Print n is even</a:t>
            </a:r>
            <a:endParaRPr lang="en-US" dirty="0">
              <a:latin typeface="Times New Roman" pitchFamily="18" charset="0"/>
              <a:cs typeface="Times New Roman" pitchFamily="18" charset="0"/>
            </a:endParaRPr>
          </a:p>
        </p:txBody>
      </p:sp>
      <p:sp>
        <p:nvSpPr>
          <p:cNvPr id="109" name="TextBox 108"/>
          <p:cNvSpPr txBox="1"/>
          <p:nvPr/>
        </p:nvSpPr>
        <p:spPr>
          <a:xfrm>
            <a:off x="7972302" y="2865912"/>
            <a:ext cx="1084612" cy="646331"/>
          </a:xfrm>
          <a:prstGeom prst="rect">
            <a:avLst/>
          </a:prstGeom>
          <a:noFill/>
        </p:spPr>
        <p:txBody>
          <a:bodyPr wrap="square" rtlCol="0">
            <a:spAutoFit/>
          </a:bodyPr>
          <a:lstStyle/>
          <a:p>
            <a:r>
              <a:rPr lang="en-US" dirty="0" smtClean="0">
                <a:latin typeface="Times New Roman" pitchFamily="18" charset="0"/>
                <a:cs typeface="Times New Roman" pitchFamily="18" charset="0"/>
              </a:rPr>
              <a:t>Print n is odd</a:t>
            </a:r>
            <a:endParaRPr lang="en-US" dirty="0">
              <a:latin typeface="Times New Roman" pitchFamily="18" charset="0"/>
              <a:cs typeface="Times New Roman" pitchFamily="18" charset="0"/>
            </a:endParaRPr>
          </a:p>
        </p:txBody>
      </p:sp>
      <p:sp>
        <p:nvSpPr>
          <p:cNvPr id="110" name="TextBox 109"/>
          <p:cNvSpPr txBox="1"/>
          <p:nvPr/>
        </p:nvSpPr>
        <p:spPr>
          <a:xfrm>
            <a:off x="8095015" y="3998025"/>
            <a:ext cx="51459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
        <p:nvSpPr>
          <p:cNvPr id="112" name="Flowchart: Decision 111"/>
          <p:cNvSpPr/>
          <p:nvPr/>
        </p:nvSpPr>
        <p:spPr>
          <a:xfrm>
            <a:off x="6472052" y="2707573"/>
            <a:ext cx="1258785" cy="99752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Parallelogram 115"/>
          <p:cNvSpPr/>
          <p:nvPr/>
        </p:nvSpPr>
        <p:spPr>
          <a:xfrm>
            <a:off x="6507678" y="4061360"/>
            <a:ext cx="1080654" cy="546265"/>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Parallelogram 116"/>
          <p:cNvSpPr/>
          <p:nvPr/>
        </p:nvSpPr>
        <p:spPr>
          <a:xfrm>
            <a:off x="7908966" y="2943101"/>
            <a:ext cx="1068779" cy="524494"/>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Terminator 117"/>
          <p:cNvSpPr/>
          <p:nvPr/>
        </p:nvSpPr>
        <p:spPr>
          <a:xfrm>
            <a:off x="8106887" y="4021776"/>
            <a:ext cx="486889" cy="30875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p:cNvCxnSpPr>
            <a:stCxn id="104" idx="2"/>
          </p:cNvCxnSpPr>
          <p:nvPr/>
        </p:nvCxnSpPr>
        <p:spPr>
          <a:xfrm rot="16200000" flipH="1">
            <a:off x="6961024" y="1415246"/>
            <a:ext cx="321419" cy="78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5" idx="2"/>
            <a:endCxn id="106" idx="0"/>
          </p:cNvCxnSpPr>
          <p:nvPr/>
        </p:nvCxnSpPr>
        <p:spPr>
          <a:xfrm rot="5400000">
            <a:off x="7041182" y="1948646"/>
            <a:ext cx="174954" cy="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3" idx="4"/>
          </p:cNvCxnSpPr>
          <p:nvPr/>
        </p:nvCxnSpPr>
        <p:spPr>
          <a:xfrm rot="5400000">
            <a:off x="6941127" y="2594757"/>
            <a:ext cx="356261" cy="11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2" idx="2"/>
            <a:endCxn id="116" idx="1"/>
          </p:cNvCxnSpPr>
          <p:nvPr/>
        </p:nvCxnSpPr>
        <p:spPr>
          <a:xfrm rot="16200000" flipH="1">
            <a:off x="6930737" y="3875808"/>
            <a:ext cx="356259" cy="14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2" idx="3"/>
            <a:endCxn id="117" idx="5"/>
          </p:cNvCxnSpPr>
          <p:nvPr/>
        </p:nvCxnSpPr>
        <p:spPr>
          <a:xfrm flipV="1">
            <a:off x="7730837" y="3205348"/>
            <a:ext cx="243691" cy="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17" idx="4"/>
            <a:endCxn id="118" idx="0"/>
          </p:cNvCxnSpPr>
          <p:nvPr/>
        </p:nvCxnSpPr>
        <p:spPr>
          <a:xfrm rot="5400000">
            <a:off x="8119754" y="3698173"/>
            <a:ext cx="554181" cy="93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16" idx="2"/>
            <a:endCxn id="110" idx="1"/>
          </p:cNvCxnSpPr>
          <p:nvPr/>
        </p:nvCxnSpPr>
        <p:spPr>
          <a:xfrm flipV="1">
            <a:off x="7520049" y="4182691"/>
            <a:ext cx="574966" cy="151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7825839" y="936173"/>
            <a:ext cx="4203865"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Two-way decision making, two arrows emanate from the bottom and right corner of this diamond</a:t>
            </a:r>
          </a:p>
          <a:p>
            <a:r>
              <a:rPr lang="en-US" dirty="0" smtClean="0">
                <a:latin typeface="Times New Roman" pitchFamily="18" charset="0"/>
                <a:cs typeface="Times New Roman" pitchFamily="18" charset="0"/>
              </a:rPr>
              <a:t>Complex decisions that need multiple IF statements, are represented by connecting multiple diamonds</a:t>
            </a:r>
            <a:endParaRPr lang="en-US" dirty="0">
              <a:latin typeface="Times New Roman" pitchFamily="18" charset="0"/>
              <a:cs typeface="Times New Roman" pitchFamily="18" charset="0"/>
            </a:endParaRPr>
          </a:p>
        </p:txBody>
      </p:sp>
      <p:cxnSp>
        <p:nvCxnSpPr>
          <p:cNvPr id="139" name="Straight Arrow Connector 138"/>
          <p:cNvCxnSpPr/>
          <p:nvPr/>
        </p:nvCxnSpPr>
        <p:spPr>
          <a:xfrm rot="5400000" flipH="1" flipV="1">
            <a:off x="7178634" y="2167248"/>
            <a:ext cx="938151" cy="54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6685808" y="3645724"/>
            <a:ext cx="54626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p:txBody>
      </p:sp>
      <p:sp>
        <p:nvSpPr>
          <p:cNvPr id="142" name="TextBox 141"/>
          <p:cNvSpPr txBox="1"/>
          <p:nvPr/>
        </p:nvSpPr>
        <p:spPr>
          <a:xfrm>
            <a:off x="7610104" y="2848099"/>
            <a:ext cx="41761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p:txBody>
      </p:sp>
      <p:sp>
        <p:nvSpPr>
          <p:cNvPr id="52" name="TextBox 51"/>
          <p:cNvSpPr txBox="1"/>
          <p:nvPr/>
        </p:nvSpPr>
        <p:spPr>
          <a:xfrm>
            <a:off x="4506684" y="5055326"/>
            <a:ext cx="1071155"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Read x1, x2</a:t>
            </a:r>
            <a:endParaRPr lang="en-US" sz="1400" dirty="0">
              <a:latin typeface="Times New Roman" pitchFamily="18" charset="0"/>
              <a:cs typeface="Times New Roman" pitchFamily="18" charset="0"/>
            </a:endParaRPr>
          </a:p>
        </p:txBody>
      </p:sp>
      <p:sp>
        <p:nvSpPr>
          <p:cNvPr id="53" name="TextBox 52"/>
          <p:cNvSpPr txBox="1"/>
          <p:nvPr/>
        </p:nvSpPr>
        <p:spPr>
          <a:xfrm>
            <a:off x="6265816" y="4985657"/>
            <a:ext cx="788127"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If x1&lt;=0</a:t>
            </a:r>
            <a:endParaRPr lang="en-US" sz="1400" dirty="0">
              <a:latin typeface="Times New Roman" pitchFamily="18" charset="0"/>
              <a:cs typeface="Times New Roman" pitchFamily="18" charset="0"/>
            </a:endParaRPr>
          </a:p>
        </p:txBody>
      </p:sp>
      <p:sp>
        <p:nvSpPr>
          <p:cNvPr id="54" name="TextBox 53"/>
          <p:cNvSpPr txBox="1"/>
          <p:nvPr/>
        </p:nvSpPr>
        <p:spPr>
          <a:xfrm>
            <a:off x="1834541" y="4036424"/>
            <a:ext cx="14573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Read x1, x2</a:t>
            </a:r>
          </a:p>
          <a:p>
            <a:r>
              <a:rPr lang="en-US" dirty="0" smtClean="0">
                <a:latin typeface="Times New Roman" pitchFamily="18" charset="0"/>
                <a:cs typeface="Times New Roman" pitchFamily="18" charset="0"/>
              </a:rPr>
              <a:t>If x1&lt;=0</a:t>
            </a:r>
          </a:p>
          <a:p>
            <a:r>
              <a:rPr lang="en-US" dirty="0" smtClean="0">
                <a:latin typeface="Times New Roman" pitchFamily="18" charset="0"/>
                <a:cs typeface="Times New Roman" pitchFamily="18" charset="0"/>
              </a:rPr>
              <a:t>  If x2&lt;</a:t>
            </a:r>
            <a:r>
              <a:rPr lang="en-US" dirty="0" smtClean="0">
                <a:latin typeface="Times New Roman" pitchFamily="18" charset="0"/>
                <a:cs typeface="Times New Roman" pitchFamily="18" charset="0"/>
                <a:sym typeface="Symbol"/>
              </a:rPr>
              <a:t>=0</a:t>
            </a:r>
          </a:p>
          <a:p>
            <a:r>
              <a:rPr lang="en-US" dirty="0" smtClean="0">
                <a:latin typeface="Times New Roman" pitchFamily="18" charset="0"/>
                <a:cs typeface="Times New Roman" pitchFamily="18" charset="0"/>
                <a:sym typeface="Symbol"/>
              </a:rPr>
              <a:t>     x2=x2+1</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Else</a:t>
            </a:r>
          </a:p>
          <a:p>
            <a:r>
              <a:rPr lang="en-US" dirty="0" smtClean="0">
                <a:latin typeface="Times New Roman" pitchFamily="18" charset="0"/>
                <a:cs typeface="Times New Roman" pitchFamily="18" charset="0"/>
              </a:rPr>
              <a:t>     x2 = x2-1</a:t>
            </a:r>
          </a:p>
          <a:p>
            <a:r>
              <a:rPr lang="en-US" dirty="0" smtClean="0">
                <a:latin typeface="Times New Roman" pitchFamily="18" charset="0"/>
                <a:cs typeface="Times New Roman" pitchFamily="18" charset="0"/>
              </a:rPr>
              <a:t>Else</a:t>
            </a:r>
          </a:p>
          <a:p>
            <a:r>
              <a:rPr lang="en-US" dirty="0" smtClean="0">
                <a:latin typeface="Times New Roman" pitchFamily="18" charset="0"/>
                <a:cs typeface="Times New Roman" pitchFamily="18" charset="0"/>
              </a:rPr>
              <a:t>    x1 = x1-1</a:t>
            </a:r>
            <a:endParaRPr lang="en-US" dirty="0"/>
          </a:p>
        </p:txBody>
      </p:sp>
      <p:sp>
        <p:nvSpPr>
          <p:cNvPr id="56" name="TextBox 55"/>
          <p:cNvSpPr txBox="1"/>
          <p:nvPr/>
        </p:nvSpPr>
        <p:spPr>
          <a:xfrm>
            <a:off x="7781106" y="5090160"/>
            <a:ext cx="840379" cy="317863"/>
          </a:xfrm>
          <a:prstGeom prst="rect">
            <a:avLst/>
          </a:prstGeom>
          <a:noFill/>
        </p:spPr>
        <p:txBody>
          <a:bodyPr wrap="square" rtlCol="0">
            <a:spAutoFit/>
          </a:bodyPr>
          <a:lstStyle/>
          <a:p>
            <a:r>
              <a:rPr lang="en-US" sz="1400" dirty="0" smtClean="0">
                <a:latin typeface="Times New Roman" pitchFamily="18" charset="0"/>
                <a:cs typeface="Times New Roman" pitchFamily="18" charset="0"/>
              </a:rPr>
              <a:t>If x2&lt;=0</a:t>
            </a:r>
            <a:endParaRPr lang="en-US" sz="1400" dirty="0">
              <a:latin typeface="Times New Roman" pitchFamily="18" charset="0"/>
              <a:cs typeface="Times New Roman" pitchFamily="18" charset="0"/>
            </a:endParaRPr>
          </a:p>
        </p:txBody>
      </p:sp>
      <p:sp>
        <p:nvSpPr>
          <p:cNvPr id="57" name="TextBox 56"/>
          <p:cNvSpPr txBox="1"/>
          <p:nvPr/>
        </p:nvSpPr>
        <p:spPr>
          <a:xfrm>
            <a:off x="8917575" y="5468983"/>
            <a:ext cx="853441" cy="317863"/>
          </a:xfrm>
          <a:prstGeom prst="rect">
            <a:avLst/>
          </a:prstGeom>
          <a:noFill/>
        </p:spPr>
        <p:txBody>
          <a:bodyPr wrap="square" rtlCol="0">
            <a:spAutoFit/>
          </a:bodyPr>
          <a:lstStyle/>
          <a:p>
            <a:r>
              <a:rPr lang="en-US" sz="1400" dirty="0" smtClean="0">
                <a:latin typeface="Times New Roman" pitchFamily="18" charset="0"/>
                <a:cs typeface="Times New Roman" pitchFamily="18" charset="0"/>
              </a:rPr>
              <a:t>x2=x2+1</a:t>
            </a:r>
            <a:endParaRPr lang="en-US" sz="1400" dirty="0">
              <a:latin typeface="Times New Roman" pitchFamily="18" charset="0"/>
              <a:cs typeface="Times New Roman" pitchFamily="18" charset="0"/>
            </a:endParaRPr>
          </a:p>
        </p:txBody>
      </p:sp>
      <p:sp>
        <p:nvSpPr>
          <p:cNvPr id="58" name="TextBox 57"/>
          <p:cNvSpPr txBox="1"/>
          <p:nvPr/>
        </p:nvSpPr>
        <p:spPr>
          <a:xfrm>
            <a:off x="7833358" y="6017623"/>
            <a:ext cx="814254"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x2=x2-1</a:t>
            </a:r>
            <a:endParaRPr lang="en-US" sz="1400" dirty="0">
              <a:latin typeface="Times New Roman" pitchFamily="18" charset="0"/>
              <a:cs typeface="Times New Roman" pitchFamily="18" charset="0"/>
            </a:endParaRPr>
          </a:p>
        </p:txBody>
      </p:sp>
      <p:sp>
        <p:nvSpPr>
          <p:cNvPr id="59" name="TextBox 58"/>
          <p:cNvSpPr txBox="1"/>
          <p:nvPr/>
        </p:nvSpPr>
        <p:spPr>
          <a:xfrm>
            <a:off x="6170021" y="5987143"/>
            <a:ext cx="814254"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x1=x1-1</a:t>
            </a:r>
            <a:endParaRPr lang="en-US" sz="1400" dirty="0">
              <a:latin typeface="Times New Roman" pitchFamily="18" charset="0"/>
              <a:cs typeface="Times New Roman" pitchFamily="18" charset="0"/>
            </a:endParaRPr>
          </a:p>
        </p:txBody>
      </p:sp>
      <p:sp>
        <p:nvSpPr>
          <p:cNvPr id="62" name="Rectangle 61"/>
          <p:cNvSpPr/>
          <p:nvPr/>
        </p:nvSpPr>
        <p:spPr>
          <a:xfrm>
            <a:off x="6190210" y="6028705"/>
            <a:ext cx="759230" cy="202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Decision 62"/>
          <p:cNvSpPr/>
          <p:nvPr/>
        </p:nvSpPr>
        <p:spPr>
          <a:xfrm>
            <a:off x="7578040" y="4754087"/>
            <a:ext cx="1258785" cy="99752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Decision 63"/>
          <p:cNvSpPr/>
          <p:nvPr/>
        </p:nvSpPr>
        <p:spPr>
          <a:xfrm>
            <a:off x="5997435" y="4754088"/>
            <a:ext cx="1258785" cy="99752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870964" y="6050478"/>
            <a:ext cx="763584" cy="232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950826" y="5510546"/>
            <a:ext cx="807127" cy="2501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8954390" y="4934592"/>
            <a:ext cx="54626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p:txBody>
      </p:sp>
      <p:sp>
        <p:nvSpPr>
          <p:cNvPr id="68" name="TextBox 67"/>
          <p:cNvSpPr txBox="1"/>
          <p:nvPr/>
        </p:nvSpPr>
        <p:spPr>
          <a:xfrm>
            <a:off x="7186549" y="4891049"/>
            <a:ext cx="54626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p:txBody>
      </p:sp>
      <p:sp>
        <p:nvSpPr>
          <p:cNvPr id="69" name="TextBox 68"/>
          <p:cNvSpPr txBox="1"/>
          <p:nvPr/>
        </p:nvSpPr>
        <p:spPr>
          <a:xfrm>
            <a:off x="8244643" y="5661759"/>
            <a:ext cx="42909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p:txBody>
      </p:sp>
      <p:sp>
        <p:nvSpPr>
          <p:cNvPr id="70" name="TextBox 69"/>
          <p:cNvSpPr txBox="1"/>
          <p:nvPr/>
        </p:nvSpPr>
        <p:spPr>
          <a:xfrm>
            <a:off x="6228607" y="5631277"/>
            <a:ext cx="420387" cy="377637"/>
          </a:xfrm>
          <a:prstGeom prst="rect">
            <a:avLst/>
          </a:prstGeom>
          <a:noFill/>
        </p:spPr>
        <p:txBody>
          <a:bodyPr wrap="square" rtlCol="0">
            <a:spAutoFit/>
          </a:bodyPr>
          <a:lstStyle/>
          <a:p>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p:txBody>
      </p:sp>
      <p:cxnSp>
        <p:nvCxnSpPr>
          <p:cNvPr id="72" name="Straight Arrow Connector 71"/>
          <p:cNvCxnSpPr/>
          <p:nvPr/>
        </p:nvCxnSpPr>
        <p:spPr>
          <a:xfrm>
            <a:off x="5562796" y="5245925"/>
            <a:ext cx="421576" cy="6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269283" y="5239788"/>
            <a:ext cx="33488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8862950" y="5238206"/>
            <a:ext cx="437804" cy="1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65" idx="0"/>
          </p:cNvCxnSpPr>
          <p:nvPr/>
        </p:nvCxnSpPr>
        <p:spPr>
          <a:xfrm rot="16200000" flipH="1">
            <a:off x="8087194" y="5884916"/>
            <a:ext cx="311926" cy="19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9127869" y="5371110"/>
            <a:ext cx="311926" cy="19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6448898" y="5881251"/>
            <a:ext cx="346758" cy="26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4" idx="3"/>
          </p:cNvCxnSpPr>
          <p:nvPr/>
        </p:nvCxnSpPr>
        <p:spPr>
          <a:xfrm flipV="1">
            <a:off x="3291841" y="5172891"/>
            <a:ext cx="1097279" cy="17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Parallelogram 75"/>
          <p:cNvSpPr/>
          <p:nvPr/>
        </p:nvSpPr>
        <p:spPr>
          <a:xfrm>
            <a:off x="4480560" y="5033159"/>
            <a:ext cx="1136469" cy="361801"/>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152" y="199901"/>
            <a:ext cx="11687297" cy="923330"/>
          </a:xfrm>
          <a:prstGeom prst="rect">
            <a:avLst/>
          </a:prstGeom>
          <a:noFill/>
        </p:spPr>
        <p:txBody>
          <a:bodyPr wrap="square" rtlCol="0">
            <a:spAutoFit/>
          </a:bodyPr>
          <a:lstStyle/>
          <a:p>
            <a:r>
              <a:rPr lang="en-US" dirty="0" smtClean="0">
                <a:latin typeface="Times New Roman" pitchFamily="18" charset="0"/>
                <a:cs typeface="Times New Roman" pitchFamily="18" charset="0"/>
              </a:rPr>
              <a:t>3) </a:t>
            </a:r>
            <a:r>
              <a:rPr lang="en-US" b="1" dirty="0" smtClean="0">
                <a:latin typeface="Times New Roman" pitchFamily="18" charset="0"/>
                <a:cs typeface="Times New Roman" pitchFamily="18" charset="0"/>
              </a:rPr>
              <a:t>Repetition </a:t>
            </a:r>
            <a:r>
              <a:rPr lang="en-US" dirty="0" smtClean="0">
                <a:latin typeface="Times New Roman" pitchFamily="18" charset="0"/>
                <a:cs typeface="Times New Roman" pitchFamily="18" charset="0"/>
              </a:rPr>
              <a:t>is a loop structure created by combining sequential and decision-making symbols repeatedly executes a set of instructions. Because the loop has to eventually terminate, a conditional check must be made either at the beginning or at the end of the iterative process.</a:t>
            </a:r>
            <a:endParaRPr lang="en-US" dirty="0">
              <a:latin typeface="Times New Roman" pitchFamily="18" charset="0"/>
              <a:cs typeface="Times New Roman" pitchFamily="18" charset="0"/>
            </a:endParaRPr>
          </a:p>
        </p:txBody>
      </p:sp>
      <p:sp>
        <p:nvSpPr>
          <p:cNvPr id="3" name="Flowchart: Terminator 2"/>
          <p:cNvSpPr/>
          <p:nvPr/>
        </p:nvSpPr>
        <p:spPr>
          <a:xfrm>
            <a:off x="389905" y="1458687"/>
            <a:ext cx="486889" cy="30875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1776" y="2064328"/>
            <a:ext cx="1284514" cy="275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p:cNvSpPr/>
          <p:nvPr/>
        </p:nvSpPr>
        <p:spPr>
          <a:xfrm>
            <a:off x="2802576" y="2004950"/>
            <a:ext cx="807523" cy="393867"/>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0531" y="1387435"/>
            <a:ext cx="58386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start</a:t>
            </a:r>
            <a:endParaRPr lang="en-US" dirty="0">
              <a:latin typeface="Times New Roman" pitchFamily="18" charset="0"/>
              <a:cs typeface="Times New Roman" pitchFamily="18" charset="0"/>
            </a:endParaRPr>
          </a:p>
        </p:txBody>
      </p:sp>
      <p:sp>
        <p:nvSpPr>
          <p:cNvPr id="7" name="TextBox 6"/>
          <p:cNvSpPr txBox="1"/>
          <p:nvPr/>
        </p:nvSpPr>
        <p:spPr>
          <a:xfrm>
            <a:off x="197922" y="1991098"/>
            <a:ext cx="129836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Declare n, f</a:t>
            </a:r>
            <a:endParaRPr lang="en-US" dirty="0">
              <a:latin typeface="Times New Roman" pitchFamily="18" charset="0"/>
              <a:cs typeface="Times New Roman" pitchFamily="18" charset="0"/>
            </a:endParaRPr>
          </a:p>
        </p:txBody>
      </p:sp>
      <p:sp>
        <p:nvSpPr>
          <p:cNvPr id="8" name="TextBox 7"/>
          <p:cNvSpPr txBox="1"/>
          <p:nvPr/>
        </p:nvSpPr>
        <p:spPr>
          <a:xfrm>
            <a:off x="2808516" y="1977243"/>
            <a:ext cx="82533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Read n</a:t>
            </a:r>
            <a:endParaRPr lang="en-US" dirty="0">
              <a:latin typeface="Times New Roman" pitchFamily="18" charset="0"/>
              <a:cs typeface="Times New Roman" pitchFamily="18" charset="0"/>
            </a:endParaRPr>
          </a:p>
        </p:txBody>
      </p:sp>
      <p:sp>
        <p:nvSpPr>
          <p:cNvPr id="9" name="TextBox 8"/>
          <p:cNvSpPr txBox="1"/>
          <p:nvPr/>
        </p:nvSpPr>
        <p:spPr>
          <a:xfrm>
            <a:off x="4150426" y="1953490"/>
            <a:ext cx="706581"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Is n &gt;=1?</a:t>
            </a:r>
            <a:endParaRPr lang="en-US" dirty="0">
              <a:latin typeface="Times New Roman" pitchFamily="18" charset="0"/>
              <a:cs typeface="Times New Roman" pitchFamily="18" charset="0"/>
            </a:endParaRPr>
          </a:p>
        </p:txBody>
      </p:sp>
      <p:sp>
        <p:nvSpPr>
          <p:cNvPr id="11" name="TextBox 10"/>
          <p:cNvSpPr txBox="1"/>
          <p:nvPr/>
        </p:nvSpPr>
        <p:spPr>
          <a:xfrm>
            <a:off x="5454733" y="2022765"/>
            <a:ext cx="77981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Print f</a:t>
            </a:r>
            <a:endParaRPr lang="en-US" dirty="0">
              <a:latin typeface="Times New Roman" pitchFamily="18" charset="0"/>
              <a:cs typeface="Times New Roman" pitchFamily="18" charset="0"/>
            </a:endParaRPr>
          </a:p>
        </p:txBody>
      </p:sp>
      <p:sp>
        <p:nvSpPr>
          <p:cNvPr id="12" name="TextBox 11"/>
          <p:cNvSpPr txBox="1"/>
          <p:nvPr/>
        </p:nvSpPr>
        <p:spPr>
          <a:xfrm>
            <a:off x="5518069" y="2727367"/>
            <a:ext cx="51459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
        <p:nvSpPr>
          <p:cNvPr id="13" name="Flowchart: Decision 12"/>
          <p:cNvSpPr/>
          <p:nvPr/>
        </p:nvSpPr>
        <p:spPr>
          <a:xfrm>
            <a:off x="3800103" y="1733798"/>
            <a:ext cx="1258785" cy="99752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a:off x="5403272" y="2076204"/>
            <a:ext cx="890649" cy="251361"/>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Terminator 15"/>
          <p:cNvSpPr/>
          <p:nvPr/>
        </p:nvSpPr>
        <p:spPr>
          <a:xfrm>
            <a:off x="5541817" y="2762993"/>
            <a:ext cx="486889" cy="30875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rot="16200000" flipH="1">
            <a:off x="560224" y="1914011"/>
            <a:ext cx="321419" cy="78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001985" y="2636323"/>
            <a:ext cx="51063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p:txBody>
      </p:sp>
      <p:sp>
        <p:nvSpPr>
          <p:cNvPr id="26" name="TextBox 25"/>
          <p:cNvSpPr txBox="1"/>
          <p:nvPr/>
        </p:nvSpPr>
        <p:spPr>
          <a:xfrm>
            <a:off x="5009408" y="1850573"/>
            <a:ext cx="41761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p:txBody>
      </p:sp>
      <p:sp>
        <p:nvSpPr>
          <p:cNvPr id="36" name="TextBox 35"/>
          <p:cNvSpPr txBox="1"/>
          <p:nvPr/>
        </p:nvSpPr>
        <p:spPr>
          <a:xfrm>
            <a:off x="1769423" y="2006931"/>
            <a:ext cx="91439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Set f=1</a:t>
            </a:r>
            <a:endParaRPr lang="en-US" dirty="0">
              <a:latin typeface="Times New Roman" pitchFamily="18" charset="0"/>
              <a:cs typeface="Times New Roman" pitchFamily="18" charset="0"/>
            </a:endParaRPr>
          </a:p>
        </p:txBody>
      </p:sp>
      <p:sp>
        <p:nvSpPr>
          <p:cNvPr id="37" name="TextBox 36"/>
          <p:cNvSpPr txBox="1"/>
          <p:nvPr/>
        </p:nvSpPr>
        <p:spPr>
          <a:xfrm>
            <a:off x="3952505" y="3002479"/>
            <a:ext cx="1070757"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Set f=</a:t>
            </a:r>
            <a:r>
              <a:rPr lang="en-US" dirty="0" err="1" smtClean="0">
                <a:latin typeface="Times New Roman" pitchFamily="18" charset="0"/>
                <a:cs typeface="Times New Roman" pitchFamily="18" charset="0"/>
              </a:rPr>
              <a:t>fxn</a:t>
            </a:r>
            <a:endParaRPr lang="en-US" dirty="0">
              <a:latin typeface="Times New Roman" pitchFamily="18" charset="0"/>
              <a:cs typeface="Times New Roman" pitchFamily="18" charset="0"/>
            </a:endParaRPr>
          </a:p>
        </p:txBody>
      </p:sp>
      <p:sp>
        <p:nvSpPr>
          <p:cNvPr id="38" name="TextBox 37"/>
          <p:cNvSpPr txBox="1"/>
          <p:nvPr/>
        </p:nvSpPr>
        <p:spPr>
          <a:xfrm>
            <a:off x="3926774" y="3511139"/>
            <a:ext cx="108263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Set n=n-1</a:t>
            </a:r>
            <a:endParaRPr lang="en-US" dirty="0">
              <a:latin typeface="Times New Roman" pitchFamily="18" charset="0"/>
              <a:cs typeface="Times New Roman" pitchFamily="18" charset="0"/>
            </a:endParaRPr>
          </a:p>
        </p:txBody>
      </p:sp>
      <p:sp>
        <p:nvSpPr>
          <p:cNvPr id="39" name="Rectangle 38"/>
          <p:cNvSpPr/>
          <p:nvPr/>
        </p:nvSpPr>
        <p:spPr>
          <a:xfrm>
            <a:off x="1805049" y="2042557"/>
            <a:ext cx="748145" cy="332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000006" y="3038105"/>
            <a:ext cx="928254" cy="286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021777" y="3558640"/>
            <a:ext cx="928254" cy="286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7" idx="3"/>
            <a:endCxn id="39" idx="1"/>
          </p:cNvCxnSpPr>
          <p:nvPr/>
        </p:nvCxnSpPr>
        <p:spPr>
          <a:xfrm>
            <a:off x="1496290" y="2175764"/>
            <a:ext cx="308759" cy="33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3"/>
          </p:cNvCxnSpPr>
          <p:nvPr/>
        </p:nvCxnSpPr>
        <p:spPr>
          <a:xfrm>
            <a:off x="2553194" y="2208812"/>
            <a:ext cx="308759" cy="1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3" idx="1"/>
          </p:cNvCxnSpPr>
          <p:nvPr/>
        </p:nvCxnSpPr>
        <p:spPr>
          <a:xfrm flipV="1">
            <a:off x="3526971" y="2232562"/>
            <a:ext cx="27313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2"/>
            <a:endCxn id="40" idx="0"/>
          </p:cNvCxnSpPr>
          <p:nvPr/>
        </p:nvCxnSpPr>
        <p:spPr>
          <a:xfrm rot="16200000" flipH="1">
            <a:off x="4293425" y="2867396"/>
            <a:ext cx="306779" cy="34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0" idx="2"/>
            <a:endCxn id="44" idx="0"/>
          </p:cNvCxnSpPr>
          <p:nvPr/>
        </p:nvCxnSpPr>
        <p:spPr>
          <a:xfrm rot="16200000" flipH="1">
            <a:off x="4358244" y="3430980"/>
            <a:ext cx="233548" cy="21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3859480" y="3705103"/>
            <a:ext cx="174172" cy="14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8" idx="3"/>
          </p:cNvCxnSpPr>
          <p:nvPr/>
        </p:nvCxnSpPr>
        <p:spPr>
          <a:xfrm rot="16200000" flipV="1">
            <a:off x="2981006" y="2814753"/>
            <a:ext cx="1543194" cy="237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3" idx="3"/>
            <a:endCxn id="15" idx="5"/>
          </p:cNvCxnSpPr>
          <p:nvPr/>
        </p:nvCxnSpPr>
        <p:spPr>
          <a:xfrm flipV="1">
            <a:off x="5058888" y="2201885"/>
            <a:ext cx="375804" cy="30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5" idx="3"/>
            <a:endCxn id="16" idx="0"/>
          </p:cNvCxnSpPr>
          <p:nvPr/>
        </p:nvCxnSpPr>
        <p:spPr>
          <a:xfrm rot="5400000">
            <a:off x="5583505" y="2529322"/>
            <a:ext cx="435428" cy="31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537368" y="1872344"/>
            <a:ext cx="5393375"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The simplest method of computing factorial (f) of a number (n) is to repeatedly multiply n by the next lower number until the multiplicand becomes 1. For n=6 the progressive values of f thus become 6, 6x5, 6x5x4  and so forth. </a:t>
            </a:r>
            <a:endParaRPr lang="en-US" dirty="0">
              <a:latin typeface="Times New Roman" pitchFamily="18" charset="0"/>
              <a:cs typeface="Times New Roman" pitchFamily="18" charset="0"/>
            </a:endParaRPr>
          </a:p>
        </p:txBody>
      </p:sp>
      <p:sp>
        <p:nvSpPr>
          <p:cNvPr id="73" name="TextBox 72"/>
          <p:cNvSpPr txBox="1"/>
          <p:nvPr/>
        </p:nvSpPr>
        <p:spPr>
          <a:xfrm>
            <a:off x="5339937" y="1088572"/>
            <a:ext cx="5393375" cy="646331"/>
          </a:xfrm>
          <a:prstGeom prst="rect">
            <a:avLst/>
          </a:prstGeom>
          <a:noFill/>
        </p:spPr>
        <p:txBody>
          <a:bodyPr wrap="square" rtlCol="0">
            <a:spAutoFit/>
          </a:bodyPr>
          <a:lstStyle/>
          <a:p>
            <a:r>
              <a:rPr lang="en-US" dirty="0" smtClean="0">
                <a:latin typeface="Times New Roman" pitchFamily="18" charset="0"/>
                <a:cs typeface="Times New Roman" pitchFamily="18" charset="0"/>
              </a:rPr>
              <a:t>The value of n must be checked before computation as </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1=1.</a:t>
            </a:r>
            <a:endParaRPr lang="en-US" dirty="0">
              <a:latin typeface="Times New Roman" pitchFamily="18" charset="0"/>
              <a:cs typeface="Times New Roman" pitchFamily="18" charset="0"/>
            </a:endParaRPr>
          </a:p>
        </p:txBody>
      </p:sp>
      <p:cxnSp>
        <p:nvCxnSpPr>
          <p:cNvPr id="77" name="Straight Arrow Connector 76"/>
          <p:cNvCxnSpPr/>
          <p:nvPr/>
        </p:nvCxnSpPr>
        <p:spPr>
          <a:xfrm flipV="1">
            <a:off x="4667001" y="1294412"/>
            <a:ext cx="807522" cy="641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7" idx="3"/>
          </p:cNvCxnSpPr>
          <p:nvPr/>
        </p:nvCxnSpPr>
        <p:spPr>
          <a:xfrm>
            <a:off x="5023262" y="3187145"/>
            <a:ext cx="1531917" cy="19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62298" y="3998025"/>
            <a:ext cx="11867406" cy="923330"/>
          </a:xfrm>
          <a:prstGeom prst="rect">
            <a:avLst/>
          </a:prstGeom>
          <a:noFill/>
        </p:spPr>
        <p:txBody>
          <a:bodyPr wrap="square" rtlCol="0">
            <a:spAutoFit/>
          </a:bodyPr>
          <a:lstStyle/>
          <a:p>
            <a:r>
              <a:rPr lang="en-US" dirty="0" smtClean="0">
                <a:latin typeface="Times New Roman" pitchFamily="18" charset="0"/>
                <a:cs typeface="Times New Roman" pitchFamily="18" charset="0"/>
              </a:rPr>
              <a:t>Both algorithms and flowcharts help in converting a computing problem to a program. Even tough a flowchart is more intuitive, programmers must be comfortable with algorithms which take less space and easier to modify than flowcharts. Both tools are used for debugging programs but flowcharts are  often the preferred choice for creating program documentation.</a:t>
            </a:r>
            <a:endParaRPr lang="en-US" dirty="0">
              <a:latin typeface="Times New Roman" pitchFamily="18" charset="0"/>
              <a:cs typeface="Times New Roman" pitchFamily="18" charset="0"/>
            </a:endParaRPr>
          </a:p>
        </p:txBody>
      </p:sp>
      <p:sp>
        <p:nvSpPr>
          <p:cNvPr id="41" name="TextBox 40"/>
          <p:cNvSpPr txBox="1"/>
          <p:nvPr/>
        </p:nvSpPr>
        <p:spPr>
          <a:xfrm>
            <a:off x="213757" y="4940135"/>
            <a:ext cx="11697195"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Edit</a:t>
            </a:r>
            <a:r>
              <a:rPr lang="en-US" dirty="0" smtClean="0">
                <a:latin typeface="Times New Roman" pitchFamily="18" charset="0"/>
                <a:cs typeface="Times New Roman" pitchFamily="18" charset="0"/>
              </a:rPr>
              <a:t>: The program must be entered into a file for its execution. The file is created with the help of a text editor, say vi. The command for calling the editor and creating the file is </a:t>
            </a:r>
            <a:r>
              <a:rPr lang="en-US" b="1" dirty="0" smtClean="0">
                <a:latin typeface="Times New Roman" pitchFamily="18" charset="0"/>
                <a:cs typeface="Times New Roman" pitchFamily="18" charset="0"/>
              </a:rPr>
              <a:t>vi &lt;filename&gt;</a:t>
            </a:r>
          </a:p>
        </p:txBody>
      </p:sp>
      <p:sp>
        <p:nvSpPr>
          <p:cNvPr id="42" name="TextBox 41"/>
          <p:cNvSpPr txBox="1"/>
          <p:nvPr/>
        </p:nvSpPr>
        <p:spPr>
          <a:xfrm>
            <a:off x="5330042" y="5793176"/>
            <a:ext cx="6010894" cy="646331"/>
          </a:xfrm>
          <a:prstGeom prst="rect">
            <a:avLst/>
          </a:prstGeom>
          <a:noFill/>
        </p:spPr>
        <p:txBody>
          <a:bodyPr wrap="square" rtlCol="0">
            <a:spAutoFit/>
          </a:bodyPr>
          <a:lstStyle/>
          <a:p>
            <a:r>
              <a:rPr lang="en-US" dirty="0" smtClean="0">
                <a:latin typeface="Times New Roman" pitchFamily="18" charset="0"/>
                <a:cs typeface="Times New Roman" pitchFamily="18" charset="0"/>
              </a:rPr>
              <a:t>Load the file if it is existed</a:t>
            </a:r>
          </a:p>
          <a:p>
            <a:r>
              <a:rPr lang="en-US" dirty="0" smtClean="0">
                <a:latin typeface="Times New Roman" pitchFamily="18" charset="0"/>
                <a:cs typeface="Times New Roman" pitchFamily="18" charset="0"/>
              </a:rPr>
              <a:t>Create the file for receiving the new program if it is not existed</a:t>
            </a:r>
            <a:endParaRPr lang="en-US" dirty="0">
              <a:latin typeface="Times New Roman" pitchFamily="18" charset="0"/>
              <a:cs typeface="Times New Roman" pitchFamily="18" charset="0"/>
            </a:endParaRPr>
          </a:p>
        </p:txBody>
      </p:sp>
      <p:cxnSp>
        <p:nvCxnSpPr>
          <p:cNvPr id="43" name="Straight Connector 42"/>
          <p:cNvCxnSpPr/>
          <p:nvPr/>
        </p:nvCxnSpPr>
        <p:spPr>
          <a:xfrm rot="10800000" flipV="1">
            <a:off x="6638306" y="5391395"/>
            <a:ext cx="1163782" cy="11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7594270" y="5575467"/>
            <a:ext cx="41563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004" y="168509"/>
            <a:ext cx="11697195" cy="5632311"/>
          </a:xfrm>
          <a:prstGeom prst="rect">
            <a:avLst/>
          </a:prstGeom>
          <a:noFill/>
        </p:spPr>
        <p:txBody>
          <a:bodyPr wrap="square" rtlCol="0">
            <a:spAutoFit/>
          </a:bodyPr>
          <a:lstStyle/>
          <a:p>
            <a:r>
              <a:rPr lang="en-US" b="1" dirty="0" smtClean="0">
                <a:latin typeface="Times New Roman" pitchFamily="18" charset="0"/>
                <a:cs typeface="Times New Roman" pitchFamily="18" charset="0"/>
              </a:rPr>
              <a:t>Compilation</a:t>
            </a:r>
            <a:r>
              <a:rPr lang="en-US" dirty="0" smtClean="0">
                <a:latin typeface="Times New Roman" pitchFamily="18" charset="0"/>
                <a:cs typeface="Times New Roman" pitchFamily="18" charset="0"/>
              </a:rPr>
              <a:t>: Compilation translates the source program instructions into a form that is suitable for execution by the computer. The translation is done after examining each instruction for its correctness. In case of no error compilation creates and stores the translated program in another file. Such translated program is called object code.</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cc &lt;filename&gt;</a:t>
            </a:r>
            <a:r>
              <a:rPr lang="en-US" dirty="0" smtClean="0">
                <a:latin typeface="Times New Roman" pitchFamily="18" charset="0"/>
                <a:cs typeface="Times New Roman" pitchFamily="18" charset="0"/>
              </a:rPr>
              <a:t>          Command for compilation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Compilation also does linking operation for putting together other program files and functions that are required by the source program. For example, if the program is using exp() function then the object code of this function should be brought from the math library of the system and linked to the main program.</a:t>
            </a:r>
          </a:p>
          <a:p>
            <a:r>
              <a:rPr lang="en-US" dirty="0" smtClean="0">
                <a:latin typeface="Times New Roman" pitchFamily="18" charset="0"/>
                <a:cs typeface="Times New Roman" pitchFamily="18" charset="0"/>
              </a:rPr>
              <a:t>Linking is done automatically if no errors are declared during compilation. In case of any syntax and semantics error, the compilation process ends after giving a list of errors. The errors should be corrected in the source program with the help of editor and the compilation is done again.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compiled and linked program is called the executable object code and is stored automatically in another file </a:t>
            </a:r>
            <a:r>
              <a:rPr lang="en-US" dirty="0" err="1" smtClean="0">
                <a:latin typeface="Times New Roman" pitchFamily="18" charset="0"/>
                <a:cs typeface="Times New Roman" pitchFamily="18" charset="0"/>
              </a:rPr>
              <a:t>a.out</a:t>
            </a:r>
            <a:r>
              <a:rPr lang="en-US"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cc –lm &lt;filename&gt;</a:t>
            </a:r>
          </a:p>
          <a:p>
            <a:r>
              <a:rPr lang="en-US" dirty="0" smtClean="0">
                <a:latin typeface="Times New Roman" pitchFamily="18" charset="0"/>
                <a:cs typeface="Times New Roman" pitchFamily="18" charset="0"/>
              </a:rPr>
              <a:t>Command for linking mathematical function during compilation</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Execution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a.out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 load the executable object code into the computer memory and execute the instructions</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Debugging</a:t>
            </a:r>
            <a:r>
              <a:rPr lang="en-US" dirty="0" smtClean="0">
                <a:latin typeface="Times New Roman" pitchFamily="18" charset="0"/>
                <a:cs typeface="Times New Roman" pitchFamily="18" charset="0"/>
              </a:rPr>
              <a:t>: Refers to the task of detecting or removing errors in a program for obtaining the desired results during program execution. It is an effort to detect, isolate and correct any errors that are likely to be present in the program. </a:t>
            </a:r>
          </a:p>
        </p:txBody>
      </p:sp>
      <p:cxnSp>
        <p:nvCxnSpPr>
          <p:cNvPr id="11" name="Straight Connector 10"/>
          <p:cNvCxnSpPr/>
          <p:nvPr/>
        </p:nvCxnSpPr>
        <p:spPr>
          <a:xfrm>
            <a:off x="1935677" y="3075708"/>
            <a:ext cx="4512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35678" y="3063834"/>
            <a:ext cx="463138" cy="1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11680" y="118872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507" y="308758"/>
            <a:ext cx="11661569"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Type of errors</a:t>
            </a:r>
            <a:r>
              <a:rPr lang="en-US" dirty="0" smtClean="0">
                <a:latin typeface="Times New Roman" pitchFamily="18" charset="0"/>
                <a:cs typeface="Times New Roman" pitchFamily="18" charset="0"/>
              </a:rPr>
              <a:t>: All the errors can be classified under four types, namely, syntax errors, run-time errors, logical errors, and latent errors.</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Syntax errors</a:t>
            </a:r>
            <a:r>
              <a:rPr lang="en-US" dirty="0" smtClean="0">
                <a:latin typeface="Times New Roman" pitchFamily="18" charset="0"/>
                <a:cs typeface="Times New Roman" pitchFamily="18" charset="0"/>
              </a:rPr>
              <a:t>: Any violation of the rules of the language results in syntax errors. The compiler can detect and isolate such errors. In case of syntax errors compilation fails and is terminated after listing the errors along with the line number in the source program where the errors have occurred.</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Run time errors</a:t>
            </a:r>
            <a:r>
              <a:rPr lang="en-US" dirty="0" smtClean="0">
                <a:latin typeface="Times New Roman" pitchFamily="18" charset="0"/>
                <a:cs typeface="Times New Roman" pitchFamily="18" charset="0"/>
              </a:rPr>
              <a:t>: Errors such as a mismatch of data types or referencing an out-of-range array element go undetected by the compiler. A program with these mistakes will run, but produce erroneous results.</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Logical errors</a:t>
            </a:r>
            <a:r>
              <a:rPr lang="en-US" dirty="0" smtClean="0">
                <a:latin typeface="Times New Roman" pitchFamily="18" charset="0"/>
                <a:cs typeface="Times New Roman" pitchFamily="18" charset="0"/>
              </a:rPr>
              <a:t>: These errors are related to the logic of program execution. Such actions as taking a wrong path, failure to consider a particular condition, and incorrect order of evaluation of statements belong to this category. Such errors cause incorrect results, and are primarily due to the poor understanding of the problem, incorrect translation of the algorithm into the program and a lack of clarity of hierarchy of operators.</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Latent errors</a:t>
            </a:r>
            <a:r>
              <a:rPr lang="en-US" dirty="0" smtClean="0">
                <a:latin typeface="Times New Roman" pitchFamily="18" charset="0"/>
                <a:cs typeface="Times New Roman" pitchFamily="18" charset="0"/>
              </a:rPr>
              <a:t>: Such errors are ‘hidden’ errors that shows up only when a particular set of data is used. For example, ratio = (x-y)/(p-q). An error occurs only when p and q are equal. Such error can be detected only by using all possible combinations of test data.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TotalTime>
  <Words>3111</Words>
  <Application>Microsoft Office PowerPoint</Application>
  <PresentationFormat>Custom</PresentationFormat>
  <Paragraphs>594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dc:creator>
  <cp:lastModifiedBy>Sulata Mitra</cp:lastModifiedBy>
  <cp:revision>310</cp:revision>
  <dcterms:created xsi:type="dcterms:W3CDTF">2020-12-31T08:08:38Z</dcterms:created>
  <dcterms:modified xsi:type="dcterms:W3CDTF">2021-05-12T07:07:37Z</dcterms:modified>
</cp:coreProperties>
</file>