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58" r:id="rId5"/>
    <p:sldId id="262" r:id="rId6"/>
    <p:sldId id="260" r:id="rId7"/>
    <p:sldId id="263" r:id="rId8"/>
    <p:sldId id="261" r:id="rId9"/>
    <p:sldId id="264" r:id="rId10"/>
    <p:sldId id="270" r:id="rId11"/>
    <p:sldId id="265" r:id="rId12"/>
    <p:sldId id="269" r:id="rId13"/>
    <p:sldId id="267" r:id="rId14"/>
    <p:sldId id="268"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374A4-DB1F-4ABB-B0AB-A6DFB97CF922}" type="datetimeFigureOut">
              <a:rPr lang="en-US" smtClean="0"/>
              <a:pPr/>
              <a:t>5/20/2021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D08F4A-DAE0-4CD5-9967-5293697994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D08F4A-DAE0-4CD5-9967-529369799477}"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2A2F58-C7D0-4B44-8E04-EA0ED807520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A2F58-C7D0-4B44-8E04-EA0ED807520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A2F58-C7D0-4B44-8E04-EA0ED807520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A2F58-C7D0-4B44-8E04-EA0ED807520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A2F58-C7D0-4B44-8E04-EA0ED8075203}"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A2F58-C7D0-4B44-8E04-EA0ED8075203}"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A2F58-C7D0-4B44-8E04-EA0ED8075203}" type="datetimeFigureOut">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A2F58-C7D0-4B44-8E04-EA0ED8075203}"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A2F58-C7D0-4B44-8E04-EA0ED8075203}"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A2F58-C7D0-4B44-8E04-EA0ED8075203}"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A2F58-C7D0-4B44-8E04-EA0ED8075203}"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0FF5E-3A5E-40FD-B1B6-0FB3414F0E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A2F58-C7D0-4B44-8E04-EA0ED8075203}" type="datetimeFigureOut">
              <a:rPr lang="en-US" smtClean="0"/>
              <a:pPr/>
              <a:t>5/20/2021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0FF5E-3A5E-40FD-B1B6-0FB3414F0E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8839200" cy="5909310"/>
          </a:xfrm>
          <a:prstGeom prst="rect">
            <a:avLst/>
          </a:prstGeom>
          <a:noFill/>
        </p:spPr>
        <p:txBody>
          <a:bodyPr wrap="square" rtlCol="0">
            <a:spAutoFit/>
          </a:bodyPr>
          <a:lstStyle/>
          <a:p>
            <a:r>
              <a:rPr lang="en-US" b="1" dirty="0" smtClean="0">
                <a:latin typeface="Times New Roman" pitchFamily="18" charset="0"/>
                <a:cs typeface="Times New Roman" pitchFamily="18" charset="0"/>
              </a:rPr>
              <a:t>Variable name</a:t>
            </a:r>
          </a:p>
          <a:p>
            <a:r>
              <a:rPr lang="en-US" u="sng" dirty="0" smtClean="0">
                <a:latin typeface="Times New Roman" pitchFamily="18" charset="0"/>
                <a:cs typeface="Times New Roman" pitchFamily="18" charset="0"/>
              </a:rPr>
              <a:t>Restrictions on the name of variables</a:t>
            </a:r>
          </a:p>
          <a:p>
            <a:r>
              <a:rPr lang="en-US" dirty="0" smtClean="0">
                <a:latin typeface="Times New Roman" pitchFamily="18" charset="0"/>
                <a:cs typeface="Times New Roman" pitchFamily="18" charset="0"/>
              </a:rPr>
              <a:t>Variable names are made up of letters and digits, the first character must be a letter</a:t>
            </a:r>
          </a:p>
          <a:p>
            <a:r>
              <a:rPr lang="en-US" dirty="0" smtClean="0">
                <a:latin typeface="Times New Roman" pitchFamily="18" charset="0"/>
                <a:cs typeface="Times New Roman" pitchFamily="18" charset="0"/>
              </a:rPr>
              <a:t>“_” </a:t>
            </a:r>
            <a:r>
              <a:rPr lang="en-US"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underscore counts as a letter use in variable name to improve readability of long variable names, not be the first character of variable name</a:t>
            </a:r>
          </a:p>
          <a:p>
            <a:r>
              <a:rPr lang="en-US" dirty="0" smtClean="0">
                <a:latin typeface="Times New Roman" pitchFamily="18" charset="0"/>
                <a:cs typeface="Times New Roman" pitchFamily="18" charset="0"/>
              </a:rPr>
              <a:t>Example: </a:t>
            </a:r>
            <a:r>
              <a:rPr lang="en-US" dirty="0" err="1" smtClean="0">
                <a:latin typeface="Times New Roman" pitchFamily="18" charset="0"/>
                <a:cs typeface="Times New Roman" pitchFamily="18" charset="0"/>
              </a:rPr>
              <a:t>Total_Cost</a:t>
            </a:r>
            <a:r>
              <a:rPr lang="en-US" dirty="0" smtClean="0">
                <a:latin typeface="Times New Roman" pitchFamily="18" charset="0"/>
                <a:cs typeface="Times New Roman" pitchFamily="18" charset="0"/>
              </a:rPr>
              <a:t> for the variable Total cost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Quo_Div</a:t>
            </a:r>
            <a:r>
              <a:rPr lang="en-US" dirty="0" smtClean="0">
                <a:latin typeface="Times New Roman" pitchFamily="18" charset="0"/>
                <a:cs typeface="Times New Roman" pitchFamily="18" charset="0"/>
              </a:rPr>
              <a:t> for the variable Quotient of a division</a:t>
            </a:r>
          </a:p>
          <a:p>
            <a:r>
              <a:rPr lang="en-US" dirty="0" smtClean="0">
                <a:latin typeface="Times New Roman" pitchFamily="18" charset="0"/>
                <a:cs typeface="Times New Roman" pitchFamily="18" charset="0"/>
              </a:rPr>
              <a:t>Uppercase letters and lowercase letters are distinct, so x and X are two different variable names</a:t>
            </a:r>
          </a:p>
          <a:p>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Character set</a:t>
            </a:r>
          </a:p>
          <a:p>
            <a:r>
              <a:rPr lang="en-US" dirty="0" smtClean="0">
                <a:latin typeface="Times New Roman" pitchFamily="18" charset="0"/>
                <a:cs typeface="Times New Roman" pitchFamily="18" charset="0"/>
              </a:rPr>
              <a:t>A set of valid characters that a language can recognize</a:t>
            </a:r>
          </a:p>
          <a:p>
            <a:r>
              <a:rPr lang="en-US" dirty="0" smtClean="0">
                <a:latin typeface="Times New Roman" pitchFamily="18" charset="0"/>
                <a:cs typeface="Times New Roman" pitchFamily="18" charset="0"/>
              </a:rPr>
              <a:t>‘C’ programming language supports the following group of character set</a:t>
            </a:r>
          </a:p>
          <a:p>
            <a:r>
              <a:rPr lang="en-US" u="sng" dirty="0" smtClean="0">
                <a:latin typeface="Times New Roman" pitchFamily="18" charset="0"/>
                <a:cs typeface="Times New Roman" pitchFamily="18" charset="0"/>
              </a:rPr>
              <a:t>Letter or alphabet</a:t>
            </a:r>
            <a:r>
              <a:rPr lang="en-US" dirty="0" smtClean="0">
                <a:latin typeface="Times New Roman" pitchFamily="18" charset="0"/>
                <a:cs typeface="Times New Roman" pitchFamily="18" charset="0"/>
              </a:rPr>
              <a:t>, A to Z (Uppercase letter) and a to z (Lowercase letter)</a:t>
            </a:r>
          </a:p>
          <a:p>
            <a:r>
              <a:rPr lang="en-US" u="sng" dirty="0" smtClean="0">
                <a:latin typeface="Times New Roman" pitchFamily="18" charset="0"/>
                <a:cs typeface="Times New Roman" pitchFamily="18" charset="0"/>
              </a:rPr>
              <a:t>Digits</a:t>
            </a:r>
            <a:r>
              <a:rPr lang="en-US" dirty="0" smtClean="0">
                <a:latin typeface="Times New Roman" pitchFamily="18" charset="0"/>
                <a:cs typeface="Times New Roman" pitchFamily="18" charset="0"/>
              </a:rPr>
              <a:t>, 0 to 9</a:t>
            </a:r>
          </a:p>
          <a:p>
            <a:r>
              <a:rPr lang="en-US" u="sng" dirty="0" smtClean="0">
                <a:latin typeface="Times New Roman" pitchFamily="18" charset="0"/>
                <a:cs typeface="Times New Roman" pitchFamily="18" charset="0"/>
              </a:rPr>
              <a:t>Special characters</a:t>
            </a:r>
            <a:r>
              <a:rPr lang="en-US" dirty="0" smtClean="0">
                <a:latin typeface="Times New Roman" pitchFamily="18" charset="0"/>
                <a:cs typeface="Times New Roman" pitchFamily="18" charset="0"/>
              </a:rPr>
              <a:t>, &lt;, &gt;, +, #, $, %, &amp;, *, (, ), {, }, [, ], /, -, _, =, ,, !, and many more</a:t>
            </a:r>
          </a:p>
          <a:p>
            <a:r>
              <a:rPr lang="en-US" u="sng" dirty="0" smtClean="0">
                <a:latin typeface="Times New Roman" pitchFamily="18" charset="0"/>
                <a:cs typeface="Times New Roman" pitchFamily="18" charset="0"/>
              </a:rPr>
              <a:t>White space </a:t>
            </a:r>
            <a:r>
              <a:rPr lang="en-US" dirty="0" smtClean="0">
                <a:latin typeface="Times New Roman" pitchFamily="18" charset="0"/>
                <a:cs typeface="Times New Roman" pitchFamily="18" charset="0"/>
              </a:rPr>
              <a:t>or blank space</a:t>
            </a:r>
          </a:p>
          <a:p>
            <a:r>
              <a:rPr lang="en-US" u="sng" dirty="0" smtClean="0">
                <a:latin typeface="Times New Roman" pitchFamily="18" charset="0"/>
                <a:cs typeface="Times New Roman" pitchFamily="18" charset="0"/>
              </a:rPr>
              <a:t>Special character constant </a:t>
            </a:r>
            <a:r>
              <a:rPr lang="en-US" dirty="0" smtClean="0">
                <a:latin typeface="Times New Roman" pitchFamily="18" charset="0"/>
                <a:cs typeface="Times New Roman" pitchFamily="18" charset="0"/>
              </a:rPr>
              <a:t>(Escape sequence)</a:t>
            </a:r>
          </a:p>
          <a:p>
            <a:r>
              <a:rPr lang="en-US" dirty="0" smtClean="0">
                <a:latin typeface="Times New Roman" pitchFamily="18" charset="0"/>
                <a:cs typeface="Times New Roman" pitchFamily="18" charset="0"/>
              </a:rPr>
              <a:t>‘\n’, ‘\t’, ‘\v’, ‘\a’, \0’ and many more</a:t>
            </a:r>
          </a:p>
          <a:p>
            <a:r>
              <a:rPr lang="en-US" u="sng" dirty="0" smtClean="0">
                <a:latin typeface="Times New Roman" pitchFamily="18" charset="0"/>
                <a:cs typeface="Times New Roman" pitchFamily="18" charset="0"/>
              </a:rPr>
              <a:t>Other characters</a:t>
            </a:r>
            <a:r>
              <a:rPr lang="en-US" dirty="0" smtClean="0">
                <a:latin typeface="Times New Roman" pitchFamily="18" charset="0"/>
                <a:cs typeface="Times New Roman" pitchFamily="18" charset="0"/>
              </a:rPr>
              <a:t>: C programming language supports 256 ASCII characters as data or as literals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Operators</a:t>
            </a:r>
          </a:p>
          <a:p>
            <a:r>
              <a:rPr lang="en-US" u="sng" dirty="0" smtClean="0">
                <a:latin typeface="Times New Roman" pitchFamily="18" charset="0"/>
                <a:cs typeface="Times New Roman" pitchFamily="18" charset="0"/>
              </a:rPr>
              <a:t>Arithmetic operators</a:t>
            </a:r>
          </a:p>
          <a:p>
            <a:r>
              <a:rPr lang="en-US" dirty="0" smtClean="0">
                <a:latin typeface="Times New Roman" pitchFamily="18" charset="0"/>
                <a:cs typeface="Times New Roman" pitchFamily="18" charset="0"/>
              </a:rPr>
              <a:t>+, -, *, / </a:t>
            </a:r>
            <a:r>
              <a:rPr lang="en-US" dirty="0" smtClean="0">
                <a:latin typeface="Times New Roman" pitchFamily="18" charset="0"/>
                <a:cs typeface="Times New Roman" pitchFamily="18" charset="0"/>
                <a:sym typeface="Symbol"/>
              </a:rPr>
              <a:t> binary arithmetic operators</a:t>
            </a:r>
          </a:p>
          <a:p>
            <a:r>
              <a:rPr lang="en-US" dirty="0" smtClean="0">
                <a:latin typeface="Times New Roman" pitchFamily="18" charset="0"/>
                <a:cs typeface="Times New Roman" pitchFamily="18" charset="0"/>
                <a:sym typeface="Symbol"/>
              </a:rPr>
              <a:t>%  modulus operator, </a:t>
            </a:r>
            <a:r>
              <a:rPr lang="en-US" dirty="0" err="1" smtClean="0">
                <a:latin typeface="Times New Roman" pitchFamily="18" charset="0"/>
                <a:cs typeface="Times New Roman" pitchFamily="18" charset="0"/>
                <a:sym typeface="Symbol"/>
              </a:rPr>
              <a:t>x%y</a:t>
            </a:r>
            <a:r>
              <a:rPr lang="en-US" dirty="0" smtClean="0">
                <a:latin typeface="Times New Roman" pitchFamily="18" charset="0"/>
                <a:cs typeface="Times New Roman" pitchFamily="18" charset="0"/>
                <a:sym typeface="Symbol"/>
              </a:rPr>
              <a:t> produces the remainder when x is divided by y</a:t>
            </a:r>
          </a:p>
          <a:p>
            <a:r>
              <a:rPr lang="en-US" dirty="0" smtClean="0">
                <a:latin typeface="Times New Roman" pitchFamily="18" charset="0"/>
                <a:cs typeface="Times New Roman" pitchFamily="18" charset="0"/>
                <a:sym typeface="Symbol"/>
              </a:rPr>
              <a:t>          Integer division truncates any fractional part, can not be applied to float or double</a:t>
            </a:r>
          </a:p>
          <a:p>
            <a:r>
              <a:rPr lang="en-US" dirty="0" smtClean="0">
                <a:latin typeface="Times New Roman" pitchFamily="18" charset="0"/>
                <a:cs typeface="Times New Roman" pitchFamily="18" charset="0"/>
                <a:sym typeface="Symbol"/>
              </a:rPr>
              <a:t>Binary + and – operator have the same precedence, which is lower than the precedence of *, /, %,  which in turn lower than the precedence of unary + and - operator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86800" cy="1754326"/>
          </a:xfrm>
          <a:prstGeom prst="rect">
            <a:avLst/>
          </a:prstGeom>
          <a:noFill/>
        </p:spPr>
        <p:txBody>
          <a:bodyPr wrap="square" rtlCol="0">
            <a:spAutoFit/>
          </a:bodyPr>
          <a:lstStyle/>
          <a:p>
            <a:r>
              <a:rPr lang="en-US" u="sng" dirty="0" smtClean="0">
                <a:latin typeface="Times New Roman" pitchFamily="18" charset="0"/>
                <a:cs typeface="Times New Roman" pitchFamily="18" charset="0"/>
              </a:rPr>
              <a:t>Relational operators</a:t>
            </a:r>
          </a:p>
          <a:p>
            <a:r>
              <a:rPr lang="en-US" dirty="0" smtClean="0">
                <a:latin typeface="Times New Roman" pitchFamily="18" charset="0"/>
                <a:cs typeface="Times New Roman" pitchFamily="18" charset="0"/>
              </a:rPr>
              <a:t>&gt;, &gt;=, &lt;, &lt;= are relational operators having the same precedence</a:t>
            </a:r>
          </a:p>
          <a:p>
            <a:r>
              <a:rPr lang="en-US" dirty="0" smtClean="0">
                <a:latin typeface="Times New Roman" pitchFamily="18" charset="0"/>
                <a:cs typeface="Times New Roman" pitchFamily="18" charset="0"/>
              </a:rPr>
              <a:t>==, != are the equality operators, precedence below the relational operators</a:t>
            </a:r>
          </a:p>
          <a:p>
            <a:r>
              <a:rPr lang="en-US" dirty="0" smtClean="0">
                <a:latin typeface="Times New Roman" pitchFamily="18" charset="0"/>
                <a:cs typeface="Times New Roman" pitchFamily="18" charset="0"/>
              </a:rPr>
              <a:t>Relational operators have lower precedence than arithmetic operators</a:t>
            </a:r>
          </a:p>
          <a:p>
            <a:r>
              <a:rPr lang="en-US" dirty="0" smtClean="0">
                <a:latin typeface="Times New Roman" pitchFamily="18" charset="0"/>
                <a:cs typeface="Times New Roman" pitchFamily="18" charset="0"/>
                <a:sym typeface="Symbol"/>
              </a:rPr>
              <a:t>Numeric value of  relational expression is 1 if the relation is true and 0 if the relation is false</a:t>
            </a:r>
            <a:endParaRPr lang="en-US" dirty="0" smtClean="0"/>
          </a:p>
          <a:p>
            <a:endParaRPr lang="en-US" dirty="0" smtClean="0">
              <a:latin typeface="Times New Roman" pitchFamily="18" charset="0"/>
              <a:cs typeface="Times New Roman" pitchFamily="18" charset="0"/>
            </a:endParaRPr>
          </a:p>
        </p:txBody>
      </p:sp>
      <p:sp>
        <p:nvSpPr>
          <p:cNvPr id="8" name="TextBox 7"/>
          <p:cNvSpPr txBox="1"/>
          <p:nvPr/>
        </p:nvSpPr>
        <p:spPr>
          <a:xfrm>
            <a:off x="228600" y="1676400"/>
            <a:ext cx="4343400" cy="4801314"/>
          </a:xfrm>
          <a:prstGeom prst="rect">
            <a:avLst/>
          </a:prstGeom>
          <a:noFill/>
        </p:spPr>
        <p:txBody>
          <a:bodyPr wrap="square" rtlCol="0">
            <a:spAutoFit/>
          </a:bodyPr>
          <a:lstStyle/>
          <a:p>
            <a:r>
              <a:rPr lang="en-US" dirty="0" smtClean="0">
                <a:latin typeface="Times New Roman" pitchFamily="18" charset="0"/>
                <a:cs typeface="Times New Roman" pitchFamily="18" charset="0"/>
              </a:rPr>
              <a:t>// Working of relational operators </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 </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 5, b = 5, c = 10;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 %d is %d \n", a, b, a ==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 %d is %d \n", a, c, a == c);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&gt; %d is %d \n", a, b, a &gt;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&gt; %d is %d \n", a, c, a &gt; c);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&lt; %d is %d \n", a, b, a &lt;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&lt; %d is %d \n", a, c, a &lt; c);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 %d is %d \n", a, b, a !=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 %d is %d \n", a, c, a != c);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&gt;= %d is %d \n", a, b, a &gt;=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&gt;= %d is %d \n", a, c, a &gt;= c);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&lt;= %d is %d \n", a, b, a &lt;=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&lt;= %d is %d \n", a, c, a &lt;= c);</a:t>
            </a:r>
          </a:p>
          <a:p>
            <a:r>
              <a:rPr lang="en-US" dirty="0" smtClean="0">
                <a:latin typeface="Times New Roman" pitchFamily="18" charset="0"/>
                <a:cs typeface="Times New Roman" pitchFamily="18" charset="0"/>
              </a:rPr>
              <a:t> return 0; }</a:t>
            </a:r>
            <a:endParaRPr lang="en-US" dirty="0">
              <a:latin typeface="Times New Roman" pitchFamily="18" charset="0"/>
              <a:cs typeface="Times New Roman" pitchFamily="18" charset="0"/>
            </a:endParaRPr>
          </a:p>
        </p:txBody>
      </p:sp>
      <p:sp>
        <p:nvSpPr>
          <p:cNvPr id="10" name="TextBox 9"/>
          <p:cNvSpPr txBox="1"/>
          <p:nvPr/>
        </p:nvSpPr>
        <p:spPr>
          <a:xfrm>
            <a:off x="5410200" y="2209800"/>
            <a:ext cx="2057400" cy="3693319"/>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5 == 5 is 1 </a:t>
            </a:r>
          </a:p>
          <a:p>
            <a:r>
              <a:rPr lang="en-US" dirty="0" smtClean="0">
                <a:latin typeface="Times New Roman" pitchFamily="18" charset="0"/>
                <a:cs typeface="Times New Roman" pitchFamily="18" charset="0"/>
              </a:rPr>
              <a:t>5 == 10 is 0 </a:t>
            </a:r>
          </a:p>
          <a:p>
            <a:r>
              <a:rPr lang="en-US" dirty="0" smtClean="0">
                <a:latin typeface="Times New Roman" pitchFamily="18" charset="0"/>
                <a:cs typeface="Times New Roman" pitchFamily="18" charset="0"/>
              </a:rPr>
              <a:t>5 &gt; 5 is 0 </a:t>
            </a:r>
          </a:p>
          <a:p>
            <a:r>
              <a:rPr lang="en-US" dirty="0" smtClean="0">
                <a:latin typeface="Times New Roman" pitchFamily="18" charset="0"/>
                <a:cs typeface="Times New Roman" pitchFamily="18" charset="0"/>
              </a:rPr>
              <a:t>5 &gt; 10 is 0 </a:t>
            </a:r>
          </a:p>
          <a:p>
            <a:r>
              <a:rPr lang="en-US" dirty="0" smtClean="0">
                <a:latin typeface="Times New Roman" pitchFamily="18" charset="0"/>
                <a:cs typeface="Times New Roman" pitchFamily="18" charset="0"/>
              </a:rPr>
              <a:t>5 &lt; 5 is 0 </a:t>
            </a:r>
          </a:p>
          <a:p>
            <a:r>
              <a:rPr lang="en-US" dirty="0" smtClean="0">
                <a:latin typeface="Times New Roman" pitchFamily="18" charset="0"/>
                <a:cs typeface="Times New Roman" pitchFamily="18" charset="0"/>
              </a:rPr>
              <a:t>5 &lt; 10 is 1 </a:t>
            </a:r>
          </a:p>
          <a:p>
            <a:r>
              <a:rPr lang="en-US" dirty="0" smtClean="0">
                <a:latin typeface="Times New Roman" pitchFamily="18" charset="0"/>
                <a:cs typeface="Times New Roman" pitchFamily="18" charset="0"/>
              </a:rPr>
              <a:t>5 != 5 is 0 </a:t>
            </a:r>
          </a:p>
          <a:p>
            <a:r>
              <a:rPr lang="en-US" dirty="0" smtClean="0">
                <a:latin typeface="Times New Roman" pitchFamily="18" charset="0"/>
                <a:cs typeface="Times New Roman" pitchFamily="18" charset="0"/>
              </a:rPr>
              <a:t>5 != 10 is 1 </a:t>
            </a:r>
          </a:p>
          <a:p>
            <a:r>
              <a:rPr lang="en-US" dirty="0" smtClean="0">
                <a:latin typeface="Times New Roman" pitchFamily="18" charset="0"/>
                <a:cs typeface="Times New Roman" pitchFamily="18" charset="0"/>
              </a:rPr>
              <a:t>5 &gt;= 5 is 1 </a:t>
            </a:r>
          </a:p>
          <a:p>
            <a:r>
              <a:rPr lang="en-US" dirty="0" smtClean="0">
                <a:latin typeface="Times New Roman" pitchFamily="18" charset="0"/>
                <a:cs typeface="Times New Roman" pitchFamily="18" charset="0"/>
              </a:rPr>
              <a:t>5 &gt;= 10 is 0 </a:t>
            </a:r>
          </a:p>
          <a:p>
            <a:r>
              <a:rPr lang="en-US" dirty="0" smtClean="0">
                <a:latin typeface="Times New Roman" pitchFamily="18" charset="0"/>
                <a:cs typeface="Times New Roman" pitchFamily="18" charset="0"/>
              </a:rPr>
              <a:t>5 &lt;= 5 is 1 </a:t>
            </a:r>
          </a:p>
          <a:p>
            <a:r>
              <a:rPr lang="en-US" dirty="0" smtClean="0">
                <a:latin typeface="Times New Roman" pitchFamily="18" charset="0"/>
                <a:cs typeface="Times New Roman" pitchFamily="18" charset="0"/>
              </a:rPr>
              <a:t>5 &lt;= 10 is 1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4267200" cy="1754326"/>
          </a:xfrm>
          <a:prstGeom prst="rect">
            <a:avLst/>
          </a:prstGeom>
          <a:noFill/>
        </p:spPr>
        <p:txBody>
          <a:bodyPr wrap="square" rtlCol="0">
            <a:spAutoFit/>
          </a:bodyPr>
          <a:lstStyle/>
          <a:p>
            <a:r>
              <a:rPr lang="en-US" u="sng" dirty="0" smtClean="0">
                <a:latin typeface="Times New Roman" pitchFamily="18" charset="0"/>
                <a:cs typeface="Times New Roman" pitchFamily="18" charset="0"/>
              </a:rPr>
              <a:t>Logical operators</a:t>
            </a:r>
          </a:p>
          <a:p>
            <a:r>
              <a:rPr lang="en-US" dirty="0" smtClean="0">
                <a:latin typeface="Times New Roman" pitchFamily="18" charset="0"/>
                <a:cs typeface="Times New Roman" pitchFamily="18" charset="0"/>
              </a:rPr>
              <a:t>&amp;&amp; (logical AND) and </a:t>
            </a:r>
            <a:r>
              <a:rPr lang="en-US" dirty="0" smtClean="0">
                <a:latin typeface="Times New Roman" pitchFamily="18" charset="0"/>
                <a:cs typeface="Times New Roman" pitchFamily="18" charset="0"/>
                <a:sym typeface="Symbol"/>
              </a:rPr>
              <a:t> (logical OR)</a:t>
            </a:r>
          </a:p>
          <a:p>
            <a:r>
              <a:rPr lang="en-US" dirty="0" smtClean="0">
                <a:latin typeface="Times New Roman" pitchFamily="18" charset="0"/>
                <a:cs typeface="Times New Roman" pitchFamily="18" charset="0"/>
                <a:sym typeface="Symbol"/>
              </a:rPr>
              <a:t>Expressions connected by &amp;&amp; or are evaluated from left to right, and evaluation stops as soon as the truth or falsehood of the result is known</a:t>
            </a:r>
          </a:p>
        </p:txBody>
      </p:sp>
      <p:sp>
        <p:nvSpPr>
          <p:cNvPr id="3" name="TextBox 2"/>
          <p:cNvSpPr txBox="1"/>
          <p:nvPr/>
        </p:nvSpPr>
        <p:spPr>
          <a:xfrm>
            <a:off x="228600" y="1981200"/>
            <a:ext cx="4495800" cy="4801314"/>
          </a:xfrm>
          <a:prstGeom prst="rect">
            <a:avLst/>
          </a:prstGeom>
          <a:noFill/>
        </p:spPr>
        <p:txBody>
          <a:bodyPr wrap="square" rtlCol="0">
            <a:spAutoFit/>
          </a:bodyPr>
          <a:lstStyle/>
          <a:p>
            <a:r>
              <a:rPr lang="en-US" dirty="0" smtClean="0">
                <a:latin typeface="Times New Roman" pitchFamily="18" charset="0"/>
                <a:cs typeface="Times New Roman" pitchFamily="18" charset="0"/>
              </a:rPr>
              <a:t>// Working of logical operators </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 </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 5, b = 5, c = 10, result; </a:t>
            </a:r>
          </a:p>
          <a:p>
            <a:r>
              <a:rPr lang="en-US" dirty="0" smtClean="0">
                <a:latin typeface="Times New Roman" pitchFamily="18" charset="0"/>
                <a:cs typeface="Times New Roman" pitchFamily="18" charset="0"/>
              </a:rPr>
              <a:t>result = (a == b) &amp;&amp; (c &gt;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 == b) &amp;&amp; (c &gt; b) is %d \n", result); </a:t>
            </a:r>
          </a:p>
          <a:p>
            <a:r>
              <a:rPr lang="en-US" dirty="0" smtClean="0">
                <a:latin typeface="Times New Roman" pitchFamily="18" charset="0"/>
                <a:cs typeface="Times New Roman" pitchFamily="18" charset="0"/>
              </a:rPr>
              <a:t>result = (a == b) &amp;&amp; (c &lt;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 == b) &amp;&amp; (c &lt; b) is %d \n", result); </a:t>
            </a:r>
          </a:p>
          <a:p>
            <a:r>
              <a:rPr lang="en-US" dirty="0" smtClean="0">
                <a:latin typeface="Times New Roman" pitchFamily="18" charset="0"/>
                <a:cs typeface="Times New Roman" pitchFamily="18" charset="0"/>
              </a:rPr>
              <a:t>result = (a == b) || (c &lt;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 == b) || (c &lt; b) is %d \n", result); </a:t>
            </a:r>
          </a:p>
          <a:p>
            <a:r>
              <a:rPr lang="en-US" dirty="0" smtClean="0">
                <a:latin typeface="Times New Roman" pitchFamily="18" charset="0"/>
                <a:cs typeface="Times New Roman" pitchFamily="18" charset="0"/>
              </a:rPr>
              <a:t>result = (a != b) || (c &lt;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 != b) || (c &lt; b) is %d \n", result);</a:t>
            </a:r>
          </a:p>
          <a:p>
            <a:r>
              <a:rPr lang="en-US" dirty="0" smtClean="0">
                <a:latin typeface="Times New Roman" pitchFamily="18" charset="0"/>
                <a:cs typeface="Times New Roman" pitchFamily="18" charset="0"/>
              </a:rPr>
              <a:t> result = !(a !=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 != b) is %d \n", result); </a:t>
            </a:r>
          </a:p>
          <a:p>
            <a:r>
              <a:rPr lang="en-US" dirty="0" smtClean="0">
                <a:latin typeface="Times New Roman" pitchFamily="18" charset="0"/>
                <a:cs typeface="Times New Roman" pitchFamily="18" charset="0"/>
              </a:rPr>
              <a:t>result = !(a == b);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 == b) is %d \n", result);</a:t>
            </a:r>
          </a:p>
          <a:p>
            <a:r>
              <a:rPr lang="en-US" dirty="0" smtClean="0">
                <a:latin typeface="Times New Roman" pitchFamily="18" charset="0"/>
                <a:cs typeface="Times New Roman" pitchFamily="18" charset="0"/>
              </a:rPr>
              <a:t> return 0; } </a:t>
            </a:r>
            <a:endParaRPr lang="en-US" dirty="0">
              <a:latin typeface="Times New Roman" pitchFamily="18" charset="0"/>
              <a:cs typeface="Times New Roman" pitchFamily="18" charset="0"/>
            </a:endParaRPr>
          </a:p>
        </p:txBody>
      </p:sp>
      <p:sp>
        <p:nvSpPr>
          <p:cNvPr id="4" name="TextBox 3"/>
          <p:cNvSpPr txBox="1"/>
          <p:nvPr/>
        </p:nvSpPr>
        <p:spPr>
          <a:xfrm>
            <a:off x="4800600" y="152400"/>
            <a:ext cx="4191000" cy="1754326"/>
          </a:xfrm>
          <a:prstGeom prst="rect">
            <a:avLst/>
          </a:prstGeom>
          <a:noFill/>
        </p:spPr>
        <p:txBody>
          <a:bodyPr wrap="square" rtlCol="0">
            <a:spAutoFit/>
          </a:bodyPr>
          <a:lstStyle/>
          <a:p>
            <a:r>
              <a:rPr lang="en-US" b="1" dirty="0" smtClean="0">
                <a:latin typeface="Times New Roman" pitchFamily="18" charset="0"/>
                <a:cs typeface="Times New Roman" pitchFamily="18" charset="0"/>
                <a:sym typeface="Symbol"/>
              </a:rPr>
              <a:t>Precedence</a:t>
            </a:r>
            <a:r>
              <a:rPr lang="en-US" dirty="0" smtClean="0">
                <a:latin typeface="Times New Roman" pitchFamily="18" charset="0"/>
                <a:cs typeface="Times New Roman" pitchFamily="18" charset="0"/>
                <a:sym typeface="Symbol"/>
              </a:rPr>
              <a:t> of &amp;&amp; is higher than that of , both are lower than the relational and equality operators</a:t>
            </a:r>
          </a:p>
          <a:p>
            <a:r>
              <a:rPr lang="en-US" dirty="0" smtClean="0">
                <a:latin typeface="Times New Roman" pitchFamily="18" charset="0"/>
                <a:cs typeface="Times New Roman" pitchFamily="18" charset="0"/>
                <a:sym typeface="Symbol"/>
              </a:rPr>
              <a:t>Numeric value of  logical expression is 1 if the relation is true and 0 if the relation is false</a:t>
            </a:r>
            <a:endParaRPr lang="en-US" dirty="0"/>
          </a:p>
        </p:txBody>
      </p:sp>
      <p:sp>
        <p:nvSpPr>
          <p:cNvPr id="5" name="TextBox 4"/>
          <p:cNvSpPr txBox="1"/>
          <p:nvPr/>
        </p:nvSpPr>
        <p:spPr>
          <a:xfrm>
            <a:off x="4800600" y="2438400"/>
            <a:ext cx="4191000"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p>
          <a:p>
            <a:r>
              <a:rPr lang="en-US" dirty="0" smtClean="0">
                <a:latin typeface="Times New Roman" pitchFamily="18" charset="0"/>
                <a:cs typeface="Times New Roman" pitchFamily="18" charset="0"/>
              </a:rPr>
              <a:t>(a == b) &amp;&amp; (c &gt; b) is 1 </a:t>
            </a:r>
          </a:p>
          <a:p>
            <a:r>
              <a:rPr lang="en-US" dirty="0" smtClean="0">
                <a:latin typeface="Times New Roman" pitchFamily="18" charset="0"/>
                <a:cs typeface="Times New Roman" pitchFamily="18" charset="0"/>
              </a:rPr>
              <a:t>(a == b) &amp;&amp; (c &lt; b) is 0 </a:t>
            </a:r>
          </a:p>
          <a:p>
            <a:r>
              <a:rPr lang="en-US" dirty="0" smtClean="0">
                <a:latin typeface="Times New Roman" pitchFamily="18" charset="0"/>
                <a:cs typeface="Times New Roman" pitchFamily="18" charset="0"/>
              </a:rPr>
              <a:t>(a == b) || (c &lt; b) is 1 </a:t>
            </a:r>
          </a:p>
          <a:p>
            <a:r>
              <a:rPr lang="en-US" dirty="0" smtClean="0">
                <a:latin typeface="Times New Roman" pitchFamily="18" charset="0"/>
                <a:cs typeface="Times New Roman" pitchFamily="18" charset="0"/>
              </a:rPr>
              <a:t>(a != b) || (c &lt; b) is 0 </a:t>
            </a:r>
          </a:p>
          <a:p>
            <a:r>
              <a:rPr lang="en-US" dirty="0" smtClean="0">
                <a:latin typeface="Times New Roman" pitchFamily="18" charset="0"/>
                <a:cs typeface="Times New Roman" pitchFamily="18" charset="0"/>
              </a:rPr>
              <a:t>!(a != b) is 1</a:t>
            </a:r>
          </a:p>
          <a:p>
            <a:r>
              <a:rPr lang="en-US" dirty="0" smtClean="0">
                <a:latin typeface="Times New Roman" pitchFamily="18" charset="0"/>
                <a:cs typeface="Times New Roman" pitchFamily="18" charset="0"/>
              </a:rPr>
              <a:t> !(a == b) is 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590800"/>
            <a:ext cx="8686800" cy="3139321"/>
          </a:xfrm>
          <a:prstGeom prst="rect">
            <a:avLst/>
          </a:prstGeom>
          <a:noFill/>
        </p:spPr>
        <p:txBody>
          <a:bodyPr wrap="square" rtlCol="0">
            <a:spAutoFit/>
          </a:bodyPr>
          <a:lstStyle/>
          <a:p>
            <a:r>
              <a:rPr lang="en-US" u="sng" dirty="0" smtClean="0">
                <a:latin typeface="Times New Roman" pitchFamily="18" charset="0"/>
                <a:cs typeface="Times New Roman" pitchFamily="18" charset="0"/>
                <a:sym typeface="Symbol"/>
              </a:rPr>
              <a:t>Increment and decrement operators</a:t>
            </a:r>
          </a:p>
          <a:p>
            <a:r>
              <a:rPr lang="en-US" dirty="0" smtClean="0">
                <a:latin typeface="Times New Roman" pitchFamily="18" charset="0"/>
                <a:cs typeface="Times New Roman" pitchFamily="18" charset="0"/>
                <a:sym typeface="Symbol"/>
              </a:rPr>
              <a:t>Operators for incrementing and decrementing variables</a:t>
            </a:r>
          </a:p>
          <a:p>
            <a:r>
              <a:rPr lang="en-US" dirty="0" smtClean="0">
                <a:latin typeface="Times New Roman" pitchFamily="18" charset="0"/>
                <a:cs typeface="Times New Roman" pitchFamily="18" charset="0"/>
                <a:sym typeface="Symbol"/>
              </a:rPr>
              <a:t>Increment operator ++ adds 1 to its operand</a:t>
            </a:r>
          </a:p>
          <a:p>
            <a:r>
              <a:rPr lang="en-US" dirty="0" smtClean="0">
                <a:latin typeface="Times New Roman" pitchFamily="18" charset="0"/>
                <a:cs typeface="Times New Roman" pitchFamily="18" charset="0"/>
                <a:sym typeface="Symbol"/>
              </a:rPr>
              <a:t>Decrement operator - - subtracts 1 from its operand</a:t>
            </a:r>
          </a:p>
          <a:p>
            <a:r>
              <a:rPr lang="en-US" dirty="0" smtClean="0">
                <a:latin typeface="Times New Roman" pitchFamily="18" charset="0"/>
                <a:cs typeface="Times New Roman" pitchFamily="18" charset="0"/>
                <a:sym typeface="Symbol"/>
              </a:rPr>
              <a:t>++ and – may be used either as prefix or as postfix</a:t>
            </a:r>
          </a:p>
          <a:p>
            <a:r>
              <a:rPr lang="en-US" dirty="0" smtClean="0">
                <a:latin typeface="Times New Roman" pitchFamily="18" charset="0"/>
                <a:cs typeface="Times New Roman" pitchFamily="18" charset="0"/>
                <a:sym typeface="Symbol"/>
              </a:rPr>
              <a:t>n++ and n– increment and decrement n respectively after using its value </a:t>
            </a:r>
          </a:p>
          <a:p>
            <a:r>
              <a:rPr lang="en-US" dirty="0" smtClean="0">
                <a:latin typeface="Times New Roman" pitchFamily="18" charset="0"/>
                <a:cs typeface="Times New Roman" pitchFamily="18" charset="0"/>
                <a:sym typeface="Symbol"/>
              </a:rPr>
              <a:t>++n and –n increment and decrement n before using its value</a:t>
            </a:r>
          </a:p>
          <a:p>
            <a:r>
              <a:rPr lang="en-US" dirty="0" smtClean="0">
                <a:latin typeface="Times New Roman" pitchFamily="18" charset="0"/>
                <a:cs typeface="Times New Roman" pitchFamily="18" charset="0"/>
              </a:rPr>
              <a:t>Example,  n=5, x=n++ sets x to 5 but x=++n sets x to 6</a:t>
            </a:r>
          </a:p>
          <a:p>
            <a:r>
              <a:rPr lang="en-US" dirty="0" smtClean="0">
                <a:latin typeface="Times New Roman" pitchFamily="18" charset="0"/>
                <a:cs typeface="Times New Roman" pitchFamily="18" charset="0"/>
              </a:rPr>
              <a:t>                  In both the cases n becomes 6</a:t>
            </a:r>
          </a:p>
          <a:p>
            <a:r>
              <a:rPr lang="en-US" dirty="0" smtClean="0">
                <a:latin typeface="Times New Roman" pitchFamily="18" charset="0"/>
                <a:cs typeface="Times New Roman" pitchFamily="18" charset="0"/>
              </a:rPr>
              <a:t>Increment and decrement operators can only be applied to variables i.e. an expression (</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is illegal</a:t>
            </a:r>
          </a:p>
        </p:txBody>
      </p:sp>
      <p:sp>
        <p:nvSpPr>
          <p:cNvPr id="10" name="TextBox 9"/>
          <p:cNvSpPr txBox="1"/>
          <p:nvPr/>
        </p:nvSpPr>
        <p:spPr>
          <a:xfrm>
            <a:off x="228600" y="228600"/>
            <a:ext cx="4724400" cy="2031325"/>
          </a:xfrm>
          <a:prstGeom prst="rect">
            <a:avLst/>
          </a:prstGeom>
          <a:noFill/>
        </p:spPr>
        <p:txBody>
          <a:bodyPr wrap="square" rtlCol="0">
            <a:spAutoFit/>
          </a:bodyPr>
          <a:lstStyle/>
          <a:p>
            <a:r>
              <a:rPr lang="en-US" u="sng" dirty="0" smtClean="0">
                <a:latin typeface="Times New Roman" pitchFamily="18" charset="0"/>
                <a:cs typeface="Times New Roman" pitchFamily="18" charset="0"/>
                <a:sym typeface="Symbol"/>
              </a:rPr>
              <a:t>Unary negation operator </a:t>
            </a:r>
            <a:r>
              <a:rPr lang="en-US" dirty="0" smtClean="0">
                <a:latin typeface="Times New Roman" pitchFamily="18" charset="0"/>
                <a:cs typeface="Times New Roman" pitchFamily="18" charset="0"/>
                <a:sym typeface="Symbol"/>
              </a:rPr>
              <a:t>(!)</a:t>
            </a:r>
          </a:p>
          <a:p>
            <a:r>
              <a:rPr lang="en-US" dirty="0" smtClean="0">
                <a:latin typeface="Times New Roman" pitchFamily="18" charset="0"/>
                <a:cs typeface="Times New Roman" pitchFamily="18" charset="0"/>
                <a:sym typeface="Symbol"/>
              </a:rPr>
              <a:t>Converts a non-zero operand into 0 and zero operand into 1</a:t>
            </a:r>
          </a:p>
          <a:p>
            <a:r>
              <a:rPr lang="en-US" dirty="0" smtClean="0">
                <a:latin typeface="Times New Roman" pitchFamily="18" charset="0"/>
                <a:cs typeface="Times New Roman" pitchFamily="18" charset="0"/>
                <a:sym typeface="Symbol"/>
              </a:rPr>
              <a:t>!(y&lt;10)  means not y less than 10, in other words  if y is less than 10, the expression will be false, since y&lt;10 is true</a:t>
            </a:r>
          </a:p>
          <a:p>
            <a:r>
              <a:rPr lang="en-US" dirty="0" smtClean="0">
                <a:latin typeface="Times New Roman" pitchFamily="18" charset="0"/>
                <a:cs typeface="Times New Roman" pitchFamily="18" charset="0"/>
                <a:sym typeface="Symbol"/>
              </a:rPr>
              <a:t>If (!flag) is another way of saying if (flag==0)</a:t>
            </a:r>
            <a:endParaRPr lang="en-US" dirty="0"/>
          </a:p>
        </p:txBody>
      </p:sp>
      <p:sp>
        <p:nvSpPr>
          <p:cNvPr id="12" name="TextBox 11"/>
          <p:cNvSpPr txBox="1"/>
          <p:nvPr/>
        </p:nvSpPr>
        <p:spPr>
          <a:xfrm>
            <a:off x="4953000" y="228600"/>
            <a:ext cx="2362200" cy="1754326"/>
          </a:xfrm>
          <a:prstGeom prst="rect">
            <a:avLst/>
          </a:prstGeom>
          <a:noFill/>
        </p:spPr>
        <p:txBody>
          <a:bodyPr wrap="square" rtlCol="0">
            <a:spAutoFit/>
          </a:bodyPr>
          <a:lstStyle/>
          <a:p>
            <a:r>
              <a:rPr lang="en-US" dirty="0" smtClean="0">
                <a:latin typeface="Times New Roman" pitchFamily="18" charset="0"/>
                <a:cs typeface="Times New Roman" pitchFamily="18" charset="0"/>
                <a:sym typeface="Symbol"/>
              </a:rPr>
              <a:t>Example:</a:t>
            </a:r>
          </a:p>
          <a:p>
            <a:r>
              <a:rPr lang="en-US" dirty="0" smtClean="0">
                <a:latin typeface="Times New Roman" pitchFamily="18" charset="0"/>
                <a:cs typeface="Times New Roman" pitchFamily="18" charset="0"/>
                <a:sym typeface="Symbol"/>
              </a:rPr>
              <a:t>#include &lt;</a:t>
            </a:r>
            <a:r>
              <a:rPr lang="en-US" dirty="0" err="1" smtClean="0">
                <a:latin typeface="Times New Roman" pitchFamily="18" charset="0"/>
                <a:cs typeface="Times New Roman" pitchFamily="18" charset="0"/>
                <a:sym typeface="Symbol"/>
              </a:rPr>
              <a:t>stdio.h</a:t>
            </a:r>
            <a:r>
              <a:rPr lang="en-US" dirty="0" smtClean="0">
                <a:latin typeface="Times New Roman" pitchFamily="18" charset="0"/>
                <a:cs typeface="Times New Roman" pitchFamily="18" charset="0"/>
                <a:sym typeface="Symbol"/>
              </a:rPr>
              <a:t>&gt;</a:t>
            </a:r>
          </a:p>
          <a:p>
            <a:r>
              <a:rPr lang="en-US" dirty="0" smtClean="0">
                <a:latin typeface="Times New Roman" pitchFamily="18" charset="0"/>
                <a:cs typeface="Times New Roman" pitchFamily="18" charset="0"/>
                <a:sym typeface="Symbol"/>
              </a:rPr>
              <a:t>void main()</a:t>
            </a:r>
          </a:p>
          <a:p>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int</a:t>
            </a:r>
            <a:r>
              <a:rPr lang="en-US" dirty="0" smtClean="0">
                <a:latin typeface="Times New Roman" pitchFamily="18" charset="0"/>
                <a:cs typeface="Times New Roman" pitchFamily="18" charset="0"/>
                <a:sym typeface="Symbol"/>
              </a:rPr>
              <a:t> a, b;</a:t>
            </a:r>
          </a:p>
          <a:p>
            <a:r>
              <a:rPr lang="en-US" dirty="0" smtClean="0">
                <a:latin typeface="Times New Roman" pitchFamily="18" charset="0"/>
                <a:cs typeface="Times New Roman" pitchFamily="18" charset="0"/>
                <a:sym typeface="Symbol"/>
              </a:rPr>
              <a:t>a=5, b=!a;</a:t>
            </a:r>
          </a:p>
          <a:p>
            <a:r>
              <a:rPr lang="en-US" dirty="0" err="1" smtClean="0">
                <a:latin typeface="Times New Roman" pitchFamily="18" charset="0"/>
                <a:cs typeface="Times New Roman" pitchFamily="18" charset="0"/>
                <a:sym typeface="Symbol"/>
              </a:rPr>
              <a:t>printf</a:t>
            </a:r>
            <a:r>
              <a:rPr lang="en-US" dirty="0" smtClean="0">
                <a:latin typeface="Times New Roman" pitchFamily="18" charset="0"/>
                <a:cs typeface="Times New Roman" pitchFamily="18" charset="0"/>
                <a:sym typeface="Symbol"/>
              </a:rPr>
              <a:t> (“%d\n”, a&gt;b);}</a:t>
            </a:r>
          </a:p>
        </p:txBody>
      </p:sp>
      <p:sp>
        <p:nvSpPr>
          <p:cNvPr id="13" name="Rectangle 12"/>
          <p:cNvSpPr/>
          <p:nvPr/>
        </p:nvSpPr>
        <p:spPr>
          <a:xfrm>
            <a:off x="4953000" y="304800"/>
            <a:ext cx="2209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391400" y="228600"/>
            <a:ext cx="1524000" cy="2031325"/>
          </a:xfrm>
          <a:prstGeom prst="rect">
            <a:avLst/>
          </a:prstGeom>
          <a:noFill/>
        </p:spPr>
        <p:txBody>
          <a:bodyPr wrap="square" rtlCol="0">
            <a:spAutoFit/>
          </a:bodyPr>
          <a:lstStyle/>
          <a:p>
            <a:r>
              <a:rPr lang="en-US" dirty="0" smtClean="0">
                <a:latin typeface="Times New Roman" pitchFamily="18" charset="0"/>
                <a:cs typeface="Times New Roman" pitchFamily="18" charset="0"/>
                <a:sym typeface="Symbol"/>
              </a:rPr>
              <a:t>Output: 1 as a&gt;b is true</a:t>
            </a:r>
          </a:p>
          <a:p>
            <a:r>
              <a:rPr lang="en-US" dirty="0" smtClean="0">
                <a:latin typeface="Times New Roman" pitchFamily="18" charset="0"/>
                <a:cs typeface="Times New Roman" pitchFamily="18" charset="0"/>
                <a:sym typeface="Symbol"/>
              </a:rPr>
              <a:t>Here a=5 and b=0</a:t>
            </a:r>
          </a:p>
          <a:p>
            <a:r>
              <a:rPr lang="en-US" dirty="0" smtClean="0">
                <a:latin typeface="Times New Roman" pitchFamily="18" charset="0"/>
                <a:cs typeface="Times New Roman" pitchFamily="18" charset="0"/>
                <a:sym typeface="Symbol"/>
              </a:rPr>
              <a:t>Output for a&lt;b is 0 as a&lt;b is false</a:t>
            </a:r>
            <a:endParaRPr lang="en-US" dirty="0"/>
          </a:p>
        </p:txBody>
      </p:sp>
      <p:cxnSp>
        <p:nvCxnSpPr>
          <p:cNvPr id="16" name="Straight Arrow Connector 15"/>
          <p:cNvCxnSpPr>
            <a:stCxn id="13" idx="3"/>
          </p:cNvCxnSpPr>
          <p:nvPr/>
        </p:nvCxnSpPr>
        <p:spPr>
          <a:xfrm flipV="1">
            <a:off x="7162800" y="533400"/>
            <a:ext cx="304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0" y="2819400"/>
            <a:ext cx="3962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The result of the computation of bitwise logical operators is shown in the table given below.</a:t>
            </a:r>
          </a:p>
        </p:txBody>
      </p:sp>
      <p:graphicFrame>
        <p:nvGraphicFramePr>
          <p:cNvPr id="3" name="Table 2"/>
          <p:cNvGraphicFramePr>
            <a:graphicFrameLocks noGrp="1"/>
          </p:cNvGraphicFramePr>
          <p:nvPr/>
        </p:nvGraphicFramePr>
        <p:xfrm>
          <a:off x="304800" y="4648200"/>
          <a:ext cx="5334000" cy="1854200"/>
        </p:xfrm>
        <a:graphic>
          <a:graphicData uri="http://schemas.openxmlformats.org/drawingml/2006/table">
            <a:tbl>
              <a:tblPr firstRow="1" bandRow="1">
                <a:tableStyleId>{5C22544A-7EE6-4342-B048-85BDC9FD1C3A}</a:tableStyleId>
              </a:tblPr>
              <a:tblGrid>
                <a:gridCol w="1066800"/>
                <a:gridCol w="1066800"/>
                <a:gridCol w="1066800"/>
                <a:gridCol w="782320"/>
                <a:gridCol w="1351280"/>
              </a:tblGrid>
              <a:tr h="370840">
                <a:tc>
                  <a:txBody>
                    <a:bodyPr/>
                    <a:lstStyle/>
                    <a:p>
                      <a:r>
                        <a:rPr lang="en-US" dirty="0" smtClean="0">
                          <a:latin typeface="Times New Roman" pitchFamily="18" charset="0"/>
                          <a:cs typeface="Times New Roman" pitchFamily="18" charset="0"/>
                        </a:rPr>
                        <a:t>x</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x&amp;y</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x|y</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x</a:t>
                      </a:r>
                      <a:r>
                        <a:rPr lang="en-US" b="1" dirty="0" err="1" smtClean="0">
                          <a:latin typeface="Times New Roman" pitchFamily="18" charset="0"/>
                          <a:cs typeface="Times New Roman" pitchFamily="18" charset="0"/>
                        </a:rPr>
                        <a:t>^y</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r>
            </a:tbl>
          </a:graphicData>
        </a:graphic>
      </p:graphicFrame>
      <p:sp>
        <p:nvSpPr>
          <p:cNvPr id="4" name="TextBox 3"/>
          <p:cNvSpPr txBox="1"/>
          <p:nvPr/>
        </p:nvSpPr>
        <p:spPr>
          <a:xfrm>
            <a:off x="228600" y="228600"/>
            <a:ext cx="4495800" cy="4247317"/>
          </a:xfrm>
          <a:prstGeom prst="rect">
            <a:avLst/>
          </a:prstGeom>
          <a:noFill/>
        </p:spPr>
        <p:txBody>
          <a:bodyPr wrap="square" rtlCol="0">
            <a:spAutoFit/>
          </a:bodyPr>
          <a:lstStyle/>
          <a:p>
            <a:r>
              <a:rPr lang="en-US" u="sng" dirty="0" smtClean="0">
                <a:latin typeface="Times New Roman" pitchFamily="18" charset="0"/>
                <a:cs typeface="Times New Roman" pitchFamily="18" charset="0"/>
              </a:rPr>
              <a:t>Bitwise operators</a:t>
            </a:r>
          </a:p>
          <a:p>
            <a:r>
              <a:rPr lang="en-US" dirty="0" smtClean="0">
                <a:latin typeface="Times New Roman" pitchFamily="18" charset="0"/>
                <a:cs typeface="Times New Roman" pitchFamily="18" charset="0"/>
              </a:rPr>
              <a:t>Three </a:t>
            </a:r>
            <a:r>
              <a:rPr lang="en-US" b="1" dirty="0" smtClean="0">
                <a:latin typeface="Times New Roman" pitchFamily="18" charset="0"/>
                <a:cs typeface="Times New Roman" pitchFamily="18" charset="0"/>
              </a:rPr>
              <a:t>bitwise logical operators </a:t>
            </a:r>
            <a:r>
              <a:rPr lang="en-US" dirty="0" smtClean="0">
                <a:latin typeface="Times New Roman" pitchFamily="18" charset="0"/>
                <a:cs typeface="Times New Roman" pitchFamily="18" charset="0"/>
              </a:rPr>
              <a:t>for bit manipulation</a:t>
            </a:r>
          </a:p>
          <a:p>
            <a:r>
              <a:rPr lang="en-US" dirty="0" smtClean="0">
                <a:latin typeface="Times New Roman" pitchFamily="18" charset="0"/>
                <a:cs typeface="Times New Roman" pitchFamily="18" charset="0"/>
              </a:rPr>
              <a:t>&amp; bitwise AND</a:t>
            </a:r>
          </a:p>
          <a:p>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bitwise OR</a:t>
            </a:r>
          </a:p>
          <a:p>
            <a:r>
              <a:rPr lang="en-US" dirty="0" smtClean="0">
                <a:latin typeface="Times New Roman" pitchFamily="18" charset="0"/>
                <a:cs typeface="Times New Roman" pitchFamily="18" charset="0"/>
              </a:rPr>
              <a:t>^  bitwise XOR</a:t>
            </a:r>
          </a:p>
          <a:p>
            <a:r>
              <a:rPr lang="en-US" dirty="0" smtClean="0">
                <a:latin typeface="Times New Roman" pitchFamily="18" charset="0"/>
                <a:cs typeface="Times New Roman" pitchFamily="18" charset="0"/>
              </a:rPr>
              <a:t>The bitwise logical operators work on the data bit by bit, starting from the least significant bit, i.e. LSB which is the rightmost bit, working towards the most significant bit i.e. MSB which is the leftmost bit.</a:t>
            </a:r>
          </a:p>
          <a:p>
            <a:r>
              <a:rPr lang="en-US" dirty="0" smtClean="0">
                <a:latin typeface="Times New Roman" pitchFamily="18" charset="0"/>
                <a:cs typeface="Times New Roman" pitchFamily="18" charset="0"/>
              </a:rPr>
              <a:t>Three </a:t>
            </a:r>
            <a:r>
              <a:rPr lang="en-US" b="1" dirty="0" smtClean="0">
                <a:latin typeface="Times New Roman" pitchFamily="18" charset="0"/>
                <a:cs typeface="Times New Roman" pitchFamily="18" charset="0"/>
              </a:rPr>
              <a:t>bitwise relational operators</a:t>
            </a:r>
          </a:p>
          <a:p>
            <a:r>
              <a:rPr lang="en-US" dirty="0" smtClean="0">
                <a:latin typeface="Times New Roman" pitchFamily="18" charset="0"/>
                <a:cs typeface="Times New Roman" pitchFamily="18" charset="0"/>
              </a:rPr>
              <a:t>&lt;&lt; left shift</a:t>
            </a:r>
          </a:p>
          <a:p>
            <a:r>
              <a:rPr lang="en-US" dirty="0" smtClean="0">
                <a:latin typeface="Times New Roman" pitchFamily="18" charset="0"/>
                <a:cs typeface="Times New Roman" pitchFamily="18" charset="0"/>
              </a:rPr>
              <a:t>&gt;&gt; right shift</a:t>
            </a:r>
          </a:p>
          <a:p>
            <a:r>
              <a:rPr lang="en-US" dirty="0" smtClean="0">
                <a:latin typeface="Times New Roman" pitchFamily="18" charset="0"/>
                <a:cs typeface="Times New Roman" pitchFamily="18" charset="0"/>
              </a:rPr>
              <a:t>~ 1’s complement (unary)</a:t>
            </a:r>
            <a:endParaRPr lang="en-US" dirty="0"/>
          </a:p>
        </p:txBody>
      </p:sp>
      <p:sp>
        <p:nvSpPr>
          <p:cNvPr id="5" name="TextBox 4"/>
          <p:cNvSpPr txBox="1"/>
          <p:nvPr/>
        </p:nvSpPr>
        <p:spPr>
          <a:xfrm>
            <a:off x="4876800" y="228600"/>
            <a:ext cx="2209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a=4, b=5;</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(“%d\n”, </a:t>
            </a:r>
            <a:r>
              <a:rPr lang="en-US" dirty="0" err="1" smtClean="0">
                <a:latin typeface="Times New Roman" pitchFamily="18" charset="0"/>
                <a:cs typeface="Times New Roman" pitchFamily="18" charset="0"/>
              </a:rPr>
              <a:t>a&amp;b</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6" name="TextBox 5"/>
          <p:cNvSpPr txBox="1"/>
          <p:nvPr/>
        </p:nvSpPr>
        <p:spPr>
          <a:xfrm>
            <a:off x="7162800" y="228600"/>
            <a:ext cx="16002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Output = 4</a:t>
            </a:r>
          </a:p>
          <a:p>
            <a:r>
              <a:rPr lang="en-US" dirty="0" smtClean="0">
                <a:latin typeface="Times New Roman" pitchFamily="18" charset="0"/>
                <a:cs typeface="Times New Roman" pitchFamily="18" charset="0"/>
              </a:rPr>
              <a:t>a=4= 100</a:t>
            </a:r>
          </a:p>
          <a:p>
            <a:r>
              <a:rPr lang="en-US" dirty="0" smtClean="0">
                <a:latin typeface="Times New Roman" pitchFamily="18" charset="0"/>
                <a:cs typeface="Times New Roman" pitchFamily="18" charset="0"/>
              </a:rPr>
              <a:t>b=5=101</a:t>
            </a:r>
          </a:p>
          <a:p>
            <a:r>
              <a:rPr lang="en-US" dirty="0" err="1" smtClean="0">
                <a:latin typeface="Times New Roman" pitchFamily="18" charset="0"/>
                <a:cs typeface="Times New Roman" pitchFamily="18" charset="0"/>
              </a:rPr>
              <a:t>a&amp;b</a:t>
            </a:r>
            <a:r>
              <a:rPr lang="en-US" dirty="0" smtClean="0">
                <a:latin typeface="Times New Roman" pitchFamily="18" charset="0"/>
                <a:cs typeface="Times New Roman" pitchFamily="18" charset="0"/>
              </a:rPr>
              <a:t> = 100 = 4</a:t>
            </a:r>
            <a:endParaRPr lang="en-US" dirty="0">
              <a:latin typeface="Times New Roman" pitchFamily="18" charset="0"/>
              <a:cs typeface="Times New Roman" pitchFamily="18" charset="0"/>
            </a:endParaRPr>
          </a:p>
        </p:txBody>
      </p:sp>
      <p:sp>
        <p:nvSpPr>
          <p:cNvPr id="7" name="TextBox 6"/>
          <p:cNvSpPr txBox="1"/>
          <p:nvPr/>
        </p:nvSpPr>
        <p:spPr>
          <a:xfrm>
            <a:off x="7467600" y="1447800"/>
            <a:ext cx="1447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Output = 1 for a&amp;&amp;b as output is non zero</a:t>
            </a:r>
          </a:p>
        </p:txBody>
      </p:sp>
      <p:sp>
        <p:nvSpPr>
          <p:cNvPr id="8" name="TextBox 7"/>
          <p:cNvSpPr txBox="1"/>
          <p:nvPr/>
        </p:nvSpPr>
        <p:spPr>
          <a:xfrm>
            <a:off x="4876800" y="1524000"/>
            <a:ext cx="24384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a=4, b=5;</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(“%d\n”, a&amp;&amp;b)}</a:t>
            </a:r>
            <a:endParaRPr lang="en-US" dirty="0">
              <a:latin typeface="Times New Roman" pitchFamily="18" charset="0"/>
              <a:cs typeface="Times New Roman" pitchFamily="18" charset="0"/>
            </a:endParaRPr>
          </a:p>
        </p:txBody>
      </p:sp>
      <p:cxnSp>
        <p:nvCxnSpPr>
          <p:cNvPr id="10" name="Straight Arrow Connector 9"/>
          <p:cNvCxnSpPr/>
          <p:nvPr/>
        </p:nvCxnSpPr>
        <p:spPr>
          <a:xfrm flipV="1">
            <a:off x="6400800" y="609600"/>
            <a:ext cx="838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705600" y="1905000"/>
            <a:ext cx="838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81800" y="5715000"/>
            <a:ext cx="1905000" cy="923330"/>
          </a:xfrm>
          <a:prstGeom prst="rect">
            <a:avLst/>
          </a:prstGeom>
          <a:noFill/>
        </p:spPr>
        <p:txBody>
          <a:bodyPr wrap="square" rtlCol="0">
            <a:spAutoFit/>
          </a:bodyPr>
          <a:lstStyle/>
          <a:p>
            <a:r>
              <a:rPr lang="pt-BR" dirty="0" smtClean="0">
                <a:latin typeface="Times New Roman" pitchFamily="18" charset="0"/>
                <a:cs typeface="Times New Roman" pitchFamily="18" charset="0"/>
              </a:rPr>
              <a:t>a = 0001000 b = 2</a:t>
            </a:r>
          </a:p>
          <a:p>
            <a:r>
              <a:rPr lang="pt-BR" dirty="0" smtClean="0">
                <a:latin typeface="Times New Roman" pitchFamily="18" charset="0"/>
                <a:cs typeface="Times New Roman" pitchFamily="18" charset="0"/>
              </a:rPr>
              <a:t> a &lt;&lt; b = 0100000 </a:t>
            </a:r>
          </a:p>
          <a:p>
            <a:r>
              <a:rPr lang="pt-BR" dirty="0" smtClean="0">
                <a:latin typeface="Times New Roman" pitchFamily="18" charset="0"/>
                <a:cs typeface="Times New Roman" pitchFamily="18" charset="0"/>
              </a:rPr>
              <a:t>a &gt;&gt; b = 0000010</a:t>
            </a:r>
            <a:endParaRPr lang="en-US" dirty="0">
              <a:latin typeface="Times New Roman" pitchFamily="18" charset="0"/>
              <a:cs typeface="Times New Roman" pitchFamily="18" charset="0"/>
            </a:endParaRPr>
          </a:p>
        </p:txBody>
      </p:sp>
      <p:sp>
        <p:nvSpPr>
          <p:cNvPr id="14" name="TextBox 13"/>
          <p:cNvSpPr txBox="1"/>
          <p:nvPr/>
        </p:nvSpPr>
        <p:spPr>
          <a:xfrm>
            <a:off x="5715000" y="4800600"/>
            <a:ext cx="3200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The result of the computation of bitwise relational operators is shown below.</a:t>
            </a:r>
          </a:p>
        </p:txBody>
      </p:sp>
      <p:cxnSp>
        <p:nvCxnSpPr>
          <p:cNvPr id="16" name="Straight Arrow Connector 15"/>
          <p:cNvCxnSpPr/>
          <p:nvPr/>
        </p:nvCxnSpPr>
        <p:spPr>
          <a:xfrm rot="10800000" flipV="1">
            <a:off x="4114800" y="3733800"/>
            <a:ext cx="1447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686800"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Assignment operators and expression</a:t>
            </a: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=i+2</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+=2</a:t>
            </a:r>
          </a:p>
          <a:p>
            <a:r>
              <a:rPr lang="en-US" dirty="0" smtClean="0">
                <a:latin typeface="Times New Roman" pitchFamily="18" charset="0"/>
                <a:cs typeface="Times New Roman" pitchFamily="18" charset="0"/>
                <a:sym typeface="Symbol"/>
              </a:rPr>
              <a:t>Most binary operators  (have a left and right operand) have a corresponding assignment operator op=, where op is one of +, -, *, /, %, &lt;&lt;, &gt;&gt;, &amp;, ^,   </a:t>
            </a:r>
          </a:p>
          <a:p>
            <a:r>
              <a:rPr lang="en-US" dirty="0" smtClean="0">
                <a:latin typeface="Times New Roman" pitchFamily="18" charset="0"/>
                <a:cs typeface="Times New Roman" pitchFamily="18" charset="0"/>
                <a:sym typeface="Symbol"/>
              </a:rPr>
              <a:t>Example:</a:t>
            </a:r>
          </a:p>
          <a:p>
            <a:r>
              <a:rPr lang="en-US" dirty="0" smtClean="0">
                <a:latin typeface="Times New Roman" pitchFamily="18" charset="0"/>
                <a:cs typeface="Times New Roman" pitchFamily="18" charset="0"/>
                <a:sym typeface="Symbol"/>
              </a:rPr>
              <a:t>expr1 and expr2 are the two expressions</a:t>
            </a:r>
          </a:p>
          <a:p>
            <a:r>
              <a:rPr lang="en-US" dirty="0" smtClean="0">
                <a:latin typeface="Times New Roman" pitchFamily="18" charset="0"/>
                <a:cs typeface="Times New Roman" pitchFamily="18" charset="0"/>
                <a:sym typeface="Symbol"/>
              </a:rPr>
              <a:t>expr1 op== expr2   expr1=expr1 op expr2, expr1 is evaluated only once</a:t>
            </a:r>
          </a:p>
          <a:p>
            <a:r>
              <a:rPr lang="en-US" dirty="0" smtClean="0">
                <a:latin typeface="Times New Roman" pitchFamily="18" charset="0"/>
                <a:cs typeface="Times New Roman" pitchFamily="18" charset="0"/>
                <a:sym typeface="Symbol"/>
              </a:rPr>
              <a:t>x*=y+1 means x=x*(y+1)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86800" cy="1754326"/>
          </a:xfrm>
          <a:prstGeom prst="rect">
            <a:avLst/>
          </a:prstGeom>
          <a:noFill/>
        </p:spPr>
        <p:txBody>
          <a:bodyPr wrap="square" rtlCol="0">
            <a:spAutoFit/>
          </a:bodyPr>
          <a:lstStyle/>
          <a:p>
            <a:r>
              <a:rPr lang="en-US" b="1" dirty="0" smtClean="0">
                <a:latin typeface="Times New Roman" pitchFamily="18" charset="0"/>
                <a:cs typeface="Times New Roman" pitchFamily="18" charset="0"/>
              </a:rPr>
              <a:t>Token</a:t>
            </a:r>
          </a:p>
          <a:p>
            <a:r>
              <a:rPr lang="en-US" dirty="0" smtClean="0">
                <a:latin typeface="Times New Roman" pitchFamily="18" charset="0"/>
                <a:cs typeface="Times New Roman" pitchFamily="18" charset="0"/>
              </a:rPr>
              <a:t>In a ‘C’ source program the basic element recognized by the compiler is the token</a:t>
            </a:r>
          </a:p>
          <a:p>
            <a:r>
              <a:rPr lang="en-US" dirty="0" smtClean="0">
                <a:latin typeface="Times New Roman" pitchFamily="18" charset="0"/>
                <a:cs typeface="Times New Roman" pitchFamily="18" charset="0"/>
              </a:rPr>
              <a:t>In other words the smallest individual unit of a program is called token</a:t>
            </a:r>
          </a:p>
          <a:p>
            <a:r>
              <a:rPr lang="en-US" u="sng" dirty="0" smtClean="0">
                <a:latin typeface="Times New Roman" pitchFamily="18" charset="0"/>
                <a:cs typeface="Times New Roman" pitchFamily="18" charset="0"/>
              </a:rPr>
              <a:t>‘C’ supports the following set of tokens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Identifier, Separator, Keyword, Constant/Literal, Operator</a:t>
            </a:r>
          </a:p>
          <a:p>
            <a:r>
              <a:rPr lang="en-US" dirty="0" smtClean="0">
                <a:latin typeface="Times New Roman" pitchFamily="18" charset="0"/>
                <a:cs typeface="Times New Roman" pitchFamily="18" charset="0"/>
              </a:rPr>
              <a:t>Example: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b;</a:t>
            </a:r>
            <a:endParaRPr lang="en-US" dirty="0">
              <a:latin typeface="Times New Roman" pitchFamily="18" charset="0"/>
              <a:cs typeface="Times New Roman" pitchFamily="18" charset="0"/>
            </a:endParaRPr>
          </a:p>
        </p:txBody>
      </p:sp>
      <p:sp>
        <p:nvSpPr>
          <p:cNvPr id="3" name="TextBox 2"/>
          <p:cNvSpPr txBox="1"/>
          <p:nvPr/>
        </p:nvSpPr>
        <p:spPr>
          <a:xfrm>
            <a:off x="304800" y="1981200"/>
            <a:ext cx="914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Keyword</a:t>
            </a:r>
            <a:endParaRPr lang="en-US" sz="1400" dirty="0">
              <a:latin typeface="Times New Roman" pitchFamily="18" charset="0"/>
              <a:cs typeface="Times New Roman" pitchFamily="18" charset="0"/>
            </a:endParaRPr>
          </a:p>
        </p:txBody>
      </p:sp>
      <p:sp>
        <p:nvSpPr>
          <p:cNvPr id="4" name="TextBox 3"/>
          <p:cNvSpPr txBox="1"/>
          <p:nvPr/>
        </p:nvSpPr>
        <p:spPr>
          <a:xfrm>
            <a:off x="2057400" y="1905000"/>
            <a:ext cx="914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Separator</a:t>
            </a:r>
            <a:endParaRPr lang="en-US" sz="1400" dirty="0">
              <a:latin typeface="Times New Roman" pitchFamily="18" charset="0"/>
              <a:cs typeface="Times New Roman" pitchFamily="18" charset="0"/>
            </a:endParaRPr>
          </a:p>
        </p:txBody>
      </p:sp>
      <p:sp>
        <p:nvSpPr>
          <p:cNvPr id="5" name="TextBox 4"/>
          <p:cNvSpPr txBox="1"/>
          <p:nvPr/>
        </p:nvSpPr>
        <p:spPr>
          <a:xfrm>
            <a:off x="1295400" y="2286000"/>
            <a:ext cx="914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Identifier</a:t>
            </a:r>
            <a:endParaRPr lang="en-US" sz="1400" dirty="0">
              <a:latin typeface="Times New Roman" pitchFamily="18" charset="0"/>
              <a:cs typeface="Times New Roman" pitchFamily="18" charset="0"/>
            </a:endParaRPr>
          </a:p>
        </p:txBody>
      </p:sp>
      <p:cxnSp>
        <p:nvCxnSpPr>
          <p:cNvPr id="13" name="Straight Arrow Connector 12"/>
          <p:cNvCxnSpPr/>
          <p:nvPr/>
        </p:nvCxnSpPr>
        <p:spPr>
          <a:xfrm rot="5400000">
            <a:off x="1486694" y="2094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1752600" y="1905000"/>
            <a:ext cx="304800" cy="153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914400" y="18288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2743200"/>
            <a:ext cx="8763000" cy="3416320"/>
          </a:xfrm>
          <a:prstGeom prst="rect">
            <a:avLst/>
          </a:prstGeom>
          <a:noFill/>
        </p:spPr>
        <p:txBody>
          <a:bodyPr wrap="square" rtlCol="0">
            <a:spAutoFit/>
          </a:bodyPr>
          <a:lstStyle/>
          <a:p>
            <a:r>
              <a:rPr lang="en-US" b="1" u="sng" dirty="0" smtClean="0">
                <a:latin typeface="Times New Roman" pitchFamily="18" charset="0"/>
                <a:cs typeface="Times New Roman" pitchFamily="18" charset="0"/>
              </a:rPr>
              <a:t>Identifier</a:t>
            </a:r>
          </a:p>
          <a:p>
            <a:r>
              <a:rPr lang="en-US" dirty="0" smtClean="0">
                <a:latin typeface="Times New Roman" pitchFamily="18" charset="0"/>
                <a:cs typeface="Times New Roman" pitchFamily="18" charset="0"/>
              </a:rPr>
              <a:t>Name given to various program elements such as variable, function, array, structure</a:t>
            </a:r>
          </a:p>
          <a:p>
            <a:r>
              <a:rPr lang="en-US" dirty="0" smtClean="0">
                <a:latin typeface="Times New Roman" pitchFamily="18" charset="0"/>
                <a:cs typeface="Times New Roman" pitchFamily="18" charset="0"/>
              </a:rPr>
              <a:t>Can consists of alphabets, digits, underscore</a:t>
            </a:r>
          </a:p>
          <a:p>
            <a:r>
              <a:rPr lang="en-US" dirty="0" smtClean="0">
                <a:latin typeface="Times New Roman" pitchFamily="18" charset="0"/>
                <a:cs typeface="Times New Roman" pitchFamily="18" charset="0"/>
              </a:rPr>
              <a:t>No special character other than underscore</a:t>
            </a:r>
          </a:p>
          <a:p>
            <a:r>
              <a:rPr lang="en-US" dirty="0" smtClean="0">
                <a:latin typeface="Times New Roman" pitchFamily="18" charset="0"/>
                <a:cs typeface="Times New Roman" pitchFamily="18" charset="0"/>
              </a:rPr>
              <a:t>Reserved words or keywords are not allowed</a:t>
            </a:r>
          </a:p>
          <a:p>
            <a:r>
              <a:rPr lang="en-US" dirty="0" smtClean="0">
                <a:latin typeface="Times New Roman" pitchFamily="18" charset="0"/>
                <a:cs typeface="Times New Roman" pitchFamily="18" charset="0"/>
              </a:rPr>
              <a:t>First character must be an alphabet or underscore</a:t>
            </a:r>
          </a:p>
          <a:p>
            <a:endParaRPr lang="en-US" dirty="0">
              <a:latin typeface="Times New Roman" pitchFamily="18" charset="0"/>
              <a:cs typeface="Times New Roman" pitchFamily="18" charset="0"/>
            </a:endParaRPr>
          </a:p>
          <a:p>
            <a:r>
              <a:rPr lang="en-US" b="1" u="sng" dirty="0" smtClean="0">
                <a:latin typeface="Times New Roman" pitchFamily="18" charset="0"/>
                <a:cs typeface="Times New Roman" pitchFamily="18" charset="0"/>
              </a:rPr>
              <a:t>Keywords</a:t>
            </a:r>
          </a:p>
          <a:p>
            <a:r>
              <a:rPr lang="en-US" dirty="0" smtClean="0">
                <a:latin typeface="Times New Roman" pitchFamily="18" charset="0"/>
                <a:cs typeface="Times New Roman" pitchFamily="18" charset="0"/>
              </a:rPr>
              <a:t>Predefined reserved words in predefined manner</a:t>
            </a:r>
          </a:p>
          <a:p>
            <a:r>
              <a:rPr lang="en-US" dirty="0" smtClean="0">
                <a:latin typeface="Times New Roman" pitchFamily="18" charset="0"/>
                <a:cs typeface="Times New Roman" pitchFamily="18" charset="0"/>
              </a:rPr>
              <a:t>32 keywords: </a:t>
            </a:r>
            <a:r>
              <a:rPr lang="en-US" dirty="0" err="1" smtClean="0">
                <a:latin typeface="Times New Roman" pitchFamily="18" charset="0"/>
                <a:cs typeface="Times New Roman" pitchFamily="18" charset="0"/>
              </a:rPr>
              <a:t>goto</a:t>
            </a:r>
            <a:r>
              <a:rPr lang="en-US" dirty="0" smtClean="0">
                <a:latin typeface="Times New Roman" pitchFamily="18" charset="0"/>
                <a:cs typeface="Times New Roman" pitchFamily="18" charset="0"/>
              </a:rPr>
              <a:t>, if, static, auto, break, double,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case, else, long, switch, char, </a:t>
            </a:r>
            <a:r>
              <a:rPr lang="en-US" dirty="0" err="1" smtClean="0">
                <a:latin typeface="Times New Roman" pitchFamily="18" charset="0"/>
                <a:cs typeface="Times New Roman" pitchFamily="18" charset="0"/>
              </a:rPr>
              <a:t>enum</a:t>
            </a:r>
            <a:r>
              <a:rPr lang="en-US" dirty="0" smtClean="0">
                <a:latin typeface="Times New Roman" pitchFamily="18" charset="0"/>
                <a:cs typeface="Times New Roman" pitchFamily="18" charset="0"/>
              </a:rPr>
              <a:t>, near, </a:t>
            </a:r>
            <a:r>
              <a:rPr lang="en-US" dirty="0" err="1" smtClean="0">
                <a:latin typeface="Times New Roman" pitchFamily="18" charset="0"/>
                <a:cs typeface="Times New Roman" pitchFamily="18" charset="0"/>
              </a:rPr>
              <a:t>typedef</a:t>
            </a:r>
            <a:r>
              <a:rPr lang="en-US" dirty="0" smtClean="0">
                <a:latin typeface="Times New Roman" pitchFamily="18" charset="0"/>
                <a:cs typeface="Times New Roman" pitchFamily="18" charset="0"/>
              </a:rPr>
              <a:t>, const, extern, register, union, continue, float, return, unsigned, default, far, short, void, do, for, signed, while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646331"/>
          </a:xfrm>
          <a:prstGeom prst="rect">
            <a:avLst/>
          </a:prstGeom>
          <a:noFill/>
        </p:spPr>
        <p:txBody>
          <a:bodyPr wrap="square" rtlCol="0">
            <a:spAutoFit/>
          </a:bodyPr>
          <a:lstStyle/>
          <a:p>
            <a:r>
              <a:rPr lang="en-US" b="1" u="sng" dirty="0" smtClean="0">
                <a:latin typeface="Times New Roman" pitchFamily="18" charset="0"/>
                <a:cs typeface="Times New Roman" pitchFamily="18" charset="0"/>
              </a:rPr>
              <a:t>Separator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Symbol</a:t>
            </a:r>
          </a:p>
          <a:p>
            <a:r>
              <a:rPr lang="en-US" dirty="0" err="1">
                <a:latin typeface="Times New Roman" pitchFamily="18" charset="0"/>
                <a:cs typeface="Times New Roman" pitchFamily="18" charset="0"/>
                <a:sym typeface="Symbol"/>
              </a:rPr>
              <a:t>i</a:t>
            </a:r>
            <a:r>
              <a:rPr lang="en-US" dirty="0" err="1" smtClean="0">
                <a:latin typeface="Times New Roman" pitchFamily="18" charset="0"/>
                <a:cs typeface="Times New Roman" pitchFamily="18" charset="0"/>
                <a:sym typeface="Symbol"/>
              </a:rPr>
              <a:t>nt</a:t>
            </a:r>
            <a:r>
              <a:rPr lang="en-US" dirty="0" smtClean="0">
                <a:latin typeface="Times New Roman" pitchFamily="18" charset="0"/>
                <a:cs typeface="Times New Roman" pitchFamily="18" charset="0"/>
                <a:sym typeface="Symbol"/>
              </a:rPr>
              <a:t> a; a= 4; </a:t>
            </a:r>
            <a:r>
              <a:rPr lang="en-US" dirty="0" err="1" smtClean="0">
                <a:latin typeface="Times New Roman" pitchFamily="18" charset="0"/>
                <a:cs typeface="Times New Roman" pitchFamily="18" charset="0"/>
                <a:sym typeface="Symbol"/>
              </a:rPr>
              <a:t>printf</a:t>
            </a:r>
            <a:r>
              <a:rPr lang="en-US" dirty="0" smtClean="0">
                <a:latin typeface="Times New Roman" pitchFamily="18" charset="0"/>
                <a:cs typeface="Times New Roman" pitchFamily="18" charset="0"/>
                <a:sym typeface="Symbol"/>
              </a:rPr>
              <a:t> (“%d”, a);</a:t>
            </a:r>
            <a:endParaRPr lang="en-US" dirty="0">
              <a:latin typeface="Times New Roman" pitchFamily="18" charset="0"/>
              <a:cs typeface="Times New Roman" pitchFamily="18" charset="0"/>
            </a:endParaRPr>
          </a:p>
        </p:txBody>
      </p:sp>
      <p:sp>
        <p:nvSpPr>
          <p:cNvPr id="3" name="TextBox 2"/>
          <p:cNvSpPr txBox="1"/>
          <p:nvPr/>
        </p:nvSpPr>
        <p:spPr>
          <a:xfrm>
            <a:off x="152400" y="1143000"/>
            <a:ext cx="19050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Separator to separate </a:t>
            </a:r>
          </a:p>
          <a:p>
            <a:r>
              <a:rPr lang="en-US" sz="1600" dirty="0" smtClean="0">
                <a:latin typeface="Times New Roman" pitchFamily="18" charset="0"/>
                <a:cs typeface="Times New Roman" pitchFamily="18" charset="0"/>
              </a:rPr>
              <a:t>statements </a:t>
            </a:r>
            <a:endParaRPr lang="en-US" sz="1600" dirty="0">
              <a:latin typeface="Times New Roman" pitchFamily="18" charset="0"/>
              <a:cs typeface="Times New Roman" pitchFamily="18" charset="0"/>
            </a:endParaRPr>
          </a:p>
        </p:txBody>
      </p:sp>
      <p:sp>
        <p:nvSpPr>
          <p:cNvPr id="5" name="TextBox 4"/>
          <p:cNvSpPr txBox="1"/>
          <p:nvPr/>
        </p:nvSpPr>
        <p:spPr>
          <a:xfrm>
            <a:off x="2590800" y="1066800"/>
            <a:ext cx="2438400" cy="1077218"/>
          </a:xfrm>
          <a:prstGeom prst="rect">
            <a:avLst/>
          </a:prstGeom>
          <a:noFill/>
        </p:spPr>
        <p:txBody>
          <a:bodyPr wrap="square" rtlCol="0">
            <a:spAutoFit/>
          </a:bodyPr>
          <a:lstStyle/>
          <a:p>
            <a:r>
              <a:rPr lang="en-US" sz="1600" dirty="0" smtClean="0">
                <a:latin typeface="Times New Roman" pitchFamily="18" charset="0"/>
                <a:cs typeface="Times New Roman" pitchFamily="18" charset="0"/>
              </a:rPr>
              <a:t>Separator to separate consecutive identifier (variables), more than one function argument etc.</a:t>
            </a:r>
            <a:endParaRPr lang="en-US" sz="1600" dirty="0">
              <a:latin typeface="Times New Roman" pitchFamily="18" charset="0"/>
              <a:cs typeface="Times New Roman" pitchFamily="18" charset="0"/>
            </a:endParaRPr>
          </a:p>
        </p:txBody>
      </p:sp>
      <p:cxnSp>
        <p:nvCxnSpPr>
          <p:cNvPr id="7" name="Straight Arrow Connector 6"/>
          <p:cNvCxnSpPr/>
          <p:nvPr/>
        </p:nvCxnSpPr>
        <p:spPr>
          <a:xfrm rot="5400000">
            <a:off x="496094" y="951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438400" y="7620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2133600"/>
            <a:ext cx="8610600" cy="923330"/>
          </a:xfrm>
          <a:prstGeom prst="rect">
            <a:avLst/>
          </a:prstGeom>
          <a:noFill/>
        </p:spPr>
        <p:txBody>
          <a:bodyPr wrap="square" rtlCol="0">
            <a:spAutoFit/>
          </a:bodyPr>
          <a:lstStyle/>
          <a:p>
            <a:r>
              <a:rPr lang="en-US" u="sng" dirty="0" smtClean="0">
                <a:latin typeface="Times New Roman" pitchFamily="18" charset="0"/>
                <a:cs typeface="Times New Roman" pitchFamily="18" charset="0"/>
              </a:rPr>
              <a:t>Curly braces </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Use to define a block of code for function, structure, loop, value initialization of an array</a:t>
            </a:r>
          </a:p>
          <a:p>
            <a:r>
              <a:rPr lang="en-US" dirty="0" smtClean="0">
                <a:latin typeface="Times New Roman" pitchFamily="18" charset="0"/>
                <a:cs typeface="Times New Roman" pitchFamily="18" charset="0"/>
              </a:rPr>
              <a:t>Example  </a:t>
            </a:r>
            <a:endParaRPr lang="en-US" dirty="0">
              <a:latin typeface="Times New Roman" pitchFamily="18" charset="0"/>
              <a:cs typeface="Times New Roman" pitchFamily="18" charset="0"/>
            </a:endParaRPr>
          </a:p>
        </p:txBody>
      </p:sp>
      <p:sp>
        <p:nvSpPr>
          <p:cNvPr id="12" name="TextBox 11"/>
          <p:cNvSpPr txBox="1"/>
          <p:nvPr/>
        </p:nvSpPr>
        <p:spPr>
          <a:xfrm>
            <a:off x="228600" y="3276600"/>
            <a:ext cx="914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 5;}</a:t>
            </a:r>
            <a:endParaRPr lang="en-US" dirty="0">
              <a:latin typeface="Times New Roman" pitchFamily="18" charset="0"/>
              <a:cs typeface="Times New Roman" pitchFamily="18" charset="0"/>
            </a:endParaRPr>
          </a:p>
        </p:txBody>
      </p:sp>
      <p:sp>
        <p:nvSpPr>
          <p:cNvPr id="13" name="TextBox 12"/>
          <p:cNvSpPr txBox="1"/>
          <p:nvPr/>
        </p:nvSpPr>
        <p:spPr>
          <a:xfrm>
            <a:off x="2057400" y="2895600"/>
            <a:ext cx="1905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while (a&lt;=4){</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(“%d”, a);</a:t>
            </a:r>
          </a:p>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p:txBody>
      </p:sp>
      <p:cxnSp>
        <p:nvCxnSpPr>
          <p:cNvPr id="17" name="Straight Arrow Connector 16"/>
          <p:cNvCxnSpPr/>
          <p:nvPr/>
        </p:nvCxnSpPr>
        <p:spPr>
          <a:xfrm>
            <a:off x="1066800" y="30480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57994" y="3123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2400" y="4038600"/>
            <a:ext cx="8763000"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Parenthesis </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Use to enclose parameters in function definition, function declaration, function calling, to define operator precedence in expression, expression for flow control</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Indexed bracket </a:t>
            </a:r>
          </a:p>
          <a:p>
            <a:r>
              <a:rPr lang="en-US" dirty="0" smtClean="0">
                <a:latin typeface="Times New Roman" pitchFamily="18" charset="0"/>
                <a:cs typeface="Times New Roman" pitchFamily="18" charset="0"/>
              </a:rPr>
              <a:t>a[3]: Third element of array a</a:t>
            </a:r>
          </a:p>
          <a:p>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Period</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00"/>
            <a:ext cx="4038600" cy="1477328"/>
          </a:xfrm>
          <a:prstGeom prst="rect">
            <a:avLst/>
          </a:prstGeom>
          <a:noFill/>
        </p:spPr>
        <p:txBody>
          <a:bodyPr wrap="square" rtlCol="0">
            <a:spAutoFit/>
          </a:bodyPr>
          <a:lstStyle/>
          <a:p>
            <a:r>
              <a:rPr lang="en-US" u="sng" dirty="0" smtClean="0">
                <a:latin typeface="Times New Roman" pitchFamily="18" charset="0"/>
                <a:cs typeface="Times New Roman" pitchFamily="18" charset="0"/>
              </a:rPr>
              <a:t>Character </a:t>
            </a:r>
            <a:r>
              <a:rPr lang="en-US" dirty="0" smtClean="0">
                <a:latin typeface="Times New Roman" pitchFamily="18" charset="0"/>
                <a:cs typeface="Times New Roman" pitchFamily="18" charset="0"/>
                <a:sym typeface="Symbol"/>
              </a:rPr>
              <a:t> </a:t>
            </a:r>
          </a:p>
          <a:p>
            <a:r>
              <a:rPr lang="en-US" dirty="0" smtClean="0">
                <a:latin typeface="Times New Roman" pitchFamily="18" charset="0"/>
                <a:cs typeface="Times New Roman" pitchFamily="18" charset="0"/>
                <a:sym typeface="Symbol"/>
              </a:rPr>
              <a:t>A single byte capable of holding one </a:t>
            </a:r>
          </a:p>
          <a:p>
            <a:r>
              <a:rPr lang="en-US" dirty="0" smtClean="0">
                <a:latin typeface="Times New Roman" pitchFamily="18" charset="0"/>
                <a:cs typeface="Times New Roman" pitchFamily="18" charset="0"/>
                <a:sym typeface="Symbol"/>
              </a:rPr>
              <a:t>character in the local character set</a:t>
            </a:r>
          </a:p>
          <a:p>
            <a:r>
              <a:rPr lang="en-US" dirty="0" smtClean="0">
                <a:latin typeface="Times New Roman" pitchFamily="18" charset="0"/>
                <a:cs typeface="Times New Roman" pitchFamily="18" charset="0"/>
                <a:sym typeface="Symbol"/>
              </a:rPr>
              <a:t>char, signed char (Negative as well as </a:t>
            </a:r>
          </a:p>
          <a:p>
            <a:r>
              <a:rPr lang="en-US" dirty="0" smtClean="0">
                <a:latin typeface="Times New Roman" pitchFamily="18" charset="0"/>
                <a:cs typeface="Times New Roman" pitchFamily="18" charset="0"/>
                <a:sym typeface="Symbol"/>
              </a:rPr>
              <a:t>positive), unsigned char (positive or zero)</a:t>
            </a:r>
          </a:p>
        </p:txBody>
      </p:sp>
      <p:graphicFrame>
        <p:nvGraphicFramePr>
          <p:cNvPr id="3" name="Table 2"/>
          <p:cNvGraphicFramePr>
            <a:graphicFrameLocks noGrp="1"/>
          </p:cNvGraphicFramePr>
          <p:nvPr/>
        </p:nvGraphicFramePr>
        <p:xfrm>
          <a:off x="4495800" y="914400"/>
          <a:ext cx="4343399" cy="1651000"/>
        </p:xfrm>
        <a:graphic>
          <a:graphicData uri="http://schemas.openxmlformats.org/drawingml/2006/table">
            <a:tbl>
              <a:tblPr firstRow="1" bandRow="1">
                <a:tableStyleId>{5C22544A-7EE6-4342-B048-85BDC9FD1C3A}</a:tableStyleId>
              </a:tblPr>
              <a:tblGrid>
                <a:gridCol w="1725460">
                  <a:extLst>
                    <a:ext uri="{9D8B030D-6E8A-4147-A177-3AD203B41FA5}">
                      <a16:colId xmlns:a16="http://schemas.microsoft.com/office/drawing/2014/main" xmlns="" val="20000"/>
                    </a:ext>
                  </a:extLst>
                </a:gridCol>
                <a:gridCol w="909061">
                  <a:extLst>
                    <a:ext uri="{9D8B030D-6E8A-4147-A177-3AD203B41FA5}">
                      <a16:colId xmlns:a16="http://schemas.microsoft.com/office/drawing/2014/main" xmlns="" val="20001"/>
                    </a:ext>
                  </a:extLst>
                </a:gridCol>
                <a:gridCol w="1708878">
                  <a:extLst>
                    <a:ext uri="{9D8B030D-6E8A-4147-A177-3AD203B41FA5}">
                      <a16:colId xmlns:a16="http://schemas.microsoft.com/office/drawing/2014/main" xmlns="" val="20002"/>
                    </a:ext>
                  </a:extLst>
                </a:gridCol>
              </a:tblGrid>
              <a:tr h="370840">
                <a:tc>
                  <a:txBody>
                    <a:bodyPr/>
                    <a:lstStyle/>
                    <a:p>
                      <a:r>
                        <a:rPr lang="en-US" dirty="0" smtClean="0">
                          <a:latin typeface="Times New Roman" pitchFamily="18" charset="0"/>
                          <a:cs typeface="Times New Roman" pitchFamily="18" charset="0"/>
                        </a:rPr>
                        <a:t>Type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Size  (bytes)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Range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r>
                        <a:rPr lang="en-US" dirty="0" smtClean="0">
                          <a:latin typeface="Times New Roman" pitchFamily="18" charset="0"/>
                          <a:cs typeface="Times New Roman" pitchFamily="18" charset="0"/>
                        </a:rPr>
                        <a:t>Char or signed char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-128 to 127</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r>
                        <a:rPr lang="en-US" dirty="0" smtClean="0">
                          <a:latin typeface="Times New Roman" pitchFamily="18" charset="0"/>
                          <a:cs typeface="Times New Roman" pitchFamily="18" charset="0"/>
                        </a:rPr>
                        <a:t>Unsigned char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 to 255</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
        <p:nvSpPr>
          <p:cNvPr id="4" name="TextBox 3"/>
          <p:cNvSpPr txBox="1"/>
          <p:nvPr/>
        </p:nvSpPr>
        <p:spPr>
          <a:xfrm>
            <a:off x="152400" y="2590800"/>
            <a:ext cx="4191000" cy="646331"/>
          </a:xfrm>
          <a:prstGeom prst="rect">
            <a:avLst/>
          </a:prstGeom>
          <a:noFill/>
        </p:spPr>
        <p:txBody>
          <a:bodyPr wrap="square" rtlCol="0">
            <a:spAutoFit/>
          </a:bodyPr>
          <a:lstStyle/>
          <a:p>
            <a:r>
              <a:rPr lang="en-US" u="sng" dirty="0" smtClean="0">
                <a:latin typeface="Times New Roman" pitchFamily="18" charset="0"/>
                <a:cs typeface="Times New Roman" pitchFamily="18" charset="0"/>
              </a:rPr>
              <a:t>Integer</a:t>
            </a:r>
          </a:p>
          <a:p>
            <a:r>
              <a:rPr lang="en-US" dirty="0" smtClean="0">
                <a:latin typeface="Times New Roman" pitchFamily="18" charset="0"/>
                <a:cs typeface="Times New Roman" pitchFamily="18" charset="0"/>
              </a:rPr>
              <a:t>Use to store whole numbers</a:t>
            </a:r>
            <a:endParaRPr lang="en-US" dirty="0">
              <a:latin typeface="Times New Roman" pitchFamily="18" charset="0"/>
              <a:cs typeface="Times New Roman" pitchFamily="18" charset="0"/>
            </a:endParaRPr>
          </a:p>
        </p:txBody>
      </p:sp>
      <p:sp>
        <p:nvSpPr>
          <p:cNvPr id="5" name="TextBox 4"/>
          <p:cNvSpPr txBox="1"/>
          <p:nvPr/>
        </p:nvSpPr>
        <p:spPr>
          <a:xfrm>
            <a:off x="152400" y="228600"/>
            <a:ext cx="88392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Data types and sizes</a:t>
            </a:r>
          </a:p>
          <a:p>
            <a:r>
              <a:rPr lang="en-US" dirty="0" smtClean="0">
                <a:latin typeface="Times New Roman" pitchFamily="18" charset="0"/>
                <a:cs typeface="Times New Roman" pitchFamily="18" charset="0"/>
                <a:sym typeface="Symbol"/>
              </a:rPr>
              <a:t>Primary data types in C namely integer (</a:t>
            </a:r>
            <a:r>
              <a:rPr lang="en-US" dirty="0" err="1" smtClean="0">
                <a:latin typeface="Times New Roman" pitchFamily="18" charset="0"/>
                <a:cs typeface="Times New Roman" pitchFamily="18" charset="0"/>
                <a:sym typeface="Symbol"/>
              </a:rPr>
              <a:t>int</a:t>
            </a:r>
            <a:r>
              <a:rPr lang="en-US" dirty="0" smtClean="0">
                <a:latin typeface="Times New Roman" pitchFamily="18" charset="0"/>
                <a:cs typeface="Times New Roman" pitchFamily="18" charset="0"/>
                <a:sym typeface="Symbol"/>
              </a:rPr>
              <a:t>), floating point (float), character (char), and void</a:t>
            </a:r>
            <a:endParaRPr lang="en-US" dirty="0"/>
          </a:p>
        </p:txBody>
      </p:sp>
      <p:graphicFrame>
        <p:nvGraphicFramePr>
          <p:cNvPr id="6" name="Table 5"/>
          <p:cNvGraphicFramePr>
            <a:graphicFrameLocks noGrp="1"/>
          </p:cNvGraphicFramePr>
          <p:nvPr/>
        </p:nvGraphicFramePr>
        <p:xfrm>
          <a:off x="228600" y="3276600"/>
          <a:ext cx="8382000" cy="2595880"/>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xmlns="" val="20000"/>
                    </a:ext>
                  </a:extLst>
                </a:gridCol>
                <a:gridCol w="1397000">
                  <a:extLst>
                    <a:ext uri="{9D8B030D-6E8A-4147-A177-3AD203B41FA5}">
                      <a16:colId xmlns:a16="http://schemas.microsoft.com/office/drawing/2014/main" xmlns="" val="20001"/>
                    </a:ext>
                  </a:extLst>
                </a:gridCol>
                <a:gridCol w="4191000">
                  <a:extLst>
                    <a:ext uri="{9D8B030D-6E8A-4147-A177-3AD203B41FA5}">
                      <a16:colId xmlns:a16="http://schemas.microsoft.com/office/drawing/2014/main" xmlns="" val="20002"/>
                    </a:ext>
                  </a:extLst>
                </a:gridCol>
              </a:tblGrid>
              <a:tr h="370840">
                <a:tc>
                  <a:txBody>
                    <a:bodyPr/>
                    <a:lstStyle/>
                    <a:p>
                      <a:r>
                        <a:rPr lang="en-US" dirty="0" smtClean="0">
                          <a:latin typeface="Times New Roman" pitchFamily="18" charset="0"/>
                          <a:cs typeface="Times New Roman" pitchFamily="18" charset="0"/>
                        </a:rPr>
                        <a:t>Type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Size  (bytes)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Range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or signed </a:t>
                      </a:r>
                      <a:r>
                        <a:rPr lang="en-US" dirty="0" err="1"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-32768 to 32767</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r>
                        <a:rPr lang="en-US" dirty="0" smtClean="0">
                          <a:latin typeface="Times New Roman" pitchFamily="18" charset="0"/>
                          <a:cs typeface="Times New Roman" pitchFamily="18" charset="0"/>
                        </a:rPr>
                        <a:t>Unsigned </a:t>
                      </a:r>
                      <a:r>
                        <a:rPr lang="en-US" dirty="0" err="1"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 to 65535</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a:txBody>
                    <a:bodyPr/>
                    <a:lstStyle/>
                    <a:p>
                      <a:r>
                        <a:rPr lang="en-US" dirty="0" smtClean="0">
                          <a:latin typeface="Times New Roman" pitchFamily="18" charset="0"/>
                          <a:cs typeface="Times New Roman" pitchFamily="18" charset="0"/>
                        </a:rPr>
                        <a:t>Short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or signed short </a:t>
                      </a:r>
                      <a:r>
                        <a:rPr lang="en-US" dirty="0" err="1"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-128 to 127</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370840">
                <a:tc>
                  <a:txBody>
                    <a:bodyPr/>
                    <a:lstStyle/>
                    <a:p>
                      <a:r>
                        <a:rPr lang="en-US" dirty="0" smtClean="0">
                          <a:latin typeface="Times New Roman" pitchFamily="18" charset="0"/>
                          <a:cs typeface="Times New Roman" pitchFamily="18" charset="0"/>
                        </a:rPr>
                        <a:t>Unsigned short </a:t>
                      </a:r>
                      <a:r>
                        <a:rPr lang="en-US" dirty="0" err="1"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 to 255</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70840">
                <a:tc>
                  <a:txBody>
                    <a:bodyPr/>
                    <a:lstStyle/>
                    <a:p>
                      <a:r>
                        <a:rPr lang="en-US" dirty="0" smtClean="0">
                          <a:latin typeface="Times New Roman" pitchFamily="18" charset="0"/>
                          <a:cs typeface="Times New Roman" pitchFamily="18" charset="0"/>
                        </a:rPr>
                        <a:t>Long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or signed long </a:t>
                      </a:r>
                      <a:r>
                        <a:rPr lang="en-US" dirty="0" err="1"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-2,147,483,648 to 2,147,483,647</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r h="370840">
                <a:tc>
                  <a:txBody>
                    <a:bodyPr/>
                    <a:lstStyle/>
                    <a:p>
                      <a:r>
                        <a:rPr lang="en-US" dirty="0" smtClean="0">
                          <a:latin typeface="Times New Roman" pitchFamily="18" charset="0"/>
                          <a:cs typeface="Times New Roman" pitchFamily="18" charset="0"/>
                        </a:rPr>
                        <a:t>Unsigned long </a:t>
                      </a:r>
                      <a:r>
                        <a:rPr lang="en-US" dirty="0" err="1"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 to 4, 294, 967,295</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686800" cy="3139321"/>
          </a:xfrm>
          <a:prstGeom prst="rect">
            <a:avLst/>
          </a:prstGeom>
          <a:noFill/>
        </p:spPr>
        <p:txBody>
          <a:bodyPr wrap="square" rtlCol="0">
            <a:spAutoFit/>
          </a:bodyPr>
          <a:lstStyle/>
          <a:p>
            <a:r>
              <a:rPr lang="en-US" u="sng" dirty="0" smtClean="0">
                <a:latin typeface="Times New Roman" pitchFamily="18" charset="0"/>
                <a:cs typeface="Times New Roman" pitchFamily="18" charset="0"/>
                <a:sym typeface="Symbol"/>
              </a:rPr>
              <a:t>Float</a:t>
            </a:r>
          </a:p>
          <a:p>
            <a:r>
              <a:rPr lang="en-US" dirty="0" smtClean="0">
                <a:latin typeface="Times New Roman" pitchFamily="18" charset="0"/>
                <a:cs typeface="Times New Roman" pitchFamily="18" charset="0"/>
                <a:sym typeface="Symbol"/>
              </a:rPr>
              <a:t>Numbers with floating decimal point on left or right, use to store real numbers</a:t>
            </a:r>
          </a:p>
          <a:p>
            <a:r>
              <a:rPr lang="en-US" dirty="0" smtClean="0">
                <a:latin typeface="Times New Roman" pitchFamily="18" charset="0"/>
                <a:cs typeface="Times New Roman" pitchFamily="18" charset="0"/>
                <a:sym typeface="Symbol"/>
              </a:rPr>
              <a:t>In programming floating point is used to represent fractions</a:t>
            </a:r>
          </a:p>
          <a:p>
            <a:r>
              <a:rPr lang="en-US" dirty="0" smtClean="0">
                <a:latin typeface="Times New Roman" pitchFamily="18" charset="0"/>
                <a:cs typeface="Times New Roman" pitchFamily="18" charset="0"/>
                <a:sym typeface="Symbol"/>
              </a:rPr>
              <a:t>Numbers such as               can be represented in floating point as 0.5, 0.71428, -33.33</a:t>
            </a:r>
          </a:p>
          <a:p>
            <a:r>
              <a:rPr lang="en-US" dirty="0" smtClean="0">
                <a:latin typeface="Times New Roman" pitchFamily="18" charset="0"/>
                <a:cs typeface="Times New Roman" pitchFamily="18" charset="0"/>
                <a:sym typeface="Symbol"/>
              </a:rPr>
              <a:t>float pi =3.14;</a:t>
            </a:r>
          </a:p>
          <a:p>
            <a:r>
              <a:rPr lang="en-US" dirty="0" smtClean="0">
                <a:latin typeface="Times New Roman" pitchFamily="18" charset="0"/>
                <a:cs typeface="Times New Roman" pitchFamily="18" charset="0"/>
                <a:sym typeface="Symbol"/>
              </a:rPr>
              <a:t>Float  32 bit IEEE 754 single precision floating point number  1 bit sign, 8 bits exponent, 23 bits value or mantissa</a:t>
            </a:r>
          </a:p>
          <a:p>
            <a:r>
              <a:rPr lang="en-US" dirty="0" smtClean="0">
                <a:latin typeface="Times New Roman" pitchFamily="18" charset="0"/>
                <a:cs typeface="Times New Roman" pitchFamily="18" charset="0"/>
                <a:sym typeface="Symbol"/>
              </a:rPr>
              <a:t>Double float  64 bit IEEE 754 double precision floating point number  1 bit sign, 11 bits exponent, 52 bits value or mantissa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sym typeface="Symbol"/>
              </a:rPr>
              <a:t>Long double  size of double is 8 bytes when long keyword is used  a variable becomes 10 bytes</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9" name="Rectangle 5"/>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5000" y="990600"/>
            <a:ext cx="638175" cy="342900"/>
          </a:xfrm>
          <a:prstGeom prst="rect">
            <a:avLst/>
          </a:prstGeom>
          <a:noFill/>
        </p:spPr>
      </p:pic>
      <p:graphicFrame>
        <p:nvGraphicFramePr>
          <p:cNvPr id="10" name="Table 9"/>
          <p:cNvGraphicFramePr>
            <a:graphicFrameLocks noGrp="1"/>
          </p:cNvGraphicFramePr>
          <p:nvPr/>
        </p:nvGraphicFramePr>
        <p:xfrm>
          <a:off x="381000" y="3352800"/>
          <a:ext cx="8382000" cy="1483360"/>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xmlns="" val="20000"/>
                    </a:ext>
                  </a:extLst>
                </a:gridCol>
                <a:gridCol w="1397000">
                  <a:extLst>
                    <a:ext uri="{9D8B030D-6E8A-4147-A177-3AD203B41FA5}">
                      <a16:colId xmlns:a16="http://schemas.microsoft.com/office/drawing/2014/main" xmlns="" val="20001"/>
                    </a:ext>
                  </a:extLst>
                </a:gridCol>
                <a:gridCol w="4191000">
                  <a:extLst>
                    <a:ext uri="{9D8B030D-6E8A-4147-A177-3AD203B41FA5}">
                      <a16:colId xmlns:a16="http://schemas.microsoft.com/office/drawing/2014/main" xmlns="" val="20002"/>
                    </a:ext>
                  </a:extLst>
                </a:gridCol>
              </a:tblGrid>
              <a:tr h="370840">
                <a:tc>
                  <a:txBody>
                    <a:bodyPr/>
                    <a:lstStyle/>
                    <a:p>
                      <a:r>
                        <a:rPr lang="en-US" dirty="0" smtClean="0">
                          <a:latin typeface="Times New Roman" pitchFamily="18" charset="0"/>
                          <a:cs typeface="Times New Roman" pitchFamily="18" charset="0"/>
                        </a:rPr>
                        <a:t>Type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Size  (bytes)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Range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r>
                        <a:rPr lang="en-US" dirty="0" smtClean="0">
                          <a:latin typeface="Times New Roman" pitchFamily="18" charset="0"/>
                          <a:cs typeface="Times New Roman" pitchFamily="18" charset="0"/>
                        </a:rPr>
                        <a:t>float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3.4E-38 to 3.4E+38</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r>
                        <a:rPr lang="en-US" dirty="0" smtClean="0">
                          <a:latin typeface="Times New Roman" pitchFamily="18" charset="0"/>
                          <a:cs typeface="Times New Roman" pitchFamily="18" charset="0"/>
                        </a:rPr>
                        <a:t>double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1.7E-308 to 1.7E+308</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a:txBody>
                    <a:bodyPr/>
                    <a:lstStyle/>
                    <a:p>
                      <a:r>
                        <a:rPr lang="en-US" dirty="0" smtClean="0">
                          <a:latin typeface="Times New Roman" pitchFamily="18" charset="0"/>
                          <a:cs typeface="Times New Roman" pitchFamily="18" charset="0"/>
                        </a:rPr>
                        <a:t>Long double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3.4E-4932 to 1.1E+4932</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bl>
          </a:graphicData>
        </a:graphic>
      </p:graphicFrame>
      <p:sp>
        <p:nvSpPr>
          <p:cNvPr id="12" name="TextBox 11"/>
          <p:cNvSpPr txBox="1"/>
          <p:nvPr/>
        </p:nvSpPr>
        <p:spPr>
          <a:xfrm>
            <a:off x="228600" y="5029200"/>
            <a:ext cx="8686800" cy="369332"/>
          </a:xfrm>
          <a:prstGeom prst="rect">
            <a:avLst/>
          </a:prstGeom>
          <a:noFill/>
        </p:spPr>
        <p:txBody>
          <a:bodyPr wrap="square" rtlCol="0">
            <a:spAutoFit/>
          </a:bodyPr>
          <a:lstStyle/>
          <a:p>
            <a:r>
              <a:rPr lang="en-US" u="sng" dirty="0" smtClean="0">
                <a:latin typeface="Times New Roman" pitchFamily="18" charset="0"/>
                <a:cs typeface="Times New Roman" pitchFamily="18" charset="0"/>
                <a:sym typeface="Symbol"/>
              </a:rPr>
              <a:t>Void </a:t>
            </a:r>
            <a:r>
              <a:rPr lang="en-US" dirty="0" smtClean="0">
                <a:latin typeface="Times New Roman" pitchFamily="18" charset="0"/>
                <a:cs typeface="Times New Roman" pitchFamily="18" charset="0"/>
                <a:sym typeface="Symbol"/>
              </a:rPr>
              <a:t> means no value, usually used to specify  the type of functions which returns nothing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5632311"/>
          </a:xfrm>
          <a:prstGeom prst="rect">
            <a:avLst/>
          </a:prstGeom>
          <a:noFill/>
        </p:spPr>
        <p:txBody>
          <a:bodyPr wrap="square" rtlCol="0">
            <a:spAutoFit/>
          </a:bodyPr>
          <a:lstStyle/>
          <a:p>
            <a:r>
              <a:rPr lang="en-US" b="1" dirty="0" smtClean="0">
                <a:latin typeface="Times New Roman" pitchFamily="18" charset="0"/>
                <a:cs typeface="Times New Roman" pitchFamily="18" charset="0"/>
              </a:rPr>
              <a:t>Constant</a:t>
            </a:r>
          </a:p>
          <a:p>
            <a:r>
              <a:rPr lang="en-US" u="sng" dirty="0" smtClean="0">
                <a:latin typeface="Times New Roman" pitchFamily="18" charset="0"/>
                <a:cs typeface="Times New Roman" pitchFamily="18" charset="0"/>
              </a:rPr>
              <a:t>Integer constant </a:t>
            </a:r>
            <a:r>
              <a:rPr lang="en-US" dirty="0" smtClean="0">
                <a:latin typeface="Times New Roman" pitchFamily="18" charset="0"/>
                <a:cs typeface="Times New Roman" pitchFamily="18" charset="0"/>
              </a:rPr>
              <a:t>1234</a:t>
            </a:r>
          </a:p>
          <a:p>
            <a:r>
              <a:rPr lang="en-US" dirty="0" smtClean="0">
                <a:latin typeface="Times New Roman" pitchFamily="18" charset="0"/>
                <a:cs typeface="Times New Roman" pitchFamily="18" charset="0"/>
              </a:rPr>
              <a:t>Long constant is written with a terminal, l or L as in 123456789L</a:t>
            </a:r>
          </a:p>
          <a:p>
            <a:r>
              <a:rPr lang="en-US" dirty="0" smtClean="0">
                <a:latin typeface="Times New Roman" pitchFamily="18" charset="0"/>
                <a:cs typeface="Times New Roman" pitchFamily="18" charset="0"/>
              </a:rPr>
              <a:t>Unsigned constants are written with </a:t>
            </a:r>
            <a:r>
              <a:rPr lang="en-US" smtClean="0">
                <a:latin typeface="Times New Roman" pitchFamily="18" charset="0"/>
                <a:cs typeface="Times New Roman" pitchFamily="18" charset="0"/>
              </a:rPr>
              <a:t>a terminal, </a:t>
            </a:r>
            <a:r>
              <a:rPr lang="en-US" dirty="0" smtClean="0">
                <a:latin typeface="Times New Roman" pitchFamily="18" charset="0"/>
                <a:cs typeface="Times New Roman" pitchFamily="18" charset="0"/>
              </a:rPr>
              <a:t>u or U, suffix </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 or UL  indicates unsigned long</a:t>
            </a:r>
          </a:p>
          <a:p>
            <a:r>
              <a:rPr lang="en-US" dirty="0" smtClean="0">
                <a:latin typeface="Times New Roman" pitchFamily="18" charset="0"/>
                <a:cs typeface="Times New Roman" pitchFamily="18" charset="0"/>
              </a:rPr>
              <a:t>Value of an integer constant can be specified  in octal or hexadecimal instead of decimal</a:t>
            </a:r>
          </a:p>
          <a:p>
            <a:r>
              <a:rPr lang="en-US" dirty="0" smtClean="0">
                <a:latin typeface="Times New Roman" pitchFamily="18" charset="0"/>
                <a:cs typeface="Times New Roman" pitchFamily="18" charset="0"/>
              </a:rPr>
              <a:t>A leading 0 (zero) on an integer constant means octal</a:t>
            </a:r>
          </a:p>
          <a:p>
            <a:r>
              <a:rPr lang="en-US" dirty="0" smtClean="0">
                <a:latin typeface="Times New Roman" pitchFamily="18" charset="0"/>
                <a:cs typeface="Times New Roman" pitchFamily="18" charset="0"/>
              </a:rPr>
              <a:t>A leading 0x or 0X means hexadecimal</a:t>
            </a:r>
          </a:p>
          <a:p>
            <a:r>
              <a:rPr lang="en-US" dirty="0" smtClean="0">
                <a:latin typeface="Times New Roman" pitchFamily="18" charset="0"/>
                <a:cs typeface="Times New Roman" pitchFamily="18" charset="0"/>
              </a:rPr>
              <a:t>Decimal 31 can be written as 037 in octal and 0x1f or 0X1F in hexadecimal</a:t>
            </a:r>
          </a:p>
          <a:p>
            <a:r>
              <a:rPr lang="en-US" dirty="0" smtClean="0">
                <a:latin typeface="Times New Roman" pitchFamily="18" charset="0"/>
                <a:cs typeface="Times New Roman" pitchFamily="18" charset="0"/>
              </a:rPr>
              <a:t>Octal or hexadecimal constants may also be followed by L to make them long and U to make them unsigned</a:t>
            </a:r>
          </a:p>
          <a:p>
            <a:r>
              <a:rPr lang="en-US" dirty="0" smtClean="0">
                <a:latin typeface="Times New Roman" pitchFamily="18" charset="0"/>
                <a:cs typeface="Times New Roman" pitchFamily="18" charset="0"/>
              </a:rPr>
              <a:t>0XFUL is an unsigned long constant with value 15 in decimal</a:t>
            </a:r>
          </a:p>
          <a:p>
            <a:r>
              <a:rPr lang="en-US" dirty="0" smtClean="0">
                <a:latin typeface="Times New Roman" pitchFamily="18" charset="0"/>
                <a:cs typeface="Times New Roman" pitchFamily="18" charset="0"/>
              </a:rPr>
              <a:t> </a:t>
            </a:r>
          </a:p>
          <a:p>
            <a:r>
              <a:rPr lang="en-US" u="sng" dirty="0" smtClean="0">
                <a:latin typeface="Times New Roman" pitchFamily="18" charset="0"/>
                <a:cs typeface="Times New Roman" pitchFamily="18" charset="0"/>
              </a:rPr>
              <a:t>Floating point constant </a:t>
            </a:r>
            <a:r>
              <a:rPr lang="en-US" dirty="0" smtClean="0">
                <a:latin typeface="Times New Roman" pitchFamily="18" charset="0"/>
                <a:cs typeface="Times New Roman" pitchFamily="18" charset="0"/>
              </a:rPr>
              <a:t>contains a decimal point (123.4) or an exponent (1e-2) or both</a:t>
            </a:r>
          </a:p>
          <a:p>
            <a:r>
              <a:rPr lang="en-US" dirty="0" smtClean="0">
                <a:latin typeface="Times New Roman" pitchFamily="18" charset="0"/>
                <a:cs typeface="Times New Roman" pitchFamily="18" charset="0"/>
              </a:rPr>
              <a:t>Type is double, unless suffixed f or F indicate a float constant, l or L indicate a long double</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Character constant </a:t>
            </a:r>
          </a:p>
          <a:p>
            <a:r>
              <a:rPr lang="en-US" dirty="0" smtClean="0">
                <a:latin typeface="Times New Roman" pitchFamily="18" charset="0"/>
                <a:cs typeface="Times New Roman" pitchFamily="18" charset="0"/>
              </a:rPr>
              <a:t>Integer written as ‘x’</a:t>
            </a:r>
          </a:p>
          <a:p>
            <a:r>
              <a:rPr lang="en-US" dirty="0" smtClean="0">
                <a:latin typeface="Times New Roman" pitchFamily="18" charset="0"/>
                <a:cs typeface="Times New Roman" pitchFamily="18" charset="0"/>
              </a:rPr>
              <a:t>Value of a character constant is its numeric value in the machines character set </a:t>
            </a:r>
          </a:p>
          <a:p>
            <a:r>
              <a:rPr lang="en-US" dirty="0" smtClean="0">
                <a:latin typeface="Times New Roman" pitchFamily="18" charset="0"/>
                <a:cs typeface="Times New Roman" pitchFamily="18" charset="0"/>
              </a:rPr>
              <a:t>For example, in the ASCII character set the character constant ‘o’ has the value 48</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839200"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‘\0’ represents the character with value zero, the null character</a:t>
            </a:r>
          </a:p>
          <a:p>
            <a:r>
              <a:rPr lang="en-US" dirty="0" smtClean="0">
                <a:latin typeface="Times New Roman" pitchFamily="18" charset="0"/>
                <a:cs typeface="Times New Roman" pitchFamily="18" charset="0"/>
              </a:rPr>
              <a:t>‘\0’ is written instead of 0 to emphasize the character nature of some expression, but the numeric value is just 0</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Constant expression</a:t>
            </a:r>
          </a:p>
          <a:p>
            <a:r>
              <a:rPr lang="en-US" dirty="0" smtClean="0">
                <a:latin typeface="Times New Roman" pitchFamily="18" charset="0"/>
                <a:cs typeface="Times New Roman" pitchFamily="18" charset="0"/>
              </a:rPr>
              <a:t>Expression that involves only constants</a:t>
            </a:r>
          </a:p>
          <a:p>
            <a:r>
              <a:rPr lang="en-US" dirty="0" smtClean="0">
                <a:latin typeface="Times New Roman" pitchFamily="18" charset="0"/>
                <a:cs typeface="Times New Roman" pitchFamily="18" charset="0"/>
              </a:rPr>
              <a:t>Such expressions are evaluated during compilation  rather than run time, accordingly may be used in any place that a constant can occur</a:t>
            </a:r>
          </a:p>
          <a:p>
            <a:r>
              <a:rPr lang="en-US" dirty="0" smtClean="0">
                <a:latin typeface="Times New Roman" pitchFamily="18" charset="0"/>
                <a:cs typeface="Times New Roman" pitchFamily="18" charset="0"/>
              </a:rPr>
              <a:t>Example, #define MAXLINE 1000</a:t>
            </a:r>
          </a:p>
          <a:p>
            <a:r>
              <a:rPr lang="en-US" dirty="0" smtClean="0">
                <a:latin typeface="Times New Roman" pitchFamily="18" charset="0"/>
                <a:cs typeface="Times New Roman" pitchFamily="18" charset="0"/>
              </a:rPr>
              <a:t>                 char line[MAXLINE+1];</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String constant or string literal</a:t>
            </a:r>
          </a:p>
          <a:p>
            <a:r>
              <a:rPr lang="en-US" dirty="0" smtClean="0">
                <a:latin typeface="Times New Roman" pitchFamily="18" charset="0"/>
                <a:cs typeface="Times New Roman" pitchFamily="18" charset="0"/>
              </a:rPr>
              <a:t>A sequence of zero or more characters surrounded by double quotes</a:t>
            </a:r>
          </a:p>
          <a:p>
            <a:r>
              <a:rPr lang="en-US" dirty="0" smtClean="0">
                <a:latin typeface="Times New Roman" pitchFamily="18" charset="0"/>
                <a:cs typeface="Times New Roman" pitchFamily="18" charset="0"/>
              </a:rPr>
              <a:t>For example, “I am a string”</a:t>
            </a:r>
          </a:p>
          <a:p>
            <a:r>
              <a:rPr lang="en-US" dirty="0" smtClean="0">
                <a:latin typeface="Times New Roman" pitchFamily="18" charset="0"/>
                <a:cs typeface="Times New Roman" pitchFamily="18" charset="0"/>
              </a:rPr>
              <a:t>                       “ ” /*the empty string*/ </a:t>
            </a:r>
          </a:p>
          <a:p>
            <a:r>
              <a:rPr lang="en-US" dirty="0" smtClean="0">
                <a:latin typeface="Times New Roman" pitchFamily="18" charset="0"/>
                <a:cs typeface="Times New Roman" pitchFamily="18" charset="0"/>
              </a:rPr>
              <a:t>String constants can be concatenated at compile time</a:t>
            </a:r>
          </a:p>
          <a:p>
            <a:r>
              <a:rPr lang="en-US" dirty="0" smtClean="0">
                <a:latin typeface="Times New Roman" pitchFamily="18" charset="0"/>
                <a:cs typeface="Times New Roman" pitchFamily="18" charset="0"/>
              </a:rPr>
              <a:t>For example, “hello”, “world” is equivalent to “hello, world”</a:t>
            </a:r>
          </a:p>
          <a:p>
            <a:r>
              <a:rPr lang="en-US" dirty="0" smtClean="0">
                <a:latin typeface="Times New Roman" pitchFamily="18" charset="0"/>
                <a:cs typeface="Times New Roman" pitchFamily="18" charset="0"/>
              </a:rPr>
              <a:t>Long string can be </a:t>
            </a:r>
            <a:r>
              <a:rPr lang="en-US" dirty="0" err="1" smtClean="0">
                <a:latin typeface="Times New Roman" pitchFamily="18" charset="0"/>
                <a:cs typeface="Times New Roman" pitchFamily="18" charset="0"/>
              </a:rPr>
              <a:t>splited</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this way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5078313"/>
          </a:xfrm>
          <a:prstGeom prst="rect">
            <a:avLst/>
          </a:prstGeom>
          <a:noFill/>
        </p:spPr>
        <p:txBody>
          <a:bodyPr wrap="square" rtlCol="0">
            <a:spAutoFit/>
          </a:bodyPr>
          <a:lstStyle/>
          <a:p>
            <a:r>
              <a:rPr lang="en-US" u="sng" dirty="0" smtClean="0">
                <a:latin typeface="Times New Roman" pitchFamily="18" charset="0"/>
                <a:cs typeface="Times New Roman" pitchFamily="18" charset="0"/>
              </a:rPr>
              <a:t>Length of string</a:t>
            </a:r>
          </a:p>
          <a:p>
            <a:r>
              <a:rPr lang="en-US" dirty="0" smtClean="0">
                <a:latin typeface="Times New Roman" pitchFamily="18" charset="0"/>
                <a:cs typeface="Times New Roman" pitchFamily="18" charset="0"/>
                <a:sym typeface="Symbol"/>
              </a:rPr>
              <a:t>A string constant is an array of characters</a:t>
            </a:r>
          </a:p>
          <a:p>
            <a:r>
              <a:rPr lang="en-US" dirty="0" smtClean="0">
                <a:latin typeface="Times New Roman" pitchFamily="18" charset="0"/>
                <a:cs typeface="Times New Roman" pitchFamily="18" charset="0"/>
                <a:sym typeface="Symbol"/>
              </a:rPr>
              <a:t>Internal representation of a string has a null character ‘\0’ at the end, so the physical storage required is one more than the number of characters written between the quotes</a:t>
            </a:r>
          </a:p>
          <a:p>
            <a:r>
              <a:rPr lang="en-US" dirty="0" smtClean="0">
                <a:latin typeface="Times New Roman" pitchFamily="18" charset="0"/>
                <a:cs typeface="Times New Roman" pitchFamily="18" charset="0"/>
                <a:sym typeface="Symbol"/>
              </a:rPr>
              <a:t>This representation means that there is no limit to how long a string can be, but programs must scan a string from left to right to determine its length</a:t>
            </a:r>
          </a:p>
          <a:p>
            <a:endParaRPr lang="en-US" dirty="0" smtClean="0">
              <a:latin typeface="Times New Roman" pitchFamily="18" charset="0"/>
              <a:cs typeface="Times New Roman" pitchFamily="18" charset="0"/>
              <a:sym typeface="Symbol"/>
            </a:endParaRPr>
          </a:p>
          <a:p>
            <a:r>
              <a:rPr lang="en-US" dirty="0" err="1" smtClean="0">
                <a:latin typeface="Times New Roman" pitchFamily="18" charset="0"/>
                <a:cs typeface="Times New Roman" pitchFamily="18" charset="0"/>
                <a:sym typeface="Symbol"/>
              </a:rPr>
              <a:t>strlen</a:t>
            </a:r>
            <a:r>
              <a:rPr lang="en-US" dirty="0" smtClean="0">
                <a:latin typeface="Times New Roman" pitchFamily="18" charset="0"/>
                <a:cs typeface="Times New Roman" pitchFamily="18" charset="0"/>
                <a:sym typeface="Symbol"/>
              </a:rPr>
              <a:t>(s)  standard library function, returns the length of its character string argument s, excluding the terminal ‘\0’</a:t>
            </a:r>
          </a:p>
          <a:p>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strlen</a:t>
            </a:r>
            <a:r>
              <a:rPr lang="en-US" dirty="0" smtClean="0">
                <a:latin typeface="Times New Roman" pitchFamily="18" charset="0"/>
                <a:cs typeface="Times New Roman" pitchFamily="18" charset="0"/>
                <a:sym typeface="Symbol"/>
              </a:rPr>
              <a:t>: return length of s*/</a:t>
            </a:r>
          </a:p>
          <a:p>
            <a:r>
              <a:rPr lang="en-US" dirty="0" err="1" smtClean="0">
                <a:latin typeface="Times New Roman" pitchFamily="18" charset="0"/>
                <a:cs typeface="Times New Roman" pitchFamily="18" charset="0"/>
                <a:sym typeface="Symbol"/>
              </a:rPr>
              <a:t>int</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strlen</a:t>
            </a:r>
            <a:r>
              <a:rPr lang="en-US" dirty="0" smtClean="0">
                <a:latin typeface="Times New Roman" pitchFamily="18" charset="0"/>
                <a:cs typeface="Times New Roman" pitchFamily="18" charset="0"/>
                <a:sym typeface="Symbol"/>
              </a:rPr>
              <a:t>(chars[ ])</a:t>
            </a:r>
          </a:p>
          <a:p>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int</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a:t>
            </a:r>
          </a:p>
          <a:p>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=0;</a:t>
            </a:r>
          </a:p>
          <a:p>
            <a:r>
              <a:rPr lang="en-US" dirty="0" smtClean="0">
                <a:latin typeface="Times New Roman" pitchFamily="18" charset="0"/>
                <a:cs typeface="Times New Roman" pitchFamily="18" charset="0"/>
                <a:sym typeface="Symbol"/>
              </a:rPr>
              <a:t>   while (s[</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]!=‘\0’)</a:t>
            </a:r>
          </a:p>
          <a:p>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a:t>
            </a:r>
          </a:p>
          <a:p>
            <a:r>
              <a:rPr lang="en-US" dirty="0" smtClean="0">
                <a:latin typeface="Times New Roman" pitchFamily="18" charset="0"/>
                <a:cs typeface="Times New Roman" pitchFamily="18" charset="0"/>
                <a:sym typeface="Symbol"/>
              </a:rPr>
              <a:t>   return </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a:t>
            </a:r>
          </a:p>
          <a:p>
            <a:r>
              <a:rPr lang="en-US" dirty="0" smtClean="0">
                <a:latin typeface="Times New Roman" pitchFamily="18" charset="0"/>
                <a:cs typeface="Times New Roman" pitchFamily="18" charset="0"/>
                <a:sym typeface="Symbol"/>
              </a:rPr>
              <a:t>String functions are declared in the standard header &lt;</a:t>
            </a:r>
            <a:r>
              <a:rPr lang="en-US" dirty="0" err="1" smtClean="0">
                <a:latin typeface="Times New Roman" pitchFamily="18" charset="0"/>
                <a:cs typeface="Times New Roman" pitchFamily="18" charset="0"/>
                <a:sym typeface="Symbol"/>
              </a:rPr>
              <a:t>string.h</a:t>
            </a:r>
            <a:r>
              <a:rPr lang="en-US" dirty="0" smtClean="0">
                <a:latin typeface="Times New Roman" pitchFamily="18" charset="0"/>
                <a:cs typeface="Times New Roman" pitchFamily="18" charset="0"/>
                <a:sym typeface="Symbol"/>
              </a:rPr>
              <a:t>&gt;</a:t>
            </a:r>
          </a:p>
          <a:p>
            <a:r>
              <a:rPr lang="en-US" dirty="0" smtClean="0">
                <a:latin typeface="Times New Roman" pitchFamily="18" charset="0"/>
                <a:cs typeface="Times New Roman" pitchFamily="18" charset="0"/>
                <a:sym typeface="Symbol"/>
              </a:rPr>
              <a:t>Difference between ‘x’ and “x”</a:t>
            </a:r>
          </a:p>
        </p:txBody>
      </p:sp>
      <p:sp>
        <p:nvSpPr>
          <p:cNvPr id="5" name="TextBox 4"/>
          <p:cNvSpPr txBox="1"/>
          <p:nvPr/>
        </p:nvSpPr>
        <p:spPr>
          <a:xfrm>
            <a:off x="152400" y="5943600"/>
            <a:ext cx="4419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Integer, use to produce numeric value of the letter x in the machine’s character set</a:t>
            </a:r>
            <a:endParaRPr lang="en-US" dirty="0">
              <a:latin typeface="Times New Roman" pitchFamily="18" charset="0"/>
              <a:cs typeface="Times New Roman" pitchFamily="18" charset="0"/>
            </a:endParaRPr>
          </a:p>
        </p:txBody>
      </p:sp>
      <p:sp>
        <p:nvSpPr>
          <p:cNvPr id="6" name="TextBox 5"/>
          <p:cNvSpPr txBox="1"/>
          <p:nvPr/>
        </p:nvSpPr>
        <p:spPr>
          <a:xfrm>
            <a:off x="2438400" y="5334000"/>
            <a:ext cx="4419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Array of character that contains one character the letter x and a ‘\0’</a:t>
            </a:r>
            <a:endParaRPr lang="en-US" dirty="0">
              <a:latin typeface="Times New Roman" pitchFamily="18" charset="0"/>
              <a:cs typeface="Times New Roman" pitchFamily="18" charset="0"/>
            </a:endParaRPr>
          </a:p>
        </p:txBody>
      </p:sp>
      <p:cxnSp>
        <p:nvCxnSpPr>
          <p:cNvPr id="8" name="Straight Arrow Connector 7"/>
          <p:cNvCxnSpPr/>
          <p:nvPr/>
        </p:nvCxnSpPr>
        <p:spPr>
          <a:xfrm rot="10800000" flipV="1">
            <a:off x="1295400" y="51816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71800" y="51054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7693"/>
            <a:ext cx="8686800" cy="4524315"/>
          </a:xfrm>
          <a:prstGeom prst="rect">
            <a:avLst/>
          </a:prstGeom>
          <a:noFill/>
        </p:spPr>
        <p:txBody>
          <a:bodyPr wrap="square" rtlCol="0">
            <a:spAutoFit/>
          </a:bodyPr>
          <a:lstStyle/>
          <a:p>
            <a:r>
              <a:rPr lang="en-US" b="1" dirty="0" smtClean="0">
                <a:latin typeface="Times New Roman" pitchFamily="18" charset="0"/>
                <a:cs typeface="Times New Roman" pitchFamily="18" charset="0"/>
              </a:rPr>
              <a:t>Declarations</a:t>
            </a:r>
          </a:p>
          <a:p>
            <a:r>
              <a:rPr lang="en-US" dirty="0" smtClean="0">
                <a:latin typeface="Times New Roman" pitchFamily="18" charset="0"/>
                <a:cs typeface="Times New Roman" pitchFamily="18" charset="0"/>
              </a:rPr>
              <a:t>All variables must be declared before use</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lower, upper, step;</a:t>
            </a:r>
          </a:p>
          <a:p>
            <a:r>
              <a:rPr lang="en-US" dirty="0" smtClean="0">
                <a:latin typeface="Times New Roman" pitchFamily="18" charset="0"/>
                <a:cs typeface="Times New Roman" pitchFamily="18" charset="0"/>
              </a:rPr>
              <a:t>char c, line[1000];</a:t>
            </a:r>
          </a:p>
          <a:p>
            <a:r>
              <a:rPr lang="en-US" dirty="0" smtClean="0">
                <a:latin typeface="Times New Roman" pitchFamily="18" charset="0"/>
                <a:cs typeface="Times New Roman" pitchFamily="18" charset="0"/>
              </a:rPr>
              <a:t>A variable may also be initialized during its declaration</a:t>
            </a:r>
          </a:p>
          <a:p>
            <a:r>
              <a:rPr lang="en-US" dirty="0" smtClean="0">
                <a:latin typeface="Times New Roman" pitchFamily="18" charset="0"/>
                <a:cs typeface="Times New Roman" pitchFamily="18" charset="0"/>
              </a:rPr>
              <a:t>char esc=‘\\’;</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limit=MAXLINE+1;</a:t>
            </a:r>
          </a:p>
          <a:p>
            <a:r>
              <a:rPr lang="en-US" dirty="0" smtClean="0">
                <a:latin typeface="Times New Roman" pitchFamily="18" charset="0"/>
                <a:cs typeface="Times New Roman" pitchFamily="18" charset="0"/>
              </a:rPr>
              <a:t>float </a:t>
            </a:r>
            <a:r>
              <a:rPr lang="en-US" dirty="0" err="1" smtClean="0">
                <a:latin typeface="Times New Roman" pitchFamily="18" charset="0"/>
                <a:cs typeface="Times New Roman" pitchFamily="18" charset="0"/>
              </a:rPr>
              <a:t>eps</a:t>
            </a:r>
            <a:r>
              <a:rPr lang="en-US" dirty="0" smtClean="0">
                <a:latin typeface="Times New Roman" pitchFamily="18" charset="0"/>
                <a:cs typeface="Times New Roman" pitchFamily="18" charset="0"/>
              </a:rPr>
              <a:t>=1.0e-5;</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Const</a:t>
            </a:r>
            <a:r>
              <a:rPr lang="en-US" dirty="0" smtClean="0">
                <a:latin typeface="Times New Roman" pitchFamily="18" charset="0"/>
                <a:cs typeface="Times New Roman" pitchFamily="18" charset="0"/>
              </a:rPr>
              <a:t>: Qualifier, use in the declaration of  any variable to specify that its value will not be changed</a:t>
            </a:r>
          </a:p>
          <a:p>
            <a:r>
              <a:rPr lang="en-US" dirty="0" smtClean="0">
                <a:latin typeface="Times New Roman" pitchFamily="18" charset="0"/>
                <a:cs typeface="Times New Roman" pitchFamily="18" charset="0"/>
              </a:rPr>
              <a:t>const double e=2.71828182845905;</a:t>
            </a:r>
          </a:p>
          <a:p>
            <a:r>
              <a:rPr lang="en-US" dirty="0" smtClean="0">
                <a:latin typeface="Times New Roman" pitchFamily="18" charset="0"/>
                <a:cs typeface="Times New Roman" pitchFamily="18" charset="0"/>
              </a:rPr>
              <a:t>const char </a:t>
            </a:r>
            <a:r>
              <a:rPr lang="en-US" dirty="0" err="1" smtClean="0">
                <a:latin typeface="Times New Roman" pitchFamily="18" charset="0"/>
                <a:cs typeface="Times New Roman" pitchFamily="18" charset="0"/>
              </a:rPr>
              <a:t>msg</a:t>
            </a:r>
            <a:r>
              <a:rPr lang="en-US" dirty="0" smtClean="0">
                <a:latin typeface="Times New Roman" pitchFamily="18" charset="0"/>
                <a:cs typeface="Times New Roman" pitchFamily="18" charset="0"/>
              </a:rPr>
              <a:t>[ ]=“warning”;</a:t>
            </a:r>
          </a:p>
          <a:p>
            <a:r>
              <a:rPr lang="en-US" dirty="0" smtClean="0">
                <a:latin typeface="Times New Roman" pitchFamily="18" charset="0"/>
                <a:cs typeface="Times New Roman" pitchFamily="18" charset="0"/>
              </a:rPr>
              <a:t>Qualifier for an array says that  the elements will not be altered</a:t>
            </a:r>
          </a:p>
          <a:p>
            <a:endParaRPr lang="en-US"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2735</Words>
  <Application>Microsoft Office PowerPoint</Application>
  <PresentationFormat>On-screen Show (4:3)</PresentationFormat>
  <Paragraphs>336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Sulata Mitra</cp:lastModifiedBy>
  <cp:revision>149</cp:revision>
  <dcterms:created xsi:type="dcterms:W3CDTF">2020-12-27T04:52:06Z</dcterms:created>
  <dcterms:modified xsi:type="dcterms:W3CDTF">2021-05-20T05:19:13Z</dcterms:modified>
</cp:coreProperties>
</file>