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64" r:id="rId5"/>
    <p:sldId id="265" r:id="rId6"/>
    <p:sldId id="258" r:id="rId7"/>
    <p:sldId id="259" r:id="rId8"/>
    <p:sldId id="260" r:id="rId9"/>
    <p:sldId id="261" r:id="rId10"/>
    <p:sldId id="266" r:id="rId11"/>
    <p:sldId id="267" r:id="rId12"/>
    <p:sldId id="268" r:id="rId13"/>
    <p:sldId id="269" r:id="rId14"/>
    <p:sldId id="270" r:id="rId15"/>
    <p:sldId id="271"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513C03F-E3C1-4157-838C-AAEFB2289631}" type="datetimeFigureOut">
              <a:rPr lang="en-US" smtClean="0"/>
              <a:pPr/>
              <a:t>5/28/2021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9D7CB1-CA76-4E84-ABE5-E5D1AC064E8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13C03F-E3C1-4157-838C-AAEFB2289631}" type="datetimeFigureOut">
              <a:rPr lang="en-US" smtClean="0"/>
              <a:pPr/>
              <a:t>5/28/2021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9D7CB1-CA76-4E84-ABE5-E5D1AC064E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13C03F-E3C1-4157-838C-AAEFB2289631}" type="datetimeFigureOut">
              <a:rPr lang="en-US" smtClean="0"/>
              <a:pPr/>
              <a:t>5/28/2021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9D7CB1-CA76-4E84-ABE5-E5D1AC064E8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13C03F-E3C1-4157-838C-AAEFB2289631}" type="datetimeFigureOut">
              <a:rPr lang="en-US" smtClean="0"/>
              <a:pPr/>
              <a:t>5/28/2021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9D7CB1-CA76-4E84-ABE5-E5D1AC064E8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513C03F-E3C1-4157-838C-AAEFB2289631}" type="datetimeFigureOut">
              <a:rPr lang="en-US" smtClean="0"/>
              <a:pPr/>
              <a:t>5/28/2021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9D7CB1-CA76-4E84-ABE5-E5D1AC064E8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513C03F-E3C1-4157-838C-AAEFB2289631}" type="datetimeFigureOut">
              <a:rPr lang="en-US" smtClean="0"/>
              <a:pPr/>
              <a:t>5/28/2021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9D7CB1-CA76-4E84-ABE5-E5D1AC064E8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513C03F-E3C1-4157-838C-AAEFB2289631}" type="datetimeFigureOut">
              <a:rPr lang="en-US" smtClean="0"/>
              <a:pPr/>
              <a:t>5/28/2021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9D7CB1-CA76-4E84-ABE5-E5D1AC064E8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513C03F-E3C1-4157-838C-AAEFB2289631}" type="datetimeFigureOut">
              <a:rPr lang="en-US" smtClean="0"/>
              <a:pPr/>
              <a:t>5/28/2021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9D7CB1-CA76-4E84-ABE5-E5D1AC064E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13C03F-E3C1-4157-838C-AAEFB2289631}" type="datetimeFigureOut">
              <a:rPr lang="en-US" smtClean="0"/>
              <a:pPr/>
              <a:t>5/28/2021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9D7CB1-CA76-4E84-ABE5-E5D1AC064E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13C03F-E3C1-4157-838C-AAEFB2289631}" type="datetimeFigureOut">
              <a:rPr lang="en-US" smtClean="0"/>
              <a:pPr/>
              <a:t>5/28/2021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9D7CB1-CA76-4E84-ABE5-E5D1AC064E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13C03F-E3C1-4157-838C-AAEFB2289631}" type="datetimeFigureOut">
              <a:rPr lang="en-US" smtClean="0"/>
              <a:pPr/>
              <a:t>5/28/2021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9D7CB1-CA76-4E84-ABE5-E5D1AC064E8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13C03F-E3C1-4157-838C-AAEFB2289631}" type="datetimeFigureOut">
              <a:rPr lang="en-US" smtClean="0"/>
              <a:pPr/>
              <a:t>5/28/2021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9D7CB1-CA76-4E84-ABE5-E5D1AC064E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228600"/>
            <a:ext cx="3733800" cy="2031325"/>
          </a:xfrm>
          <a:prstGeom prst="rect">
            <a:avLst/>
          </a:prstGeom>
          <a:noFill/>
        </p:spPr>
        <p:txBody>
          <a:bodyPr wrap="square" rtlCol="0">
            <a:spAutoFit/>
          </a:bodyPr>
          <a:lstStyle/>
          <a:p>
            <a:r>
              <a:rPr lang="en-US" b="1" dirty="0" smtClean="0">
                <a:latin typeface="Times New Roman" pitchFamily="18" charset="0"/>
                <a:cs typeface="Times New Roman" pitchFamily="18" charset="0"/>
              </a:rPr>
              <a:t>Conditional statement</a:t>
            </a:r>
          </a:p>
          <a:p>
            <a:r>
              <a:rPr lang="en-US" dirty="0">
                <a:latin typeface="Times New Roman" pitchFamily="18" charset="0"/>
                <a:cs typeface="Times New Roman" pitchFamily="18" charset="0"/>
              </a:rPr>
              <a:t>i</a:t>
            </a:r>
            <a:r>
              <a:rPr lang="en-US" dirty="0" smtClean="0">
                <a:latin typeface="Times New Roman" pitchFamily="18" charset="0"/>
                <a:cs typeface="Times New Roman" pitchFamily="18" charset="0"/>
              </a:rPr>
              <a:t>f-else statement is used to express decisions</a:t>
            </a:r>
          </a:p>
          <a:p>
            <a:r>
              <a:rPr lang="en-US" dirty="0">
                <a:latin typeface="Times New Roman" pitchFamily="18" charset="0"/>
                <a:cs typeface="Times New Roman" pitchFamily="18" charset="0"/>
              </a:rPr>
              <a:t>i</a:t>
            </a:r>
            <a:r>
              <a:rPr lang="en-US" dirty="0" smtClean="0">
                <a:latin typeface="Times New Roman" pitchFamily="18" charset="0"/>
                <a:cs typeface="Times New Roman" pitchFamily="18" charset="0"/>
              </a:rPr>
              <a:t>f (expression)</a:t>
            </a:r>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statement1;</a:t>
            </a:r>
          </a:p>
          <a:p>
            <a:r>
              <a:rPr lang="en-US" dirty="0">
                <a:latin typeface="Times New Roman" pitchFamily="18" charset="0"/>
                <a:cs typeface="Times New Roman" pitchFamily="18" charset="0"/>
              </a:rPr>
              <a:t>e</a:t>
            </a:r>
            <a:r>
              <a:rPr lang="en-US" dirty="0" smtClean="0">
                <a:latin typeface="Times New Roman" pitchFamily="18" charset="0"/>
                <a:cs typeface="Times New Roman" pitchFamily="18" charset="0"/>
              </a:rPr>
              <a:t>lse</a:t>
            </a:r>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statement2;</a:t>
            </a:r>
            <a:endParaRPr lang="en-US" dirty="0">
              <a:latin typeface="Times New Roman" pitchFamily="18" charset="0"/>
              <a:cs typeface="Times New Roman" pitchFamily="18" charset="0"/>
            </a:endParaRPr>
          </a:p>
        </p:txBody>
      </p:sp>
      <p:sp>
        <p:nvSpPr>
          <p:cNvPr id="5" name="TextBox 4"/>
          <p:cNvSpPr txBox="1"/>
          <p:nvPr/>
        </p:nvSpPr>
        <p:spPr>
          <a:xfrm>
            <a:off x="3810000" y="152400"/>
            <a:ext cx="5181600" cy="1754326"/>
          </a:xfrm>
          <a:prstGeom prst="rect">
            <a:avLst/>
          </a:prstGeom>
          <a:noFill/>
        </p:spPr>
        <p:txBody>
          <a:bodyPr wrap="square" rtlCol="0">
            <a:spAutoFit/>
          </a:bodyPr>
          <a:lstStyle/>
          <a:p>
            <a:r>
              <a:rPr lang="en-US" dirty="0" smtClean="0">
                <a:latin typeface="Times New Roman" pitchFamily="18" charset="0"/>
                <a:cs typeface="Times New Roman" pitchFamily="18" charset="0"/>
              </a:rPr>
              <a:t>Evaluates expression. If true then execute statement1. Otherwise if else statement is present then evaluate statement2.</a:t>
            </a:r>
          </a:p>
          <a:p>
            <a:r>
              <a:rPr lang="en-US" dirty="0" smtClean="0">
                <a:latin typeface="Times New Roman" pitchFamily="18" charset="0"/>
                <a:cs typeface="Times New Roman" pitchFamily="18" charset="0"/>
              </a:rPr>
              <a:t>An if simply tests the numeric value of an expression. So if(expression) can be written instead of if (expression!=0).</a:t>
            </a:r>
            <a:endParaRPr lang="en-US" dirty="0">
              <a:latin typeface="Times New Roman" pitchFamily="18" charset="0"/>
              <a:cs typeface="Times New Roman" pitchFamily="18" charset="0"/>
            </a:endParaRPr>
          </a:p>
        </p:txBody>
      </p:sp>
      <p:sp>
        <p:nvSpPr>
          <p:cNvPr id="6" name="TextBox 5"/>
          <p:cNvSpPr txBox="1"/>
          <p:nvPr/>
        </p:nvSpPr>
        <p:spPr>
          <a:xfrm>
            <a:off x="152400" y="2438400"/>
            <a:ext cx="2057400" cy="2862322"/>
          </a:xfrm>
          <a:prstGeom prst="rect">
            <a:avLst/>
          </a:prstGeom>
          <a:noFill/>
        </p:spPr>
        <p:txBody>
          <a:bodyPr wrap="square" rtlCol="0">
            <a:spAutoFit/>
          </a:bodyPr>
          <a:lstStyle/>
          <a:p>
            <a:r>
              <a:rPr lang="en-US" dirty="0" smtClean="0">
                <a:latin typeface="Times New Roman" pitchFamily="18" charset="0"/>
                <a:cs typeface="Times New Roman" pitchFamily="18" charset="0"/>
              </a:rPr>
              <a:t>if (a&gt;b)</a:t>
            </a:r>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{if (a&gt;c)</a:t>
            </a:r>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 is largest</a:t>
            </a:r>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else</a:t>
            </a:r>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c is largest}</a:t>
            </a:r>
          </a:p>
          <a:p>
            <a:r>
              <a:rPr lang="en-US" dirty="0">
                <a:latin typeface="Times New Roman" pitchFamily="18" charset="0"/>
                <a:cs typeface="Times New Roman" pitchFamily="18" charset="0"/>
              </a:rPr>
              <a:t>e</a:t>
            </a:r>
            <a:r>
              <a:rPr lang="en-US" dirty="0" smtClean="0">
                <a:latin typeface="Times New Roman" pitchFamily="18" charset="0"/>
                <a:cs typeface="Times New Roman" pitchFamily="18" charset="0"/>
              </a:rPr>
              <a:t>lse</a:t>
            </a:r>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{if (b&gt;c)</a:t>
            </a:r>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b is largest</a:t>
            </a:r>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else</a:t>
            </a:r>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c is largest}</a:t>
            </a:r>
            <a:endParaRPr lang="en-US" dirty="0">
              <a:latin typeface="Times New Roman" pitchFamily="18" charset="0"/>
              <a:cs typeface="Times New Roman" pitchFamily="18" charset="0"/>
            </a:endParaRPr>
          </a:p>
        </p:txBody>
      </p:sp>
      <p:sp>
        <p:nvSpPr>
          <p:cNvPr id="7" name="Left Brace 6"/>
          <p:cNvSpPr/>
          <p:nvPr/>
        </p:nvSpPr>
        <p:spPr>
          <a:xfrm>
            <a:off x="533400" y="2895600"/>
            <a:ext cx="76200" cy="6096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Left Brace 7"/>
          <p:cNvSpPr/>
          <p:nvPr/>
        </p:nvSpPr>
        <p:spPr>
          <a:xfrm>
            <a:off x="457200" y="4267200"/>
            <a:ext cx="76200" cy="6096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Left Brace 8"/>
          <p:cNvSpPr/>
          <p:nvPr/>
        </p:nvSpPr>
        <p:spPr>
          <a:xfrm>
            <a:off x="228600" y="2590800"/>
            <a:ext cx="45719" cy="14478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2667000" y="2590800"/>
            <a:ext cx="1524000" cy="2308324"/>
          </a:xfrm>
          <a:prstGeom prst="rect">
            <a:avLst/>
          </a:prstGeom>
          <a:noFill/>
        </p:spPr>
        <p:txBody>
          <a:bodyPr wrap="square" rtlCol="0">
            <a:spAutoFit/>
          </a:bodyPr>
          <a:lstStyle/>
          <a:p>
            <a:r>
              <a:rPr lang="en-US" dirty="0" smtClean="0">
                <a:latin typeface="Times New Roman" pitchFamily="18" charset="0"/>
                <a:cs typeface="Times New Roman" pitchFamily="18" charset="0"/>
              </a:rPr>
              <a:t>if (n&gt;0)</a:t>
            </a:r>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{if (a&gt;b)</a:t>
            </a:r>
          </a:p>
          <a:p>
            <a:r>
              <a:rPr lang="en-US" dirty="0" smtClean="0">
                <a:latin typeface="Times New Roman" pitchFamily="18" charset="0"/>
                <a:cs typeface="Times New Roman" pitchFamily="18" charset="0"/>
              </a:rPr>
              <a:t>          z=a;}</a:t>
            </a:r>
          </a:p>
          <a:p>
            <a:r>
              <a:rPr lang="en-US" dirty="0">
                <a:latin typeface="Times New Roman" pitchFamily="18" charset="0"/>
                <a:cs typeface="Times New Roman" pitchFamily="18" charset="0"/>
              </a:rPr>
              <a:t>e</a:t>
            </a:r>
            <a:r>
              <a:rPr lang="en-US" dirty="0" smtClean="0">
                <a:latin typeface="Times New Roman" pitchFamily="18" charset="0"/>
                <a:cs typeface="Times New Roman" pitchFamily="18" charset="0"/>
              </a:rPr>
              <a:t>lse</a:t>
            </a:r>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z=b;</a:t>
            </a:r>
          </a:p>
          <a:p>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Here else goes to the outer if.</a:t>
            </a:r>
            <a:endParaRPr lang="en-US" dirty="0">
              <a:latin typeface="Times New Roman" pitchFamily="18" charset="0"/>
              <a:cs typeface="Times New Roman" pitchFamily="18" charset="0"/>
            </a:endParaRPr>
          </a:p>
        </p:txBody>
      </p:sp>
      <p:sp>
        <p:nvSpPr>
          <p:cNvPr id="11" name="Left Brace 10"/>
          <p:cNvSpPr/>
          <p:nvPr/>
        </p:nvSpPr>
        <p:spPr>
          <a:xfrm>
            <a:off x="2667000" y="2819400"/>
            <a:ext cx="45719" cy="7620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4495800" y="1905000"/>
            <a:ext cx="4495800" cy="4801314"/>
          </a:xfrm>
          <a:prstGeom prst="rect">
            <a:avLst/>
          </a:prstGeom>
          <a:noFill/>
        </p:spPr>
        <p:txBody>
          <a:bodyPr wrap="square" rtlCol="0">
            <a:spAutoFit/>
          </a:bodyPr>
          <a:lstStyle/>
          <a:p>
            <a:r>
              <a:rPr lang="en-US" u="sng" dirty="0" smtClean="0">
                <a:latin typeface="Times New Roman" pitchFamily="18" charset="0"/>
                <a:cs typeface="Times New Roman" pitchFamily="18" charset="0"/>
              </a:rPr>
              <a:t>Way of writing multi-way decision</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i</a:t>
            </a:r>
            <a:r>
              <a:rPr lang="en-US" dirty="0" smtClean="0">
                <a:latin typeface="Times New Roman" pitchFamily="18" charset="0"/>
                <a:cs typeface="Times New Roman" pitchFamily="18" charset="0"/>
              </a:rPr>
              <a:t>f (expression)</a:t>
            </a:r>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statement</a:t>
            </a:r>
          </a:p>
          <a:p>
            <a:r>
              <a:rPr lang="en-US" dirty="0">
                <a:latin typeface="Times New Roman" pitchFamily="18" charset="0"/>
                <a:cs typeface="Times New Roman" pitchFamily="18" charset="0"/>
              </a:rPr>
              <a:t>e</a:t>
            </a:r>
            <a:r>
              <a:rPr lang="en-US" dirty="0" smtClean="0">
                <a:latin typeface="Times New Roman" pitchFamily="18" charset="0"/>
                <a:cs typeface="Times New Roman" pitchFamily="18" charset="0"/>
              </a:rPr>
              <a:t>lse if(expression)</a:t>
            </a:r>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statement</a:t>
            </a:r>
          </a:p>
          <a:p>
            <a:r>
              <a:rPr lang="en-US" dirty="0">
                <a:latin typeface="Times New Roman" pitchFamily="18" charset="0"/>
                <a:cs typeface="Times New Roman" pitchFamily="18" charset="0"/>
              </a:rPr>
              <a:t>e</a:t>
            </a:r>
            <a:r>
              <a:rPr lang="en-US" dirty="0" smtClean="0">
                <a:latin typeface="Times New Roman" pitchFamily="18" charset="0"/>
                <a:cs typeface="Times New Roman" pitchFamily="18" charset="0"/>
              </a:rPr>
              <a:t>lse if(expression)</a:t>
            </a:r>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statement</a:t>
            </a:r>
          </a:p>
          <a:p>
            <a:r>
              <a:rPr lang="en-US" dirty="0">
                <a:latin typeface="Times New Roman" pitchFamily="18" charset="0"/>
                <a:cs typeface="Times New Roman" pitchFamily="18" charset="0"/>
              </a:rPr>
              <a:t>e</a:t>
            </a:r>
            <a:r>
              <a:rPr lang="en-US" dirty="0" smtClean="0">
                <a:latin typeface="Times New Roman" pitchFamily="18" charset="0"/>
                <a:cs typeface="Times New Roman" pitchFamily="18" charset="0"/>
              </a:rPr>
              <a:t>lse</a:t>
            </a:r>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statement</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Expressions are evaluated in order, if any expression is true the statement associated with it is executed and this terminates the whole chain. </a:t>
            </a:r>
          </a:p>
          <a:p>
            <a:r>
              <a:rPr lang="en-US" dirty="0" smtClean="0">
                <a:latin typeface="Times New Roman" pitchFamily="18" charset="0"/>
                <a:cs typeface="Times New Roman" pitchFamily="18" charset="0"/>
              </a:rPr>
              <a:t>Code for each statement is either a single statement or a group of statements in braces</a:t>
            </a:r>
            <a:endParaRPr lang="en-US" dirty="0">
              <a:latin typeface="Times New Roman" pitchFamily="18" charset="0"/>
              <a:cs typeface="Times New Roman" pitchFamily="18" charset="0"/>
            </a:endParaRPr>
          </a:p>
        </p:txBody>
      </p:sp>
      <p:cxnSp>
        <p:nvCxnSpPr>
          <p:cNvPr id="14" name="Straight Arrow Connector 13"/>
          <p:cNvCxnSpPr/>
          <p:nvPr/>
        </p:nvCxnSpPr>
        <p:spPr>
          <a:xfrm rot="5400000">
            <a:off x="4530453" y="2894806"/>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a:off x="4648200" y="3231995"/>
            <a:ext cx="4572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5400000">
            <a:off x="4686300" y="3873190"/>
            <a:ext cx="3810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1600200" y="914400"/>
            <a:ext cx="22098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5400000">
            <a:off x="3239294" y="4075906"/>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rot="16200000" flipH="1">
            <a:off x="6210300" y="4000500"/>
            <a:ext cx="10668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228600"/>
            <a:ext cx="8839200" cy="5078313"/>
          </a:xfrm>
          <a:prstGeom prst="rect">
            <a:avLst/>
          </a:prstGeom>
          <a:noFill/>
        </p:spPr>
        <p:txBody>
          <a:bodyPr wrap="square" rtlCol="0">
            <a:spAutoFit/>
          </a:bodyPr>
          <a:lstStyle/>
          <a:p>
            <a:r>
              <a:rPr lang="en-US" b="1" dirty="0" smtClean="0">
                <a:latin typeface="Times New Roman" pitchFamily="18" charset="0"/>
                <a:cs typeface="Times New Roman" pitchFamily="18" charset="0"/>
              </a:rPr>
              <a:t>Storage class</a:t>
            </a:r>
          </a:p>
          <a:p>
            <a:r>
              <a:rPr lang="en-US" dirty="0" smtClean="0">
                <a:latin typeface="Times New Roman" pitchFamily="18" charset="0"/>
                <a:cs typeface="Times New Roman" pitchFamily="18" charset="0"/>
              </a:rPr>
              <a:t>To fully define a variable one needs to mention its type and storage class</a:t>
            </a:r>
          </a:p>
          <a:p>
            <a:r>
              <a:rPr lang="en-US" dirty="0" smtClean="0">
                <a:latin typeface="Times New Roman" pitchFamily="18" charset="0"/>
                <a:cs typeface="Times New Roman" pitchFamily="18" charset="0"/>
              </a:rPr>
              <a:t>Variables have certain default storage classes and hence if we don’t specify the storage class of a variable in its declaration, the compiler will assume a storage class depending upon the context in which the variable is used</a:t>
            </a:r>
          </a:p>
          <a:p>
            <a:endParaRPr lang="en-US" dirty="0" smtClean="0">
              <a:latin typeface="Times New Roman" pitchFamily="18" charset="0"/>
              <a:cs typeface="Times New Roman" pitchFamily="18" charset="0"/>
            </a:endParaRPr>
          </a:p>
          <a:p>
            <a:r>
              <a:rPr lang="en-US" u="sng" dirty="0" smtClean="0">
                <a:latin typeface="Times New Roman" pitchFamily="18" charset="0"/>
                <a:cs typeface="Times New Roman" pitchFamily="18" charset="0"/>
              </a:rPr>
              <a:t>Storage class of a variable tells us</a:t>
            </a:r>
          </a:p>
          <a:p>
            <a:r>
              <a:rPr lang="en-US" dirty="0" smtClean="0">
                <a:latin typeface="Times New Roman" pitchFamily="18" charset="0"/>
                <a:cs typeface="Times New Roman" pitchFamily="18" charset="0"/>
              </a:rPr>
              <a:t>Where the variables would be stored</a:t>
            </a:r>
          </a:p>
          <a:p>
            <a:r>
              <a:rPr lang="en-US" dirty="0" smtClean="0">
                <a:latin typeface="Times New Roman" pitchFamily="18" charset="0"/>
                <a:cs typeface="Times New Roman" pitchFamily="18" charset="0"/>
              </a:rPr>
              <a:t>What will be the initial value of the variable if initial value is not assigned (i.e. the default initial value)</a:t>
            </a:r>
          </a:p>
          <a:p>
            <a:r>
              <a:rPr lang="en-US" dirty="0" smtClean="0">
                <a:latin typeface="Times New Roman" pitchFamily="18" charset="0"/>
                <a:cs typeface="Times New Roman" pitchFamily="18" charset="0"/>
              </a:rPr>
              <a:t>What is the scope of the variable i.e. in which function the value of the variable is available</a:t>
            </a:r>
          </a:p>
          <a:p>
            <a:r>
              <a:rPr lang="en-US" dirty="0" smtClean="0">
                <a:latin typeface="Times New Roman" pitchFamily="18" charset="0"/>
                <a:cs typeface="Times New Roman" pitchFamily="18" charset="0"/>
              </a:rPr>
              <a:t>What is the life of the variable i.e. how long would the variable exist</a:t>
            </a:r>
          </a:p>
          <a:p>
            <a:endParaRPr lang="en-US" dirty="0" smtClean="0">
              <a:latin typeface="Times New Roman" pitchFamily="18" charset="0"/>
              <a:cs typeface="Times New Roman" pitchFamily="18" charset="0"/>
            </a:endParaRPr>
          </a:p>
          <a:p>
            <a:r>
              <a:rPr lang="en-US" u="sng" dirty="0" smtClean="0">
                <a:latin typeface="Times New Roman" pitchFamily="18" charset="0"/>
                <a:cs typeface="Times New Roman" pitchFamily="18" charset="0"/>
              </a:rPr>
              <a:t>Automatic storage class</a:t>
            </a:r>
          </a:p>
          <a:p>
            <a:r>
              <a:rPr lang="en-US" dirty="0" smtClean="0">
                <a:latin typeface="Times New Roman" pitchFamily="18" charset="0"/>
                <a:cs typeface="Times New Roman" pitchFamily="18" charset="0"/>
              </a:rPr>
              <a:t>Storage: memory</a:t>
            </a:r>
          </a:p>
          <a:p>
            <a:r>
              <a:rPr lang="en-US" dirty="0" smtClean="0">
                <a:latin typeface="Times New Roman" pitchFamily="18" charset="0"/>
                <a:cs typeface="Times New Roman" pitchFamily="18" charset="0"/>
              </a:rPr>
              <a:t>Default initial value: An unpredictable value, which is often called a garbage value</a:t>
            </a:r>
          </a:p>
          <a:p>
            <a:r>
              <a:rPr lang="en-US" dirty="0" smtClean="0">
                <a:latin typeface="Times New Roman" pitchFamily="18" charset="0"/>
                <a:cs typeface="Times New Roman" pitchFamily="18" charset="0"/>
              </a:rPr>
              <a:t>Scope: Local to the block in which the variable is defined</a:t>
            </a:r>
          </a:p>
          <a:p>
            <a:r>
              <a:rPr lang="en-US" dirty="0" smtClean="0">
                <a:latin typeface="Times New Roman" pitchFamily="18" charset="0"/>
                <a:cs typeface="Times New Roman" pitchFamily="18" charset="0"/>
              </a:rPr>
              <a:t>Life: Till the control remains within the block in which the variable is defined</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8686801" cy="2585323"/>
          </a:xfrm>
          <a:prstGeom prst="rect">
            <a:avLst/>
          </a:prstGeom>
        </p:spPr>
        <p:txBody>
          <a:bodyPr wrap="square">
            <a:spAutoFit/>
          </a:bodyPr>
          <a:lstStyle/>
          <a:p>
            <a:r>
              <a:rPr lang="en-US" dirty="0" smtClean="0">
                <a:latin typeface="Times New Roman" pitchFamily="18" charset="0"/>
                <a:cs typeface="Times New Roman" pitchFamily="18" charset="0"/>
              </a:rPr>
              <a:t>main()</a:t>
            </a:r>
          </a:p>
          <a:p>
            <a:r>
              <a:rPr lang="en-US" dirty="0" smtClean="0">
                <a:latin typeface="Times New Roman" pitchFamily="18" charset="0"/>
                <a:cs typeface="Times New Roman" pitchFamily="18" charset="0"/>
              </a:rPr>
              <a:t>{auto </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 j;</a:t>
            </a:r>
          </a:p>
          <a:p>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d,%d</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 j);}</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Output: 1221, 221 – garbage value of </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 and j</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Scope of </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 and j is local to the block in which they are defined</a:t>
            </a:r>
          </a:p>
          <a:p>
            <a:r>
              <a:rPr lang="en-US" dirty="0" smtClean="0">
                <a:latin typeface="Times New Roman" pitchFamily="18" charset="0"/>
                <a:cs typeface="Times New Roman" pitchFamily="18" charset="0"/>
              </a:rPr>
              <a:t>When control comes out of the block in which </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 and j are defined, the variables and their values are lost </a:t>
            </a:r>
          </a:p>
        </p:txBody>
      </p:sp>
      <p:sp>
        <p:nvSpPr>
          <p:cNvPr id="3" name="TextBox 2"/>
          <p:cNvSpPr txBox="1"/>
          <p:nvPr/>
        </p:nvSpPr>
        <p:spPr>
          <a:xfrm>
            <a:off x="228600" y="2895600"/>
            <a:ext cx="2209800" cy="2031325"/>
          </a:xfrm>
          <a:prstGeom prst="rect">
            <a:avLst/>
          </a:prstGeom>
          <a:noFill/>
        </p:spPr>
        <p:txBody>
          <a:bodyPr wrap="square" rtlCol="0">
            <a:spAutoFit/>
          </a:bodyPr>
          <a:lstStyle/>
          <a:p>
            <a:r>
              <a:rPr lang="en-US" dirty="0" smtClean="0">
                <a:latin typeface="Times New Roman" pitchFamily="18" charset="0"/>
                <a:cs typeface="Times New Roman" pitchFamily="18" charset="0"/>
              </a:rPr>
              <a:t>main()</a:t>
            </a:r>
          </a:p>
          <a:p>
            <a:r>
              <a:rPr lang="en-US" dirty="0" smtClean="0">
                <a:latin typeface="Times New Roman" pitchFamily="18" charset="0"/>
                <a:cs typeface="Times New Roman" pitchFamily="18" charset="0"/>
              </a:rPr>
              <a:t>{auto </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j=1;</a:t>
            </a:r>
          </a:p>
          <a:p>
            <a:r>
              <a:rPr lang="en-US" dirty="0" smtClean="0">
                <a:latin typeface="Times New Roman" pitchFamily="18" charset="0"/>
                <a:cs typeface="Times New Roman" pitchFamily="18" charset="0"/>
              </a:rPr>
              <a:t>  {auto </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j=2;</a:t>
            </a:r>
          </a:p>
          <a:p>
            <a:r>
              <a:rPr lang="en-US" dirty="0" smtClean="0">
                <a:latin typeface="Times New Roman" pitchFamily="18" charset="0"/>
                <a:cs typeface="Times New Roman" pitchFamily="18" charset="0"/>
              </a:rPr>
              <a:t>     {auto </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j=3;</a:t>
            </a:r>
          </a:p>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(“%d”, j);}</a:t>
            </a:r>
          </a:p>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(“%d”, j);}</a:t>
            </a:r>
          </a:p>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(“%d”, j);}</a:t>
            </a:r>
          </a:p>
        </p:txBody>
      </p:sp>
      <p:sp>
        <p:nvSpPr>
          <p:cNvPr id="4" name="TextBox 3"/>
          <p:cNvSpPr txBox="1"/>
          <p:nvPr/>
        </p:nvSpPr>
        <p:spPr>
          <a:xfrm>
            <a:off x="2743200" y="2819400"/>
            <a:ext cx="6248400" cy="2031325"/>
          </a:xfrm>
          <a:prstGeom prst="rect">
            <a:avLst/>
          </a:prstGeom>
          <a:noFill/>
        </p:spPr>
        <p:txBody>
          <a:bodyPr wrap="square" rtlCol="0">
            <a:spAutoFit/>
          </a:bodyPr>
          <a:lstStyle/>
          <a:p>
            <a:r>
              <a:rPr lang="en-US" dirty="0" smtClean="0">
                <a:latin typeface="Times New Roman" pitchFamily="18" charset="0"/>
                <a:cs typeface="Times New Roman" pitchFamily="18" charset="0"/>
              </a:rPr>
              <a:t>Output: 3 2 1</a:t>
            </a:r>
          </a:p>
          <a:p>
            <a:r>
              <a:rPr lang="en-US" dirty="0" smtClean="0">
                <a:latin typeface="Times New Roman" pitchFamily="18" charset="0"/>
                <a:cs typeface="Times New Roman" pitchFamily="18" charset="0"/>
              </a:rPr>
              <a:t>Block: all statements enclosed within a pair of braces </a:t>
            </a:r>
          </a:p>
          <a:p>
            <a:r>
              <a:rPr lang="en-US" dirty="0" smtClean="0">
                <a:latin typeface="Times New Roman" pitchFamily="18" charset="0"/>
                <a:cs typeface="Times New Roman" pitchFamily="18" charset="0"/>
              </a:rPr>
              <a:t>Compiler treats the three </a:t>
            </a:r>
            <a:r>
              <a:rPr lang="en-US" dirty="0" err="1" smtClean="0">
                <a:latin typeface="Times New Roman" pitchFamily="18" charset="0"/>
                <a:cs typeface="Times New Roman" pitchFamily="18" charset="0"/>
              </a:rPr>
              <a:t>j’s</a:t>
            </a:r>
            <a:r>
              <a:rPr lang="en-US" dirty="0" smtClean="0">
                <a:latin typeface="Times New Roman" pitchFamily="18" charset="0"/>
                <a:cs typeface="Times New Roman" pitchFamily="18" charset="0"/>
              </a:rPr>
              <a:t> as totally different variables, since they are defined in different blocks</a:t>
            </a:r>
          </a:p>
          <a:p>
            <a:r>
              <a:rPr lang="en-US" dirty="0" smtClean="0">
                <a:latin typeface="Times New Roman" pitchFamily="18" charset="0"/>
                <a:cs typeface="Times New Roman" pitchFamily="18" charset="0"/>
              </a:rPr>
              <a:t>Once the control comes out of the inner most block the variable j with value 3 is lost and j in the second </a:t>
            </a:r>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 refers to j with value 2</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228600"/>
            <a:ext cx="8534400" cy="2862322"/>
          </a:xfrm>
          <a:prstGeom prst="rect">
            <a:avLst/>
          </a:prstGeom>
          <a:noFill/>
        </p:spPr>
        <p:txBody>
          <a:bodyPr wrap="square" rtlCol="0">
            <a:spAutoFit/>
          </a:bodyPr>
          <a:lstStyle/>
          <a:p>
            <a:r>
              <a:rPr lang="en-US" u="sng" dirty="0" smtClean="0">
                <a:latin typeface="Times New Roman" pitchFamily="18" charset="0"/>
                <a:cs typeface="Times New Roman" pitchFamily="18" charset="0"/>
              </a:rPr>
              <a:t>Register storage class</a:t>
            </a:r>
          </a:p>
          <a:p>
            <a:r>
              <a:rPr lang="en-US" dirty="0" smtClean="0">
                <a:latin typeface="Times New Roman" pitchFamily="18" charset="0"/>
                <a:cs typeface="Times New Roman" pitchFamily="18" charset="0"/>
              </a:rPr>
              <a:t>Storage: CPU register</a:t>
            </a:r>
          </a:p>
          <a:p>
            <a:r>
              <a:rPr lang="en-US" dirty="0" smtClean="0">
                <a:latin typeface="Times New Roman" pitchFamily="18" charset="0"/>
                <a:cs typeface="Times New Roman" pitchFamily="18" charset="0"/>
              </a:rPr>
              <a:t>Default initial value: garbage value</a:t>
            </a:r>
          </a:p>
          <a:p>
            <a:r>
              <a:rPr lang="en-US" dirty="0" smtClean="0">
                <a:latin typeface="Times New Roman" pitchFamily="18" charset="0"/>
                <a:cs typeface="Times New Roman" pitchFamily="18" charset="0"/>
              </a:rPr>
              <a:t>Scope: local to the block in which the variable is defined</a:t>
            </a:r>
          </a:p>
          <a:p>
            <a:r>
              <a:rPr lang="en-US" dirty="0" smtClean="0">
                <a:latin typeface="Times New Roman" pitchFamily="18" charset="0"/>
                <a:cs typeface="Times New Roman" pitchFamily="18" charset="0"/>
              </a:rPr>
              <a:t>Life: Till the control remains within the block in which the variable is defined</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A value stored in a CPU register can always be accessed faster than the one that is stored in memory. If a variable is used in many places in a program, it is better to declare its storage class as register</a:t>
            </a:r>
          </a:p>
          <a:p>
            <a:r>
              <a:rPr lang="en-US" dirty="0" smtClean="0">
                <a:latin typeface="Times New Roman" pitchFamily="18" charset="0"/>
                <a:cs typeface="Times New Roman" pitchFamily="18" charset="0"/>
              </a:rPr>
              <a:t>Loop control variables are declared as register class</a:t>
            </a:r>
            <a:endParaRPr lang="en-US" dirty="0">
              <a:latin typeface="Times New Roman" pitchFamily="18" charset="0"/>
              <a:cs typeface="Times New Roman" pitchFamily="18" charset="0"/>
            </a:endParaRPr>
          </a:p>
        </p:txBody>
      </p:sp>
      <p:sp>
        <p:nvSpPr>
          <p:cNvPr id="3" name="TextBox 2"/>
          <p:cNvSpPr txBox="1"/>
          <p:nvPr/>
        </p:nvSpPr>
        <p:spPr>
          <a:xfrm>
            <a:off x="228600" y="3124200"/>
            <a:ext cx="2209800" cy="1200329"/>
          </a:xfrm>
          <a:prstGeom prst="rect">
            <a:avLst/>
          </a:prstGeom>
          <a:noFill/>
        </p:spPr>
        <p:txBody>
          <a:bodyPr wrap="square" rtlCol="0">
            <a:spAutoFit/>
          </a:bodyPr>
          <a:lstStyle/>
          <a:p>
            <a:r>
              <a:rPr lang="en-US" dirty="0" smtClean="0">
                <a:latin typeface="Times New Roman" pitchFamily="18" charset="0"/>
                <a:cs typeface="Times New Roman" pitchFamily="18" charset="0"/>
              </a:rPr>
              <a:t>main()</a:t>
            </a:r>
          </a:p>
          <a:p>
            <a:r>
              <a:rPr lang="en-US" dirty="0" smtClean="0">
                <a:latin typeface="Times New Roman" pitchFamily="18" charset="0"/>
                <a:cs typeface="Times New Roman" pitchFamily="18" charset="0"/>
              </a:rPr>
              <a:t>{register </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j;</a:t>
            </a:r>
          </a:p>
          <a:p>
            <a:r>
              <a:rPr lang="en-US" dirty="0" smtClean="0">
                <a:latin typeface="Times New Roman" pitchFamily="18" charset="0"/>
                <a:cs typeface="Times New Roman" pitchFamily="18" charset="0"/>
              </a:rPr>
              <a:t>  for(j=1;j&lt;=3;j++)</a:t>
            </a:r>
          </a:p>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(“%d”, j);}</a:t>
            </a:r>
          </a:p>
        </p:txBody>
      </p:sp>
      <p:sp>
        <p:nvSpPr>
          <p:cNvPr id="4" name="TextBox 3"/>
          <p:cNvSpPr txBox="1"/>
          <p:nvPr/>
        </p:nvSpPr>
        <p:spPr>
          <a:xfrm>
            <a:off x="2667000" y="3124200"/>
            <a:ext cx="6248400" cy="1477328"/>
          </a:xfrm>
          <a:prstGeom prst="rect">
            <a:avLst/>
          </a:prstGeom>
          <a:noFill/>
        </p:spPr>
        <p:txBody>
          <a:bodyPr wrap="square" rtlCol="0">
            <a:spAutoFit/>
          </a:bodyPr>
          <a:lstStyle/>
          <a:p>
            <a:r>
              <a:rPr lang="en-US" dirty="0" smtClean="0">
                <a:latin typeface="Times New Roman" pitchFamily="18" charset="0"/>
                <a:cs typeface="Times New Roman" pitchFamily="18" charset="0"/>
              </a:rPr>
              <a:t>CPU has fixed number and size of internal register. If a variable is declared as register, but CPU register is not free, that variable is treated as auto type by CPU</a:t>
            </a:r>
          </a:p>
          <a:p>
            <a:r>
              <a:rPr lang="en-US" dirty="0" smtClean="0">
                <a:latin typeface="Times New Roman" pitchFamily="18" charset="0"/>
                <a:cs typeface="Times New Roman" pitchFamily="18" charset="0"/>
              </a:rPr>
              <a:t>If the size of CPU register is 16 bits, float and double kind of variable can’t be stored in such registers</a:t>
            </a:r>
            <a:endParaRPr lang="en-US" dirty="0"/>
          </a:p>
        </p:txBody>
      </p:sp>
      <p:sp>
        <p:nvSpPr>
          <p:cNvPr id="5" name="TextBox 4"/>
          <p:cNvSpPr txBox="1"/>
          <p:nvPr/>
        </p:nvSpPr>
        <p:spPr>
          <a:xfrm>
            <a:off x="228600" y="4572000"/>
            <a:ext cx="8686800" cy="1477328"/>
          </a:xfrm>
          <a:prstGeom prst="rect">
            <a:avLst/>
          </a:prstGeom>
          <a:noFill/>
        </p:spPr>
        <p:txBody>
          <a:bodyPr wrap="square" rtlCol="0">
            <a:spAutoFit/>
          </a:bodyPr>
          <a:lstStyle/>
          <a:p>
            <a:r>
              <a:rPr lang="en-US" u="sng" dirty="0" smtClean="0">
                <a:latin typeface="Times New Roman" pitchFamily="18" charset="0"/>
                <a:cs typeface="Times New Roman" pitchFamily="18" charset="0"/>
              </a:rPr>
              <a:t>Static storage class</a:t>
            </a:r>
          </a:p>
          <a:p>
            <a:r>
              <a:rPr lang="en-US" dirty="0" smtClean="0">
                <a:latin typeface="Times New Roman" pitchFamily="18" charset="0"/>
                <a:cs typeface="Times New Roman" pitchFamily="18" charset="0"/>
              </a:rPr>
              <a:t>Storage: Memory</a:t>
            </a:r>
          </a:p>
          <a:p>
            <a:r>
              <a:rPr lang="en-US" dirty="0" smtClean="0">
                <a:latin typeface="Times New Roman" pitchFamily="18" charset="0"/>
                <a:cs typeface="Times New Roman" pitchFamily="18" charset="0"/>
              </a:rPr>
              <a:t>Default initial value: 0</a:t>
            </a:r>
          </a:p>
          <a:p>
            <a:r>
              <a:rPr lang="en-US" dirty="0" smtClean="0">
                <a:latin typeface="Times New Roman" pitchFamily="18" charset="0"/>
                <a:cs typeface="Times New Roman" pitchFamily="18" charset="0"/>
              </a:rPr>
              <a:t>Scope: local to the block in which the variable is defined</a:t>
            </a:r>
          </a:p>
          <a:p>
            <a:r>
              <a:rPr lang="en-US" dirty="0" smtClean="0">
                <a:latin typeface="Times New Roman" pitchFamily="18" charset="0"/>
                <a:cs typeface="Times New Roman" pitchFamily="18" charset="0"/>
              </a:rPr>
              <a:t>Life: Value of the variable persists between different function calls</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762000"/>
            <a:ext cx="1905000" cy="5355312"/>
          </a:xfrm>
          <a:prstGeom prst="rect">
            <a:avLst/>
          </a:prstGeom>
          <a:noFill/>
        </p:spPr>
        <p:txBody>
          <a:bodyPr wrap="square" rtlCol="0">
            <a:spAutoFit/>
          </a:bodyPr>
          <a:lstStyle/>
          <a:p>
            <a:r>
              <a:rPr lang="en-US" dirty="0" smtClean="0">
                <a:latin typeface="Times New Roman" pitchFamily="18" charset="0"/>
                <a:cs typeface="Times New Roman" pitchFamily="18" charset="0"/>
              </a:rPr>
              <a:t>#include &lt;</a:t>
            </a:r>
            <a:r>
              <a:rPr lang="en-US" dirty="0" err="1" smtClean="0">
                <a:latin typeface="Times New Roman" pitchFamily="18" charset="0"/>
                <a:cs typeface="Times New Roman" pitchFamily="18" charset="0"/>
              </a:rPr>
              <a:t>stdio.h</a:t>
            </a:r>
            <a:r>
              <a:rPr lang="en-US" dirty="0" smtClean="0">
                <a:latin typeface="Times New Roman" pitchFamily="18" charset="0"/>
                <a:cs typeface="Times New Roman" pitchFamily="18" charset="0"/>
              </a:rPr>
              <a:t>&gt;</a:t>
            </a:r>
          </a:p>
          <a:p>
            <a:r>
              <a:rPr lang="en-US" dirty="0" smtClean="0">
                <a:latin typeface="Times New Roman" pitchFamily="18" charset="0"/>
                <a:cs typeface="Times New Roman" pitchFamily="18" charset="0"/>
              </a:rPr>
              <a:t>v</a:t>
            </a:r>
            <a:r>
              <a:rPr lang="en-US" dirty="0" smtClean="0">
                <a:latin typeface="Times New Roman" pitchFamily="18" charset="0"/>
                <a:cs typeface="Times New Roman" pitchFamily="18" charset="0"/>
              </a:rPr>
              <a:t>oid increment</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{auto </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=1;</a:t>
            </a:r>
          </a:p>
          <a:p>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(“%d\n”, </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a:t>
            </a:r>
          </a:p>
          <a:p>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=i+1;}</a:t>
            </a:r>
          </a:p>
          <a:p>
            <a:r>
              <a:rPr lang="en-US" dirty="0" smtClean="0">
                <a:latin typeface="Times New Roman" pitchFamily="18" charset="0"/>
                <a:cs typeface="Times New Roman" pitchFamily="18" charset="0"/>
              </a:rPr>
              <a:t>v</a:t>
            </a:r>
            <a:r>
              <a:rPr lang="en-US" dirty="0" smtClean="0">
                <a:latin typeface="Times New Roman" pitchFamily="18" charset="0"/>
                <a:cs typeface="Times New Roman" pitchFamily="18" charset="0"/>
              </a:rPr>
              <a:t>oid main</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{increment();</a:t>
            </a:r>
          </a:p>
          <a:p>
            <a:r>
              <a:rPr lang="en-US" dirty="0" smtClean="0">
                <a:latin typeface="Times New Roman" pitchFamily="18" charset="0"/>
                <a:cs typeface="Times New Roman" pitchFamily="18" charset="0"/>
              </a:rPr>
              <a:t>increment();</a:t>
            </a:r>
          </a:p>
          <a:p>
            <a:r>
              <a:rPr lang="en-US" dirty="0" smtClean="0">
                <a:latin typeface="Times New Roman" pitchFamily="18" charset="0"/>
                <a:cs typeface="Times New Roman" pitchFamily="18" charset="0"/>
              </a:rPr>
              <a:t>increment();}</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Output: </a:t>
            </a:r>
          </a:p>
          <a:p>
            <a:r>
              <a:rPr lang="en-US" dirty="0" smtClean="0">
                <a:latin typeface="Times New Roman" pitchFamily="18" charset="0"/>
                <a:cs typeface="Times New Roman" pitchFamily="18" charset="0"/>
              </a:rPr>
              <a:t>1</a:t>
            </a:r>
          </a:p>
          <a:p>
            <a:r>
              <a:rPr lang="en-US" dirty="0" smtClean="0">
                <a:latin typeface="Times New Roman" pitchFamily="18" charset="0"/>
                <a:cs typeface="Times New Roman" pitchFamily="18" charset="0"/>
              </a:rPr>
              <a:t>1</a:t>
            </a:r>
          </a:p>
          <a:p>
            <a:r>
              <a:rPr lang="en-US" dirty="0" smtClean="0">
                <a:latin typeface="Times New Roman" pitchFamily="18" charset="0"/>
                <a:cs typeface="Times New Roman" pitchFamily="18" charset="0"/>
              </a:rPr>
              <a:t>1</a:t>
            </a:r>
          </a:p>
          <a:p>
            <a:r>
              <a:rPr lang="en-US" dirty="0" smtClean="0">
                <a:latin typeface="Times New Roman" pitchFamily="18" charset="0"/>
                <a:cs typeface="Times New Roman" pitchFamily="18" charset="0"/>
              </a:rPr>
              <a:t>Each time </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 is reinitialized to 1, value of </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 vanishes when the function terminates</a:t>
            </a:r>
          </a:p>
        </p:txBody>
      </p:sp>
      <p:sp>
        <p:nvSpPr>
          <p:cNvPr id="3" name="TextBox 2"/>
          <p:cNvSpPr txBox="1"/>
          <p:nvPr/>
        </p:nvSpPr>
        <p:spPr>
          <a:xfrm>
            <a:off x="152400" y="228600"/>
            <a:ext cx="8610600" cy="369332"/>
          </a:xfrm>
          <a:prstGeom prst="rect">
            <a:avLst/>
          </a:prstGeom>
          <a:noFill/>
        </p:spPr>
        <p:txBody>
          <a:bodyPr wrap="square" rtlCol="0">
            <a:spAutoFit/>
          </a:bodyPr>
          <a:lstStyle/>
          <a:p>
            <a:r>
              <a:rPr lang="en-US" u="sng" dirty="0" smtClean="0">
                <a:latin typeface="Times New Roman" pitchFamily="18" charset="0"/>
                <a:cs typeface="Times New Roman" pitchFamily="18" charset="0"/>
              </a:rPr>
              <a:t>Difference between automatic and static storage class</a:t>
            </a:r>
            <a:endParaRPr lang="en-US" u="sng" dirty="0">
              <a:latin typeface="Times New Roman" pitchFamily="18" charset="0"/>
              <a:cs typeface="Times New Roman" pitchFamily="18" charset="0"/>
            </a:endParaRPr>
          </a:p>
        </p:txBody>
      </p:sp>
      <p:sp>
        <p:nvSpPr>
          <p:cNvPr id="4" name="TextBox 3"/>
          <p:cNvSpPr txBox="1"/>
          <p:nvPr/>
        </p:nvSpPr>
        <p:spPr>
          <a:xfrm>
            <a:off x="2362200" y="838200"/>
            <a:ext cx="1905000" cy="5078313"/>
          </a:xfrm>
          <a:prstGeom prst="rect">
            <a:avLst/>
          </a:prstGeom>
          <a:noFill/>
        </p:spPr>
        <p:txBody>
          <a:bodyPr wrap="square" rtlCol="0">
            <a:spAutoFit/>
          </a:bodyPr>
          <a:lstStyle/>
          <a:p>
            <a:r>
              <a:rPr lang="en-US" dirty="0" smtClean="0">
                <a:latin typeface="Times New Roman" pitchFamily="18" charset="0"/>
                <a:cs typeface="Times New Roman" pitchFamily="18" charset="0"/>
              </a:rPr>
              <a:t>void increment</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{static </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=1;</a:t>
            </a:r>
          </a:p>
          <a:p>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(“%d\n”, </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a:t>
            </a:r>
          </a:p>
          <a:p>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=i+1;}</a:t>
            </a:r>
          </a:p>
          <a:p>
            <a:r>
              <a:rPr lang="en-US" dirty="0" smtClean="0">
                <a:latin typeface="Times New Roman" pitchFamily="18" charset="0"/>
                <a:cs typeface="Times New Roman" pitchFamily="18" charset="0"/>
              </a:rPr>
              <a:t>void main</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{increment();</a:t>
            </a:r>
          </a:p>
          <a:p>
            <a:r>
              <a:rPr lang="en-US" dirty="0" smtClean="0">
                <a:latin typeface="Times New Roman" pitchFamily="18" charset="0"/>
                <a:cs typeface="Times New Roman" pitchFamily="18" charset="0"/>
              </a:rPr>
              <a:t>increment();</a:t>
            </a:r>
          </a:p>
          <a:p>
            <a:r>
              <a:rPr lang="en-US" dirty="0" smtClean="0">
                <a:latin typeface="Times New Roman" pitchFamily="18" charset="0"/>
                <a:cs typeface="Times New Roman" pitchFamily="18" charset="0"/>
              </a:rPr>
              <a:t>increment();}</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Output: </a:t>
            </a:r>
          </a:p>
          <a:p>
            <a:r>
              <a:rPr lang="en-US" dirty="0" smtClean="0">
                <a:latin typeface="Times New Roman" pitchFamily="18" charset="0"/>
                <a:cs typeface="Times New Roman" pitchFamily="18" charset="0"/>
              </a:rPr>
              <a:t>1</a:t>
            </a:r>
          </a:p>
          <a:p>
            <a:r>
              <a:rPr lang="en-US" dirty="0" smtClean="0">
                <a:latin typeface="Times New Roman" pitchFamily="18" charset="0"/>
                <a:cs typeface="Times New Roman" pitchFamily="18" charset="0"/>
              </a:rPr>
              <a:t>2</a:t>
            </a:r>
          </a:p>
          <a:p>
            <a:r>
              <a:rPr lang="en-US" dirty="0" smtClean="0">
                <a:latin typeface="Times New Roman" pitchFamily="18" charset="0"/>
                <a:cs typeface="Times New Roman" pitchFamily="18" charset="0"/>
              </a:rPr>
              <a:t>3</a:t>
            </a:r>
          </a:p>
          <a:p>
            <a:r>
              <a:rPr lang="en-US" dirty="0" smtClean="0">
                <a:latin typeface="Times New Roman" pitchFamily="18" charset="0"/>
                <a:cs typeface="Times New Roman" pitchFamily="18" charset="0"/>
              </a:rPr>
              <a:t>i is initialized to 1 only once</a:t>
            </a:r>
          </a:p>
          <a:p>
            <a:r>
              <a:rPr lang="en-US" dirty="0" smtClean="0">
                <a:latin typeface="Times New Roman" pitchFamily="18" charset="0"/>
                <a:cs typeface="Times New Roman" pitchFamily="18" charset="0"/>
              </a:rPr>
              <a:t>static </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=1; is executed only once</a:t>
            </a:r>
          </a:p>
        </p:txBody>
      </p:sp>
      <p:sp>
        <p:nvSpPr>
          <p:cNvPr id="5" name="TextBox 4"/>
          <p:cNvSpPr txBox="1"/>
          <p:nvPr/>
        </p:nvSpPr>
        <p:spPr>
          <a:xfrm>
            <a:off x="4495800" y="990600"/>
            <a:ext cx="4419600" cy="1477328"/>
          </a:xfrm>
          <a:prstGeom prst="rect">
            <a:avLst/>
          </a:prstGeom>
          <a:noFill/>
        </p:spPr>
        <p:txBody>
          <a:bodyPr wrap="square" rtlCol="0">
            <a:spAutoFit/>
          </a:bodyPr>
          <a:lstStyle/>
          <a:p>
            <a:r>
              <a:rPr lang="en-US" dirty="0" smtClean="0">
                <a:latin typeface="Times New Roman" pitchFamily="18" charset="0"/>
                <a:cs typeface="Times New Roman" pitchFamily="18" charset="0"/>
              </a:rPr>
              <a:t>Static variables don’t disappear when the function is no longer active. Their values persists. If the control comes back to the same function again the static variables have the same values they had last time around.</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228600"/>
            <a:ext cx="5715000" cy="2308324"/>
          </a:xfrm>
          <a:prstGeom prst="rect">
            <a:avLst/>
          </a:prstGeom>
          <a:noFill/>
        </p:spPr>
        <p:txBody>
          <a:bodyPr wrap="square" rtlCol="0">
            <a:spAutoFit/>
          </a:bodyPr>
          <a:lstStyle/>
          <a:p>
            <a:r>
              <a:rPr lang="en-US" u="sng" dirty="0" smtClean="0">
                <a:latin typeface="Times New Roman" pitchFamily="18" charset="0"/>
                <a:cs typeface="Times New Roman" pitchFamily="18" charset="0"/>
              </a:rPr>
              <a:t>External storage class</a:t>
            </a:r>
          </a:p>
          <a:p>
            <a:r>
              <a:rPr lang="en-US" dirty="0" smtClean="0">
                <a:latin typeface="Times New Roman" pitchFamily="18" charset="0"/>
                <a:cs typeface="Times New Roman" pitchFamily="18" charset="0"/>
              </a:rPr>
              <a:t>Storage: Memory</a:t>
            </a:r>
          </a:p>
          <a:p>
            <a:r>
              <a:rPr lang="en-US" dirty="0" smtClean="0">
                <a:latin typeface="Times New Roman" pitchFamily="18" charset="0"/>
                <a:cs typeface="Times New Roman" pitchFamily="18" charset="0"/>
              </a:rPr>
              <a:t>Default initial value: 0</a:t>
            </a:r>
          </a:p>
          <a:p>
            <a:r>
              <a:rPr lang="en-US" dirty="0" smtClean="0">
                <a:latin typeface="Times New Roman" pitchFamily="18" charset="0"/>
                <a:cs typeface="Times New Roman" pitchFamily="18" charset="0"/>
              </a:rPr>
              <a:t>Scope: Global</a:t>
            </a:r>
          </a:p>
          <a:p>
            <a:r>
              <a:rPr lang="en-US" dirty="0" smtClean="0">
                <a:latin typeface="Times New Roman" pitchFamily="18" charset="0"/>
                <a:cs typeface="Times New Roman" pitchFamily="18" charset="0"/>
              </a:rPr>
              <a:t>Life: As long as the program executes</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Declared outside all functions, thus available to all functions</a:t>
            </a:r>
          </a:p>
        </p:txBody>
      </p:sp>
      <p:sp>
        <p:nvSpPr>
          <p:cNvPr id="3" name="TextBox 2"/>
          <p:cNvSpPr txBox="1"/>
          <p:nvPr/>
        </p:nvSpPr>
        <p:spPr>
          <a:xfrm>
            <a:off x="228600" y="2590800"/>
            <a:ext cx="1905000" cy="2031325"/>
          </a:xfrm>
          <a:prstGeom prst="rect">
            <a:avLst/>
          </a:prstGeom>
          <a:noFill/>
        </p:spPr>
        <p:txBody>
          <a:bodyPr wrap="square" rtlCol="0">
            <a:spAutoFit/>
          </a:bodyPr>
          <a:lstStyle/>
          <a:p>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j;</a:t>
            </a:r>
          </a:p>
          <a:p>
            <a:r>
              <a:rPr lang="en-US" dirty="0" smtClean="0">
                <a:latin typeface="Times New Roman" pitchFamily="18" charset="0"/>
                <a:cs typeface="Times New Roman" pitchFamily="18" charset="0"/>
              </a:rPr>
              <a:t>main()</a:t>
            </a:r>
          </a:p>
          <a:p>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(“j=%d”, j);</a:t>
            </a:r>
          </a:p>
          <a:p>
            <a:r>
              <a:rPr lang="en-US" dirty="0" smtClean="0">
                <a:latin typeface="Times New Roman" pitchFamily="18" charset="0"/>
                <a:cs typeface="Times New Roman" pitchFamily="18" charset="0"/>
              </a:rPr>
              <a:t>increment();</a:t>
            </a:r>
          </a:p>
          <a:p>
            <a:r>
              <a:rPr lang="en-US" dirty="0" smtClean="0">
                <a:latin typeface="Times New Roman" pitchFamily="18" charset="0"/>
                <a:cs typeface="Times New Roman" pitchFamily="18" charset="0"/>
              </a:rPr>
              <a:t>increment();</a:t>
            </a:r>
          </a:p>
          <a:p>
            <a:r>
              <a:rPr lang="en-US" dirty="0" smtClean="0">
                <a:latin typeface="Times New Roman" pitchFamily="18" charset="0"/>
                <a:cs typeface="Times New Roman" pitchFamily="18" charset="0"/>
              </a:rPr>
              <a:t>decrement();</a:t>
            </a:r>
          </a:p>
          <a:p>
            <a:r>
              <a:rPr lang="en-US" dirty="0" smtClean="0">
                <a:latin typeface="Times New Roman" pitchFamily="18" charset="0"/>
                <a:cs typeface="Times New Roman" pitchFamily="18" charset="0"/>
              </a:rPr>
              <a:t>decrement();}</a:t>
            </a:r>
          </a:p>
        </p:txBody>
      </p:sp>
      <p:sp>
        <p:nvSpPr>
          <p:cNvPr id="4" name="TextBox 3"/>
          <p:cNvSpPr txBox="1"/>
          <p:nvPr/>
        </p:nvSpPr>
        <p:spPr>
          <a:xfrm>
            <a:off x="2590800" y="2438400"/>
            <a:ext cx="1905000" cy="923330"/>
          </a:xfrm>
          <a:prstGeom prst="rect">
            <a:avLst/>
          </a:prstGeom>
          <a:noFill/>
        </p:spPr>
        <p:txBody>
          <a:bodyPr wrap="square" rtlCol="0">
            <a:spAutoFit/>
          </a:bodyPr>
          <a:lstStyle/>
          <a:p>
            <a:r>
              <a:rPr lang="en-US" dirty="0" smtClean="0">
                <a:latin typeface="Times New Roman" pitchFamily="18" charset="0"/>
                <a:cs typeface="Times New Roman" pitchFamily="18" charset="0"/>
              </a:rPr>
              <a:t>increment()</a:t>
            </a:r>
          </a:p>
          <a:p>
            <a:r>
              <a:rPr lang="en-US" dirty="0" smtClean="0">
                <a:latin typeface="Times New Roman" pitchFamily="18" charset="0"/>
                <a:cs typeface="Times New Roman" pitchFamily="18" charset="0"/>
              </a:rPr>
              <a:t>{j=j+1;</a:t>
            </a:r>
          </a:p>
          <a:p>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(“j=%d”, j);}</a:t>
            </a:r>
          </a:p>
        </p:txBody>
      </p:sp>
      <p:sp>
        <p:nvSpPr>
          <p:cNvPr id="5" name="TextBox 4"/>
          <p:cNvSpPr txBox="1"/>
          <p:nvPr/>
        </p:nvSpPr>
        <p:spPr>
          <a:xfrm>
            <a:off x="2590800" y="3429000"/>
            <a:ext cx="1905000" cy="923330"/>
          </a:xfrm>
          <a:prstGeom prst="rect">
            <a:avLst/>
          </a:prstGeom>
          <a:noFill/>
        </p:spPr>
        <p:txBody>
          <a:bodyPr wrap="square" rtlCol="0">
            <a:spAutoFit/>
          </a:bodyPr>
          <a:lstStyle/>
          <a:p>
            <a:r>
              <a:rPr lang="en-US" dirty="0" smtClean="0">
                <a:latin typeface="Times New Roman" pitchFamily="18" charset="0"/>
                <a:cs typeface="Times New Roman" pitchFamily="18" charset="0"/>
              </a:rPr>
              <a:t>decrement()</a:t>
            </a:r>
          </a:p>
          <a:p>
            <a:r>
              <a:rPr lang="en-US" dirty="0" smtClean="0">
                <a:latin typeface="Times New Roman" pitchFamily="18" charset="0"/>
                <a:cs typeface="Times New Roman" pitchFamily="18" charset="0"/>
              </a:rPr>
              <a:t>{j=j-1;</a:t>
            </a:r>
          </a:p>
          <a:p>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(“j=%d”, j);}</a:t>
            </a:r>
          </a:p>
        </p:txBody>
      </p:sp>
      <p:sp>
        <p:nvSpPr>
          <p:cNvPr id="6" name="TextBox 5"/>
          <p:cNvSpPr txBox="1"/>
          <p:nvPr/>
        </p:nvSpPr>
        <p:spPr>
          <a:xfrm>
            <a:off x="304800" y="4648200"/>
            <a:ext cx="32004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Output: j=0, j=1, j=2, j=1, j=0 </a:t>
            </a:r>
          </a:p>
        </p:txBody>
      </p:sp>
      <p:sp>
        <p:nvSpPr>
          <p:cNvPr id="9" name="TextBox 8"/>
          <p:cNvSpPr txBox="1"/>
          <p:nvPr/>
        </p:nvSpPr>
        <p:spPr>
          <a:xfrm>
            <a:off x="5257800" y="228600"/>
            <a:ext cx="3657600" cy="3970318"/>
          </a:xfrm>
          <a:prstGeom prst="rect">
            <a:avLst/>
          </a:prstGeom>
          <a:noFill/>
        </p:spPr>
        <p:txBody>
          <a:bodyPr wrap="square" rtlCol="0">
            <a:spAutoFit/>
          </a:bodyPr>
          <a:lstStyle/>
          <a:p>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x=21;</a:t>
            </a:r>
          </a:p>
          <a:p>
            <a:r>
              <a:rPr lang="en-US" dirty="0" smtClean="0">
                <a:latin typeface="Times New Roman" pitchFamily="18" charset="0"/>
                <a:cs typeface="Times New Roman" pitchFamily="18" charset="0"/>
              </a:rPr>
              <a:t>main()</a:t>
            </a:r>
          </a:p>
          <a:p>
            <a:r>
              <a:rPr lang="en-US" dirty="0" smtClean="0">
                <a:latin typeface="Times New Roman" pitchFamily="18" charset="0"/>
                <a:cs typeface="Times New Roman" pitchFamily="18" charset="0"/>
              </a:rPr>
              <a:t>{external </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y;</a:t>
            </a:r>
          </a:p>
          <a:p>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(“%d, %d\n”, x, y);}</a:t>
            </a:r>
          </a:p>
          <a:p>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y=31;</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Both x and y are global variables as they are defined outside all the functions. </a:t>
            </a:r>
          </a:p>
          <a:p>
            <a:r>
              <a:rPr lang="en-US" dirty="0" smtClean="0">
                <a:latin typeface="Times New Roman" pitchFamily="18" charset="0"/>
                <a:cs typeface="Times New Roman" pitchFamily="18" charset="0"/>
              </a:rPr>
              <a:t>Declaration for y in main() as an external variable is required as y is used in </a:t>
            </a:r>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 statement</a:t>
            </a:r>
          </a:p>
          <a:p>
            <a:r>
              <a:rPr lang="en-US" dirty="0" smtClean="0">
                <a:latin typeface="Times New Roman" pitchFamily="18" charset="0"/>
                <a:cs typeface="Times New Roman" pitchFamily="18" charset="0"/>
              </a:rPr>
              <a:t>A variable can declared several times but defined only once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04800"/>
            <a:ext cx="8610600" cy="4247317"/>
          </a:xfrm>
          <a:prstGeom prst="rect">
            <a:avLst/>
          </a:prstGeom>
          <a:noFill/>
        </p:spPr>
        <p:txBody>
          <a:bodyPr wrap="square" rtlCol="0">
            <a:spAutoFit/>
          </a:bodyPr>
          <a:lstStyle/>
          <a:p>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x=10; -- x is declared globally</a:t>
            </a:r>
          </a:p>
          <a:p>
            <a:r>
              <a:rPr lang="en-US" dirty="0" smtClean="0">
                <a:latin typeface="Times New Roman" pitchFamily="18" charset="0"/>
                <a:cs typeface="Times New Roman" pitchFamily="18" charset="0"/>
              </a:rPr>
              <a:t>main()</a:t>
            </a:r>
          </a:p>
          <a:p>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x=20; -- x is declared locally</a:t>
            </a:r>
          </a:p>
          <a:p>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(“%d\n”, x);} – output is 20 as local variable gets preference over global variable</a:t>
            </a:r>
          </a:p>
          <a:p>
            <a:r>
              <a:rPr lang="en-US" dirty="0" smtClean="0">
                <a:latin typeface="Times New Roman" pitchFamily="18" charset="0"/>
                <a:cs typeface="Times New Roman" pitchFamily="18" charset="0"/>
              </a:rPr>
              <a:t>display()</a:t>
            </a:r>
          </a:p>
          <a:p>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(“%d\n”, x);} – output is 10 as x is considered as global variable</a:t>
            </a:r>
          </a:p>
          <a:p>
            <a:endParaRPr lang="en-US" dirty="0" smtClean="0">
              <a:latin typeface="Times New Roman" pitchFamily="18" charset="0"/>
              <a:cs typeface="Times New Roman" pitchFamily="18" charset="0"/>
            </a:endParaRPr>
          </a:p>
          <a:p>
            <a:r>
              <a:rPr lang="en-US" u="sng" dirty="0" smtClean="0">
                <a:latin typeface="Times New Roman" pitchFamily="18" charset="0"/>
                <a:cs typeface="Times New Roman" pitchFamily="18" charset="0"/>
              </a:rPr>
              <a:t>Which to use when</a:t>
            </a:r>
          </a:p>
          <a:p>
            <a:r>
              <a:rPr lang="en-US" dirty="0" smtClean="0">
                <a:latin typeface="Times New Roman" pitchFamily="18" charset="0"/>
                <a:cs typeface="Times New Roman" pitchFamily="18" charset="0"/>
              </a:rPr>
              <a:t>Use static storage class only if you want the value of  a variable to persist between different function calls</a:t>
            </a:r>
          </a:p>
          <a:p>
            <a:r>
              <a:rPr lang="en-US" dirty="0" smtClean="0">
                <a:latin typeface="Times New Roman" pitchFamily="18" charset="0"/>
                <a:cs typeface="Times New Roman" pitchFamily="18" charset="0"/>
              </a:rPr>
              <a:t>Use </a:t>
            </a:r>
            <a:r>
              <a:rPr lang="en-US" smtClean="0">
                <a:latin typeface="Times New Roman" pitchFamily="18" charset="0"/>
                <a:cs typeface="Times New Roman" pitchFamily="18" charset="0"/>
              </a:rPr>
              <a:t>register storage </a:t>
            </a:r>
            <a:r>
              <a:rPr lang="en-US" dirty="0" smtClean="0">
                <a:latin typeface="Times New Roman" pitchFamily="18" charset="0"/>
                <a:cs typeface="Times New Roman" pitchFamily="18" charset="0"/>
              </a:rPr>
              <a:t>class for only those variables that are being used very often in a program</a:t>
            </a:r>
          </a:p>
          <a:p>
            <a:r>
              <a:rPr lang="en-US" dirty="0" smtClean="0">
                <a:latin typeface="Times New Roman" pitchFamily="18" charset="0"/>
                <a:cs typeface="Times New Roman" pitchFamily="18" charset="0"/>
              </a:rPr>
              <a:t>Use extern storage class for only those variables that are being used by almost all the functions in the program</a:t>
            </a:r>
          </a:p>
          <a:p>
            <a:r>
              <a:rPr lang="en-US" dirty="0" smtClean="0">
                <a:latin typeface="Times New Roman" pitchFamily="18" charset="0"/>
                <a:cs typeface="Times New Roman" pitchFamily="18" charset="0"/>
              </a:rPr>
              <a:t>Use auto storage class if the above requirement is not there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228600"/>
            <a:ext cx="8839200" cy="923330"/>
          </a:xfrm>
          <a:prstGeom prst="rect">
            <a:avLst/>
          </a:prstGeom>
          <a:noFill/>
        </p:spPr>
        <p:txBody>
          <a:bodyPr wrap="square" rtlCol="0">
            <a:spAutoFit/>
          </a:bodyPr>
          <a:lstStyle/>
          <a:p>
            <a:r>
              <a:rPr lang="en-US" b="1" dirty="0" smtClean="0">
                <a:latin typeface="Times New Roman" pitchFamily="18" charset="0"/>
                <a:cs typeface="Times New Roman" pitchFamily="18" charset="0"/>
              </a:rPr>
              <a:t>Switch</a:t>
            </a:r>
          </a:p>
          <a:p>
            <a:r>
              <a:rPr lang="en-US" dirty="0" smtClean="0">
                <a:latin typeface="Times New Roman" pitchFamily="18" charset="0"/>
                <a:cs typeface="Times New Roman" pitchFamily="18" charset="0"/>
              </a:rPr>
              <a:t>Switch statement is a multi-way decision that tests whether an expression matches one of a number of constant integer values and branches accordingly.</a:t>
            </a:r>
          </a:p>
        </p:txBody>
      </p:sp>
      <p:sp>
        <p:nvSpPr>
          <p:cNvPr id="3" name="TextBox 2"/>
          <p:cNvSpPr txBox="1"/>
          <p:nvPr/>
        </p:nvSpPr>
        <p:spPr>
          <a:xfrm>
            <a:off x="152400" y="2895600"/>
            <a:ext cx="2971800" cy="369332"/>
          </a:xfrm>
          <a:prstGeom prst="rect">
            <a:avLst/>
          </a:prstGeom>
          <a:noFill/>
        </p:spPr>
        <p:txBody>
          <a:bodyPr wrap="square" rtlCol="0">
            <a:spAutoFit/>
          </a:bodyPr>
          <a:lstStyle/>
          <a:p>
            <a:r>
              <a:rPr lang="en-US" u="sng" dirty="0" smtClean="0">
                <a:latin typeface="Times New Roman" pitchFamily="18" charset="0"/>
                <a:cs typeface="Times New Roman" pitchFamily="18" charset="0"/>
              </a:rPr>
              <a:t>Flow diagram for switch case</a:t>
            </a:r>
            <a:endParaRPr lang="en-US" u="sng" dirty="0">
              <a:latin typeface="Times New Roman" pitchFamily="18" charset="0"/>
              <a:cs typeface="Times New Roman" pitchFamily="18" charset="0"/>
            </a:endParaRPr>
          </a:p>
        </p:txBody>
      </p:sp>
      <p:sp>
        <p:nvSpPr>
          <p:cNvPr id="4" name="TextBox 3"/>
          <p:cNvSpPr txBox="1"/>
          <p:nvPr/>
        </p:nvSpPr>
        <p:spPr>
          <a:xfrm>
            <a:off x="381000" y="3810001"/>
            <a:ext cx="990600" cy="304800"/>
          </a:xfrm>
          <a:prstGeom prst="rect">
            <a:avLst/>
          </a:prstGeom>
          <a:noFill/>
        </p:spPr>
        <p:txBody>
          <a:bodyPr wrap="square" rtlCol="0">
            <a:spAutoFit/>
          </a:bodyPr>
          <a:lstStyle/>
          <a:p>
            <a:r>
              <a:rPr lang="en-US" sz="1400" dirty="0" smtClean="0">
                <a:latin typeface="Times New Roman" pitchFamily="18" charset="0"/>
                <a:cs typeface="Times New Roman" pitchFamily="18" charset="0"/>
              </a:rPr>
              <a:t>expression</a:t>
            </a:r>
            <a:endParaRPr lang="en-US" sz="1400" dirty="0">
              <a:latin typeface="Times New Roman" pitchFamily="18" charset="0"/>
              <a:cs typeface="Times New Roman" pitchFamily="18" charset="0"/>
            </a:endParaRPr>
          </a:p>
        </p:txBody>
      </p:sp>
      <p:sp>
        <p:nvSpPr>
          <p:cNvPr id="8" name="TextBox 7"/>
          <p:cNvSpPr txBox="1"/>
          <p:nvPr/>
        </p:nvSpPr>
        <p:spPr>
          <a:xfrm>
            <a:off x="990600" y="4191000"/>
            <a:ext cx="838200" cy="307777"/>
          </a:xfrm>
          <a:prstGeom prst="rect">
            <a:avLst/>
          </a:prstGeom>
          <a:noFill/>
        </p:spPr>
        <p:txBody>
          <a:bodyPr wrap="square" rtlCol="0">
            <a:spAutoFit/>
          </a:bodyPr>
          <a:lstStyle/>
          <a:p>
            <a:r>
              <a:rPr lang="en-US" sz="1400" dirty="0" smtClean="0">
                <a:latin typeface="Times New Roman" pitchFamily="18" charset="0"/>
                <a:cs typeface="Times New Roman" pitchFamily="18" charset="0"/>
              </a:rPr>
              <a:t>Case 1</a:t>
            </a:r>
            <a:endParaRPr lang="en-US" sz="1400" dirty="0">
              <a:latin typeface="Times New Roman" pitchFamily="18" charset="0"/>
              <a:cs typeface="Times New Roman" pitchFamily="18" charset="0"/>
            </a:endParaRPr>
          </a:p>
        </p:txBody>
      </p:sp>
      <p:sp>
        <p:nvSpPr>
          <p:cNvPr id="9" name="TextBox 8"/>
          <p:cNvSpPr txBox="1"/>
          <p:nvPr/>
        </p:nvSpPr>
        <p:spPr>
          <a:xfrm>
            <a:off x="1905000" y="4114800"/>
            <a:ext cx="1676400" cy="304800"/>
          </a:xfrm>
          <a:prstGeom prst="rect">
            <a:avLst/>
          </a:prstGeom>
          <a:noFill/>
        </p:spPr>
        <p:txBody>
          <a:bodyPr wrap="square" rtlCol="0">
            <a:spAutoFit/>
          </a:bodyPr>
          <a:lstStyle/>
          <a:p>
            <a:r>
              <a:rPr lang="en-US" sz="1400" dirty="0" smtClean="0">
                <a:latin typeface="Times New Roman" pitchFamily="18" charset="0"/>
                <a:cs typeface="Times New Roman" pitchFamily="18" charset="0"/>
              </a:rPr>
              <a:t>Code in case 1 block</a:t>
            </a:r>
            <a:endParaRPr lang="en-US" sz="1400" dirty="0">
              <a:latin typeface="Times New Roman" pitchFamily="18" charset="0"/>
              <a:cs typeface="Times New Roman" pitchFamily="18" charset="0"/>
            </a:endParaRPr>
          </a:p>
        </p:txBody>
      </p:sp>
      <p:sp>
        <p:nvSpPr>
          <p:cNvPr id="10" name="TextBox 9"/>
          <p:cNvSpPr txBox="1"/>
          <p:nvPr/>
        </p:nvSpPr>
        <p:spPr>
          <a:xfrm>
            <a:off x="1905000" y="4648200"/>
            <a:ext cx="1752600" cy="304800"/>
          </a:xfrm>
          <a:prstGeom prst="rect">
            <a:avLst/>
          </a:prstGeom>
          <a:noFill/>
        </p:spPr>
        <p:txBody>
          <a:bodyPr wrap="square" rtlCol="0">
            <a:spAutoFit/>
          </a:bodyPr>
          <a:lstStyle/>
          <a:p>
            <a:r>
              <a:rPr lang="en-US" sz="1400" dirty="0" smtClean="0">
                <a:latin typeface="Times New Roman" pitchFamily="18" charset="0"/>
                <a:cs typeface="Times New Roman" pitchFamily="18" charset="0"/>
              </a:rPr>
              <a:t>Code in case 2 block</a:t>
            </a:r>
            <a:endParaRPr lang="en-US" sz="1400" dirty="0">
              <a:latin typeface="Times New Roman" pitchFamily="18" charset="0"/>
              <a:cs typeface="Times New Roman" pitchFamily="18" charset="0"/>
            </a:endParaRPr>
          </a:p>
        </p:txBody>
      </p:sp>
      <p:sp>
        <p:nvSpPr>
          <p:cNvPr id="11" name="TextBox 10"/>
          <p:cNvSpPr txBox="1"/>
          <p:nvPr/>
        </p:nvSpPr>
        <p:spPr>
          <a:xfrm>
            <a:off x="1905000" y="5029200"/>
            <a:ext cx="1676400" cy="307777"/>
          </a:xfrm>
          <a:prstGeom prst="rect">
            <a:avLst/>
          </a:prstGeom>
          <a:noFill/>
        </p:spPr>
        <p:txBody>
          <a:bodyPr wrap="square" rtlCol="0">
            <a:spAutoFit/>
          </a:bodyPr>
          <a:lstStyle/>
          <a:p>
            <a:r>
              <a:rPr lang="en-US" sz="1400" dirty="0" smtClean="0">
                <a:latin typeface="Times New Roman" pitchFamily="18" charset="0"/>
                <a:cs typeface="Times New Roman" pitchFamily="18" charset="0"/>
              </a:rPr>
              <a:t>Code in case 3 block</a:t>
            </a:r>
            <a:endParaRPr lang="en-US" sz="1400" dirty="0">
              <a:latin typeface="Times New Roman" pitchFamily="18" charset="0"/>
              <a:cs typeface="Times New Roman" pitchFamily="18" charset="0"/>
            </a:endParaRPr>
          </a:p>
        </p:txBody>
      </p:sp>
      <p:sp>
        <p:nvSpPr>
          <p:cNvPr id="12" name="TextBox 11"/>
          <p:cNvSpPr txBox="1"/>
          <p:nvPr/>
        </p:nvSpPr>
        <p:spPr>
          <a:xfrm>
            <a:off x="1905000" y="5486400"/>
            <a:ext cx="1828800" cy="304800"/>
          </a:xfrm>
          <a:prstGeom prst="rect">
            <a:avLst/>
          </a:prstGeom>
          <a:noFill/>
        </p:spPr>
        <p:txBody>
          <a:bodyPr wrap="square" rtlCol="0">
            <a:spAutoFit/>
          </a:bodyPr>
          <a:lstStyle/>
          <a:p>
            <a:r>
              <a:rPr lang="en-US" sz="1400" dirty="0" smtClean="0">
                <a:latin typeface="Times New Roman" pitchFamily="18" charset="0"/>
                <a:cs typeface="Times New Roman" pitchFamily="18" charset="0"/>
              </a:rPr>
              <a:t>Code in default block</a:t>
            </a:r>
            <a:endParaRPr lang="en-US" sz="1400" dirty="0">
              <a:latin typeface="Times New Roman" pitchFamily="18" charset="0"/>
              <a:cs typeface="Times New Roman" pitchFamily="18" charset="0"/>
            </a:endParaRPr>
          </a:p>
        </p:txBody>
      </p:sp>
      <p:sp>
        <p:nvSpPr>
          <p:cNvPr id="13" name="TextBox 12"/>
          <p:cNvSpPr txBox="1"/>
          <p:nvPr/>
        </p:nvSpPr>
        <p:spPr>
          <a:xfrm>
            <a:off x="990600" y="4495800"/>
            <a:ext cx="838200" cy="307777"/>
          </a:xfrm>
          <a:prstGeom prst="rect">
            <a:avLst/>
          </a:prstGeom>
          <a:noFill/>
        </p:spPr>
        <p:txBody>
          <a:bodyPr wrap="square" rtlCol="0">
            <a:spAutoFit/>
          </a:bodyPr>
          <a:lstStyle/>
          <a:p>
            <a:r>
              <a:rPr lang="en-US" sz="1400" dirty="0" smtClean="0">
                <a:latin typeface="Times New Roman" pitchFamily="18" charset="0"/>
                <a:cs typeface="Times New Roman" pitchFamily="18" charset="0"/>
              </a:rPr>
              <a:t>Case 2</a:t>
            </a:r>
            <a:endParaRPr lang="en-US" sz="1400" dirty="0">
              <a:latin typeface="Times New Roman" pitchFamily="18" charset="0"/>
              <a:cs typeface="Times New Roman" pitchFamily="18" charset="0"/>
            </a:endParaRPr>
          </a:p>
        </p:txBody>
      </p:sp>
      <p:sp>
        <p:nvSpPr>
          <p:cNvPr id="14" name="TextBox 13"/>
          <p:cNvSpPr txBox="1"/>
          <p:nvPr/>
        </p:nvSpPr>
        <p:spPr>
          <a:xfrm>
            <a:off x="990600" y="4953000"/>
            <a:ext cx="838200" cy="307777"/>
          </a:xfrm>
          <a:prstGeom prst="rect">
            <a:avLst/>
          </a:prstGeom>
          <a:noFill/>
        </p:spPr>
        <p:txBody>
          <a:bodyPr wrap="square" rtlCol="0">
            <a:spAutoFit/>
          </a:bodyPr>
          <a:lstStyle/>
          <a:p>
            <a:r>
              <a:rPr lang="en-US" sz="1400" dirty="0" smtClean="0">
                <a:latin typeface="Times New Roman" pitchFamily="18" charset="0"/>
                <a:cs typeface="Times New Roman" pitchFamily="18" charset="0"/>
              </a:rPr>
              <a:t>Case 3</a:t>
            </a:r>
            <a:endParaRPr lang="en-US" sz="1400" dirty="0">
              <a:latin typeface="Times New Roman" pitchFamily="18" charset="0"/>
              <a:cs typeface="Times New Roman" pitchFamily="18" charset="0"/>
            </a:endParaRPr>
          </a:p>
        </p:txBody>
      </p:sp>
      <p:sp>
        <p:nvSpPr>
          <p:cNvPr id="15" name="TextBox 14"/>
          <p:cNvSpPr txBox="1"/>
          <p:nvPr/>
        </p:nvSpPr>
        <p:spPr>
          <a:xfrm>
            <a:off x="914400" y="5410200"/>
            <a:ext cx="838200" cy="307777"/>
          </a:xfrm>
          <a:prstGeom prst="rect">
            <a:avLst/>
          </a:prstGeom>
          <a:noFill/>
        </p:spPr>
        <p:txBody>
          <a:bodyPr wrap="square" rtlCol="0">
            <a:spAutoFit/>
          </a:bodyPr>
          <a:lstStyle/>
          <a:p>
            <a:r>
              <a:rPr lang="en-US" sz="1400" dirty="0" smtClean="0">
                <a:latin typeface="Times New Roman" pitchFamily="18" charset="0"/>
                <a:cs typeface="Times New Roman" pitchFamily="18" charset="0"/>
              </a:rPr>
              <a:t>default</a:t>
            </a:r>
            <a:endParaRPr lang="en-US" sz="1400" dirty="0">
              <a:latin typeface="Times New Roman" pitchFamily="18" charset="0"/>
              <a:cs typeface="Times New Roman" pitchFamily="18" charset="0"/>
            </a:endParaRPr>
          </a:p>
        </p:txBody>
      </p:sp>
      <p:sp>
        <p:nvSpPr>
          <p:cNvPr id="16" name="Flowchart: Decision 15"/>
          <p:cNvSpPr/>
          <p:nvPr/>
        </p:nvSpPr>
        <p:spPr>
          <a:xfrm>
            <a:off x="228600" y="3657600"/>
            <a:ext cx="1371600" cy="685800"/>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828800" y="4114800"/>
            <a:ext cx="19812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1828800" y="5029200"/>
            <a:ext cx="19812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1828800" y="5486400"/>
            <a:ext cx="19812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828800" y="4572000"/>
            <a:ext cx="19812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228600" y="1219200"/>
            <a:ext cx="2743200" cy="1200329"/>
          </a:xfrm>
          <a:prstGeom prst="rect">
            <a:avLst/>
          </a:prstGeom>
          <a:noFill/>
        </p:spPr>
        <p:txBody>
          <a:bodyPr wrap="square" rtlCol="0">
            <a:spAutoFit/>
          </a:bodyPr>
          <a:lstStyle/>
          <a:p>
            <a:r>
              <a:rPr lang="en-US" dirty="0" smtClean="0">
                <a:latin typeface="Times New Roman" pitchFamily="18" charset="0"/>
                <a:cs typeface="Times New Roman" pitchFamily="18" charset="0"/>
              </a:rPr>
              <a:t>switch(expression){</a:t>
            </a:r>
          </a:p>
          <a:p>
            <a:r>
              <a:rPr lang="en-US" dirty="0" smtClean="0">
                <a:latin typeface="Times New Roman" pitchFamily="18" charset="0"/>
                <a:cs typeface="Times New Roman" pitchFamily="18" charset="0"/>
              </a:rPr>
              <a:t>case const-</a:t>
            </a:r>
            <a:r>
              <a:rPr lang="en-US" dirty="0" err="1" smtClean="0">
                <a:latin typeface="Times New Roman" pitchFamily="18" charset="0"/>
                <a:cs typeface="Times New Roman" pitchFamily="18" charset="0"/>
              </a:rPr>
              <a:t>expr</a:t>
            </a:r>
            <a:r>
              <a:rPr lang="en-US" dirty="0" smtClean="0">
                <a:latin typeface="Times New Roman" pitchFamily="18" charset="0"/>
                <a:cs typeface="Times New Roman" pitchFamily="18" charset="0"/>
              </a:rPr>
              <a:t>: statements</a:t>
            </a:r>
          </a:p>
          <a:p>
            <a:r>
              <a:rPr lang="en-US" dirty="0" smtClean="0">
                <a:latin typeface="Times New Roman" pitchFamily="18" charset="0"/>
                <a:cs typeface="Times New Roman" pitchFamily="18" charset="0"/>
              </a:rPr>
              <a:t>case const-</a:t>
            </a:r>
            <a:r>
              <a:rPr lang="en-US" dirty="0" err="1" smtClean="0">
                <a:latin typeface="Times New Roman" pitchFamily="18" charset="0"/>
                <a:cs typeface="Times New Roman" pitchFamily="18" charset="0"/>
              </a:rPr>
              <a:t>expr</a:t>
            </a:r>
            <a:r>
              <a:rPr lang="en-US" dirty="0" smtClean="0">
                <a:latin typeface="Times New Roman" pitchFamily="18" charset="0"/>
                <a:cs typeface="Times New Roman" pitchFamily="18" charset="0"/>
              </a:rPr>
              <a:t>: statements</a:t>
            </a:r>
          </a:p>
          <a:p>
            <a:r>
              <a:rPr lang="en-US" dirty="0" smtClean="0">
                <a:latin typeface="Times New Roman" pitchFamily="18" charset="0"/>
                <a:cs typeface="Times New Roman" pitchFamily="18" charset="0"/>
              </a:rPr>
              <a:t>default: statements}</a:t>
            </a:r>
          </a:p>
        </p:txBody>
      </p:sp>
      <p:sp>
        <p:nvSpPr>
          <p:cNvPr id="24" name="TextBox 23"/>
          <p:cNvSpPr txBox="1"/>
          <p:nvPr/>
        </p:nvSpPr>
        <p:spPr>
          <a:xfrm>
            <a:off x="3048000" y="1143000"/>
            <a:ext cx="5867400" cy="1754326"/>
          </a:xfrm>
          <a:prstGeom prst="rect">
            <a:avLst/>
          </a:prstGeom>
          <a:noFill/>
        </p:spPr>
        <p:txBody>
          <a:bodyPr wrap="square" rtlCol="0">
            <a:spAutoFit/>
          </a:bodyPr>
          <a:lstStyle/>
          <a:p>
            <a:r>
              <a:rPr lang="en-US" dirty="0" smtClean="0">
                <a:latin typeface="Times New Roman" pitchFamily="18" charset="0"/>
                <a:cs typeface="Times New Roman" pitchFamily="18" charset="0"/>
              </a:rPr>
              <a:t>Each case is labeled by one or more integer valued constants or constant expressions</a:t>
            </a:r>
          </a:p>
          <a:p>
            <a:r>
              <a:rPr lang="en-US" dirty="0" smtClean="0">
                <a:latin typeface="Times New Roman" pitchFamily="18" charset="0"/>
                <a:cs typeface="Times New Roman" pitchFamily="18" charset="0"/>
              </a:rPr>
              <a:t>Compares expression with each const-</a:t>
            </a:r>
            <a:r>
              <a:rPr lang="en-US" dirty="0" err="1" smtClean="0">
                <a:latin typeface="Times New Roman" pitchFamily="18" charset="0"/>
                <a:cs typeface="Times New Roman" pitchFamily="18" charset="0"/>
              </a:rPr>
              <a:t>expr</a:t>
            </a:r>
            <a:r>
              <a:rPr lang="en-US" dirty="0" smtClean="0">
                <a:latin typeface="Times New Roman" pitchFamily="18" charset="0"/>
                <a:cs typeface="Times New Roman" pitchFamily="18" charset="0"/>
              </a:rPr>
              <a:t> or constant, execution starts at that case where match occurs</a:t>
            </a:r>
          </a:p>
          <a:p>
            <a:r>
              <a:rPr lang="en-US" dirty="0" smtClean="0">
                <a:latin typeface="Times New Roman" pitchFamily="18" charset="0"/>
                <a:cs typeface="Times New Roman" pitchFamily="18" charset="0"/>
              </a:rPr>
              <a:t>Case labeled default is executed if none of the other cases are satisfied. Default is optional.</a:t>
            </a:r>
            <a:endParaRPr lang="en-US" dirty="0"/>
          </a:p>
        </p:txBody>
      </p:sp>
      <p:cxnSp>
        <p:nvCxnSpPr>
          <p:cNvPr id="26" name="Straight Arrow Connector 25"/>
          <p:cNvCxnSpPr>
            <a:endCxn id="16" idx="0"/>
          </p:cNvCxnSpPr>
          <p:nvPr/>
        </p:nvCxnSpPr>
        <p:spPr>
          <a:xfrm rot="5400000">
            <a:off x="762000" y="35052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6" idx="2"/>
          </p:cNvCxnSpPr>
          <p:nvPr/>
        </p:nvCxnSpPr>
        <p:spPr>
          <a:xfrm rot="5400000">
            <a:off x="-114300" y="5372100"/>
            <a:ext cx="2057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914400" y="44196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914400" y="56388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914400" y="51816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914400" y="47244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rot="10800000">
            <a:off x="914400" y="6172200"/>
            <a:ext cx="3200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flipH="1" flipV="1">
            <a:off x="3163094" y="5218906"/>
            <a:ext cx="1905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3810000" y="4267200"/>
            <a:ext cx="30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3810000" y="4800600"/>
            <a:ext cx="30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3810000" y="5257800"/>
            <a:ext cx="30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3810000" y="5715000"/>
            <a:ext cx="3048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4267200" y="3276600"/>
            <a:ext cx="4648200" cy="3139321"/>
          </a:xfrm>
          <a:prstGeom prst="rect">
            <a:avLst/>
          </a:prstGeom>
          <a:noFill/>
        </p:spPr>
        <p:txBody>
          <a:bodyPr wrap="square" rtlCol="0">
            <a:spAutoFit/>
          </a:bodyPr>
          <a:lstStyle/>
          <a:p>
            <a:r>
              <a:rPr lang="en-US" dirty="0" smtClean="0">
                <a:latin typeface="Times New Roman" pitchFamily="18" charset="0"/>
                <a:cs typeface="Times New Roman" pitchFamily="18" charset="0"/>
              </a:rPr>
              <a:t>#include &lt;</a:t>
            </a:r>
            <a:r>
              <a:rPr lang="en-US" dirty="0" err="1" smtClean="0">
                <a:latin typeface="Times New Roman" pitchFamily="18" charset="0"/>
                <a:cs typeface="Times New Roman" pitchFamily="18" charset="0"/>
              </a:rPr>
              <a:t>stdio.h</a:t>
            </a:r>
            <a:r>
              <a:rPr lang="en-US" dirty="0" smtClean="0">
                <a:latin typeface="Times New Roman" pitchFamily="18" charset="0"/>
                <a:cs typeface="Times New Roman" pitchFamily="18" charset="0"/>
              </a:rPr>
              <a:t>&gt;</a:t>
            </a:r>
          </a:p>
          <a:p>
            <a:r>
              <a:rPr lang="en-US" dirty="0" err="1">
                <a:latin typeface="Times New Roman" pitchFamily="18" charset="0"/>
                <a:cs typeface="Times New Roman" pitchFamily="18" charset="0"/>
              </a:rPr>
              <a:t>i</a:t>
            </a:r>
            <a:r>
              <a:rPr lang="en-US" dirty="0" err="1" smtClean="0">
                <a:latin typeface="Times New Roman" pitchFamily="18" charset="0"/>
                <a:cs typeface="Times New Roman" pitchFamily="18" charset="0"/>
              </a:rPr>
              <a:t>nt</a:t>
            </a:r>
            <a:r>
              <a:rPr lang="en-US" dirty="0" smtClean="0">
                <a:latin typeface="Times New Roman" pitchFamily="18" charset="0"/>
                <a:cs typeface="Times New Roman" pitchFamily="18" charset="0"/>
              </a:rPr>
              <a:t> main()</a:t>
            </a:r>
          </a:p>
          <a:p>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num=2;     expression can be a variable also</a:t>
            </a:r>
          </a:p>
          <a:p>
            <a:r>
              <a:rPr lang="en-US" dirty="0" smtClean="0">
                <a:latin typeface="Times New Roman" pitchFamily="18" charset="0"/>
                <a:cs typeface="Times New Roman" pitchFamily="18" charset="0"/>
              </a:rPr>
              <a:t>switch (</a:t>
            </a:r>
            <a:r>
              <a:rPr lang="en-US" dirty="0" smtClean="0">
                <a:solidFill>
                  <a:srgbClr val="FF0000"/>
                </a:solidFill>
                <a:latin typeface="Times New Roman" pitchFamily="18" charset="0"/>
                <a:cs typeface="Times New Roman" pitchFamily="18" charset="0"/>
              </a:rPr>
              <a:t>num+2</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case 1: </a:t>
            </a:r>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(“case 1:value is %d”, num);</a:t>
            </a:r>
          </a:p>
          <a:p>
            <a:r>
              <a:rPr lang="en-US" dirty="0" smtClean="0">
                <a:latin typeface="Times New Roman" pitchFamily="18" charset="0"/>
                <a:cs typeface="Times New Roman" pitchFamily="18" charset="0"/>
              </a:rPr>
              <a:t>case 2: </a:t>
            </a:r>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(“case 2:value is %d”, num);</a:t>
            </a:r>
          </a:p>
          <a:p>
            <a:r>
              <a:rPr lang="en-US" dirty="0" smtClean="0">
                <a:latin typeface="Times New Roman" pitchFamily="18" charset="0"/>
                <a:cs typeface="Times New Roman" pitchFamily="18" charset="0"/>
              </a:rPr>
              <a:t>case 3: </a:t>
            </a:r>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(“case 3:value is %d”, num);</a:t>
            </a:r>
          </a:p>
          <a:p>
            <a:r>
              <a:rPr lang="en-US" dirty="0" smtClean="0">
                <a:latin typeface="Times New Roman" pitchFamily="18" charset="0"/>
                <a:cs typeface="Times New Roman" pitchFamily="18" charset="0"/>
              </a:rPr>
              <a:t>default: </a:t>
            </a:r>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(“default: value is %d”, num);}</a:t>
            </a:r>
          </a:p>
          <a:p>
            <a:r>
              <a:rPr lang="en-US" dirty="0" smtClean="0">
                <a:latin typeface="Times New Roman" pitchFamily="18" charset="0"/>
                <a:cs typeface="Times New Roman" pitchFamily="18" charset="0"/>
              </a:rPr>
              <a:t>return 0;}</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Output: default: value is 2</a:t>
            </a:r>
            <a:endParaRPr lang="en-US" dirty="0"/>
          </a:p>
        </p:txBody>
      </p:sp>
      <p:cxnSp>
        <p:nvCxnSpPr>
          <p:cNvPr id="62" name="Straight Arrow Connector 61"/>
          <p:cNvCxnSpPr/>
          <p:nvPr/>
        </p:nvCxnSpPr>
        <p:spPr>
          <a:xfrm flipV="1">
            <a:off x="5334000" y="4038600"/>
            <a:ext cx="4572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2362200" y="1371600"/>
            <a:ext cx="7620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228600"/>
            <a:ext cx="4469802" cy="2031325"/>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Break statement</a:t>
            </a:r>
          </a:p>
          <a:p>
            <a:endParaRPr lang="en-IN" dirty="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Syntax: break;</a:t>
            </a:r>
          </a:p>
          <a:p>
            <a:r>
              <a:rPr lang="en-IN" dirty="0" smtClean="0">
                <a:latin typeface="Times New Roman" panose="02020603050405020304" pitchFamily="18" charset="0"/>
                <a:cs typeface="Times New Roman" panose="02020603050405020304" pitchFamily="18" charset="0"/>
              </a:rPr>
              <a:t> Provides </a:t>
            </a:r>
            <a:r>
              <a:rPr lang="en-IN" dirty="0">
                <a:latin typeface="Times New Roman" panose="02020603050405020304" pitchFamily="18" charset="0"/>
                <a:cs typeface="Times New Roman" panose="02020603050405020304" pitchFamily="18" charset="0"/>
              </a:rPr>
              <a:t>an early exit from for, while, do</a:t>
            </a:r>
          </a:p>
          <a:p>
            <a:r>
              <a:rPr lang="en-IN" dirty="0">
                <a:latin typeface="Times New Roman" panose="02020603050405020304" pitchFamily="18" charset="0"/>
                <a:cs typeface="Times New Roman" panose="02020603050405020304" pitchFamily="18" charset="0"/>
              </a:rPr>
              <a:t>Causes the innermost enclosing loop to be exited immediately</a:t>
            </a:r>
          </a:p>
          <a:p>
            <a:r>
              <a:rPr lang="en-IN" dirty="0">
                <a:latin typeface="Times New Roman" panose="02020603050405020304" pitchFamily="18" charset="0"/>
                <a:cs typeface="Times New Roman" panose="02020603050405020304" pitchFamily="18" charset="0"/>
              </a:rPr>
              <a:t>Applied to switch also  </a:t>
            </a:r>
          </a:p>
        </p:txBody>
      </p:sp>
      <p:sp>
        <p:nvSpPr>
          <p:cNvPr id="5" name="TextBox 4"/>
          <p:cNvSpPr txBox="1"/>
          <p:nvPr/>
        </p:nvSpPr>
        <p:spPr>
          <a:xfrm>
            <a:off x="137161" y="2359287"/>
            <a:ext cx="4469802" cy="286232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#include &lt;</a:t>
            </a:r>
            <a:r>
              <a:rPr lang="en-IN" dirty="0" err="1">
                <a:latin typeface="Times New Roman" panose="02020603050405020304" pitchFamily="18" charset="0"/>
                <a:cs typeface="Times New Roman" panose="02020603050405020304" pitchFamily="18" charset="0"/>
              </a:rPr>
              <a:t>stdio.h</a:t>
            </a:r>
            <a:r>
              <a:rPr lang="en-IN" dirty="0">
                <a:latin typeface="Times New Roman" panose="02020603050405020304" pitchFamily="18" charset="0"/>
                <a:cs typeface="Times New Roman" panose="02020603050405020304" pitchFamily="18" charset="0"/>
              </a:rPr>
              <a:t>&gt;</a:t>
            </a:r>
          </a:p>
          <a:p>
            <a:r>
              <a:rPr lang="en-IN" dirty="0" err="1">
                <a:latin typeface="Times New Roman" panose="02020603050405020304" pitchFamily="18" charset="0"/>
                <a:cs typeface="Times New Roman" panose="02020603050405020304" pitchFamily="18" charset="0"/>
              </a:rPr>
              <a:t>int</a:t>
            </a:r>
            <a:r>
              <a:rPr lang="en-IN" dirty="0">
                <a:latin typeface="Times New Roman" panose="02020603050405020304" pitchFamily="18" charset="0"/>
                <a:cs typeface="Times New Roman" panose="02020603050405020304" pitchFamily="18" charset="0"/>
              </a:rPr>
              <a:t> main()</a:t>
            </a:r>
          </a:p>
          <a:p>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int</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=2;</a:t>
            </a:r>
          </a:p>
          <a:p>
            <a:r>
              <a:rPr lang="en-IN" dirty="0">
                <a:latin typeface="Times New Roman" panose="02020603050405020304" pitchFamily="18" charset="0"/>
                <a:cs typeface="Times New Roman" panose="02020603050405020304" pitchFamily="18" charset="0"/>
              </a:rPr>
              <a:t>  switch(</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  {case 1: </a:t>
            </a:r>
            <a:r>
              <a:rPr lang="en-IN" dirty="0" err="1">
                <a:latin typeface="Times New Roman" panose="02020603050405020304" pitchFamily="18" charset="0"/>
                <a:cs typeface="Times New Roman" panose="02020603050405020304" pitchFamily="18" charset="0"/>
              </a:rPr>
              <a:t>printf</a:t>
            </a:r>
            <a:r>
              <a:rPr lang="en-IN" dirty="0">
                <a:latin typeface="Times New Roman" panose="02020603050405020304" pitchFamily="18" charset="0"/>
                <a:cs typeface="Times New Roman" panose="02020603050405020304" pitchFamily="18" charset="0"/>
              </a:rPr>
              <a:t>(“Case 1”);</a:t>
            </a:r>
          </a:p>
          <a:p>
            <a:r>
              <a:rPr lang="en-IN" dirty="0">
                <a:latin typeface="Times New Roman" panose="02020603050405020304" pitchFamily="18" charset="0"/>
                <a:cs typeface="Times New Roman" panose="02020603050405020304" pitchFamily="18" charset="0"/>
              </a:rPr>
              <a:t>    case 2: </a:t>
            </a:r>
            <a:r>
              <a:rPr lang="en-IN" dirty="0" err="1">
                <a:latin typeface="Times New Roman" panose="02020603050405020304" pitchFamily="18" charset="0"/>
                <a:cs typeface="Times New Roman" panose="02020603050405020304" pitchFamily="18" charset="0"/>
              </a:rPr>
              <a:t>printf</a:t>
            </a:r>
            <a:r>
              <a:rPr lang="en-IN" dirty="0">
                <a:latin typeface="Times New Roman" panose="02020603050405020304" pitchFamily="18" charset="0"/>
                <a:cs typeface="Times New Roman" panose="02020603050405020304" pitchFamily="18" charset="0"/>
              </a:rPr>
              <a:t>(“Case 2”);</a:t>
            </a:r>
          </a:p>
          <a:p>
            <a:r>
              <a:rPr lang="en-IN" dirty="0">
                <a:latin typeface="Times New Roman" panose="02020603050405020304" pitchFamily="18" charset="0"/>
                <a:cs typeface="Times New Roman" panose="02020603050405020304" pitchFamily="18" charset="0"/>
              </a:rPr>
              <a:t>    case 3: </a:t>
            </a:r>
            <a:r>
              <a:rPr lang="en-IN" dirty="0" err="1">
                <a:latin typeface="Times New Roman" panose="02020603050405020304" pitchFamily="18" charset="0"/>
                <a:cs typeface="Times New Roman" panose="02020603050405020304" pitchFamily="18" charset="0"/>
              </a:rPr>
              <a:t>printf</a:t>
            </a:r>
            <a:r>
              <a:rPr lang="en-IN" dirty="0">
                <a:latin typeface="Times New Roman" panose="02020603050405020304" pitchFamily="18" charset="0"/>
                <a:cs typeface="Times New Roman" panose="02020603050405020304" pitchFamily="18" charset="0"/>
              </a:rPr>
              <a:t>(“Case 3”);</a:t>
            </a:r>
          </a:p>
          <a:p>
            <a:r>
              <a:rPr lang="en-IN" dirty="0">
                <a:latin typeface="Times New Roman" panose="02020603050405020304" pitchFamily="18" charset="0"/>
                <a:cs typeface="Times New Roman" panose="02020603050405020304" pitchFamily="18" charset="0"/>
              </a:rPr>
              <a:t>    case 4: </a:t>
            </a:r>
            <a:r>
              <a:rPr lang="en-IN" dirty="0" err="1">
                <a:latin typeface="Times New Roman" panose="02020603050405020304" pitchFamily="18" charset="0"/>
                <a:cs typeface="Times New Roman" panose="02020603050405020304" pitchFamily="18" charset="0"/>
              </a:rPr>
              <a:t>printf</a:t>
            </a:r>
            <a:r>
              <a:rPr lang="en-IN" dirty="0">
                <a:latin typeface="Times New Roman" panose="02020603050405020304" pitchFamily="18" charset="0"/>
                <a:cs typeface="Times New Roman" panose="02020603050405020304" pitchFamily="18" charset="0"/>
              </a:rPr>
              <a:t>(“Case 4”);</a:t>
            </a:r>
          </a:p>
          <a:p>
            <a:r>
              <a:rPr lang="en-IN" dirty="0">
                <a:latin typeface="Times New Roman" panose="02020603050405020304" pitchFamily="18" charset="0"/>
                <a:cs typeface="Times New Roman" panose="02020603050405020304" pitchFamily="18" charset="0"/>
              </a:rPr>
              <a:t>    default: </a:t>
            </a:r>
            <a:r>
              <a:rPr lang="en-IN" dirty="0" err="1">
                <a:latin typeface="Times New Roman" panose="02020603050405020304" pitchFamily="18" charset="0"/>
                <a:cs typeface="Times New Roman" panose="02020603050405020304" pitchFamily="18" charset="0"/>
              </a:rPr>
              <a:t>printf</a:t>
            </a:r>
            <a:r>
              <a:rPr lang="en-IN" dirty="0">
                <a:latin typeface="Times New Roman" panose="02020603050405020304" pitchFamily="18" charset="0"/>
                <a:cs typeface="Times New Roman" panose="02020603050405020304" pitchFamily="18" charset="0"/>
              </a:rPr>
              <a:t>(“Default”);}</a:t>
            </a:r>
          </a:p>
          <a:p>
            <a:r>
              <a:rPr lang="en-IN" dirty="0">
                <a:latin typeface="Times New Roman" panose="02020603050405020304" pitchFamily="18" charset="0"/>
                <a:cs typeface="Times New Roman" panose="02020603050405020304" pitchFamily="18" charset="0"/>
              </a:rPr>
              <a:t>return 0;}</a:t>
            </a:r>
          </a:p>
        </p:txBody>
      </p:sp>
      <p:sp>
        <p:nvSpPr>
          <p:cNvPr id="6" name="TextBox 5"/>
          <p:cNvSpPr txBox="1"/>
          <p:nvPr/>
        </p:nvSpPr>
        <p:spPr>
          <a:xfrm>
            <a:off x="5334000" y="333439"/>
            <a:ext cx="2929218" cy="3970318"/>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#include &lt;</a:t>
            </a:r>
            <a:r>
              <a:rPr lang="en-IN" dirty="0" err="1">
                <a:latin typeface="Times New Roman" panose="02020603050405020304" pitchFamily="18" charset="0"/>
                <a:cs typeface="Times New Roman" panose="02020603050405020304" pitchFamily="18" charset="0"/>
              </a:rPr>
              <a:t>stdio.h</a:t>
            </a:r>
            <a:r>
              <a:rPr lang="en-IN" dirty="0">
                <a:latin typeface="Times New Roman" panose="02020603050405020304" pitchFamily="18" charset="0"/>
                <a:cs typeface="Times New Roman" panose="02020603050405020304" pitchFamily="18" charset="0"/>
              </a:rPr>
              <a:t>&gt;</a:t>
            </a:r>
          </a:p>
          <a:p>
            <a:r>
              <a:rPr lang="en-IN" dirty="0" err="1">
                <a:latin typeface="Times New Roman" panose="02020603050405020304" pitchFamily="18" charset="0"/>
                <a:cs typeface="Times New Roman" panose="02020603050405020304" pitchFamily="18" charset="0"/>
              </a:rPr>
              <a:t>int</a:t>
            </a:r>
            <a:r>
              <a:rPr lang="en-IN" dirty="0">
                <a:latin typeface="Times New Roman" panose="02020603050405020304" pitchFamily="18" charset="0"/>
                <a:cs typeface="Times New Roman" panose="02020603050405020304" pitchFamily="18" charset="0"/>
              </a:rPr>
              <a:t> main()</a:t>
            </a:r>
          </a:p>
          <a:p>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int</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=2;</a:t>
            </a:r>
          </a:p>
          <a:p>
            <a:r>
              <a:rPr lang="en-IN" dirty="0">
                <a:latin typeface="Times New Roman" panose="02020603050405020304" pitchFamily="18" charset="0"/>
                <a:cs typeface="Times New Roman" panose="02020603050405020304" pitchFamily="18" charset="0"/>
              </a:rPr>
              <a:t>  switch(</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  {case 1: </a:t>
            </a:r>
            <a:r>
              <a:rPr lang="en-IN" dirty="0" err="1">
                <a:latin typeface="Times New Roman" panose="02020603050405020304" pitchFamily="18" charset="0"/>
                <a:cs typeface="Times New Roman" panose="02020603050405020304" pitchFamily="18" charset="0"/>
              </a:rPr>
              <a:t>printf</a:t>
            </a:r>
            <a:r>
              <a:rPr lang="en-IN" dirty="0">
                <a:latin typeface="Times New Roman" panose="02020603050405020304" pitchFamily="18" charset="0"/>
                <a:cs typeface="Times New Roman" panose="02020603050405020304" pitchFamily="18" charset="0"/>
              </a:rPr>
              <a:t>(“Case 1”);</a:t>
            </a:r>
          </a:p>
          <a:p>
            <a:r>
              <a:rPr lang="en-IN" dirty="0">
                <a:latin typeface="Times New Roman" panose="02020603050405020304" pitchFamily="18" charset="0"/>
                <a:cs typeface="Times New Roman" panose="02020603050405020304" pitchFamily="18" charset="0"/>
              </a:rPr>
              <a:t>                break;</a:t>
            </a:r>
          </a:p>
          <a:p>
            <a:r>
              <a:rPr lang="en-IN" dirty="0">
                <a:latin typeface="Times New Roman" panose="02020603050405020304" pitchFamily="18" charset="0"/>
                <a:cs typeface="Times New Roman" panose="02020603050405020304" pitchFamily="18" charset="0"/>
              </a:rPr>
              <a:t>    case 2: </a:t>
            </a:r>
            <a:r>
              <a:rPr lang="en-IN" dirty="0" err="1">
                <a:latin typeface="Times New Roman" panose="02020603050405020304" pitchFamily="18" charset="0"/>
                <a:cs typeface="Times New Roman" panose="02020603050405020304" pitchFamily="18" charset="0"/>
              </a:rPr>
              <a:t>printf</a:t>
            </a:r>
            <a:r>
              <a:rPr lang="en-IN" dirty="0">
                <a:latin typeface="Times New Roman" panose="02020603050405020304" pitchFamily="18" charset="0"/>
                <a:cs typeface="Times New Roman" panose="02020603050405020304" pitchFamily="18" charset="0"/>
              </a:rPr>
              <a:t>(“Case 2”);</a:t>
            </a:r>
          </a:p>
          <a:p>
            <a:r>
              <a:rPr lang="en-IN" dirty="0">
                <a:latin typeface="Times New Roman" panose="02020603050405020304" pitchFamily="18" charset="0"/>
                <a:cs typeface="Times New Roman" panose="02020603050405020304" pitchFamily="18" charset="0"/>
              </a:rPr>
              <a:t>                break;</a:t>
            </a:r>
          </a:p>
          <a:p>
            <a:r>
              <a:rPr lang="en-IN" dirty="0">
                <a:latin typeface="Times New Roman" panose="02020603050405020304" pitchFamily="18" charset="0"/>
                <a:cs typeface="Times New Roman" panose="02020603050405020304" pitchFamily="18" charset="0"/>
              </a:rPr>
              <a:t>    case 3: </a:t>
            </a:r>
            <a:r>
              <a:rPr lang="en-IN" dirty="0" err="1">
                <a:latin typeface="Times New Roman" panose="02020603050405020304" pitchFamily="18" charset="0"/>
                <a:cs typeface="Times New Roman" panose="02020603050405020304" pitchFamily="18" charset="0"/>
              </a:rPr>
              <a:t>printf</a:t>
            </a:r>
            <a:r>
              <a:rPr lang="en-IN" dirty="0">
                <a:latin typeface="Times New Roman" panose="02020603050405020304" pitchFamily="18" charset="0"/>
                <a:cs typeface="Times New Roman" panose="02020603050405020304" pitchFamily="18" charset="0"/>
              </a:rPr>
              <a:t>(“Case 3”);</a:t>
            </a:r>
          </a:p>
          <a:p>
            <a:r>
              <a:rPr lang="en-IN" dirty="0">
                <a:latin typeface="Times New Roman" panose="02020603050405020304" pitchFamily="18" charset="0"/>
                <a:cs typeface="Times New Roman" panose="02020603050405020304" pitchFamily="18" charset="0"/>
              </a:rPr>
              <a:t>                break;</a:t>
            </a:r>
          </a:p>
          <a:p>
            <a:r>
              <a:rPr lang="en-IN" dirty="0">
                <a:latin typeface="Times New Roman" panose="02020603050405020304" pitchFamily="18" charset="0"/>
                <a:cs typeface="Times New Roman" panose="02020603050405020304" pitchFamily="18" charset="0"/>
              </a:rPr>
              <a:t>    case 4: </a:t>
            </a:r>
            <a:r>
              <a:rPr lang="en-IN" dirty="0" err="1">
                <a:latin typeface="Times New Roman" panose="02020603050405020304" pitchFamily="18" charset="0"/>
                <a:cs typeface="Times New Roman" panose="02020603050405020304" pitchFamily="18" charset="0"/>
              </a:rPr>
              <a:t>printf</a:t>
            </a:r>
            <a:r>
              <a:rPr lang="en-IN" dirty="0">
                <a:latin typeface="Times New Roman" panose="02020603050405020304" pitchFamily="18" charset="0"/>
                <a:cs typeface="Times New Roman" panose="02020603050405020304" pitchFamily="18" charset="0"/>
              </a:rPr>
              <a:t>(“Case 4”);</a:t>
            </a:r>
          </a:p>
          <a:p>
            <a:r>
              <a:rPr lang="en-IN" dirty="0">
                <a:latin typeface="Times New Roman" panose="02020603050405020304" pitchFamily="18" charset="0"/>
                <a:cs typeface="Times New Roman" panose="02020603050405020304" pitchFamily="18" charset="0"/>
              </a:rPr>
              <a:t>                break;</a:t>
            </a:r>
          </a:p>
          <a:p>
            <a:r>
              <a:rPr lang="en-IN" dirty="0">
                <a:latin typeface="Times New Roman" panose="02020603050405020304" pitchFamily="18" charset="0"/>
                <a:cs typeface="Times New Roman" panose="02020603050405020304" pitchFamily="18" charset="0"/>
              </a:rPr>
              <a:t>    default: </a:t>
            </a:r>
            <a:r>
              <a:rPr lang="en-IN" dirty="0" err="1">
                <a:latin typeface="Times New Roman" panose="02020603050405020304" pitchFamily="18" charset="0"/>
                <a:cs typeface="Times New Roman" panose="02020603050405020304" pitchFamily="18" charset="0"/>
              </a:rPr>
              <a:t>printf</a:t>
            </a:r>
            <a:r>
              <a:rPr lang="en-IN" dirty="0">
                <a:latin typeface="Times New Roman" panose="02020603050405020304" pitchFamily="18" charset="0"/>
                <a:cs typeface="Times New Roman" panose="02020603050405020304" pitchFamily="18" charset="0"/>
              </a:rPr>
              <a:t>(“Default”);}</a:t>
            </a:r>
          </a:p>
          <a:p>
            <a:r>
              <a:rPr lang="en-IN" dirty="0">
                <a:latin typeface="Times New Roman" panose="02020603050405020304" pitchFamily="18" charset="0"/>
                <a:cs typeface="Times New Roman" panose="02020603050405020304" pitchFamily="18" charset="0"/>
              </a:rPr>
              <a:t>return 0;}</a:t>
            </a:r>
          </a:p>
        </p:txBody>
      </p:sp>
      <p:sp>
        <p:nvSpPr>
          <p:cNvPr id="7" name="TextBox 6"/>
          <p:cNvSpPr txBox="1"/>
          <p:nvPr/>
        </p:nvSpPr>
        <p:spPr>
          <a:xfrm>
            <a:off x="196634" y="5410200"/>
            <a:ext cx="7884011" cy="923330"/>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As </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=2, so control jumps to the case 2 and after case 2 all the subsequent cases and default statements are executed. Hence the output is Case 2 Case 3 Case 4 Default</a:t>
            </a:r>
          </a:p>
          <a:p>
            <a:r>
              <a:rPr lang="en-IN" dirty="0">
                <a:latin typeface="Times New Roman" panose="02020603050405020304" pitchFamily="18" charset="0"/>
                <a:cs typeface="Times New Roman" panose="02020603050405020304" pitchFamily="18" charset="0"/>
              </a:rPr>
              <a:t>Use of break statement after each </a:t>
            </a:r>
            <a:r>
              <a:rPr lang="en-IN" dirty="0" err="1">
                <a:latin typeface="Times New Roman" panose="02020603050405020304" pitchFamily="18" charset="0"/>
                <a:cs typeface="Times New Roman" panose="02020603050405020304" pitchFamily="18" charset="0"/>
              </a:rPr>
              <a:t>printf</a:t>
            </a:r>
            <a:r>
              <a:rPr lang="en-IN" dirty="0">
                <a:latin typeface="Times New Roman" panose="02020603050405020304" pitchFamily="18" charset="0"/>
                <a:cs typeface="Times New Roman" panose="02020603050405020304" pitchFamily="18" charset="0"/>
              </a:rPr>
              <a:t> for getting the correct output Case 2</a:t>
            </a:r>
          </a:p>
        </p:txBody>
      </p:sp>
    </p:spTree>
    <p:extLst>
      <p:ext uri="{BB962C8B-B14F-4D97-AF65-F5344CB8AC3E}">
        <p14:creationId xmlns="" xmlns:p14="http://schemas.microsoft.com/office/powerpoint/2010/main" val="9868245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0527" y="317333"/>
            <a:ext cx="8810513" cy="2031325"/>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Continue statement</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Causes the next iteration of the enclosing for, while or do loop to begin</a:t>
            </a:r>
          </a:p>
          <a:p>
            <a:r>
              <a:rPr lang="en-IN" dirty="0">
                <a:latin typeface="Times New Roman" panose="02020603050405020304" pitchFamily="18" charset="0"/>
                <a:cs typeface="Times New Roman" panose="02020603050405020304" pitchFamily="18" charset="0"/>
              </a:rPr>
              <a:t>In case of while and do loop test part is executed immediately whereas in case of for loop increment step is executed immediately.</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Syntax: continue;</a:t>
            </a:r>
          </a:p>
        </p:txBody>
      </p:sp>
      <p:sp>
        <p:nvSpPr>
          <p:cNvPr id="3" name="TextBox 2"/>
          <p:cNvSpPr txBox="1"/>
          <p:nvPr/>
        </p:nvSpPr>
        <p:spPr>
          <a:xfrm>
            <a:off x="161305" y="2331855"/>
            <a:ext cx="2670586" cy="523220"/>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Flow diagram of continue statement</a:t>
            </a:r>
          </a:p>
        </p:txBody>
      </p:sp>
      <p:sp>
        <p:nvSpPr>
          <p:cNvPr id="4" name="TextBox 3"/>
          <p:cNvSpPr txBox="1"/>
          <p:nvPr/>
        </p:nvSpPr>
        <p:spPr>
          <a:xfrm>
            <a:off x="534520" y="3143021"/>
            <a:ext cx="837080" cy="253916"/>
          </a:xfrm>
          <a:prstGeom prst="rect">
            <a:avLst/>
          </a:prstGeom>
          <a:noFill/>
        </p:spPr>
        <p:txBody>
          <a:bodyPr wrap="square" rtlCol="0">
            <a:spAutoFit/>
          </a:bodyPr>
          <a:lstStyle/>
          <a:p>
            <a:r>
              <a:rPr lang="en-IN" sz="1050" dirty="0">
                <a:latin typeface="Times New Roman" panose="02020603050405020304" pitchFamily="18" charset="0"/>
                <a:cs typeface="Times New Roman" panose="02020603050405020304" pitchFamily="18" charset="0"/>
              </a:rPr>
              <a:t>Condition</a:t>
            </a:r>
          </a:p>
        </p:txBody>
      </p:sp>
      <p:sp>
        <p:nvSpPr>
          <p:cNvPr id="5" name="TextBox 4"/>
          <p:cNvSpPr txBox="1"/>
          <p:nvPr/>
        </p:nvSpPr>
        <p:spPr>
          <a:xfrm>
            <a:off x="534520" y="3673562"/>
            <a:ext cx="701936" cy="253916"/>
          </a:xfrm>
          <a:prstGeom prst="rect">
            <a:avLst/>
          </a:prstGeom>
          <a:noFill/>
        </p:spPr>
        <p:txBody>
          <a:bodyPr wrap="square" rtlCol="0">
            <a:spAutoFit/>
          </a:bodyPr>
          <a:lstStyle/>
          <a:p>
            <a:r>
              <a:rPr lang="en-IN" sz="1050" dirty="0">
                <a:latin typeface="Times New Roman" panose="02020603050405020304" pitchFamily="18" charset="0"/>
                <a:cs typeface="Times New Roman" panose="02020603050405020304" pitchFamily="18" charset="0"/>
              </a:rPr>
              <a:t>Continue</a:t>
            </a:r>
          </a:p>
        </p:txBody>
      </p:sp>
      <p:sp>
        <p:nvSpPr>
          <p:cNvPr id="6" name="TextBox 5"/>
          <p:cNvSpPr txBox="1"/>
          <p:nvPr/>
        </p:nvSpPr>
        <p:spPr>
          <a:xfrm>
            <a:off x="356347" y="4222543"/>
            <a:ext cx="1257301" cy="577081"/>
          </a:xfrm>
          <a:prstGeom prst="rect">
            <a:avLst/>
          </a:prstGeom>
          <a:noFill/>
        </p:spPr>
        <p:txBody>
          <a:bodyPr wrap="square" rtlCol="0">
            <a:spAutoFit/>
          </a:bodyPr>
          <a:lstStyle/>
          <a:p>
            <a:r>
              <a:rPr lang="en-IN" sz="1050" dirty="0">
                <a:latin typeface="Times New Roman" panose="02020603050405020304" pitchFamily="18" charset="0"/>
                <a:cs typeface="Times New Roman" panose="02020603050405020304" pitchFamily="18" charset="0"/>
              </a:rPr>
              <a:t>Code inside body of loop after continue statement</a:t>
            </a:r>
          </a:p>
        </p:txBody>
      </p:sp>
      <p:sp>
        <p:nvSpPr>
          <p:cNvPr id="7" name="Flowchart: Decision 6"/>
          <p:cNvSpPr/>
          <p:nvPr/>
        </p:nvSpPr>
        <p:spPr>
          <a:xfrm>
            <a:off x="476026" y="3056732"/>
            <a:ext cx="818926" cy="403412"/>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8" name="Flowchart: Decision 7"/>
          <p:cNvSpPr/>
          <p:nvPr/>
        </p:nvSpPr>
        <p:spPr>
          <a:xfrm>
            <a:off x="476025" y="3605713"/>
            <a:ext cx="818926" cy="403412"/>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9" name="Rectangle 8"/>
          <p:cNvSpPr/>
          <p:nvPr/>
        </p:nvSpPr>
        <p:spPr>
          <a:xfrm>
            <a:off x="346935" y="4222543"/>
            <a:ext cx="1258645" cy="54898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p>
        </p:txBody>
      </p:sp>
      <p:cxnSp>
        <p:nvCxnSpPr>
          <p:cNvPr id="11" name="Straight Arrow Connector 10"/>
          <p:cNvCxnSpPr>
            <a:endCxn id="7" idx="0"/>
          </p:cNvCxnSpPr>
          <p:nvPr/>
        </p:nvCxnSpPr>
        <p:spPr>
          <a:xfrm>
            <a:off x="885487" y="2843313"/>
            <a:ext cx="2" cy="2134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2"/>
            <a:endCxn id="8" idx="0"/>
          </p:cNvCxnSpPr>
          <p:nvPr/>
        </p:nvCxnSpPr>
        <p:spPr>
          <a:xfrm flipH="1">
            <a:off x="885487" y="3460144"/>
            <a:ext cx="2" cy="1455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2"/>
          </p:cNvCxnSpPr>
          <p:nvPr/>
        </p:nvCxnSpPr>
        <p:spPr>
          <a:xfrm flipH="1">
            <a:off x="885487" y="4009124"/>
            <a:ext cx="1" cy="2134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46418" y="3594266"/>
            <a:ext cx="387275" cy="253916"/>
          </a:xfrm>
          <a:prstGeom prst="rect">
            <a:avLst/>
          </a:prstGeom>
          <a:noFill/>
        </p:spPr>
        <p:txBody>
          <a:bodyPr wrap="square" rtlCol="0">
            <a:spAutoFit/>
          </a:bodyPr>
          <a:lstStyle/>
          <a:p>
            <a:r>
              <a:rPr lang="en-IN" sz="1050" dirty="0">
                <a:latin typeface="Times New Roman" panose="02020603050405020304" pitchFamily="18" charset="0"/>
                <a:cs typeface="Times New Roman" panose="02020603050405020304" pitchFamily="18" charset="0"/>
              </a:rPr>
              <a:t>yes </a:t>
            </a:r>
          </a:p>
        </p:txBody>
      </p:sp>
      <p:sp>
        <p:nvSpPr>
          <p:cNvPr id="17" name="TextBox 16"/>
          <p:cNvSpPr txBox="1"/>
          <p:nvPr/>
        </p:nvSpPr>
        <p:spPr>
          <a:xfrm>
            <a:off x="898933" y="3991710"/>
            <a:ext cx="472667" cy="253916"/>
          </a:xfrm>
          <a:prstGeom prst="rect">
            <a:avLst/>
          </a:prstGeom>
          <a:noFill/>
        </p:spPr>
        <p:txBody>
          <a:bodyPr wrap="square" rtlCol="0">
            <a:spAutoFit/>
          </a:bodyPr>
          <a:lstStyle/>
          <a:p>
            <a:r>
              <a:rPr lang="en-IN" sz="1050" dirty="0">
                <a:latin typeface="Times New Roman" panose="02020603050405020304" pitchFamily="18" charset="0"/>
                <a:cs typeface="Times New Roman" panose="02020603050405020304" pitchFamily="18" charset="0"/>
              </a:rPr>
              <a:t>no</a:t>
            </a:r>
          </a:p>
        </p:txBody>
      </p:sp>
      <p:sp>
        <p:nvSpPr>
          <p:cNvPr id="18" name="TextBox 17"/>
          <p:cNvSpPr txBox="1"/>
          <p:nvPr/>
        </p:nvSpPr>
        <p:spPr>
          <a:xfrm>
            <a:off x="863299" y="3415002"/>
            <a:ext cx="508301" cy="253916"/>
          </a:xfrm>
          <a:prstGeom prst="rect">
            <a:avLst/>
          </a:prstGeom>
          <a:noFill/>
        </p:spPr>
        <p:txBody>
          <a:bodyPr wrap="square" rtlCol="0">
            <a:spAutoFit/>
          </a:bodyPr>
          <a:lstStyle/>
          <a:p>
            <a:r>
              <a:rPr lang="en-IN" sz="1050" dirty="0">
                <a:latin typeface="Times New Roman" panose="02020603050405020304" pitchFamily="18" charset="0"/>
                <a:cs typeface="Times New Roman" panose="02020603050405020304" pitchFamily="18" charset="0"/>
              </a:rPr>
              <a:t>true </a:t>
            </a:r>
          </a:p>
        </p:txBody>
      </p:sp>
      <p:sp>
        <p:nvSpPr>
          <p:cNvPr id="19" name="TextBox 18"/>
          <p:cNvSpPr txBox="1"/>
          <p:nvPr/>
        </p:nvSpPr>
        <p:spPr>
          <a:xfrm>
            <a:off x="1228723" y="2993679"/>
            <a:ext cx="470939" cy="253916"/>
          </a:xfrm>
          <a:prstGeom prst="rect">
            <a:avLst/>
          </a:prstGeom>
          <a:noFill/>
        </p:spPr>
        <p:txBody>
          <a:bodyPr wrap="square" rtlCol="0">
            <a:spAutoFit/>
          </a:bodyPr>
          <a:lstStyle/>
          <a:p>
            <a:r>
              <a:rPr lang="en-IN" sz="1050" dirty="0">
                <a:latin typeface="Times New Roman" panose="02020603050405020304" pitchFamily="18" charset="0"/>
                <a:cs typeface="Times New Roman" panose="02020603050405020304" pitchFamily="18" charset="0"/>
              </a:rPr>
              <a:t>false</a:t>
            </a:r>
          </a:p>
        </p:txBody>
      </p:sp>
      <p:sp>
        <p:nvSpPr>
          <p:cNvPr id="20" name="TextBox 19"/>
          <p:cNvSpPr txBox="1"/>
          <p:nvPr/>
        </p:nvSpPr>
        <p:spPr>
          <a:xfrm>
            <a:off x="1638186" y="3062229"/>
            <a:ext cx="466187" cy="415498"/>
          </a:xfrm>
          <a:prstGeom prst="rect">
            <a:avLst/>
          </a:prstGeom>
          <a:noFill/>
        </p:spPr>
        <p:txBody>
          <a:bodyPr wrap="square" rtlCol="0">
            <a:spAutoFit/>
          </a:bodyPr>
          <a:lstStyle/>
          <a:p>
            <a:r>
              <a:rPr lang="en-IN" sz="1050" dirty="0">
                <a:latin typeface="Times New Roman" panose="02020603050405020304" pitchFamily="18" charset="0"/>
                <a:cs typeface="Times New Roman" panose="02020603050405020304" pitchFamily="18" charset="0"/>
              </a:rPr>
              <a:t>Exit loop</a:t>
            </a:r>
          </a:p>
        </p:txBody>
      </p:sp>
      <p:cxnSp>
        <p:nvCxnSpPr>
          <p:cNvPr id="22" name="Straight Connector 21"/>
          <p:cNvCxnSpPr>
            <a:stCxn id="9" idx="1"/>
          </p:cNvCxnSpPr>
          <p:nvPr/>
        </p:nvCxnSpPr>
        <p:spPr>
          <a:xfrm flipH="1">
            <a:off x="169433" y="4497033"/>
            <a:ext cx="17750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169433" y="3258436"/>
            <a:ext cx="0" cy="12385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7" idx="1"/>
          </p:cNvCxnSpPr>
          <p:nvPr/>
        </p:nvCxnSpPr>
        <p:spPr>
          <a:xfrm>
            <a:off x="180527" y="3258436"/>
            <a:ext cx="295499"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8" idx="1"/>
          </p:cNvCxnSpPr>
          <p:nvPr/>
        </p:nvCxnSpPr>
        <p:spPr>
          <a:xfrm flipH="1" flipV="1">
            <a:off x="169433" y="3807418"/>
            <a:ext cx="30659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7" idx="3"/>
          </p:cNvCxnSpPr>
          <p:nvPr/>
        </p:nvCxnSpPr>
        <p:spPr>
          <a:xfrm flipV="1">
            <a:off x="1294951" y="3240757"/>
            <a:ext cx="350966" cy="176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2971800" y="3276600"/>
            <a:ext cx="4008681" cy="286232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#include &lt;</a:t>
            </a:r>
            <a:r>
              <a:rPr lang="en-IN" dirty="0" err="1">
                <a:latin typeface="Times New Roman" panose="02020603050405020304" pitchFamily="18" charset="0"/>
                <a:cs typeface="Times New Roman" panose="02020603050405020304" pitchFamily="18" charset="0"/>
              </a:rPr>
              <a:t>stdio.h</a:t>
            </a:r>
            <a:r>
              <a:rPr lang="en-IN" dirty="0">
                <a:latin typeface="Times New Roman" panose="02020603050405020304" pitchFamily="18" charset="0"/>
                <a:cs typeface="Times New Roman" panose="02020603050405020304" pitchFamily="18" charset="0"/>
              </a:rPr>
              <a:t>&gt;</a:t>
            </a:r>
          </a:p>
          <a:p>
            <a:r>
              <a:rPr lang="en-IN" dirty="0" err="1">
                <a:latin typeface="Times New Roman" panose="02020603050405020304" pitchFamily="18" charset="0"/>
                <a:cs typeface="Times New Roman" panose="02020603050405020304" pitchFamily="18" charset="0"/>
              </a:rPr>
              <a:t>int</a:t>
            </a:r>
            <a:r>
              <a:rPr lang="en-IN" dirty="0">
                <a:latin typeface="Times New Roman" panose="02020603050405020304" pitchFamily="18" charset="0"/>
                <a:cs typeface="Times New Roman" panose="02020603050405020304" pitchFamily="18" charset="0"/>
              </a:rPr>
              <a:t> main()</a:t>
            </a:r>
          </a:p>
          <a:p>
            <a:r>
              <a:rPr lang="en-IN" dirty="0">
                <a:latin typeface="Times New Roman" panose="02020603050405020304" pitchFamily="18" charset="0"/>
                <a:cs typeface="Times New Roman" panose="02020603050405020304" pitchFamily="18" charset="0"/>
              </a:rPr>
              <a:t>{for (</a:t>
            </a:r>
            <a:r>
              <a:rPr lang="en-IN" dirty="0" err="1">
                <a:latin typeface="Times New Roman" panose="02020603050405020304" pitchFamily="18" charset="0"/>
                <a:cs typeface="Times New Roman" panose="02020603050405020304" pitchFamily="18" charset="0"/>
              </a:rPr>
              <a:t>int</a:t>
            </a:r>
            <a:r>
              <a:rPr lang="en-IN" dirty="0">
                <a:latin typeface="Times New Roman" panose="02020603050405020304" pitchFamily="18" charset="0"/>
                <a:cs typeface="Times New Roman" panose="02020603050405020304" pitchFamily="18" charset="0"/>
              </a:rPr>
              <a:t> j=0;j&lt;=8;j++)</a:t>
            </a:r>
          </a:p>
          <a:p>
            <a:r>
              <a:rPr lang="en-IN" dirty="0" smtClean="0">
                <a:latin typeface="Times New Roman" panose="02020603050405020304" pitchFamily="18" charset="0"/>
                <a:cs typeface="Times New Roman" panose="02020603050405020304" pitchFamily="18" charset="0"/>
              </a:rPr>
              <a:t>{if </a:t>
            </a:r>
            <a:r>
              <a:rPr lang="en-IN" dirty="0">
                <a:latin typeface="Times New Roman" panose="02020603050405020304" pitchFamily="18" charset="0"/>
                <a:cs typeface="Times New Roman" panose="02020603050405020304" pitchFamily="18" charset="0"/>
              </a:rPr>
              <a:t>(j==4</a:t>
            </a:r>
            <a:r>
              <a:rPr lang="en-IN"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continue;</a:t>
            </a:r>
          </a:p>
          <a:p>
            <a:r>
              <a:rPr lang="en-IN" dirty="0" smtClean="0">
                <a:latin typeface="Times New Roman" panose="02020603050405020304" pitchFamily="18" charset="0"/>
                <a:cs typeface="Times New Roman" panose="02020603050405020304" pitchFamily="18" charset="0"/>
              </a:rPr>
              <a:t>else</a:t>
            </a:r>
            <a:endParaRPr lang="en-IN" dirty="0">
              <a:latin typeface="Times New Roman" panose="02020603050405020304" pitchFamily="18" charset="0"/>
              <a:cs typeface="Times New Roman" panose="02020603050405020304" pitchFamily="18" charset="0"/>
            </a:endParaRPr>
          </a:p>
          <a:p>
            <a:r>
              <a:rPr lang="en-IN" dirty="0" err="1">
                <a:latin typeface="Times New Roman" panose="02020603050405020304" pitchFamily="18" charset="0"/>
                <a:cs typeface="Times New Roman" panose="02020603050405020304" pitchFamily="18" charset="0"/>
              </a:rPr>
              <a:t>printf</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d”,j</a:t>
            </a:r>
            <a:r>
              <a:rPr lang="en-IN"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return 0;}</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Output: 0, 1, 2, 3, 5, 6, 7, 8 </a:t>
            </a:r>
          </a:p>
        </p:txBody>
      </p:sp>
      <p:sp>
        <p:nvSpPr>
          <p:cNvPr id="34" name="TextBox 33"/>
          <p:cNvSpPr txBox="1"/>
          <p:nvPr/>
        </p:nvSpPr>
        <p:spPr>
          <a:xfrm>
            <a:off x="97492" y="4912157"/>
            <a:ext cx="2827244" cy="1754326"/>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For j=4, the program encounters a continue statement, which makes the control to jump at the beginning of the for loop for the next iteration.</a:t>
            </a:r>
          </a:p>
        </p:txBody>
      </p:sp>
      <p:cxnSp>
        <p:nvCxnSpPr>
          <p:cNvPr id="36" name="Straight Arrow Connector 35"/>
          <p:cNvCxnSpPr/>
          <p:nvPr/>
        </p:nvCxnSpPr>
        <p:spPr>
          <a:xfrm flipV="1">
            <a:off x="2005095" y="4191399"/>
            <a:ext cx="969872" cy="7664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8139368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04800"/>
            <a:ext cx="3276600" cy="3416320"/>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#include &lt;</a:t>
            </a:r>
            <a:r>
              <a:rPr lang="en-IN" dirty="0" err="1">
                <a:latin typeface="Times New Roman" panose="02020603050405020304" pitchFamily="18" charset="0"/>
                <a:cs typeface="Times New Roman" panose="02020603050405020304" pitchFamily="18" charset="0"/>
              </a:rPr>
              <a:t>stdio.h</a:t>
            </a:r>
            <a:r>
              <a:rPr lang="en-IN" dirty="0">
                <a:latin typeface="Times New Roman" panose="02020603050405020304" pitchFamily="18" charset="0"/>
                <a:cs typeface="Times New Roman" panose="02020603050405020304" pitchFamily="18" charset="0"/>
              </a:rPr>
              <a:t>&gt;</a:t>
            </a:r>
          </a:p>
          <a:p>
            <a:r>
              <a:rPr lang="en-IN" dirty="0" err="1">
                <a:latin typeface="Times New Roman" panose="02020603050405020304" pitchFamily="18" charset="0"/>
                <a:cs typeface="Times New Roman" panose="02020603050405020304" pitchFamily="18" charset="0"/>
              </a:rPr>
              <a:t>int</a:t>
            </a:r>
            <a:r>
              <a:rPr lang="en-IN" dirty="0">
                <a:latin typeface="Times New Roman" panose="02020603050405020304" pitchFamily="18" charset="0"/>
                <a:cs typeface="Times New Roman" panose="02020603050405020304" pitchFamily="18" charset="0"/>
              </a:rPr>
              <a:t> main()</a:t>
            </a:r>
          </a:p>
          <a:p>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int</a:t>
            </a:r>
            <a:r>
              <a:rPr lang="en-IN" dirty="0">
                <a:latin typeface="Times New Roman" panose="02020603050405020304" pitchFamily="18" charset="0"/>
                <a:cs typeface="Times New Roman" panose="02020603050405020304" pitchFamily="18" charset="0"/>
              </a:rPr>
              <a:t> counter=10;</a:t>
            </a:r>
          </a:p>
          <a:p>
            <a:r>
              <a:rPr lang="en-IN" dirty="0">
                <a:latin typeface="Times New Roman" panose="02020603050405020304" pitchFamily="18" charset="0"/>
                <a:cs typeface="Times New Roman" panose="02020603050405020304" pitchFamily="18" charset="0"/>
              </a:rPr>
              <a:t>while(counter&gt;=0)</a:t>
            </a:r>
          </a:p>
          <a:p>
            <a:r>
              <a:rPr lang="en-IN" dirty="0">
                <a:latin typeface="Times New Roman" panose="02020603050405020304" pitchFamily="18" charset="0"/>
                <a:cs typeface="Times New Roman" panose="02020603050405020304" pitchFamily="18" charset="0"/>
              </a:rPr>
              <a:t>{if (counter==7)</a:t>
            </a:r>
          </a:p>
          <a:p>
            <a:r>
              <a:rPr lang="en-IN" dirty="0">
                <a:latin typeface="Times New Roman" panose="02020603050405020304" pitchFamily="18" charset="0"/>
                <a:cs typeface="Times New Roman" panose="02020603050405020304" pitchFamily="18" charset="0"/>
              </a:rPr>
              <a:t>      {counter--;</a:t>
            </a:r>
          </a:p>
          <a:p>
            <a:r>
              <a:rPr lang="en-IN" dirty="0">
                <a:latin typeface="Times New Roman" panose="02020603050405020304" pitchFamily="18" charset="0"/>
                <a:cs typeface="Times New Roman" panose="02020603050405020304" pitchFamily="18" charset="0"/>
              </a:rPr>
              <a:t>        continue;}</a:t>
            </a:r>
          </a:p>
          <a:p>
            <a:r>
              <a:rPr lang="en-IN" dirty="0" err="1">
                <a:latin typeface="Times New Roman" panose="02020603050405020304" pitchFamily="18" charset="0"/>
                <a:cs typeface="Times New Roman" panose="02020603050405020304" pitchFamily="18" charset="0"/>
              </a:rPr>
              <a:t>printf</a:t>
            </a:r>
            <a:r>
              <a:rPr lang="en-IN" dirty="0">
                <a:latin typeface="Times New Roman" panose="02020603050405020304" pitchFamily="18" charset="0"/>
                <a:cs typeface="Times New Roman" panose="02020603050405020304" pitchFamily="18" charset="0"/>
              </a:rPr>
              <a:t>(“%d”, counter);</a:t>
            </a:r>
          </a:p>
          <a:p>
            <a:r>
              <a:rPr lang="en-IN" dirty="0">
                <a:latin typeface="Times New Roman" panose="02020603050405020304" pitchFamily="18" charset="0"/>
                <a:cs typeface="Times New Roman" panose="02020603050405020304" pitchFamily="18" charset="0"/>
              </a:rPr>
              <a:t>counter-</a:t>
            </a:r>
            <a:r>
              <a:rPr lang="en-IN"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return </a:t>
            </a:r>
            <a:r>
              <a:rPr lang="en-IN" dirty="0" smtClean="0">
                <a:latin typeface="Times New Roman" panose="02020603050405020304" pitchFamily="18" charset="0"/>
                <a:cs typeface="Times New Roman" panose="02020603050405020304" pitchFamily="18" charset="0"/>
              </a:rPr>
              <a:t>0;}</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Output: 10,9,8,6,5,4,3,2,1,0</a:t>
            </a:r>
          </a:p>
        </p:txBody>
      </p:sp>
      <p:sp>
        <p:nvSpPr>
          <p:cNvPr id="3" name="TextBox 2"/>
          <p:cNvSpPr txBox="1"/>
          <p:nvPr/>
        </p:nvSpPr>
        <p:spPr>
          <a:xfrm>
            <a:off x="3657600" y="304800"/>
            <a:ext cx="3733800" cy="3693319"/>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#include &lt;</a:t>
            </a:r>
            <a:r>
              <a:rPr lang="en-IN" dirty="0" err="1">
                <a:latin typeface="Times New Roman" panose="02020603050405020304" pitchFamily="18" charset="0"/>
                <a:cs typeface="Times New Roman" panose="02020603050405020304" pitchFamily="18" charset="0"/>
              </a:rPr>
              <a:t>stdio.h</a:t>
            </a:r>
            <a:r>
              <a:rPr lang="en-IN" dirty="0">
                <a:latin typeface="Times New Roman" panose="02020603050405020304" pitchFamily="18" charset="0"/>
                <a:cs typeface="Times New Roman" panose="02020603050405020304" pitchFamily="18" charset="0"/>
              </a:rPr>
              <a:t>&gt;</a:t>
            </a:r>
          </a:p>
          <a:p>
            <a:r>
              <a:rPr lang="en-IN" dirty="0" err="1">
                <a:latin typeface="Times New Roman" panose="02020603050405020304" pitchFamily="18" charset="0"/>
                <a:cs typeface="Times New Roman" panose="02020603050405020304" pitchFamily="18" charset="0"/>
              </a:rPr>
              <a:t>int</a:t>
            </a:r>
            <a:r>
              <a:rPr lang="en-IN" dirty="0">
                <a:latin typeface="Times New Roman" panose="02020603050405020304" pitchFamily="18" charset="0"/>
                <a:cs typeface="Times New Roman" panose="02020603050405020304" pitchFamily="18" charset="0"/>
              </a:rPr>
              <a:t> main()</a:t>
            </a:r>
          </a:p>
          <a:p>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int</a:t>
            </a:r>
            <a:r>
              <a:rPr lang="en-IN" dirty="0">
                <a:latin typeface="Times New Roman" panose="02020603050405020304" pitchFamily="18" charset="0"/>
                <a:cs typeface="Times New Roman" panose="02020603050405020304" pitchFamily="18" charset="0"/>
              </a:rPr>
              <a:t> j=0;</a:t>
            </a:r>
          </a:p>
          <a:p>
            <a:r>
              <a:rPr lang="en-IN" dirty="0">
                <a:latin typeface="Times New Roman" panose="02020603050405020304" pitchFamily="18" charset="0"/>
                <a:cs typeface="Times New Roman" panose="02020603050405020304" pitchFamily="18" charset="0"/>
              </a:rPr>
              <a:t>do</a:t>
            </a:r>
          </a:p>
          <a:p>
            <a:r>
              <a:rPr lang="en-IN" dirty="0">
                <a:latin typeface="Times New Roman" panose="02020603050405020304" pitchFamily="18" charset="0"/>
                <a:cs typeface="Times New Roman" panose="02020603050405020304" pitchFamily="18" charset="0"/>
              </a:rPr>
              <a:t>{if (j==7)</a:t>
            </a:r>
          </a:p>
          <a:p>
            <a:r>
              <a:rPr lang="en-IN" dirty="0" smtClean="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j++</a:t>
            </a:r>
            <a:r>
              <a:rPr lang="en-IN" dirty="0">
                <a:latin typeface="Times New Roman" panose="02020603050405020304" pitchFamily="18" charset="0"/>
                <a:cs typeface="Times New Roman" panose="02020603050405020304" pitchFamily="18" charset="0"/>
              </a:rPr>
              <a:t>;</a:t>
            </a:r>
          </a:p>
          <a:p>
            <a:r>
              <a:rPr lang="en-IN" dirty="0" smtClean="0">
                <a:latin typeface="Times New Roman" panose="02020603050405020304" pitchFamily="18" charset="0"/>
                <a:cs typeface="Times New Roman" panose="02020603050405020304" pitchFamily="18" charset="0"/>
              </a:rPr>
              <a:t>      continue</a:t>
            </a:r>
            <a:r>
              <a:rPr lang="en-IN" dirty="0">
                <a:latin typeface="Times New Roman" panose="02020603050405020304" pitchFamily="18" charset="0"/>
                <a:cs typeface="Times New Roman" panose="02020603050405020304" pitchFamily="18" charset="0"/>
              </a:rPr>
              <a:t>;}</a:t>
            </a:r>
          </a:p>
          <a:p>
            <a:r>
              <a:rPr lang="en-IN" dirty="0" err="1">
                <a:latin typeface="Times New Roman" panose="02020603050405020304" pitchFamily="18" charset="0"/>
                <a:cs typeface="Times New Roman" panose="02020603050405020304" pitchFamily="18" charset="0"/>
              </a:rPr>
              <a:t>printf</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d”,j</a:t>
            </a:r>
            <a:r>
              <a:rPr lang="en-IN" dirty="0">
                <a:latin typeface="Times New Roman" panose="02020603050405020304" pitchFamily="18" charset="0"/>
                <a:cs typeface="Times New Roman" panose="02020603050405020304" pitchFamily="18" charset="0"/>
              </a:rPr>
              <a:t>);</a:t>
            </a:r>
          </a:p>
          <a:p>
            <a:r>
              <a:rPr lang="en-IN" dirty="0" err="1" smtClean="0">
                <a:latin typeface="Times New Roman" panose="02020603050405020304" pitchFamily="18" charset="0"/>
                <a:cs typeface="Times New Roman" panose="02020603050405020304" pitchFamily="18" charset="0"/>
              </a:rPr>
              <a:t>j++</a:t>
            </a:r>
            <a:r>
              <a:rPr lang="en-IN"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}while(j&lt;10);</a:t>
            </a:r>
          </a:p>
          <a:p>
            <a:r>
              <a:rPr lang="en-IN" dirty="0">
                <a:latin typeface="Times New Roman" panose="02020603050405020304" pitchFamily="18" charset="0"/>
                <a:cs typeface="Times New Roman" panose="02020603050405020304" pitchFamily="18" charset="0"/>
              </a:rPr>
              <a:t>return 0</a:t>
            </a:r>
            <a:r>
              <a:rPr lang="en-IN"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Output: 0,1,2,3,4,5,6,8,9</a:t>
            </a:r>
          </a:p>
        </p:txBody>
      </p:sp>
    </p:spTree>
    <p:extLst>
      <p:ext uri="{BB962C8B-B14F-4D97-AF65-F5344CB8AC3E}">
        <p14:creationId xmlns="" xmlns:p14="http://schemas.microsoft.com/office/powerpoint/2010/main" val="22115734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304800"/>
            <a:ext cx="2438400" cy="1200329"/>
          </a:xfrm>
          <a:prstGeom prst="rect">
            <a:avLst/>
          </a:prstGeom>
          <a:noFill/>
        </p:spPr>
        <p:txBody>
          <a:bodyPr wrap="square" rtlCol="0">
            <a:spAutoFit/>
          </a:bodyPr>
          <a:lstStyle/>
          <a:p>
            <a:r>
              <a:rPr lang="en-US" b="1" dirty="0" smtClean="0">
                <a:latin typeface="Times New Roman" pitchFamily="18" charset="0"/>
                <a:cs typeface="Times New Roman" pitchFamily="18" charset="0"/>
              </a:rPr>
              <a:t>Loops – while and for</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while (expression)</a:t>
            </a:r>
          </a:p>
          <a:p>
            <a:r>
              <a:rPr lang="en-US" dirty="0" smtClean="0">
                <a:latin typeface="Times New Roman" pitchFamily="18" charset="0"/>
                <a:cs typeface="Times New Roman" pitchFamily="18" charset="0"/>
              </a:rPr>
              <a:t>  statement</a:t>
            </a:r>
            <a:endParaRPr lang="en-US" dirty="0">
              <a:latin typeface="Times New Roman" pitchFamily="18" charset="0"/>
              <a:cs typeface="Times New Roman" pitchFamily="18" charset="0"/>
            </a:endParaRPr>
          </a:p>
        </p:txBody>
      </p:sp>
      <p:sp>
        <p:nvSpPr>
          <p:cNvPr id="3" name="TextBox 2"/>
          <p:cNvSpPr txBox="1"/>
          <p:nvPr/>
        </p:nvSpPr>
        <p:spPr>
          <a:xfrm>
            <a:off x="2743200" y="381000"/>
            <a:ext cx="6172200" cy="1200329"/>
          </a:xfrm>
          <a:prstGeom prst="rect">
            <a:avLst/>
          </a:prstGeom>
          <a:noFill/>
        </p:spPr>
        <p:txBody>
          <a:bodyPr wrap="square" rtlCol="0">
            <a:spAutoFit/>
          </a:bodyPr>
          <a:lstStyle/>
          <a:p>
            <a:r>
              <a:rPr lang="en-US" dirty="0" smtClean="0">
                <a:latin typeface="Times New Roman" pitchFamily="18" charset="0"/>
                <a:cs typeface="Times New Roman" pitchFamily="18" charset="0"/>
              </a:rPr>
              <a:t>Expression is evaluated, if it is non-zero statement is executed and expression is re-evaluated</a:t>
            </a:r>
          </a:p>
          <a:p>
            <a:r>
              <a:rPr lang="en-US" dirty="0" smtClean="0">
                <a:latin typeface="Times New Roman" pitchFamily="18" charset="0"/>
                <a:cs typeface="Times New Roman" pitchFamily="18" charset="0"/>
              </a:rPr>
              <a:t>Cycle continues until expression becomes zero, execution resumes after statement</a:t>
            </a:r>
            <a:endParaRPr lang="en-US" dirty="0">
              <a:latin typeface="Times New Roman" pitchFamily="18" charset="0"/>
              <a:cs typeface="Times New Roman" pitchFamily="18" charset="0"/>
            </a:endParaRPr>
          </a:p>
        </p:txBody>
      </p:sp>
      <p:sp>
        <p:nvSpPr>
          <p:cNvPr id="4" name="TextBox 3"/>
          <p:cNvSpPr txBox="1"/>
          <p:nvPr/>
        </p:nvSpPr>
        <p:spPr>
          <a:xfrm>
            <a:off x="228600" y="1828800"/>
            <a:ext cx="2362200" cy="646331"/>
          </a:xfrm>
          <a:prstGeom prst="rect">
            <a:avLst/>
          </a:prstGeom>
          <a:noFill/>
        </p:spPr>
        <p:txBody>
          <a:bodyPr wrap="square" rtlCol="0">
            <a:spAutoFit/>
          </a:bodyPr>
          <a:lstStyle/>
          <a:p>
            <a:r>
              <a:rPr lang="en-US" dirty="0" smtClean="0">
                <a:latin typeface="Times New Roman" pitchFamily="18" charset="0"/>
                <a:cs typeface="Times New Roman" pitchFamily="18" charset="0"/>
              </a:rPr>
              <a:t>for (expr1;expr2;expr3)</a:t>
            </a:r>
          </a:p>
          <a:p>
            <a:r>
              <a:rPr lang="en-US" dirty="0" smtClean="0">
                <a:latin typeface="Times New Roman" pitchFamily="18" charset="0"/>
                <a:cs typeface="Times New Roman" pitchFamily="18" charset="0"/>
              </a:rPr>
              <a:t>    statement</a:t>
            </a:r>
          </a:p>
        </p:txBody>
      </p:sp>
      <p:sp>
        <p:nvSpPr>
          <p:cNvPr id="5" name="TextBox 4"/>
          <p:cNvSpPr txBox="1"/>
          <p:nvPr/>
        </p:nvSpPr>
        <p:spPr>
          <a:xfrm>
            <a:off x="4724400" y="1752600"/>
            <a:ext cx="3733800" cy="923330"/>
          </a:xfrm>
          <a:prstGeom prst="rect">
            <a:avLst/>
          </a:prstGeom>
          <a:noFill/>
        </p:spPr>
        <p:txBody>
          <a:bodyPr wrap="square" rtlCol="0">
            <a:spAutoFit/>
          </a:bodyPr>
          <a:lstStyle/>
          <a:p>
            <a:r>
              <a:rPr lang="en-US" dirty="0" smtClean="0">
                <a:latin typeface="Times New Roman" pitchFamily="18" charset="0"/>
                <a:cs typeface="Times New Roman" pitchFamily="18" charset="0"/>
              </a:rPr>
              <a:t>expr1 and expr3 are assignments or function calls</a:t>
            </a:r>
          </a:p>
          <a:p>
            <a:r>
              <a:rPr lang="en-US" dirty="0" smtClean="0">
                <a:latin typeface="Times New Roman" pitchFamily="18" charset="0"/>
                <a:cs typeface="Times New Roman" pitchFamily="18" charset="0"/>
              </a:rPr>
              <a:t>expr2 is a relational expression </a:t>
            </a:r>
            <a:endParaRPr lang="en-US" dirty="0">
              <a:latin typeface="Times New Roman" pitchFamily="18" charset="0"/>
              <a:cs typeface="Times New Roman" pitchFamily="18" charset="0"/>
            </a:endParaRPr>
          </a:p>
        </p:txBody>
      </p:sp>
      <p:sp>
        <p:nvSpPr>
          <p:cNvPr id="6" name="TextBox 5"/>
          <p:cNvSpPr txBox="1"/>
          <p:nvPr/>
        </p:nvSpPr>
        <p:spPr>
          <a:xfrm>
            <a:off x="2895600" y="1752600"/>
            <a:ext cx="2362200" cy="1200329"/>
          </a:xfrm>
          <a:prstGeom prst="rect">
            <a:avLst/>
          </a:prstGeom>
          <a:noFill/>
        </p:spPr>
        <p:txBody>
          <a:bodyPr wrap="square" rtlCol="0">
            <a:spAutoFit/>
          </a:bodyPr>
          <a:lstStyle/>
          <a:p>
            <a:r>
              <a:rPr lang="en-US" dirty="0" smtClean="0">
                <a:latin typeface="Times New Roman" pitchFamily="18" charset="0"/>
                <a:cs typeface="Times New Roman" pitchFamily="18" charset="0"/>
              </a:rPr>
              <a:t>expr1;</a:t>
            </a:r>
          </a:p>
          <a:p>
            <a:r>
              <a:rPr lang="en-US" dirty="0" smtClean="0">
                <a:latin typeface="Times New Roman" pitchFamily="18" charset="0"/>
                <a:cs typeface="Times New Roman" pitchFamily="18" charset="0"/>
              </a:rPr>
              <a:t>while(expr2){</a:t>
            </a:r>
          </a:p>
          <a:p>
            <a:r>
              <a:rPr lang="en-US" dirty="0" smtClean="0">
                <a:latin typeface="Times New Roman" pitchFamily="18" charset="0"/>
                <a:cs typeface="Times New Roman" pitchFamily="18" charset="0"/>
              </a:rPr>
              <a:t>     statement</a:t>
            </a:r>
          </a:p>
          <a:p>
            <a:r>
              <a:rPr lang="en-US" dirty="0" smtClean="0">
                <a:latin typeface="Times New Roman" pitchFamily="18" charset="0"/>
                <a:cs typeface="Times New Roman" pitchFamily="18" charset="0"/>
              </a:rPr>
              <a:t>     expr3;}</a:t>
            </a:r>
            <a:endParaRPr lang="en-US" dirty="0">
              <a:latin typeface="Times New Roman" pitchFamily="18" charset="0"/>
              <a:cs typeface="Times New Roman" pitchFamily="18" charset="0"/>
            </a:endParaRPr>
          </a:p>
        </p:txBody>
      </p:sp>
      <p:sp>
        <p:nvSpPr>
          <p:cNvPr id="7" name="TextBox 6"/>
          <p:cNvSpPr txBox="1"/>
          <p:nvPr/>
        </p:nvSpPr>
        <p:spPr>
          <a:xfrm>
            <a:off x="152400" y="3048000"/>
            <a:ext cx="3200400" cy="2031325"/>
          </a:xfrm>
          <a:prstGeom prst="rect">
            <a:avLst/>
          </a:prstGeom>
          <a:noFill/>
        </p:spPr>
        <p:txBody>
          <a:bodyPr wrap="square" rtlCol="0">
            <a:spAutoFit/>
          </a:bodyPr>
          <a:lstStyle/>
          <a:p>
            <a:r>
              <a:rPr lang="en-US" u="sng" dirty="0" smtClean="0">
                <a:latin typeface="Times New Roman" pitchFamily="18" charset="0"/>
                <a:cs typeface="Times New Roman" pitchFamily="18" charset="0"/>
              </a:rPr>
              <a:t>Reverse string s</a:t>
            </a:r>
          </a:p>
          <a:p>
            <a:r>
              <a:rPr lang="en-US" dirty="0" smtClean="0">
                <a:latin typeface="Times New Roman" pitchFamily="18" charset="0"/>
                <a:cs typeface="Times New Roman" pitchFamily="18" charset="0"/>
              </a:rPr>
              <a:t>void reverse (char s[])</a:t>
            </a:r>
          </a:p>
          <a:p>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c, </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 j;</a:t>
            </a:r>
          </a:p>
          <a:p>
            <a:r>
              <a:rPr lang="en-US" dirty="0" smtClean="0">
                <a:latin typeface="Times New Roman" pitchFamily="18" charset="0"/>
                <a:cs typeface="Times New Roman" pitchFamily="18" charset="0"/>
              </a:rPr>
              <a:t>for (</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=0,j=</a:t>
            </a:r>
            <a:r>
              <a:rPr lang="en-US" dirty="0" err="1" smtClean="0">
                <a:latin typeface="Times New Roman" pitchFamily="18" charset="0"/>
                <a:cs typeface="Times New Roman" pitchFamily="18" charset="0"/>
              </a:rPr>
              <a:t>strlen</a:t>
            </a:r>
            <a:r>
              <a:rPr lang="en-US" dirty="0" smtClean="0">
                <a:latin typeface="Times New Roman" pitchFamily="18" charset="0"/>
                <a:cs typeface="Times New Roman" pitchFamily="18" charset="0"/>
              </a:rPr>
              <a:t>(s)-1;i&lt;j; </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++,j--)</a:t>
            </a:r>
          </a:p>
          <a:p>
            <a:r>
              <a:rPr lang="en-US" dirty="0" smtClean="0">
                <a:latin typeface="Times New Roman" pitchFamily="18" charset="0"/>
                <a:cs typeface="Times New Roman" pitchFamily="18" charset="0"/>
              </a:rPr>
              <a:t>{c=s[</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s[</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]=s[j];</a:t>
            </a:r>
          </a:p>
          <a:p>
            <a:r>
              <a:rPr lang="en-US" dirty="0" smtClean="0">
                <a:latin typeface="Times New Roman" pitchFamily="18" charset="0"/>
                <a:cs typeface="Times New Roman" pitchFamily="18" charset="0"/>
              </a:rPr>
              <a:t>s[j]=c;}}</a:t>
            </a:r>
            <a:endParaRPr lang="en-US" dirty="0">
              <a:latin typeface="Times New Roman" pitchFamily="18" charset="0"/>
              <a:cs typeface="Times New Roman" pitchFamily="18" charset="0"/>
            </a:endParaRPr>
          </a:p>
        </p:txBody>
      </p:sp>
      <p:sp>
        <p:nvSpPr>
          <p:cNvPr id="8" name="TextBox 7"/>
          <p:cNvSpPr txBox="1"/>
          <p:nvPr/>
        </p:nvSpPr>
        <p:spPr>
          <a:xfrm>
            <a:off x="3429000" y="3124200"/>
            <a:ext cx="2286000" cy="2308324"/>
          </a:xfrm>
          <a:prstGeom prst="rect">
            <a:avLst/>
          </a:prstGeom>
          <a:noFill/>
        </p:spPr>
        <p:txBody>
          <a:bodyPr wrap="square" rtlCol="0">
            <a:spAutoFit/>
          </a:bodyPr>
          <a:lstStyle/>
          <a:p>
            <a:r>
              <a:rPr lang="en-US" dirty="0" smtClean="0">
                <a:latin typeface="Times New Roman" pitchFamily="18" charset="0"/>
                <a:cs typeface="Times New Roman" pitchFamily="18" charset="0"/>
              </a:rPr>
              <a:t>void reverse (char s[])</a:t>
            </a:r>
          </a:p>
          <a:p>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c, </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 j;</a:t>
            </a:r>
          </a:p>
          <a:p>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=0,j=</a:t>
            </a:r>
            <a:r>
              <a:rPr lang="en-US" dirty="0" err="1" smtClean="0">
                <a:latin typeface="Times New Roman" pitchFamily="18" charset="0"/>
                <a:cs typeface="Times New Roman" pitchFamily="18" charset="0"/>
              </a:rPr>
              <a:t>strlen</a:t>
            </a:r>
            <a:r>
              <a:rPr lang="en-US" dirty="0" smtClean="0">
                <a:latin typeface="Times New Roman" pitchFamily="18" charset="0"/>
                <a:cs typeface="Times New Roman" pitchFamily="18" charset="0"/>
              </a:rPr>
              <a:t>(s)-1;</a:t>
            </a:r>
          </a:p>
          <a:p>
            <a:r>
              <a:rPr lang="en-US" dirty="0" smtClean="0">
                <a:latin typeface="Times New Roman" pitchFamily="18" charset="0"/>
                <a:cs typeface="Times New Roman" pitchFamily="18" charset="0"/>
              </a:rPr>
              <a:t>while(</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&lt;j){</a:t>
            </a:r>
          </a:p>
          <a:p>
            <a:r>
              <a:rPr lang="en-US" dirty="0" smtClean="0">
                <a:latin typeface="Times New Roman" pitchFamily="18" charset="0"/>
                <a:cs typeface="Times New Roman" pitchFamily="18" charset="0"/>
              </a:rPr>
              <a:t>c=s[</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s[</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]=s[j];</a:t>
            </a:r>
          </a:p>
          <a:p>
            <a:r>
              <a:rPr lang="en-US" dirty="0" smtClean="0">
                <a:latin typeface="Times New Roman" pitchFamily="18" charset="0"/>
                <a:cs typeface="Times New Roman" pitchFamily="18" charset="0"/>
              </a:rPr>
              <a:t>s[j]=c;</a:t>
            </a:r>
          </a:p>
          <a:p>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=i+1,j=j-1;}}</a:t>
            </a:r>
            <a:endParaRPr lang="en-US" dirty="0">
              <a:latin typeface="Times New Roman" pitchFamily="18" charset="0"/>
              <a:cs typeface="Times New Roman" pitchFamily="18" charset="0"/>
            </a:endParaRPr>
          </a:p>
        </p:txBody>
      </p:sp>
      <p:sp>
        <p:nvSpPr>
          <p:cNvPr id="9" name="TextBox 8"/>
          <p:cNvSpPr txBox="1"/>
          <p:nvPr/>
        </p:nvSpPr>
        <p:spPr>
          <a:xfrm>
            <a:off x="5943600" y="3048000"/>
            <a:ext cx="2895600" cy="2862322"/>
          </a:xfrm>
          <a:prstGeom prst="rect">
            <a:avLst/>
          </a:prstGeom>
          <a:noFill/>
        </p:spPr>
        <p:txBody>
          <a:bodyPr wrap="square" rtlCol="0">
            <a:spAutoFit/>
          </a:bodyPr>
          <a:lstStyle/>
          <a:p>
            <a:r>
              <a:rPr lang="en-US" u="sng" dirty="0" smtClean="0">
                <a:latin typeface="Times New Roman" pitchFamily="18" charset="0"/>
                <a:cs typeface="Times New Roman" pitchFamily="18" charset="0"/>
              </a:rPr>
              <a:t>Example of nested loop</a:t>
            </a:r>
          </a:p>
          <a:p>
            <a:r>
              <a:rPr lang="en-US" dirty="0" smtClean="0">
                <a:latin typeface="Times New Roman" pitchFamily="18" charset="0"/>
                <a:cs typeface="Times New Roman" pitchFamily="18" charset="0"/>
              </a:rPr>
              <a:t>#include &lt;</a:t>
            </a:r>
            <a:r>
              <a:rPr lang="en-US" dirty="0" err="1" smtClean="0">
                <a:latin typeface="Times New Roman" pitchFamily="18" charset="0"/>
                <a:cs typeface="Times New Roman" pitchFamily="18" charset="0"/>
              </a:rPr>
              <a:t>stdio.h</a:t>
            </a:r>
            <a:r>
              <a:rPr lang="en-US" dirty="0" smtClean="0">
                <a:latin typeface="Times New Roman" pitchFamily="18" charset="0"/>
                <a:cs typeface="Times New Roman" pitchFamily="18" charset="0"/>
              </a:rPr>
              <a:t>&gt;</a:t>
            </a:r>
          </a:p>
          <a:p>
            <a:r>
              <a:rPr lang="en-US" dirty="0" smtClean="0">
                <a:latin typeface="Times New Roman" pitchFamily="18" charset="0"/>
                <a:cs typeface="Times New Roman" pitchFamily="18" charset="0"/>
              </a:rPr>
              <a:t>void main()</a:t>
            </a:r>
          </a:p>
          <a:p>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 j, a;</a:t>
            </a:r>
          </a:p>
          <a:p>
            <a:r>
              <a:rPr lang="en-US" dirty="0" smtClean="0">
                <a:latin typeface="Times New Roman" pitchFamily="18" charset="0"/>
                <a:cs typeface="Times New Roman" pitchFamily="18" charset="0"/>
              </a:rPr>
              <a:t>a=1;</a:t>
            </a:r>
          </a:p>
          <a:p>
            <a:r>
              <a:rPr lang="en-US" dirty="0" smtClean="0">
                <a:latin typeface="Times New Roman" pitchFamily="18" charset="0"/>
                <a:cs typeface="Times New Roman" pitchFamily="18" charset="0"/>
              </a:rPr>
              <a:t>for(</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=0;i</a:t>
            </a:r>
            <a:r>
              <a:rPr lang="en-US" dirty="0" smtClean="0">
                <a:latin typeface="Times New Roman" pitchFamily="18" charset="0"/>
                <a:cs typeface="Times New Roman" pitchFamily="18" charset="0"/>
              </a:rPr>
              <a:t>&lt;=3;i++)</a:t>
            </a:r>
          </a:p>
          <a:p>
            <a:r>
              <a:rPr lang="en-US" dirty="0" smtClean="0">
                <a:latin typeface="Times New Roman" pitchFamily="18" charset="0"/>
                <a:cs typeface="Times New Roman" pitchFamily="18" charset="0"/>
              </a:rPr>
              <a:t>{for(j=0;j&lt;=3;j++)</a:t>
            </a:r>
          </a:p>
          <a:p>
            <a:r>
              <a:rPr lang="en-US" dirty="0" smtClean="0">
                <a:latin typeface="Times New Roman" pitchFamily="18" charset="0"/>
                <a:cs typeface="Times New Roman" pitchFamily="18" charset="0"/>
              </a:rPr>
              <a:t>{a=</a:t>
            </a:r>
            <a:r>
              <a:rPr lang="en-US" dirty="0" err="1" smtClean="0">
                <a:latin typeface="Times New Roman" pitchFamily="18" charset="0"/>
                <a:cs typeface="Times New Roman" pitchFamily="18" charset="0"/>
              </a:rPr>
              <a:t>a+j</a:t>
            </a:r>
            <a:r>
              <a:rPr lang="en-US" dirty="0" smtClean="0">
                <a:latin typeface="Times New Roman" pitchFamily="18" charset="0"/>
                <a:cs typeface="Times New Roman" pitchFamily="18" charset="0"/>
              </a:rPr>
              <a:t>;</a:t>
            </a:r>
          </a:p>
          <a:p>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(“%d\n”, </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a:t>
            </a:r>
          </a:p>
          <a:p>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d,%d</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n”,</a:t>
            </a:r>
            <a:r>
              <a:rPr lang="en-US" dirty="0" err="1" smtClean="0">
                <a:latin typeface="Times New Roman" pitchFamily="18" charset="0"/>
                <a:cs typeface="Times New Roman" pitchFamily="18" charset="0"/>
              </a:rPr>
              <a:t>j,a</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cxnSp>
        <p:nvCxnSpPr>
          <p:cNvPr id="11" name="Straight Arrow Connector 10"/>
          <p:cNvCxnSpPr/>
          <p:nvPr/>
        </p:nvCxnSpPr>
        <p:spPr>
          <a:xfrm flipV="1">
            <a:off x="1905000" y="609600"/>
            <a:ext cx="9144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52400"/>
            <a:ext cx="1905000" cy="1200329"/>
          </a:xfrm>
          <a:prstGeom prst="rect">
            <a:avLst/>
          </a:prstGeom>
          <a:noFill/>
        </p:spPr>
        <p:txBody>
          <a:bodyPr wrap="square" rtlCol="0">
            <a:spAutoFit/>
          </a:bodyPr>
          <a:lstStyle/>
          <a:p>
            <a:r>
              <a:rPr lang="en-US" u="sng" dirty="0" smtClean="0">
                <a:latin typeface="Times New Roman" pitchFamily="18" charset="0"/>
                <a:cs typeface="Times New Roman" pitchFamily="18" charset="0"/>
              </a:rPr>
              <a:t>Loop-Do-While</a:t>
            </a:r>
          </a:p>
          <a:p>
            <a:r>
              <a:rPr lang="en-US" dirty="0" smtClean="0">
                <a:latin typeface="Times New Roman" pitchFamily="18" charset="0"/>
                <a:cs typeface="Times New Roman" pitchFamily="18" charset="0"/>
              </a:rPr>
              <a:t>do</a:t>
            </a:r>
          </a:p>
          <a:p>
            <a:r>
              <a:rPr lang="en-US" dirty="0" smtClean="0">
                <a:latin typeface="Times New Roman" pitchFamily="18" charset="0"/>
                <a:cs typeface="Times New Roman" pitchFamily="18" charset="0"/>
              </a:rPr>
              <a:t>   statement</a:t>
            </a:r>
          </a:p>
          <a:p>
            <a:r>
              <a:rPr lang="en-US" dirty="0" smtClean="0">
                <a:latin typeface="Times New Roman" pitchFamily="18" charset="0"/>
                <a:cs typeface="Times New Roman" pitchFamily="18" charset="0"/>
              </a:rPr>
              <a:t>while(expression);</a:t>
            </a:r>
            <a:endParaRPr lang="en-US" dirty="0">
              <a:latin typeface="Times New Roman" pitchFamily="18" charset="0"/>
              <a:cs typeface="Times New Roman" pitchFamily="18" charset="0"/>
            </a:endParaRPr>
          </a:p>
        </p:txBody>
      </p:sp>
      <p:sp>
        <p:nvSpPr>
          <p:cNvPr id="3" name="TextBox 2"/>
          <p:cNvSpPr txBox="1"/>
          <p:nvPr/>
        </p:nvSpPr>
        <p:spPr>
          <a:xfrm>
            <a:off x="2590800" y="304800"/>
            <a:ext cx="6400800" cy="923330"/>
          </a:xfrm>
          <a:prstGeom prst="rect">
            <a:avLst/>
          </a:prstGeom>
          <a:noFill/>
        </p:spPr>
        <p:txBody>
          <a:bodyPr wrap="square" rtlCol="0">
            <a:spAutoFit/>
          </a:bodyPr>
          <a:lstStyle/>
          <a:p>
            <a:r>
              <a:rPr lang="en-US" dirty="0" smtClean="0">
                <a:latin typeface="Times New Roman" pitchFamily="18" charset="0"/>
                <a:cs typeface="Times New Roman" pitchFamily="18" charset="0"/>
              </a:rPr>
              <a:t>Statement is executed</a:t>
            </a:r>
          </a:p>
          <a:p>
            <a:r>
              <a:rPr lang="en-US" dirty="0" smtClean="0">
                <a:latin typeface="Times New Roman" pitchFamily="18" charset="0"/>
                <a:cs typeface="Times New Roman" pitchFamily="18" charset="0"/>
              </a:rPr>
              <a:t>Expression is evaluated, if true statement is executed again</a:t>
            </a:r>
          </a:p>
          <a:p>
            <a:r>
              <a:rPr lang="en-US" dirty="0" smtClean="0">
                <a:latin typeface="Times New Roman" pitchFamily="18" charset="0"/>
                <a:cs typeface="Times New Roman" pitchFamily="18" charset="0"/>
              </a:rPr>
              <a:t>Loop terminates when expression is evaluated as false</a:t>
            </a:r>
            <a:endParaRPr lang="en-US" dirty="0">
              <a:latin typeface="Times New Roman" pitchFamily="18" charset="0"/>
              <a:cs typeface="Times New Roman" pitchFamily="18" charset="0"/>
            </a:endParaRPr>
          </a:p>
        </p:txBody>
      </p:sp>
      <p:sp>
        <p:nvSpPr>
          <p:cNvPr id="4" name="TextBox 3"/>
          <p:cNvSpPr txBox="1"/>
          <p:nvPr/>
        </p:nvSpPr>
        <p:spPr>
          <a:xfrm>
            <a:off x="228600" y="1371600"/>
            <a:ext cx="8610600" cy="1200329"/>
          </a:xfrm>
          <a:prstGeom prst="rect">
            <a:avLst/>
          </a:prstGeom>
          <a:noFill/>
        </p:spPr>
        <p:txBody>
          <a:bodyPr wrap="square" rtlCol="0">
            <a:spAutoFit/>
          </a:bodyPr>
          <a:lstStyle/>
          <a:p>
            <a:r>
              <a:rPr lang="en-US" dirty="0" smtClean="0">
                <a:latin typeface="Times New Roman" pitchFamily="18" charset="0"/>
                <a:cs typeface="Times New Roman" pitchFamily="18" charset="0"/>
              </a:rPr>
              <a:t>while and for loop test the termination condition at the top, before executing the loop statements</a:t>
            </a:r>
          </a:p>
          <a:p>
            <a:r>
              <a:rPr lang="en-US" dirty="0" smtClean="0">
                <a:latin typeface="Times New Roman" pitchFamily="18" charset="0"/>
                <a:cs typeface="Times New Roman" pitchFamily="18" charset="0"/>
              </a:rPr>
              <a:t>do-while loop tests the termination condition at the bottom after making each pass through the loop body, loop body is always executed at least once</a:t>
            </a:r>
            <a:endParaRPr lang="en-US" dirty="0">
              <a:latin typeface="Times New Roman" pitchFamily="18" charset="0"/>
              <a:cs typeface="Times New Roman" pitchFamily="18" charset="0"/>
            </a:endParaRPr>
          </a:p>
        </p:txBody>
      </p:sp>
      <p:sp>
        <p:nvSpPr>
          <p:cNvPr id="6" name="TextBox 5"/>
          <p:cNvSpPr txBox="1"/>
          <p:nvPr/>
        </p:nvSpPr>
        <p:spPr>
          <a:xfrm>
            <a:off x="304800" y="2590800"/>
            <a:ext cx="2590800" cy="2308324"/>
          </a:xfrm>
          <a:prstGeom prst="rect">
            <a:avLst/>
          </a:prstGeom>
          <a:noFill/>
        </p:spPr>
        <p:txBody>
          <a:bodyPr wrap="square" rtlCol="0">
            <a:spAutoFit/>
          </a:bodyPr>
          <a:lstStyle/>
          <a:p>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=0,j=0,a=1;</a:t>
            </a:r>
          </a:p>
          <a:p>
            <a:r>
              <a:rPr lang="en-US" dirty="0" smtClean="0">
                <a:latin typeface="Times New Roman" pitchFamily="18" charset="0"/>
                <a:cs typeface="Times New Roman" pitchFamily="18" charset="0"/>
              </a:rPr>
              <a:t>do</a:t>
            </a:r>
          </a:p>
          <a:p>
            <a:r>
              <a:rPr lang="en-US" dirty="0" smtClean="0">
                <a:latin typeface="Times New Roman" pitchFamily="18" charset="0"/>
                <a:cs typeface="Times New Roman" pitchFamily="18" charset="0"/>
              </a:rPr>
              <a:t>{do</a:t>
            </a:r>
          </a:p>
          <a:p>
            <a:r>
              <a:rPr lang="en-US" dirty="0" smtClean="0">
                <a:latin typeface="Times New Roman" pitchFamily="18" charset="0"/>
                <a:cs typeface="Times New Roman" pitchFamily="18" charset="0"/>
              </a:rPr>
              <a:t>   {a=</a:t>
            </a:r>
            <a:r>
              <a:rPr lang="en-US" dirty="0" err="1" smtClean="0">
                <a:latin typeface="Times New Roman" pitchFamily="18" charset="0"/>
                <a:cs typeface="Times New Roman" pitchFamily="18" charset="0"/>
              </a:rPr>
              <a:t>a+j</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(“%d\n”, </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d,%d</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n”,j,a</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j=j+1;}while(j&lt;=3);</a:t>
            </a:r>
          </a:p>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=i+1;}while(</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&lt;=</a:t>
            </a:r>
            <a:r>
              <a:rPr lang="en-US" smtClean="0">
                <a:latin typeface="Times New Roman" pitchFamily="18" charset="0"/>
                <a:cs typeface="Times New Roman" pitchFamily="18" charset="0"/>
              </a:rPr>
              <a:t>3);</a:t>
            </a:r>
            <a:endParaRPr lang="en-US" dirty="0">
              <a:latin typeface="Times New Roman" pitchFamily="18" charset="0"/>
              <a:cs typeface="Times New Roman" pitchFamily="18" charset="0"/>
            </a:endParaRPr>
          </a:p>
        </p:txBody>
      </p:sp>
      <p:cxnSp>
        <p:nvCxnSpPr>
          <p:cNvPr id="8" name="Straight Arrow Connector 7"/>
          <p:cNvCxnSpPr/>
          <p:nvPr/>
        </p:nvCxnSpPr>
        <p:spPr>
          <a:xfrm flipV="1">
            <a:off x="1371600" y="533400"/>
            <a:ext cx="12954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228600"/>
            <a:ext cx="8839200" cy="646331"/>
          </a:xfrm>
          <a:prstGeom prst="rect">
            <a:avLst/>
          </a:prstGeom>
          <a:noFill/>
        </p:spPr>
        <p:txBody>
          <a:bodyPr wrap="square" rtlCol="0">
            <a:spAutoFit/>
          </a:bodyPr>
          <a:lstStyle/>
          <a:p>
            <a:r>
              <a:rPr lang="en-US" b="1" dirty="0" smtClean="0">
                <a:latin typeface="Times New Roman" pitchFamily="18" charset="0"/>
                <a:cs typeface="Times New Roman" pitchFamily="18" charset="0"/>
              </a:rPr>
              <a:t>Size of operator</a:t>
            </a:r>
          </a:p>
          <a:p>
            <a:r>
              <a:rPr lang="en-US" dirty="0" smtClean="0">
                <a:latin typeface="Times New Roman" pitchFamily="18" charset="0"/>
                <a:cs typeface="Times New Roman" pitchFamily="18" charset="0"/>
              </a:rPr>
              <a:t>An unary operator which returns the size of data (constant, variable, array, structure, etc.)</a:t>
            </a:r>
            <a:endParaRPr lang="en-US" dirty="0">
              <a:latin typeface="Times New Roman" pitchFamily="18" charset="0"/>
              <a:cs typeface="Times New Roman" pitchFamily="18" charset="0"/>
            </a:endParaRPr>
          </a:p>
        </p:txBody>
      </p:sp>
      <p:sp>
        <p:nvSpPr>
          <p:cNvPr id="3" name="TextBox 2"/>
          <p:cNvSpPr txBox="1"/>
          <p:nvPr/>
        </p:nvSpPr>
        <p:spPr>
          <a:xfrm>
            <a:off x="304800" y="914400"/>
            <a:ext cx="8534400" cy="5355312"/>
          </a:xfrm>
          <a:prstGeom prst="rect">
            <a:avLst/>
          </a:prstGeom>
          <a:noFill/>
        </p:spPr>
        <p:txBody>
          <a:bodyPr wrap="square" rtlCol="0">
            <a:spAutoFit/>
          </a:bodyPr>
          <a:lstStyle/>
          <a:p>
            <a:r>
              <a:rPr lang="en-US" dirty="0" smtClean="0">
                <a:latin typeface="Times New Roman" pitchFamily="18" charset="0"/>
                <a:cs typeface="Times New Roman" pitchFamily="18" charset="0"/>
              </a:rPr>
              <a:t>#include &lt;</a:t>
            </a:r>
            <a:r>
              <a:rPr lang="en-US" dirty="0" err="1" smtClean="0">
                <a:latin typeface="Times New Roman" pitchFamily="18" charset="0"/>
                <a:cs typeface="Times New Roman" pitchFamily="18" charset="0"/>
              </a:rPr>
              <a:t>stdio.h</a:t>
            </a:r>
            <a:r>
              <a:rPr lang="en-US" dirty="0" smtClean="0">
                <a:latin typeface="Times New Roman" pitchFamily="18" charset="0"/>
                <a:cs typeface="Times New Roman" pitchFamily="18" charset="0"/>
              </a:rPr>
              <a:t>&gt;</a:t>
            </a:r>
          </a:p>
          <a:p>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main()</a:t>
            </a:r>
          </a:p>
          <a:p>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a, e[10];</a:t>
            </a:r>
          </a:p>
          <a:p>
            <a:r>
              <a:rPr lang="en-US" dirty="0" smtClean="0">
                <a:latin typeface="Times New Roman" pitchFamily="18" charset="0"/>
                <a:cs typeface="Times New Roman" pitchFamily="18" charset="0"/>
              </a:rPr>
              <a:t>float b;</a:t>
            </a:r>
          </a:p>
          <a:p>
            <a:r>
              <a:rPr lang="en-US" dirty="0" smtClean="0">
                <a:latin typeface="Times New Roman" pitchFamily="18" charset="0"/>
                <a:cs typeface="Times New Roman" pitchFamily="18" charset="0"/>
              </a:rPr>
              <a:t>double c;</a:t>
            </a:r>
          </a:p>
          <a:p>
            <a:r>
              <a:rPr lang="en-US" dirty="0" smtClean="0">
                <a:latin typeface="Times New Roman" pitchFamily="18" charset="0"/>
                <a:cs typeface="Times New Roman" pitchFamily="18" charset="0"/>
              </a:rPr>
              <a:t>char d;</a:t>
            </a:r>
          </a:p>
          <a:p>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(“size </a:t>
            </a:r>
            <a:r>
              <a:rPr lang="en-US" dirty="0" smtClean="0">
                <a:latin typeface="Times New Roman" pitchFamily="18" charset="0"/>
                <a:cs typeface="Times New Roman" pitchFamily="18" charset="0"/>
              </a:rPr>
              <a:t>of </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lu</a:t>
            </a:r>
            <a:r>
              <a:rPr lang="en-US" dirty="0" smtClean="0">
                <a:latin typeface="Times New Roman" pitchFamily="18" charset="0"/>
                <a:cs typeface="Times New Roman" pitchFamily="18" charset="0"/>
              </a:rPr>
              <a:t> bytes\n”, </a:t>
            </a:r>
            <a:r>
              <a:rPr lang="en-US" dirty="0" err="1" smtClean="0">
                <a:latin typeface="Times New Roman" pitchFamily="18" charset="0"/>
                <a:cs typeface="Times New Roman" pitchFamily="18" charset="0"/>
              </a:rPr>
              <a:t>sizeof</a:t>
            </a:r>
            <a:r>
              <a:rPr lang="en-US" dirty="0" smtClean="0">
                <a:latin typeface="Times New Roman" pitchFamily="18" charset="0"/>
                <a:cs typeface="Times New Roman" pitchFamily="18" charset="0"/>
              </a:rPr>
              <a:t>(a));</a:t>
            </a:r>
          </a:p>
          <a:p>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(“size </a:t>
            </a:r>
            <a:r>
              <a:rPr lang="en-US" dirty="0" smtClean="0">
                <a:latin typeface="Times New Roman" pitchFamily="18" charset="0"/>
                <a:cs typeface="Times New Roman" pitchFamily="18" charset="0"/>
              </a:rPr>
              <a:t>of float=%</a:t>
            </a:r>
            <a:r>
              <a:rPr lang="en-US" dirty="0" err="1" smtClean="0">
                <a:latin typeface="Times New Roman" pitchFamily="18" charset="0"/>
                <a:cs typeface="Times New Roman" pitchFamily="18" charset="0"/>
              </a:rPr>
              <a:t>lu</a:t>
            </a:r>
            <a:r>
              <a:rPr lang="en-US" dirty="0" smtClean="0">
                <a:latin typeface="Times New Roman" pitchFamily="18" charset="0"/>
                <a:cs typeface="Times New Roman" pitchFamily="18" charset="0"/>
              </a:rPr>
              <a:t> bytes\n”, </a:t>
            </a:r>
            <a:r>
              <a:rPr lang="en-US" dirty="0" err="1" smtClean="0">
                <a:latin typeface="Times New Roman" pitchFamily="18" charset="0"/>
                <a:cs typeface="Times New Roman" pitchFamily="18" charset="0"/>
              </a:rPr>
              <a:t>sizeof</a:t>
            </a:r>
            <a:r>
              <a:rPr lang="en-US" dirty="0" smtClean="0">
                <a:latin typeface="Times New Roman" pitchFamily="18" charset="0"/>
                <a:cs typeface="Times New Roman" pitchFamily="18" charset="0"/>
              </a:rPr>
              <a:t>(b));</a:t>
            </a:r>
          </a:p>
          <a:p>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(“size </a:t>
            </a:r>
            <a:r>
              <a:rPr lang="en-US" dirty="0" smtClean="0">
                <a:latin typeface="Times New Roman" pitchFamily="18" charset="0"/>
                <a:cs typeface="Times New Roman" pitchFamily="18" charset="0"/>
              </a:rPr>
              <a:t>of double=%</a:t>
            </a:r>
            <a:r>
              <a:rPr lang="en-US" dirty="0" err="1" smtClean="0">
                <a:latin typeface="Times New Roman" pitchFamily="18" charset="0"/>
                <a:cs typeface="Times New Roman" pitchFamily="18" charset="0"/>
              </a:rPr>
              <a:t>lu</a:t>
            </a:r>
            <a:r>
              <a:rPr lang="en-US" dirty="0" smtClean="0">
                <a:latin typeface="Times New Roman" pitchFamily="18" charset="0"/>
                <a:cs typeface="Times New Roman" pitchFamily="18" charset="0"/>
              </a:rPr>
              <a:t> bytes\n”, </a:t>
            </a:r>
            <a:r>
              <a:rPr lang="en-US" dirty="0" err="1" smtClean="0">
                <a:latin typeface="Times New Roman" pitchFamily="18" charset="0"/>
                <a:cs typeface="Times New Roman" pitchFamily="18" charset="0"/>
              </a:rPr>
              <a:t>sizeof</a:t>
            </a:r>
            <a:r>
              <a:rPr lang="en-US" dirty="0" smtClean="0">
                <a:latin typeface="Times New Roman" pitchFamily="18" charset="0"/>
                <a:cs typeface="Times New Roman" pitchFamily="18" charset="0"/>
              </a:rPr>
              <a:t>(c));</a:t>
            </a:r>
          </a:p>
          <a:p>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(“size </a:t>
            </a:r>
            <a:r>
              <a:rPr lang="en-US" dirty="0" smtClean="0">
                <a:latin typeface="Times New Roman" pitchFamily="18" charset="0"/>
                <a:cs typeface="Times New Roman" pitchFamily="18" charset="0"/>
              </a:rPr>
              <a:t>of char=%</a:t>
            </a:r>
            <a:r>
              <a:rPr lang="en-US" dirty="0" err="1" smtClean="0">
                <a:latin typeface="Times New Roman" pitchFamily="18" charset="0"/>
                <a:cs typeface="Times New Roman" pitchFamily="18" charset="0"/>
              </a:rPr>
              <a:t>lu</a:t>
            </a:r>
            <a:r>
              <a:rPr lang="en-US" dirty="0" smtClean="0">
                <a:latin typeface="Times New Roman" pitchFamily="18" charset="0"/>
                <a:cs typeface="Times New Roman" pitchFamily="18" charset="0"/>
              </a:rPr>
              <a:t> bytes\n”, </a:t>
            </a:r>
            <a:r>
              <a:rPr lang="en-US" dirty="0" err="1" smtClean="0">
                <a:latin typeface="Times New Roman" pitchFamily="18" charset="0"/>
                <a:cs typeface="Times New Roman" pitchFamily="18" charset="0"/>
              </a:rPr>
              <a:t>sizeof</a:t>
            </a:r>
            <a:r>
              <a:rPr lang="en-US" dirty="0" smtClean="0">
                <a:latin typeface="Times New Roman" pitchFamily="18" charset="0"/>
                <a:cs typeface="Times New Roman" pitchFamily="18" charset="0"/>
              </a:rPr>
              <a:t>(d));</a:t>
            </a:r>
          </a:p>
          <a:p>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(“size </a:t>
            </a:r>
            <a:r>
              <a:rPr lang="en-US" dirty="0" smtClean="0">
                <a:latin typeface="Times New Roman" pitchFamily="18" charset="0"/>
                <a:cs typeface="Times New Roman" pitchFamily="18" charset="0"/>
              </a:rPr>
              <a:t>of integer type array having 10 elements=%</a:t>
            </a:r>
            <a:r>
              <a:rPr lang="en-US" dirty="0" err="1" smtClean="0">
                <a:latin typeface="Times New Roman" pitchFamily="18" charset="0"/>
                <a:cs typeface="Times New Roman" pitchFamily="18" charset="0"/>
              </a:rPr>
              <a:t>lu</a:t>
            </a:r>
            <a:r>
              <a:rPr lang="en-US" dirty="0" smtClean="0">
                <a:latin typeface="Times New Roman" pitchFamily="18" charset="0"/>
                <a:cs typeface="Times New Roman" pitchFamily="18" charset="0"/>
              </a:rPr>
              <a:t> bytes\n”, </a:t>
            </a:r>
            <a:r>
              <a:rPr lang="en-US" dirty="0" err="1" smtClean="0">
                <a:latin typeface="Times New Roman" pitchFamily="18" charset="0"/>
                <a:cs typeface="Times New Roman" pitchFamily="18" charset="0"/>
              </a:rPr>
              <a:t>sizeof</a:t>
            </a:r>
            <a:r>
              <a:rPr lang="en-US" dirty="0" smtClean="0">
                <a:latin typeface="Times New Roman" pitchFamily="18" charset="0"/>
                <a:cs typeface="Times New Roman" pitchFamily="18" charset="0"/>
              </a:rPr>
              <a:t>(e));</a:t>
            </a:r>
          </a:p>
          <a:p>
            <a:r>
              <a:rPr lang="en-US" dirty="0" smtClean="0">
                <a:latin typeface="Times New Roman" pitchFamily="18" charset="0"/>
                <a:cs typeface="Times New Roman" pitchFamily="18" charset="0"/>
              </a:rPr>
              <a:t>return 0;}</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Output:</a:t>
            </a:r>
          </a:p>
          <a:p>
            <a:r>
              <a:rPr lang="en-US" dirty="0" smtClean="0">
                <a:latin typeface="Times New Roman" pitchFamily="18" charset="0"/>
                <a:cs typeface="Times New Roman" pitchFamily="18" charset="0"/>
              </a:rPr>
              <a:t>size of </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=4 bytes</a:t>
            </a:r>
          </a:p>
          <a:p>
            <a:r>
              <a:rPr lang="en-US" dirty="0" smtClean="0">
                <a:latin typeface="Times New Roman" pitchFamily="18" charset="0"/>
                <a:cs typeface="Times New Roman" pitchFamily="18" charset="0"/>
              </a:rPr>
              <a:t>size of float=4 bytes</a:t>
            </a:r>
          </a:p>
          <a:p>
            <a:r>
              <a:rPr lang="en-US" dirty="0" smtClean="0">
                <a:latin typeface="Times New Roman" pitchFamily="18" charset="0"/>
                <a:cs typeface="Times New Roman" pitchFamily="18" charset="0"/>
              </a:rPr>
              <a:t>size of double=8 bytes</a:t>
            </a:r>
          </a:p>
          <a:p>
            <a:r>
              <a:rPr lang="en-US" dirty="0" smtClean="0">
                <a:latin typeface="Times New Roman" pitchFamily="18" charset="0"/>
                <a:cs typeface="Times New Roman" pitchFamily="18" charset="0"/>
              </a:rPr>
              <a:t>size of char=1 byte</a:t>
            </a:r>
          </a:p>
          <a:p>
            <a:r>
              <a:rPr lang="en-US" dirty="0" smtClean="0">
                <a:latin typeface="Times New Roman" pitchFamily="18" charset="0"/>
                <a:cs typeface="Times New Roman" pitchFamily="18" charset="0"/>
              </a:rPr>
              <a:t>size of integer type array having 10 elements=40 bytes</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228600"/>
            <a:ext cx="8839200" cy="1477328"/>
          </a:xfrm>
          <a:prstGeom prst="rect">
            <a:avLst/>
          </a:prstGeom>
          <a:noFill/>
        </p:spPr>
        <p:txBody>
          <a:bodyPr wrap="square" rtlCol="0">
            <a:spAutoFit/>
          </a:bodyPr>
          <a:lstStyle/>
          <a:p>
            <a:r>
              <a:rPr lang="en-US" b="1" dirty="0" smtClean="0">
                <a:latin typeface="Times New Roman" pitchFamily="18" charset="0"/>
                <a:cs typeface="Times New Roman" pitchFamily="18" charset="0"/>
              </a:rPr>
              <a:t>Conditional operator (?:)</a:t>
            </a:r>
          </a:p>
          <a:p>
            <a:r>
              <a:rPr lang="en-US" dirty="0" smtClean="0">
                <a:latin typeface="Times New Roman" pitchFamily="18" charset="0"/>
                <a:cs typeface="Times New Roman" pitchFamily="18" charset="0"/>
              </a:rPr>
              <a:t>A ternary operator, that is, it works on three operands.</a:t>
            </a:r>
          </a:p>
          <a:p>
            <a:r>
              <a:rPr lang="en-US" dirty="0" smtClean="0">
                <a:latin typeface="Times New Roman" pitchFamily="18" charset="0"/>
                <a:cs typeface="Times New Roman" pitchFamily="18" charset="0"/>
              </a:rPr>
              <a:t>Conditional expression?expression1:expression2</a:t>
            </a:r>
          </a:p>
          <a:p>
            <a:r>
              <a:rPr lang="en-US" dirty="0" smtClean="0">
                <a:latin typeface="Times New Roman" pitchFamily="18" charset="0"/>
                <a:cs typeface="Times New Roman" pitchFamily="18" charset="0"/>
              </a:rPr>
              <a:t>Conditional expression is evaluated first. If true expression1 is executed, else expression2 is executed.</a:t>
            </a:r>
            <a:endParaRPr lang="en-US" dirty="0">
              <a:latin typeface="Times New Roman" pitchFamily="18" charset="0"/>
              <a:cs typeface="Times New Roman" pitchFamily="18" charset="0"/>
            </a:endParaRPr>
          </a:p>
        </p:txBody>
      </p:sp>
      <p:sp>
        <p:nvSpPr>
          <p:cNvPr id="3" name="TextBox 2"/>
          <p:cNvSpPr txBox="1"/>
          <p:nvPr/>
        </p:nvSpPr>
        <p:spPr>
          <a:xfrm>
            <a:off x="228600" y="1676400"/>
            <a:ext cx="7315200" cy="2585323"/>
          </a:xfrm>
          <a:prstGeom prst="rect">
            <a:avLst/>
          </a:prstGeom>
          <a:noFill/>
        </p:spPr>
        <p:txBody>
          <a:bodyPr wrap="square" rtlCol="0">
            <a:spAutoFit/>
          </a:bodyPr>
          <a:lstStyle/>
          <a:p>
            <a:r>
              <a:rPr lang="en-US" dirty="0" smtClean="0">
                <a:latin typeface="Times New Roman" pitchFamily="18" charset="0"/>
                <a:cs typeface="Times New Roman" pitchFamily="18" charset="0"/>
              </a:rPr>
              <a:t>#include &lt;</a:t>
            </a:r>
            <a:r>
              <a:rPr lang="en-US" dirty="0" err="1" smtClean="0">
                <a:latin typeface="Times New Roman" pitchFamily="18" charset="0"/>
                <a:cs typeface="Times New Roman" pitchFamily="18" charset="0"/>
              </a:rPr>
              <a:t>stdio.h</a:t>
            </a:r>
            <a:r>
              <a:rPr lang="en-US" dirty="0" smtClean="0">
                <a:latin typeface="Times New Roman" pitchFamily="18" charset="0"/>
                <a:cs typeface="Times New Roman" pitchFamily="18" charset="0"/>
              </a:rPr>
              <a:t>&gt;</a:t>
            </a:r>
          </a:p>
          <a:p>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main()</a:t>
            </a:r>
          </a:p>
          <a:p>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a, b, c, p;</a:t>
            </a:r>
          </a:p>
          <a:p>
            <a:r>
              <a:rPr lang="en-US" dirty="0" smtClean="0">
                <a:latin typeface="Times New Roman" pitchFamily="18" charset="0"/>
                <a:cs typeface="Times New Roman" pitchFamily="18" charset="0"/>
              </a:rPr>
              <a:t>a=4, b=3, c=2;</a:t>
            </a:r>
          </a:p>
          <a:p>
            <a:r>
              <a:rPr lang="en-US" dirty="0" smtClean="0">
                <a:latin typeface="Times New Roman" pitchFamily="18" charset="0"/>
                <a:cs typeface="Times New Roman" pitchFamily="18" charset="0"/>
              </a:rPr>
              <a:t>p=(a==2)?b:c;</a:t>
            </a:r>
          </a:p>
          <a:p>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(“%d\n”, p);</a:t>
            </a:r>
          </a:p>
          <a:p>
            <a:r>
              <a:rPr lang="en-US" dirty="0" smtClean="0">
                <a:latin typeface="Times New Roman" pitchFamily="18" charset="0"/>
                <a:cs typeface="Times New Roman" pitchFamily="18" charset="0"/>
              </a:rPr>
              <a:t>return 0;}</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Output: 2</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529</TotalTime>
  <Words>2330</Words>
  <Application>Microsoft Office PowerPoint</Application>
  <PresentationFormat>On-screen Show (4:3)</PresentationFormat>
  <Paragraphs>368</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Sulata Mitra</dc:creator>
  <cp:lastModifiedBy>Sulata Mitra</cp:lastModifiedBy>
  <cp:revision>76</cp:revision>
  <dcterms:created xsi:type="dcterms:W3CDTF">2021-05-04T09:37:58Z</dcterms:created>
  <dcterms:modified xsi:type="dcterms:W3CDTF">2021-05-28T07:56:30Z</dcterms:modified>
</cp:coreProperties>
</file>