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3" r:id="rId11"/>
    <p:sldId id="274" r:id="rId12"/>
    <p:sldId id="275" r:id="rId13"/>
    <p:sldId id="265" r:id="rId14"/>
    <p:sldId id="266" r:id="rId15"/>
    <p:sldId id="272"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7015" autoAdjust="0"/>
    <p:restoredTop sz="94660"/>
  </p:normalViewPr>
  <p:slideViewPr>
    <p:cSldViewPr snapToGrid="0">
      <p:cViewPr varScale="1">
        <p:scale>
          <a:sx n="73" d="100"/>
          <a:sy n="73" d="100"/>
        </p:scale>
        <p:origin x="-54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2077ABC-A105-4729-8B0F-02DE8C514737}" type="datetimeFigureOut">
              <a:rPr lang="en-IN" smtClean="0"/>
              <a:pPr/>
              <a:t>30-04-2021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5030AF-683B-4FAB-9A4A-3F9A546F78B5}" type="slidenum">
              <a:rPr lang="en-IN" smtClean="0"/>
              <a:pPr/>
              <a:t>‹#›</a:t>
            </a:fld>
            <a:endParaRPr lang="en-IN"/>
          </a:p>
        </p:txBody>
      </p:sp>
    </p:spTree>
    <p:extLst>
      <p:ext uri="{BB962C8B-B14F-4D97-AF65-F5344CB8AC3E}">
        <p14:creationId xmlns="" xmlns:p14="http://schemas.microsoft.com/office/powerpoint/2010/main" val="3484808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2077ABC-A105-4729-8B0F-02DE8C514737}" type="datetimeFigureOut">
              <a:rPr lang="en-IN" smtClean="0"/>
              <a:pPr/>
              <a:t>30-04-2021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5030AF-683B-4FAB-9A4A-3F9A546F78B5}" type="slidenum">
              <a:rPr lang="en-IN" smtClean="0"/>
              <a:pPr/>
              <a:t>‹#›</a:t>
            </a:fld>
            <a:endParaRPr lang="en-IN"/>
          </a:p>
        </p:txBody>
      </p:sp>
    </p:spTree>
    <p:extLst>
      <p:ext uri="{BB962C8B-B14F-4D97-AF65-F5344CB8AC3E}">
        <p14:creationId xmlns="" xmlns:p14="http://schemas.microsoft.com/office/powerpoint/2010/main" val="3797456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2077ABC-A105-4729-8B0F-02DE8C514737}" type="datetimeFigureOut">
              <a:rPr lang="en-IN" smtClean="0"/>
              <a:pPr/>
              <a:t>30-04-2021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5030AF-683B-4FAB-9A4A-3F9A546F78B5}" type="slidenum">
              <a:rPr lang="en-IN" smtClean="0"/>
              <a:pPr/>
              <a:t>‹#›</a:t>
            </a:fld>
            <a:endParaRPr lang="en-IN"/>
          </a:p>
        </p:txBody>
      </p:sp>
    </p:spTree>
    <p:extLst>
      <p:ext uri="{BB962C8B-B14F-4D97-AF65-F5344CB8AC3E}">
        <p14:creationId xmlns="" xmlns:p14="http://schemas.microsoft.com/office/powerpoint/2010/main" val="804962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2077ABC-A105-4729-8B0F-02DE8C514737}" type="datetimeFigureOut">
              <a:rPr lang="en-IN" smtClean="0"/>
              <a:pPr/>
              <a:t>30-04-2021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5030AF-683B-4FAB-9A4A-3F9A546F78B5}" type="slidenum">
              <a:rPr lang="en-IN" smtClean="0"/>
              <a:pPr/>
              <a:t>‹#›</a:t>
            </a:fld>
            <a:endParaRPr lang="en-IN"/>
          </a:p>
        </p:txBody>
      </p:sp>
    </p:spTree>
    <p:extLst>
      <p:ext uri="{BB962C8B-B14F-4D97-AF65-F5344CB8AC3E}">
        <p14:creationId xmlns="" xmlns:p14="http://schemas.microsoft.com/office/powerpoint/2010/main" val="2683588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2077ABC-A105-4729-8B0F-02DE8C514737}" type="datetimeFigureOut">
              <a:rPr lang="en-IN" smtClean="0"/>
              <a:pPr/>
              <a:t>30-04-2021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5030AF-683B-4FAB-9A4A-3F9A546F78B5}" type="slidenum">
              <a:rPr lang="en-IN" smtClean="0"/>
              <a:pPr/>
              <a:t>‹#›</a:t>
            </a:fld>
            <a:endParaRPr lang="en-IN"/>
          </a:p>
        </p:txBody>
      </p:sp>
    </p:spTree>
    <p:extLst>
      <p:ext uri="{BB962C8B-B14F-4D97-AF65-F5344CB8AC3E}">
        <p14:creationId xmlns="" xmlns:p14="http://schemas.microsoft.com/office/powerpoint/2010/main" val="3829035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2077ABC-A105-4729-8B0F-02DE8C514737}" type="datetimeFigureOut">
              <a:rPr lang="en-IN" smtClean="0"/>
              <a:pPr/>
              <a:t>30-04-2021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5030AF-683B-4FAB-9A4A-3F9A546F78B5}" type="slidenum">
              <a:rPr lang="en-IN" smtClean="0"/>
              <a:pPr/>
              <a:t>‹#›</a:t>
            </a:fld>
            <a:endParaRPr lang="en-IN"/>
          </a:p>
        </p:txBody>
      </p:sp>
    </p:spTree>
    <p:extLst>
      <p:ext uri="{BB962C8B-B14F-4D97-AF65-F5344CB8AC3E}">
        <p14:creationId xmlns="" xmlns:p14="http://schemas.microsoft.com/office/powerpoint/2010/main" val="3053433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2077ABC-A105-4729-8B0F-02DE8C514737}" type="datetimeFigureOut">
              <a:rPr lang="en-IN" smtClean="0"/>
              <a:pPr/>
              <a:t>30-04-2021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5030AF-683B-4FAB-9A4A-3F9A546F78B5}" type="slidenum">
              <a:rPr lang="en-IN" smtClean="0"/>
              <a:pPr/>
              <a:t>‹#›</a:t>
            </a:fld>
            <a:endParaRPr lang="en-IN"/>
          </a:p>
        </p:txBody>
      </p:sp>
    </p:spTree>
    <p:extLst>
      <p:ext uri="{BB962C8B-B14F-4D97-AF65-F5344CB8AC3E}">
        <p14:creationId xmlns="" xmlns:p14="http://schemas.microsoft.com/office/powerpoint/2010/main" val="2483871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2077ABC-A105-4729-8B0F-02DE8C514737}" type="datetimeFigureOut">
              <a:rPr lang="en-IN" smtClean="0"/>
              <a:pPr/>
              <a:t>30-04-2021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5030AF-683B-4FAB-9A4A-3F9A546F78B5}" type="slidenum">
              <a:rPr lang="en-IN" smtClean="0"/>
              <a:pPr/>
              <a:t>‹#›</a:t>
            </a:fld>
            <a:endParaRPr lang="en-IN"/>
          </a:p>
        </p:txBody>
      </p:sp>
    </p:spTree>
    <p:extLst>
      <p:ext uri="{BB962C8B-B14F-4D97-AF65-F5344CB8AC3E}">
        <p14:creationId xmlns="" xmlns:p14="http://schemas.microsoft.com/office/powerpoint/2010/main" val="3918210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077ABC-A105-4729-8B0F-02DE8C514737}" type="datetimeFigureOut">
              <a:rPr lang="en-IN" smtClean="0"/>
              <a:pPr/>
              <a:t>30-04-2021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75030AF-683B-4FAB-9A4A-3F9A546F78B5}" type="slidenum">
              <a:rPr lang="en-IN" smtClean="0"/>
              <a:pPr/>
              <a:t>‹#›</a:t>
            </a:fld>
            <a:endParaRPr lang="en-IN"/>
          </a:p>
        </p:txBody>
      </p:sp>
    </p:spTree>
    <p:extLst>
      <p:ext uri="{BB962C8B-B14F-4D97-AF65-F5344CB8AC3E}">
        <p14:creationId xmlns="" xmlns:p14="http://schemas.microsoft.com/office/powerpoint/2010/main" val="4223287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2077ABC-A105-4729-8B0F-02DE8C514737}" type="datetimeFigureOut">
              <a:rPr lang="en-IN" smtClean="0"/>
              <a:pPr/>
              <a:t>30-04-2021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5030AF-683B-4FAB-9A4A-3F9A546F78B5}" type="slidenum">
              <a:rPr lang="en-IN" smtClean="0"/>
              <a:pPr/>
              <a:t>‹#›</a:t>
            </a:fld>
            <a:endParaRPr lang="en-IN"/>
          </a:p>
        </p:txBody>
      </p:sp>
    </p:spTree>
    <p:extLst>
      <p:ext uri="{BB962C8B-B14F-4D97-AF65-F5344CB8AC3E}">
        <p14:creationId xmlns="" xmlns:p14="http://schemas.microsoft.com/office/powerpoint/2010/main" val="1213180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2077ABC-A105-4729-8B0F-02DE8C514737}" type="datetimeFigureOut">
              <a:rPr lang="en-IN" smtClean="0"/>
              <a:pPr/>
              <a:t>30-04-2021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5030AF-683B-4FAB-9A4A-3F9A546F78B5}" type="slidenum">
              <a:rPr lang="en-IN" smtClean="0"/>
              <a:pPr/>
              <a:t>‹#›</a:t>
            </a:fld>
            <a:endParaRPr lang="en-IN"/>
          </a:p>
        </p:txBody>
      </p:sp>
    </p:spTree>
    <p:extLst>
      <p:ext uri="{BB962C8B-B14F-4D97-AF65-F5344CB8AC3E}">
        <p14:creationId xmlns="" xmlns:p14="http://schemas.microsoft.com/office/powerpoint/2010/main" val="484601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077ABC-A105-4729-8B0F-02DE8C514737}" type="datetimeFigureOut">
              <a:rPr lang="en-IN" smtClean="0"/>
              <a:pPr/>
              <a:t>30-04-2021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5030AF-683B-4FAB-9A4A-3F9A546F78B5}" type="slidenum">
              <a:rPr lang="en-IN" smtClean="0"/>
              <a:pPr/>
              <a:t>‹#›</a:t>
            </a:fld>
            <a:endParaRPr lang="en-IN"/>
          </a:p>
        </p:txBody>
      </p:sp>
    </p:spTree>
    <p:extLst>
      <p:ext uri="{BB962C8B-B14F-4D97-AF65-F5344CB8AC3E}">
        <p14:creationId xmlns="" xmlns:p14="http://schemas.microsoft.com/office/powerpoint/2010/main" val="1192821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1971" y="163875"/>
            <a:ext cx="10573743" cy="3416320"/>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Number systems and codes: </a:t>
            </a:r>
            <a:r>
              <a:rPr lang="en-IN" dirty="0" smtClean="0">
                <a:solidFill>
                  <a:srgbClr val="FF0000"/>
                </a:solidFill>
                <a:latin typeface="Times New Roman" panose="02020603050405020304" pitchFamily="18" charset="0"/>
                <a:cs typeface="Times New Roman" panose="02020603050405020304" pitchFamily="18" charset="0"/>
              </a:rPr>
              <a:t>Positional and non-positional number systems, Binary, Octal, Hexadecimal number system and conversion, Representation of negative and real numbers, Fixed and floating point numbers</a:t>
            </a:r>
          </a:p>
          <a:p>
            <a:endParaRPr lang="en-IN" b="1" dirty="0">
              <a:latin typeface="Times New Roman" panose="02020603050405020304" pitchFamily="18" charset="0"/>
              <a:cs typeface="Times New Roman" panose="02020603050405020304" pitchFamily="18" charset="0"/>
            </a:endParaRPr>
          </a:p>
          <a:p>
            <a:r>
              <a:rPr lang="en-IN" u="sng" dirty="0" smtClean="0">
                <a:latin typeface="Times New Roman" panose="02020603050405020304" pitchFamily="18" charset="0"/>
                <a:cs typeface="Times New Roman" panose="02020603050405020304" pitchFamily="18" charset="0"/>
              </a:rPr>
              <a:t>Positional number system</a:t>
            </a:r>
          </a:p>
          <a:p>
            <a:r>
              <a:rPr lang="en-IN" dirty="0" smtClean="0">
                <a:latin typeface="Times New Roman" panose="02020603050405020304" pitchFamily="18" charset="0"/>
                <a:cs typeface="Times New Roman" panose="02020603050405020304" pitchFamily="18" charset="0"/>
              </a:rPr>
              <a:t>Each symbol represents different value depending on its position in the number</a:t>
            </a:r>
          </a:p>
          <a:p>
            <a:r>
              <a:rPr lang="en-IN" dirty="0" smtClean="0">
                <a:latin typeface="Times New Roman" panose="02020603050405020304" pitchFamily="18" charset="0"/>
                <a:cs typeface="Times New Roman" panose="02020603050405020304" pitchFamily="18" charset="0"/>
              </a:rPr>
              <a:t>Total value of a positional number is the total of the resultant value of all positions</a:t>
            </a:r>
          </a:p>
          <a:p>
            <a:r>
              <a:rPr lang="en-IN" dirty="0" smtClean="0">
                <a:latin typeface="Times New Roman" panose="02020603050405020304" pitchFamily="18" charset="0"/>
                <a:cs typeface="Times New Roman" panose="02020603050405020304" pitchFamily="18" charset="0"/>
              </a:rPr>
              <a:t>Example: 12 = 1x10</a:t>
            </a:r>
            <a:r>
              <a:rPr lang="en-IN" baseline="30000" dirty="0" smtClean="0">
                <a:latin typeface="Times New Roman" panose="02020603050405020304" pitchFamily="18" charset="0"/>
                <a:cs typeface="Times New Roman" panose="02020603050405020304" pitchFamily="18" charset="0"/>
              </a:rPr>
              <a:t>1</a:t>
            </a:r>
            <a:r>
              <a:rPr lang="en-IN" dirty="0" smtClean="0">
                <a:latin typeface="Times New Roman" panose="02020603050405020304" pitchFamily="18" charset="0"/>
                <a:cs typeface="Times New Roman" panose="02020603050405020304" pitchFamily="18" charset="0"/>
              </a:rPr>
              <a:t>+2x10</a:t>
            </a:r>
            <a:r>
              <a:rPr lang="en-IN" baseline="30000" dirty="0" smtClean="0">
                <a:latin typeface="Times New Roman" panose="02020603050405020304" pitchFamily="18" charset="0"/>
                <a:cs typeface="Times New Roman" panose="02020603050405020304" pitchFamily="18" charset="0"/>
              </a:rPr>
              <a:t>0</a:t>
            </a:r>
            <a:r>
              <a:rPr lang="en-IN" dirty="0" smtClean="0">
                <a:latin typeface="Times New Roman" panose="02020603050405020304" pitchFamily="18" charset="0"/>
                <a:cs typeface="Times New Roman" panose="02020603050405020304" pitchFamily="18" charset="0"/>
              </a:rPr>
              <a:t>, 10+2 = 12</a:t>
            </a:r>
          </a:p>
          <a:p>
            <a:endParaRPr lang="en-IN" dirty="0">
              <a:latin typeface="Times New Roman" panose="02020603050405020304" pitchFamily="18" charset="0"/>
              <a:cs typeface="Times New Roman" panose="02020603050405020304" pitchFamily="18" charset="0"/>
            </a:endParaRPr>
          </a:p>
          <a:p>
            <a:r>
              <a:rPr lang="en-IN" u="sng" dirty="0" smtClean="0">
                <a:latin typeface="Times New Roman" panose="02020603050405020304" pitchFamily="18" charset="0"/>
                <a:cs typeface="Times New Roman" panose="02020603050405020304" pitchFamily="18" charset="0"/>
              </a:rPr>
              <a:t>Non-positional number system</a:t>
            </a:r>
          </a:p>
          <a:p>
            <a:r>
              <a:rPr lang="en-IN" dirty="0" smtClean="0">
                <a:latin typeface="Times New Roman" panose="02020603050405020304" pitchFamily="18" charset="0"/>
                <a:cs typeface="Times New Roman" panose="02020603050405020304" pitchFamily="18" charset="0"/>
              </a:rPr>
              <a:t>Each symbol represents the same value regardless of its position</a:t>
            </a:r>
          </a:p>
          <a:p>
            <a:r>
              <a:rPr lang="en-IN" dirty="0" smtClean="0">
                <a:latin typeface="Times New Roman" panose="02020603050405020304" pitchFamily="18" charset="0"/>
                <a:cs typeface="Times New Roman" panose="02020603050405020304" pitchFamily="18" charset="0"/>
              </a:rPr>
              <a:t>Each symbol represents a number with its own place value</a:t>
            </a:r>
          </a:p>
          <a:p>
            <a:r>
              <a:rPr lang="en-IN" dirty="0" smtClean="0">
                <a:latin typeface="Times New Roman" panose="02020603050405020304" pitchFamily="18" charset="0"/>
                <a:cs typeface="Times New Roman" panose="02020603050405020304" pitchFamily="18" charset="0"/>
              </a:rPr>
              <a:t>Example: Roman number system where I for 1, II for 2 etc.</a:t>
            </a:r>
          </a:p>
        </p:txBody>
      </p:sp>
      <p:sp>
        <p:nvSpPr>
          <p:cNvPr id="5" name="TextBox 4"/>
          <p:cNvSpPr txBox="1"/>
          <p:nvPr/>
        </p:nvSpPr>
        <p:spPr>
          <a:xfrm>
            <a:off x="0" y="4096611"/>
            <a:ext cx="1656677"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Number system</a:t>
            </a:r>
            <a:endParaRPr lang="en-IN"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608730" y="4682455"/>
            <a:ext cx="1106244"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Positional </a:t>
            </a:r>
            <a:endParaRPr lang="en-IN" dirty="0">
              <a:latin typeface="Times New Roman" panose="02020603050405020304" pitchFamily="18" charset="0"/>
              <a:cs typeface="Times New Roman" panose="02020603050405020304" pitchFamily="18" charset="0"/>
            </a:endParaRPr>
          </a:p>
        </p:txBody>
      </p:sp>
      <p:sp>
        <p:nvSpPr>
          <p:cNvPr id="7" name="TextBox 6"/>
          <p:cNvSpPr txBox="1"/>
          <p:nvPr/>
        </p:nvSpPr>
        <p:spPr>
          <a:xfrm>
            <a:off x="2452744" y="3857194"/>
            <a:ext cx="1656677"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Non-positional</a:t>
            </a:r>
            <a:endParaRPr lang="en-IN"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693920" y="4029324"/>
            <a:ext cx="1405665" cy="1200329"/>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Binary</a:t>
            </a:r>
          </a:p>
          <a:p>
            <a:r>
              <a:rPr lang="en-IN" dirty="0" smtClean="0">
                <a:latin typeface="Times New Roman" panose="02020603050405020304" pitchFamily="18" charset="0"/>
                <a:cs typeface="Times New Roman" panose="02020603050405020304" pitchFamily="18" charset="0"/>
              </a:rPr>
              <a:t>Octal</a:t>
            </a:r>
          </a:p>
          <a:p>
            <a:r>
              <a:rPr lang="en-IN" dirty="0" smtClean="0">
                <a:latin typeface="Times New Roman" panose="02020603050405020304" pitchFamily="18" charset="0"/>
                <a:cs typeface="Times New Roman" panose="02020603050405020304" pitchFamily="18" charset="0"/>
              </a:rPr>
              <a:t>Decimal</a:t>
            </a:r>
          </a:p>
          <a:p>
            <a:r>
              <a:rPr lang="en-IN" dirty="0" smtClean="0">
                <a:latin typeface="Times New Roman" panose="02020603050405020304" pitchFamily="18" charset="0"/>
                <a:cs typeface="Times New Roman" panose="02020603050405020304" pitchFamily="18" charset="0"/>
              </a:rPr>
              <a:t>Hexadecimal</a:t>
            </a:r>
            <a:endParaRPr lang="en-IN" dirty="0">
              <a:latin typeface="Times New Roman" panose="02020603050405020304" pitchFamily="18" charset="0"/>
              <a:cs typeface="Times New Roman" panose="02020603050405020304" pitchFamily="18" charset="0"/>
            </a:endParaRPr>
          </a:p>
        </p:txBody>
      </p:sp>
      <p:cxnSp>
        <p:nvCxnSpPr>
          <p:cNvPr id="10" name="Straight Arrow Connector 9"/>
          <p:cNvCxnSpPr>
            <a:stCxn id="5" idx="3"/>
            <a:endCxn id="7" idx="1"/>
          </p:cNvCxnSpPr>
          <p:nvPr/>
        </p:nvCxnSpPr>
        <p:spPr>
          <a:xfrm flipV="1">
            <a:off x="1656677" y="4041860"/>
            <a:ext cx="796067" cy="239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6" idx="1"/>
          </p:cNvCxnSpPr>
          <p:nvPr/>
        </p:nvCxnSpPr>
        <p:spPr>
          <a:xfrm>
            <a:off x="1656677" y="4434559"/>
            <a:ext cx="952053" cy="432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3"/>
          </p:cNvCxnSpPr>
          <p:nvPr/>
        </p:nvCxnSpPr>
        <p:spPr>
          <a:xfrm flipV="1">
            <a:off x="3714974" y="4238209"/>
            <a:ext cx="1061421" cy="628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379284" y="3580195"/>
            <a:ext cx="5694381" cy="2585323"/>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Binary number system is a base 2 number system having only 2 digits, 0 and 1 </a:t>
            </a:r>
            <a:r>
              <a:rPr lang="en-IN" u="sng" dirty="0" smtClean="0">
                <a:latin typeface="Times New Roman" panose="02020603050405020304" pitchFamily="18" charset="0"/>
                <a:cs typeface="Times New Roman" panose="02020603050405020304" pitchFamily="18" charset="0"/>
              </a:rPr>
              <a:t>Example</a:t>
            </a:r>
            <a:r>
              <a:rPr lang="en-IN" dirty="0" smtClean="0">
                <a:latin typeface="Times New Roman" panose="02020603050405020304" pitchFamily="18" charset="0"/>
                <a:cs typeface="Times New Roman" panose="02020603050405020304" pitchFamily="18" charset="0"/>
              </a:rPr>
              <a:t>: 10110100</a:t>
            </a:r>
            <a:r>
              <a:rPr lang="en-IN" baseline="-25000" dirty="0" smtClean="0">
                <a:latin typeface="Times New Roman" panose="02020603050405020304" pitchFamily="18" charset="0"/>
                <a:cs typeface="Times New Roman" panose="02020603050405020304" pitchFamily="18" charset="0"/>
              </a:rPr>
              <a:t>2</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Octal number system is a base 8 number system having 8 digits, 0 to 7 </a:t>
            </a:r>
            <a:r>
              <a:rPr lang="en-IN" u="sng" dirty="0" smtClean="0">
                <a:latin typeface="Times New Roman" panose="02020603050405020304" pitchFamily="18" charset="0"/>
                <a:cs typeface="Times New Roman" panose="02020603050405020304" pitchFamily="18" charset="0"/>
              </a:rPr>
              <a:t>Example</a:t>
            </a:r>
            <a:r>
              <a:rPr lang="en-IN" dirty="0" smtClean="0">
                <a:latin typeface="Times New Roman" panose="02020603050405020304" pitchFamily="18" charset="0"/>
                <a:cs typeface="Times New Roman" panose="02020603050405020304" pitchFamily="18" charset="0"/>
              </a:rPr>
              <a:t>: 1732</a:t>
            </a:r>
            <a:r>
              <a:rPr lang="en-IN" baseline="-25000" dirty="0" smtClean="0">
                <a:latin typeface="Times New Roman" panose="02020603050405020304" pitchFamily="18" charset="0"/>
                <a:cs typeface="Times New Roman" panose="02020603050405020304" pitchFamily="18" charset="0"/>
              </a:rPr>
              <a:t>8</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Decimal number system is a base 10 number system having 10 digits, from 0 to 9 </a:t>
            </a:r>
            <a:r>
              <a:rPr lang="en-IN" u="sng" dirty="0" smtClean="0">
                <a:latin typeface="Times New Roman" panose="02020603050405020304" pitchFamily="18" charset="0"/>
                <a:cs typeface="Times New Roman" panose="02020603050405020304" pitchFamily="18" charset="0"/>
              </a:rPr>
              <a:t>Example</a:t>
            </a:r>
            <a:r>
              <a:rPr lang="en-IN" dirty="0" smtClean="0">
                <a:latin typeface="Times New Roman" panose="02020603050405020304" pitchFamily="18" charset="0"/>
                <a:cs typeface="Times New Roman" panose="02020603050405020304" pitchFamily="18" charset="0"/>
              </a:rPr>
              <a:t>: 3249</a:t>
            </a:r>
            <a:r>
              <a:rPr lang="en-IN" baseline="-25000" dirty="0" smtClean="0">
                <a:latin typeface="Times New Roman" panose="02020603050405020304" pitchFamily="18" charset="0"/>
                <a:cs typeface="Times New Roman" panose="02020603050405020304" pitchFamily="18" charset="0"/>
              </a:rPr>
              <a:t>10</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Hexadecimal number system is a base 16 number system having 16 digits, 0 to 9 similar to the decimal number system, A to F to represent 10 to 15 </a:t>
            </a:r>
            <a:r>
              <a:rPr lang="en-IN" u="sng" dirty="0" smtClean="0">
                <a:latin typeface="Times New Roman" panose="02020603050405020304" pitchFamily="18" charset="0"/>
                <a:cs typeface="Times New Roman" panose="02020603050405020304" pitchFamily="18" charset="0"/>
              </a:rPr>
              <a:t>Example</a:t>
            </a:r>
            <a:r>
              <a:rPr lang="en-IN" dirty="0" smtClean="0">
                <a:latin typeface="Times New Roman" panose="02020603050405020304" pitchFamily="18" charset="0"/>
                <a:cs typeface="Times New Roman" panose="02020603050405020304" pitchFamily="18" charset="0"/>
              </a:rPr>
              <a:t>: A04B3C</a:t>
            </a:r>
            <a:r>
              <a:rPr lang="en-IN" baseline="-25000" dirty="0" smtClean="0">
                <a:latin typeface="Times New Roman" panose="02020603050405020304" pitchFamily="18" charset="0"/>
                <a:cs typeface="Times New Roman" panose="02020603050405020304" pitchFamily="18" charset="0"/>
              </a:rPr>
              <a:t>16</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381418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9314" y="391886"/>
            <a:ext cx="11480800" cy="923330"/>
          </a:xfrm>
          <a:prstGeom prst="rect">
            <a:avLst/>
          </a:prstGeom>
          <a:noFill/>
        </p:spPr>
        <p:txBody>
          <a:bodyPr wrap="square" rtlCol="0">
            <a:spAutoFit/>
          </a:bodyPr>
          <a:lstStyle/>
          <a:p>
            <a:r>
              <a:rPr lang="en-US" dirty="0" smtClean="0">
                <a:latin typeface="Times New Roman" pitchFamily="18" charset="0"/>
                <a:cs typeface="Times New Roman" pitchFamily="18" charset="0"/>
              </a:rPr>
              <a:t>IEEE (Institute of Electrical and Electronics Engineers) 754: Standard format for 32-bit floating point number</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32-bit floating point number: 1-bit for sign, 23-bit for mantissa and 8-bit for exponent</a:t>
            </a:r>
            <a:endParaRPr lang="en-US" dirty="0">
              <a:latin typeface="Times New Roman" pitchFamily="18" charset="0"/>
              <a:cs typeface="Times New Roman" pitchFamily="18" charset="0"/>
            </a:endParaRPr>
          </a:p>
        </p:txBody>
      </p:sp>
      <p:cxnSp>
        <p:nvCxnSpPr>
          <p:cNvPr id="3" name="Straight Connector 2"/>
          <p:cNvCxnSpPr/>
          <p:nvPr/>
        </p:nvCxnSpPr>
        <p:spPr>
          <a:xfrm>
            <a:off x="606203" y="1537517"/>
            <a:ext cx="0" cy="3630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2237779" y="1526447"/>
            <a:ext cx="0" cy="363071"/>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447081" y="1537517"/>
            <a:ext cx="3517535" cy="3520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cxnSp>
        <p:nvCxnSpPr>
          <p:cNvPr id="6" name="Straight Arrow Connector 5"/>
          <p:cNvCxnSpPr/>
          <p:nvPr/>
        </p:nvCxnSpPr>
        <p:spPr>
          <a:xfrm>
            <a:off x="488539" y="1900588"/>
            <a:ext cx="0" cy="254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410773" y="1865001"/>
            <a:ext cx="0" cy="254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958318" y="1900587"/>
            <a:ext cx="0" cy="254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17462" y="2141603"/>
            <a:ext cx="591671" cy="338554"/>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Sign</a:t>
            </a:r>
            <a:endParaRPr lang="en-IN" sz="16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457023" y="2158254"/>
            <a:ext cx="1345720" cy="338554"/>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Mantissa part</a:t>
            </a:r>
            <a:endParaRPr lang="en-IN" sz="16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812801" y="2129225"/>
            <a:ext cx="1364342" cy="338554"/>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Exponent part</a:t>
            </a:r>
            <a:endParaRPr lang="en-IN" sz="16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142504" y="2576286"/>
            <a:ext cx="11875325" cy="1200329"/>
          </a:xfrm>
          <a:prstGeom prst="rect">
            <a:avLst/>
          </a:prstGeom>
          <a:noFill/>
        </p:spPr>
        <p:txBody>
          <a:bodyPr wrap="square" rtlCol="0">
            <a:spAutoFit/>
          </a:bodyPr>
          <a:lstStyle/>
          <a:p>
            <a:r>
              <a:rPr lang="en-US" dirty="0" smtClean="0">
                <a:latin typeface="Times New Roman" pitchFamily="18" charset="0"/>
                <a:cs typeface="Times New Roman" pitchFamily="18" charset="0"/>
              </a:rPr>
              <a:t>Mantissa part of a normalized sign magnitude number always has 1 as its most significant digit</a:t>
            </a:r>
          </a:p>
          <a:p>
            <a:r>
              <a:rPr lang="en-US" dirty="0" smtClean="0">
                <a:latin typeface="Times New Roman" pitchFamily="18" charset="0"/>
                <a:cs typeface="Times New Roman" pitchFamily="18" charset="0"/>
              </a:rPr>
              <a:t>No need to store this 1 in floating point number , since it can always be inserted by the  arithmetic circuit that processes the number</a:t>
            </a:r>
          </a:p>
          <a:p>
            <a:r>
              <a:rPr lang="en-US" dirty="0" smtClean="0">
                <a:latin typeface="Times New Roman" pitchFamily="18" charset="0"/>
                <a:cs typeface="Times New Roman" pitchFamily="18" charset="0"/>
              </a:rPr>
              <a:t>In 754 format complete mantissa = 1.M , N=0.</a:t>
            </a:r>
            <a:r>
              <a:rPr lang="en-US" b="1" dirty="0" smtClean="0">
                <a:solidFill>
                  <a:srgbClr val="FF0000"/>
                </a:solidFill>
                <a:latin typeface="Times New Roman" pitchFamily="18" charset="0"/>
                <a:cs typeface="Times New Roman" pitchFamily="18" charset="0"/>
              </a:rPr>
              <a:t>11011111000000111111001</a:t>
            </a:r>
            <a:r>
              <a:rPr lang="en-US" dirty="0" smtClean="0">
                <a:latin typeface="Times New Roman" pitchFamily="18" charset="0"/>
                <a:cs typeface="Times New Roman" pitchFamily="18" charset="0"/>
              </a:rPr>
              <a:t>10111 x2</a:t>
            </a:r>
            <a:r>
              <a:rPr lang="en-US" baseline="30000" dirty="0" smtClean="0">
                <a:latin typeface="Times New Roman" pitchFamily="18" charset="0"/>
                <a:cs typeface="Times New Roman" pitchFamily="18" charset="0"/>
              </a:rPr>
              <a:t>34 </a:t>
            </a:r>
            <a:r>
              <a:rPr lang="en-US" dirty="0" smtClean="0">
                <a:latin typeface="Times New Roman" pitchFamily="18" charset="0"/>
                <a:cs typeface="Times New Roman" pitchFamily="18" charset="0"/>
              </a:rPr>
              <a:t>= 1.</a:t>
            </a:r>
            <a:r>
              <a:rPr lang="en-US" b="1" dirty="0" smtClean="0">
                <a:solidFill>
                  <a:srgbClr val="FF0000"/>
                </a:solidFill>
                <a:latin typeface="Times New Roman" pitchFamily="18" charset="0"/>
                <a:cs typeface="Times New Roman" pitchFamily="18" charset="0"/>
              </a:rPr>
              <a:t>10111110000001111110011</a:t>
            </a:r>
            <a:r>
              <a:rPr lang="en-US" dirty="0" smtClean="0">
                <a:latin typeface="Times New Roman" pitchFamily="18" charset="0"/>
                <a:cs typeface="Times New Roman" pitchFamily="18" charset="0"/>
              </a:rPr>
              <a:t>0111x2</a:t>
            </a:r>
            <a:r>
              <a:rPr lang="en-US" baseline="30000" dirty="0" smtClean="0">
                <a:latin typeface="Times New Roman" pitchFamily="18" charset="0"/>
                <a:cs typeface="Times New Roman" pitchFamily="18" charset="0"/>
              </a:rPr>
              <a:t>33</a:t>
            </a:r>
            <a:endParaRPr lang="en-US" baseline="30000" dirty="0">
              <a:latin typeface="Times New Roman" pitchFamily="18" charset="0"/>
              <a:cs typeface="Times New Roman" pitchFamily="18" charset="0"/>
            </a:endParaRPr>
          </a:p>
        </p:txBody>
      </p:sp>
      <p:sp>
        <p:nvSpPr>
          <p:cNvPr id="13" name="TextBox 12"/>
          <p:cNvSpPr txBox="1"/>
          <p:nvPr/>
        </p:nvSpPr>
        <p:spPr>
          <a:xfrm>
            <a:off x="558141" y="3994068"/>
            <a:ext cx="4286992" cy="646331"/>
          </a:xfrm>
          <a:prstGeom prst="rect">
            <a:avLst/>
          </a:prstGeom>
          <a:noFill/>
        </p:spPr>
        <p:txBody>
          <a:bodyPr wrap="square" rtlCol="0">
            <a:spAutoFit/>
          </a:bodyPr>
          <a:lstStyle/>
          <a:p>
            <a:r>
              <a:rPr lang="en-US" dirty="0" smtClean="0">
                <a:latin typeface="Times New Roman" pitchFamily="18" charset="0"/>
                <a:cs typeface="Times New Roman" pitchFamily="18" charset="0"/>
              </a:rPr>
              <a:t>Hidden leading bit  1 increases the precision </a:t>
            </a:r>
          </a:p>
          <a:p>
            <a:r>
              <a:rPr lang="en-US" dirty="0" smtClean="0">
                <a:latin typeface="Times New Roman" pitchFamily="18" charset="0"/>
                <a:cs typeface="Times New Roman" pitchFamily="18" charset="0"/>
              </a:rPr>
              <a:t>of a normalized number by 1</a:t>
            </a:r>
            <a:endParaRPr lang="en-US" dirty="0">
              <a:latin typeface="Times New Roman" pitchFamily="18" charset="0"/>
              <a:cs typeface="Times New Roman" pitchFamily="18" charset="0"/>
            </a:endParaRPr>
          </a:p>
        </p:txBody>
      </p:sp>
      <p:cxnSp>
        <p:nvCxnSpPr>
          <p:cNvPr id="19" name="Straight Arrow Connector 18"/>
          <p:cNvCxnSpPr/>
          <p:nvPr/>
        </p:nvCxnSpPr>
        <p:spPr>
          <a:xfrm rot="16200000" flipH="1">
            <a:off x="3512457" y="3904343"/>
            <a:ext cx="362858" cy="145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3895" y="4826660"/>
            <a:ext cx="11753933" cy="1477328"/>
          </a:xfrm>
          <a:prstGeom prst="rect">
            <a:avLst/>
          </a:prstGeom>
          <a:noFill/>
        </p:spPr>
        <p:txBody>
          <a:bodyPr wrap="square" rtlCol="0">
            <a:spAutoFit/>
          </a:bodyPr>
          <a:lstStyle/>
          <a:p>
            <a:r>
              <a:rPr lang="en-US" dirty="0" smtClean="0">
                <a:latin typeface="Times New Roman" pitchFamily="18" charset="0"/>
                <a:cs typeface="Times New Roman" pitchFamily="18" charset="0"/>
              </a:rPr>
              <a:t>Exponent is represented in 8-bit excess-127 code. </a:t>
            </a:r>
          </a:p>
          <a:p>
            <a:r>
              <a:rPr lang="en-US" dirty="0" smtClean="0">
                <a:latin typeface="Times New Roman" pitchFamily="18" charset="0"/>
                <a:cs typeface="Times New Roman" pitchFamily="18" charset="0"/>
              </a:rPr>
              <a:t>Actual exponent = E-127</a:t>
            </a:r>
          </a:p>
          <a:p>
            <a:r>
              <a:rPr lang="en-US" dirty="0" smtClean="0">
                <a:latin typeface="Times New Roman" pitchFamily="18" charset="0"/>
                <a:cs typeface="Times New Roman" pitchFamily="18" charset="0"/>
              </a:rPr>
              <a:t>1-bit left shift (right shift) of M increases (decreases) exponent by 1</a:t>
            </a:r>
          </a:p>
          <a:p>
            <a:r>
              <a:rPr lang="en-US" dirty="0" smtClean="0">
                <a:latin typeface="Times New Roman" pitchFamily="18" charset="0"/>
                <a:cs typeface="Times New Roman" pitchFamily="18" charset="0"/>
              </a:rPr>
              <a:t>Real number represented by 32-bit floating point number  in IEEE 754 standard is N = (-1)</a:t>
            </a:r>
            <a:r>
              <a:rPr lang="en-US" baseline="30000" dirty="0" smtClean="0">
                <a:latin typeface="Times New Roman" pitchFamily="18" charset="0"/>
                <a:cs typeface="Times New Roman" pitchFamily="18" charset="0"/>
              </a:rPr>
              <a:t>S</a:t>
            </a:r>
            <a:r>
              <a:rPr lang="en-US" dirty="0" smtClean="0">
                <a:latin typeface="Times New Roman" pitchFamily="18" charset="0"/>
                <a:cs typeface="Times New Roman" pitchFamily="18" charset="0"/>
              </a:rPr>
              <a:t>2</a:t>
            </a:r>
            <a:r>
              <a:rPr lang="en-US" baseline="30000" dirty="0" smtClean="0">
                <a:latin typeface="Times New Roman" pitchFamily="18" charset="0"/>
                <a:cs typeface="Times New Roman" pitchFamily="18" charset="0"/>
              </a:rPr>
              <a:t>(E-127)</a:t>
            </a:r>
            <a:r>
              <a:rPr lang="en-US" dirty="0" smtClean="0">
                <a:latin typeface="Times New Roman" pitchFamily="18" charset="0"/>
                <a:cs typeface="Times New Roman" pitchFamily="18" charset="0"/>
              </a:rPr>
              <a:t>(1.M) provided 0&lt;E&lt;255</a:t>
            </a:r>
          </a:p>
          <a:p>
            <a:r>
              <a:rPr lang="en-US" dirty="0" smtClean="0">
                <a:latin typeface="Times New Roman" pitchFamily="18" charset="0"/>
                <a:cs typeface="Times New Roman" pitchFamily="18" charset="0"/>
              </a:rPr>
              <a:t>i.e. 1≤ E≤ 254, minimum value of E is 1 and maximum value of E is 254 for valid floating point number</a:t>
            </a:r>
            <a:endParaRPr lang="en-US" dirty="0">
              <a:latin typeface="Times New Roman" pitchFamily="18" charset="0"/>
              <a:cs typeface="Times New Roman" pitchFamily="18" charset="0"/>
            </a:endParaRPr>
          </a:p>
        </p:txBody>
      </p:sp>
      <p:sp>
        <p:nvSpPr>
          <p:cNvPr id="16" name="Left Brace 15"/>
          <p:cNvSpPr/>
          <p:nvPr/>
        </p:nvSpPr>
        <p:spPr>
          <a:xfrm>
            <a:off x="4560125" y="3671258"/>
            <a:ext cx="2446317" cy="4571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5557653" y="3978234"/>
            <a:ext cx="1080654" cy="369332"/>
          </a:xfrm>
          <a:prstGeom prst="rect">
            <a:avLst/>
          </a:prstGeom>
          <a:noFill/>
        </p:spPr>
        <p:txBody>
          <a:bodyPr wrap="square" rtlCol="0">
            <a:spAutoFit/>
          </a:bodyPr>
          <a:lstStyle/>
          <a:p>
            <a:r>
              <a:rPr lang="en-US" dirty="0" smtClean="0">
                <a:latin typeface="Times New Roman" pitchFamily="18" charset="0"/>
                <a:cs typeface="Times New Roman" pitchFamily="18" charset="0"/>
              </a:rPr>
              <a:t>23-bit M</a:t>
            </a:r>
            <a:endParaRPr lang="en-US" dirty="0">
              <a:latin typeface="Times New Roman" pitchFamily="18" charset="0"/>
              <a:cs typeface="Times New Roman" pitchFamily="18" charset="0"/>
            </a:endParaRPr>
          </a:p>
        </p:txBody>
      </p:sp>
      <p:sp>
        <p:nvSpPr>
          <p:cNvPr id="18" name="TextBox 17"/>
          <p:cNvSpPr txBox="1"/>
          <p:nvPr/>
        </p:nvSpPr>
        <p:spPr>
          <a:xfrm>
            <a:off x="10293929" y="3952504"/>
            <a:ext cx="560118" cy="369332"/>
          </a:xfrm>
          <a:prstGeom prst="rect">
            <a:avLst/>
          </a:prstGeom>
          <a:noFill/>
        </p:spPr>
        <p:txBody>
          <a:bodyPr wrap="square" rtlCol="0">
            <a:spAutoFit/>
          </a:bodyPr>
          <a:lstStyle/>
          <a:p>
            <a:r>
              <a:rPr lang="en-US" dirty="0" smtClean="0">
                <a:latin typeface="Times New Roman" pitchFamily="18" charset="0"/>
                <a:cs typeface="Times New Roman" pitchFamily="18" charset="0"/>
              </a:rPr>
              <a:t>1.M</a:t>
            </a:r>
            <a:endParaRPr lang="en-US" dirty="0">
              <a:latin typeface="Times New Roman" pitchFamily="18" charset="0"/>
              <a:cs typeface="Times New Roman" pitchFamily="18" charset="0"/>
            </a:endParaRPr>
          </a:p>
        </p:txBody>
      </p:sp>
      <p:sp>
        <p:nvSpPr>
          <p:cNvPr id="21" name="Left Brace 20"/>
          <p:cNvSpPr/>
          <p:nvPr/>
        </p:nvSpPr>
        <p:spPr>
          <a:xfrm>
            <a:off x="8215745" y="3716780"/>
            <a:ext cx="2685803" cy="4571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Arrow Connector 21"/>
          <p:cNvCxnSpPr/>
          <p:nvPr/>
        </p:nvCxnSpPr>
        <p:spPr>
          <a:xfrm rot="16200000" flipH="1">
            <a:off x="10374415" y="3878613"/>
            <a:ext cx="362858" cy="145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6200000" flipH="1">
            <a:off x="5883564" y="3876633"/>
            <a:ext cx="362858" cy="145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2229" y="203201"/>
            <a:ext cx="11451771" cy="923330"/>
          </a:xfrm>
          <a:prstGeom prst="rect">
            <a:avLst/>
          </a:prstGeom>
          <a:noFill/>
        </p:spPr>
        <p:txBody>
          <a:bodyPr wrap="square" rtlCol="0">
            <a:spAutoFit/>
          </a:bodyPr>
          <a:lstStyle/>
          <a:p>
            <a:r>
              <a:rPr lang="en-US" dirty="0" smtClean="0">
                <a:latin typeface="Times New Roman" pitchFamily="18" charset="0"/>
                <a:cs typeface="Times New Roman" pitchFamily="18" charset="0"/>
              </a:rPr>
              <a:t>Example: N = (-1)</a:t>
            </a:r>
            <a:r>
              <a:rPr lang="en-US" baseline="30000" dirty="0" smtClean="0">
                <a:latin typeface="Times New Roman" pitchFamily="18" charset="0"/>
                <a:cs typeface="Times New Roman" pitchFamily="18" charset="0"/>
              </a:rPr>
              <a:t>S</a:t>
            </a:r>
            <a:r>
              <a:rPr lang="en-US" dirty="0" smtClean="0">
                <a:latin typeface="Times New Roman" pitchFamily="18" charset="0"/>
                <a:cs typeface="Times New Roman" pitchFamily="18" charset="0"/>
              </a:rPr>
              <a:t>2</a:t>
            </a:r>
            <a:r>
              <a:rPr lang="en-US" baseline="30000" dirty="0" smtClean="0">
                <a:latin typeface="Times New Roman" pitchFamily="18" charset="0"/>
                <a:cs typeface="Times New Roman" pitchFamily="18" charset="0"/>
              </a:rPr>
              <a:t>(E-127)</a:t>
            </a:r>
            <a:r>
              <a:rPr lang="en-US" dirty="0" smtClean="0">
                <a:latin typeface="Times New Roman" pitchFamily="18" charset="0"/>
                <a:cs typeface="Times New Roman" pitchFamily="18" charset="0"/>
              </a:rPr>
              <a:t>(1.M)</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1) N = -1.5</a:t>
            </a:r>
            <a:r>
              <a:rPr lang="en-US" baseline="-25000" dirty="0" smtClean="0">
                <a:latin typeface="Times New Roman" pitchFamily="18" charset="0"/>
                <a:cs typeface="Times New Roman" pitchFamily="18" charset="0"/>
              </a:rPr>
              <a:t>10</a:t>
            </a:r>
            <a:r>
              <a:rPr lang="en-US" dirty="0" smtClean="0">
                <a:latin typeface="Times New Roman" pitchFamily="18" charset="0"/>
                <a:cs typeface="Times New Roman" pitchFamily="18" charset="0"/>
              </a:rPr>
              <a:t> = -1.1</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-1.1x2</a:t>
            </a:r>
            <a:r>
              <a:rPr lang="en-US" baseline="30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 i.e. S=1, M=1 and desired exponent (E-127) = 0</a:t>
            </a:r>
            <a:endParaRPr lang="en-US" baseline="30000" dirty="0">
              <a:latin typeface="Times New Roman" pitchFamily="18" charset="0"/>
              <a:cs typeface="Times New Roman" pitchFamily="18" charset="0"/>
            </a:endParaRPr>
          </a:p>
        </p:txBody>
      </p:sp>
      <p:sp>
        <p:nvSpPr>
          <p:cNvPr id="3" name="Rectangle 2"/>
          <p:cNvSpPr/>
          <p:nvPr/>
        </p:nvSpPr>
        <p:spPr>
          <a:xfrm>
            <a:off x="330967" y="1247231"/>
            <a:ext cx="3517535" cy="3520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cxnSp>
        <p:nvCxnSpPr>
          <p:cNvPr id="4" name="Straight Connector 3"/>
          <p:cNvCxnSpPr/>
          <p:nvPr/>
        </p:nvCxnSpPr>
        <p:spPr>
          <a:xfrm>
            <a:off x="809402" y="1232717"/>
            <a:ext cx="0" cy="363071"/>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27316" y="1277257"/>
            <a:ext cx="899885" cy="307777"/>
          </a:xfrm>
          <a:prstGeom prst="rect">
            <a:avLst/>
          </a:prstGeom>
          <a:noFill/>
        </p:spPr>
        <p:txBody>
          <a:bodyPr wrap="square" rtlCol="0">
            <a:spAutoFit/>
          </a:bodyPr>
          <a:lstStyle/>
          <a:p>
            <a:r>
              <a:rPr lang="en-US" sz="1400" dirty="0" smtClean="0">
                <a:solidFill>
                  <a:srgbClr val="FF0000"/>
                </a:solidFill>
                <a:latin typeface="Times New Roman" pitchFamily="18" charset="0"/>
                <a:cs typeface="Times New Roman" pitchFamily="18" charset="0"/>
              </a:rPr>
              <a:t>01111111</a:t>
            </a:r>
            <a:endParaRPr lang="en-US" sz="1400" dirty="0">
              <a:solidFill>
                <a:srgbClr val="FF0000"/>
              </a:solidFill>
              <a:latin typeface="Times New Roman" pitchFamily="18" charset="0"/>
              <a:cs typeface="Times New Roman" pitchFamily="18" charset="0"/>
            </a:endParaRPr>
          </a:p>
        </p:txBody>
      </p:sp>
      <p:sp>
        <p:nvSpPr>
          <p:cNvPr id="6" name="TextBox 5"/>
          <p:cNvSpPr txBox="1"/>
          <p:nvPr/>
        </p:nvSpPr>
        <p:spPr>
          <a:xfrm>
            <a:off x="399144" y="1270000"/>
            <a:ext cx="312056" cy="307777"/>
          </a:xfrm>
          <a:prstGeom prst="rect">
            <a:avLst/>
          </a:prstGeom>
          <a:noFill/>
        </p:spPr>
        <p:txBody>
          <a:bodyPr wrap="square" rtlCol="0">
            <a:spAutoFit/>
          </a:bodyPr>
          <a:lstStyle/>
          <a:p>
            <a:r>
              <a:rPr lang="en-US" sz="1400" dirty="0" smtClean="0">
                <a:solidFill>
                  <a:srgbClr val="FF0000"/>
                </a:solidFill>
                <a:latin typeface="Times New Roman" pitchFamily="18" charset="0"/>
                <a:cs typeface="Times New Roman" pitchFamily="18" charset="0"/>
              </a:rPr>
              <a:t>1</a:t>
            </a:r>
            <a:endParaRPr lang="en-US" sz="1400" dirty="0">
              <a:solidFill>
                <a:srgbClr val="FF0000"/>
              </a:solidFill>
              <a:latin typeface="Times New Roman" pitchFamily="18" charset="0"/>
              <a:cs typeface="Times New Roman" pitchFamily="18" charset="0"/>
            </a:endParaRPr>
          </a:p>
        </p:txBody>
      </p:sp>
      <p:sp>
        <p:nvSpPr>
          <p:cNvPr id="7" name="TextBox 6"/>
          <p:cNvSpPr txBox="1"/>
          <p:nvPr/>
        </p:nvSpPr>
        <p:spPr>
          <a:xfrm>
            <a:off x="1647373" y="1240971"/>
            <a:ext cx="2256970" cy="307777"/>
          </a:xfrm>
          <a:prstGeom prst="rect">
            <a:avLst/>
          </a:prstGeom>
          <a:noFill/>
        </p:spPr>
        <p:txBody>
          <a:bodyPr wrap="square" rtlCol="0">
            <a:spAutoFit/>
          </a:bodyPr>
          <a:lstStyle/>
          <a:p>
            <a:r>
              <a:rPr lang="en-US" sz="1400" dirty="0" smtClean="0">
                <a:solidFill>
                  <a:srgbClr val="FF0000"/>
                </a:solidFill>
                <a:latin typeface="Times New Roman" pitchFamily="18" charset="0"/>
                <a:cs typeface="Times New Roman" pitchFamily="18" charset="0"/>
              </a:rPr>
              <a:t>10000000000000000000000</a:t>
            </a:r>
            <a:endParaRPr lang="en-US" sz="1400" dirty="0">
              <a:solidFill>
                <a:srgbClr val="FF0000"/>
              </a:solidFill>
              <a:latin typeface="Times New Roman" pitchFamily="18" charset="0"/>
              <a:cs typeface="Times New Roman" pitchFamily="18" charset="0"/>
            </a:endParaRPr>
          </a:p>
        </p:txBody>
      </p:sp>
      <p:cxnSp>
        <p:nvCxnSpPr>
          <p:cNvPr id="8" name="Straight Connector 7"/>
          <p:cNvCxnSpPr/>
          <p:nvPr/>
        </p:nvCxnSpPr>
        <p:spPr>
          <a:xfrm>
            <a:off x="1702031" y="1225460"/>
            <a:ext cx="0" cy="363071"/>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54001" y="1879601"/>
            <a:ext cx="11451771" cy="646331"/>
          </a:xfrm>
          <a:prstGeom prst="rect">
            <a:avLst/>
          </a:prstGeom>
          <a:noFill/>
        </p:spPr>
        <p:txBody>
          <a:bodyPr wrap="square" rtlCol="0">
            <a:spAutoFit/>
          </a:bodyPr>
          <a:lstStyle/>
          <a:p>
            <a:r>
              <a:rPr lang="en-US" dirty="0" smtClean="0">
                <a:latin typeface="Times New Roman" pitchFamily="18" charset="0"/>
                <a:cs typeface="Times New Roman" pitchFamily="18" charset="0"/>
              </a:rPr>
              <a:t>Sign bit is 1 as the number is negative</a:t>
            </a:r>
          </a:p>
          <a:p>
            <a:r>
              <a:rPr lang="en-US" dirty="0" smtClean="0">
                <a:latin typeface="Times New Roman" pitchFamily="18" charset="0"/>
                <a:cs typeface="Times New Roman" pitchFamily="18" charset="0"/>
              </a:rPr>
              <a:t>Exponent = 0, so E-127 = 0 and hence E=127</a:t>
            </a:r>
            <a:endParaRPr lang="en-US" dirty="0">
              <a:latin typeface="Times New Roman" pitchFamily="18" charset="0"/>
              <a:cs typeface="Times New Roman" pitchFamily="18" charset="0"/>
            </a:endParaRPr>
          </a:p>
        </p:txBody>
      </p:sp>
      <p:sp>
        <p:nvSpPr>
          <p:cNvPr id="10" name="TextBox 9"/>
          <p:cNvSpPr txBox="1"/>
          <p:nvPr/>
        </p:nvSpPr>
        <p:spPr>
          <a:xfrm>
            <a:off x="337426" y="2676721"/>
            <a:ext cx="6324632" cy="1477328"/>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Smallest positive normalized floating point  number in 32-bit format</a:t>
            </a:r>
          </a:p>
          <a:p>
            <a:r>
              <a:rPr lang="en-IN" dirty="0" smtClean="0">
                <a:latin typeface="Times New Roman" panose="02020603050405020304" pitchFamily="18" charset="0"/>
                <a:cs typeface="Times New Roman" panose="02020603050405020304" pitchFamily="18" charset="0"/>
              </a:rPr>
              <a:t>Minimum E =1 and so E-127 = 1-127 = -126</a:t>
            </a:r>
          </a:p>
          <a:p>
            <a:r>
              <a:rPr lang="en-IN" dirty="0" smtClean="0">
                <a:latin typeface="Times New Roman" panose="02020603050405020304" pitchFamily="18" charset="0"/>
                <a:cs typeface="Times New Roman" panose="02020603050405020304" pitchFamily="18" charset="0"/>
              </a:rPr>
              <a:t>M = 00000000000000000000000</a:t>
            </a:r>
          </a:p>
          <a:p>
            <a:r>
              <a:rPr lang="en-IN" dirty="0" smtClean="0">
                <a:latin typeface="Times New Roman" panose="02020603050405020304" pitchFamily="18" charset="0"/>
                <a:cs typeface="Times New Roman" panose="02020603050405020304" pitchFamily="18" charset="0"/>
              </a:rPr>
              <a:t>N= </a:t>
            </a:r>
            <a:r>
              <a:rPr lang="en-US" dirty="0" smtClean="0">
                <a:latin typeface="Times New Roman" pitchFamily="18" charset="0"/>
                <a:cs typeface="Times New Roman" pitchFamily="18" charset="0"/>
              </a:rPr>
              <a:t>(-1)</a:t>
            </a:r>
            <a:r>
              <a:rPr lang="en-US" baseline="30000" dirty="0" smtClean="0">
                <a:latin typeface="Times New Roman" pitchFamily="18" charset="0"/>
                <a:cs typeface="Times New Roman" pitchFamily="18" charset="0"/>
              </a:rPr>
              <a:t>S</a:t>
            </a:r>
            <a:r>
              <a:rPr lang="en-US" dirty="0" smtClean="0">
                <a:latin typeface="Times New Roman" pitchFamily="18" charset="0"/>
                <a:cs typeface="Times New Roman" pitchFamily="18" charset="0"/>
              </a:rPr>
              <a:t>2</a:t>
            </a:r>
            <a:r>
              <a:rPr lang="en-US" baseline="30000" dirty="0" smtClean="0">
                <a:latin typeface="Times New Roman" pitchFamily="18" charset="0"/>
                <a:cs typeface="Times New Roman" pitchFamily="18" charset="0"/>
              </a:rPr>
              <a:t>(E-127)</a:t>
            </a:r>
            <a:r>
              <a:rPr lang="en-US" dirty="0" smtClean="0">
                <a:latin typeface="Times New Roman" pitchFamily="18" charset="0"/>
                <a:cs typeface="Times New Roman" pitchFamily="18" charset="0"/>
              </a:rPr>
              <a:t>(1.M) = (-1)</a:t>
            </a:r>
            <a:r>
              <a:rPr lang="en-US" baseline="30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2</a:t>
            </a:r>
            <a:r>
              <a:rPr lang="en-US" baseline="30000" dirty="0" smtClean="0">
                <a:latin typeface="Times New Roman" pitchFamily="18" charset="0"/>
                <a:cs typeface="Times New Roman" pitchFamily="18" charset="0"/>
              </a:rPr>
              <a:t>(-126)</a:t>
            </a:r>
            <a:r>
              <a:rPr lang="en-US" dirty="0" smtClean="0">
                <a:latin typeface="Times New Roman" pitchFamily="18" charset="0"/>
                <a:cs typeface="Times New Roman" pitchFamily="18" charset="0"/>
              </a:rPr>
              <a:t>(1.</a:t>
            </a:r>
            <a:r>
              <a:rPr lang="en-IN" dirty="0" smtClean="0">
                <a:latin typeface="Times New Roman" panose="02020603050405020304" pitchFamily="18" charset="0"/>
                <a:cs typeface="Times New Roman" panose="02020603050405020304" pitchFamily="18" charset="0"/>
              </a:rPr>
              <a:t> </a:t>
            </a:r>
            <a:r>
              <a:rPr lang="en-IN" dirty="0" smtClean="0">
                <a:solidFill>
                  <a:srgbClr val="FF0000"/>
                </a:solidFill>
                <a:latin typeface="Times New Roman" panose="02020603050405020304" pitchFamily="18" charset="0"/>
                <a:cs typeface="Times New Roman" panose="02020603050405020304" pitchFamily="18" charset="0"/>
              </a:rPr>
              <a:t>00000000000000000000000</a:t>
            </a:r>
            <a:r>
              <a:rPr lang="en-US" dirty="0" smtClean="0">
                <a:latin typeface="Times New Roman" pitchFamily="18" charset="0"/>
                <a:cs typeface="Times New Roman" pitchFamily="18" charset="0"/>
              </a:rPr>
              <a:t>)</a:t>
            </a:r>
            <a:endParaRPr lang="en-IN" dirty="0" smtClean="0">
              <a:latin typeface="Times New Roman" panose="02020603050405020304" pitchFamily="18" charset="0"/>
              <a:cs typeface="Times New Roman" panose="02020603050405020304" pitchFamily="18" charset="0"/>
            </a:endParaRPr>
          </a:p>
        </p:txBody>
      </p:sp>
      <p:sp>
        <p:nvSpPr>
          <p:cNvPr id="11" name="TextBox 10"/>
          <p:cNvSpPr txBox="1"/>
          <p:nvPr/>
        </p:nvSpPr>
        <p:spPr>
          <a:xfrm>
            <a:off x="311695" y="4669796"/>
            <a:ext cx="11124242" cy="1200329"/>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Largest positive normalized floating point  number in 32-bit format</a:t>
            </a:r>
          </a:p>
          <a:p>
            <a:r>
              <a:rPr lang="en-IN" dirty="0" smtClean="0">
                <a:latin typeface="Times New Roman" panose="02020603050405020304" pitchFamily="18" charset="0"/>
                <a:cs typeface="Times New Roman" panose="02020603050405020304" pitchFamily="18" charset="0"/>
              </a:rPr>
              <a:t>Maximum E = 254 and so E-127 = 254 – 127 = 127</a:t>
            </a:r>
          </a:p>
          <a:p>
            <a:r>
              <a:rPr lang="en-IN" dirty="0" smtClean="0">
                <a:latin typeface="Times New Roman" panose="02020603050405020304" pitchFamily="18" charset="0"/>
                <a:cs typeface="Times New Roman" panose="02020603050405020304" pitchFamily="18" charset="0"/>
              </a:rPr>
              <a:t>M = 11111111111111111111111</a:t>
            </a:r>
          </a:p>
          <a:p>
            <a:r>
              <a:rPr lang="en-IN" dirty="0" smtClean="0">
                <a:latin typeface="Times New Roman" panose="02020603050405020304" pitchFamily="18" charset="0"/>
                <a:cs typeface="Times New Roman" panose="02020603050405020304" pitchFamily="18" charset="0"/>
              </a:rPr>
              <a:t>N= </a:t>
            </a:r>
            <a:r>
              <a:rPr lang="en-US" dirty="0" smtClean="0">
                <a:latin typeface="Times New Roman" pitchFamily="18" charset="0"/>
                <a:cs typeface="Times New Roman" pitchFamily="18" charset="0"/>
              </a:rPr>
              <a:t>(-1)</a:t>
            </a:r>
            <a:r>
              <a:rPr lang="en-US" baseline="30000" dirty="0" smtClean="0">
                <a:latin typeface="Times New Roman" pitchFamily="18" charset="0"/>
                <a:cs typeface="Times New Roman" pitchFamily="18" charset="0"/>
              </a:rPr>
              <a:t>S</a:t>
            </a:r>
            <a:r>
              <a:rPr lang="en-US" dirty="0" smtClean="0">
                <a:latin typeface="Times New Roman" pitchFamily="18" charset="0"/>
                <a:cs typeface="Times New Roman" pitchFamily="18" charset="0"/>
              </a:rPr>
              <a:t>2</a:t>
            </a:r>
            <a:r>
              <a:rPr lang="en-US" baseline="30000" dirty="0" smtClean="0">
                <a:latin typeface="Times New Roman" pitchFamily="18" charset="0"/>
                <a:cs typeface="Times New Roman" pitchFamily="18" charset="0"/>
              </a:rPr>
              <a:t>(E-127)</a:t>
            </a:r>
            <a:r>
              <a:rPr lang="en-US" dirty="0" smtClean="0">
                <a:latin typeface="Times New Roman" pitchFamily="18" charset="0"/>
                <a:cs typeface="Times New Roman" pitchFamily="18" charset="0"/>
              </a:rPr>
              <a:t>(1.M) = (-1)</a:t>
            </a:r>
            <a:r>
              <a:rPr lang="en-US" baseline="30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2</a:t>
            </a:r>
            <a:r>
              <a:rPr lang="en-US" baseline="30000" dirty="0" smtClean="0">
                <a:latin typeface="Times New Roman" pitchFamily="18" charset="0"/>
                <a:cs typeface="Times New Roman" pitchFamily="18" charset="0"/>
              </a:rPr>
              <a:t>(127)</a:t>
            </a:r>
            <a:r>
              <a:rPr lang="en-US" dirty="0" smtClean="0">
                <a:latin typeface="Times New Roman" pitchFamily="18" charset="0"/>
                <a:cs typeface="Times New Roman" pitchFamily="18" charset="0"/>
              </a:rPr>
              <a:t>(1.</a:t>
            </a:r>
            <a:r>
              <a:rPr lang="en-IN" dirty="0" smtClean="0">
                <a:latin typeface="Times New Roman" panose="02020603050405020304" pitchFamily="18" charset="0"/>
                <a:cs typeface="Times New Roman" panose="02020603050405020304" pitchFamily="18" charset="0"/>
              </a:rPr>
              <a:t> 11111111111111111111111</a:t>
            </a:r>
            <a:r>
              <a:rPr lang="en-US" dirty="0" smtClean="0">
                <a:latin typeface="Times New Roman" pitchFamily="18" charset="0"/>
                <a:cs typeface="Times New Roman" pitchFamily="18" charset="0"/>
              </a:rPr>
              <a:t>) = (2-2</a:t>
            </a:r>
            <a:r>
              <a:rPr lang="en-US" baseline="30000" dirty="0" smtClean="0">
                <a:latin typeface="Times New Roman" pitchFamily="18" charset="0"/>
                <a:cs typeface="Times New Roman" pitchFamily="18" charset="0"/>
              </a:rPr>
              <a:t>-23</a:t>
            </a:r>
            <a:r>
              <a:rPr lang="en-US" dirty="0" smtClean="0">
                <a:latin typeface="Times New Roman" pitchFamily="18" charset="0"/>
                <a:cs typeface="Times New Roman" pitchFamily="18" charset="0"/>
              </a:rPr>
              <a:t>)x2</a:t>
            </a:r>
            <a:r>
              <a:rPr lang="en-US" baseline="30000" dirty="0" smtClean="0">
                <a:latin typeface="Times New Roman" pitchFamily="18" charset="0"/>
                <a:cs typeface="Times New Roman" pitchFamily="18" charset="0"/>
              </a:rPr>
              <a:t>127</a:t>
            </a:r>
            <a:endParaRPr lang="en-IN" baseline="300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6819" y="66809"/>
            <a:ext cx="10273553" cy="1200329"/>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Characteristic codes</a:t>
            </a:r>
            <a:r>
              <a:rPr lang="en-IN" dirty="0" smtClean="0">
                <a:latin typeface="Times New Roman" panose="02020603050405020304" pitchFamily="18" charset="0"/>
                <a:cs typeface="Times New Roman" panose="02020603050405020304" pitchFamily="18" charset="0"/>
              </a:rPr>
              <a:t> – </a:t>
            </a:r>
            <a:r>
              <a:rPr lang="en-IN" dirty="0" smtClean="0">
                <a:solidFill>
                  <a:srgbClr val="FF0000"/>
                </a:solidFill>
                <a:latin typeface="Times New Roman" panose="02020603050405020304" pitchFamily="18" charset="0"/>
                <a:cs typeface="Times New Roman" panose="02020603050405020304" pitchFamily="18" charset="0"/>
              </a:rPr>
              <a:t>ASCII, EBCDIC etc. and others like </a:t>
            </a:r>
            <a:r>
              <a:rPr lang="en-IN" dirty="0" err="1" smtClean="0">
                <a:solidFill>
                  <a:srgbClr val="FF0000"/>
                </a:solidFill>
                <a:latin typeface="Times New Roman" panose="02020603050405020304" pitchFamily="18" charset="0"/>
                <a:cs typeface="Times New Roman" panose="02020603050405020304" pitchFamily="18" charset="0"/>
              </a:rPr>
              <a:t>Gray</a:t>
            </a:r>
            <a:r>
              <a:rPr lang="en-IN" dirty="0" smtClean="0">
                <a:solidFill>
                  <a:srgbClr val="FF0000"/>
                </a:solidFill>
                <a:latin typeface="Times New Roman" panose="02020603050405020304" pitchFamily="18" charset="0"/>
                <a:cs typeface="Times New Roman" panose="02020603050405020304" pitchFamily="18" charset="0"/>
              </a:rPr>
              <a:t>, Excess-3 etc.</a:t>
            </a:r>
          </a:p>
          <a:p>
            <a:r>
              <a:rPr lang="en-IN" dirty="0" smtClean="0">
                <a:latin typeface="Times New Roman" panose="02020603050405020304" pitchFamily="18" charset="0"/>
                <a:cs typeface="Times New Roman" panose="02020603050405020304" pitchFamily="18" charset="0"/>
              </a:rPr>
              <a:t>Computer codes are used for internal representation of data in computers</a:t>
            </a:r>
          </a:p>
          <a:p>
            <a:r>
              <a:rPr lang="en-IN" dirty="0" smtClean="0">
                <a:latin typeface="Times New Roman" panose="02020603050405020304" pitchFamily="18" charset="0"/>
                <a:cs typeface="Times New Roman" panose="02020603050405020304" pitchFamily="18" charset="0"/>
              </a:rPr>
              <a:t>As computer uses binary numbers for internal data representation, computer codes use binary coding schemes</a:t>
            </a:r>
          </a:p>
          <a:p>
            <a:r>
              <a:rPr lang="en-IN" dirty="0" smtClean="0">
                <a:latin typeface="Times New Roman" panose="02020603050405020304" pitchFamily="18" charset="0"/>
                <a:cs typeface="Times New Roman" panose="02020603050405020304" pitchFamily="18" charset="0"/>
              </a:rPr>
              <a:t>Binary code is represented by the number as well as alphanumeric letter</a:t>
            </a:r>
          </a:p>
        </p:txBody>
      </p:sp>
      <p:sp>
        <p:nvSpPr>
          <p:cNvPr id="4" name="TextBox 3"/>
          <p:cNvSpPr txBox="1"/>
          <p:nvPr/>
        </p:nvSpPr>
        <p:spPr>
          <a:xfrm>
            <a:off x="9047183" y="3057102"/>
            <a:ext cx="225911"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2</a:t>
            </a:r>
            <a:endParaRPr lang="en-IN" sz="1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319711" y="3057101"/>
            <a:ext cx="245633"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4</a:t>
            </a:r>
            <a:endParaRPr lang="en-IN" sz="1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8403518" y="3521944"/>
            <a:ext cx="869576"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8+4+2+1</a:t>
            </a:r>
            <a:endParaRPr lang="en-IN" sz="14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8631222" y="3832897"/>
            <a:ext cx="641872"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0010 </a:t>
            </a:r>
            <a:endParaRPr lang="en-IN" sz="14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96819" y="1383209"/>
            <a:ext cx="6856205" cy="341632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Advantages of Binary code</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Suitable for the computer applications and digital communications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Easy to implement as use only 0 and 1</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Classification of binary codes</a:t>
            </a:r>
          </a:p>
          <a:p>
            <a:r>
              <a:rPr lang="en-IN" dirty="0">
                <a:latin typeface="Times New Roman" panose="02020603050405020304" pitchFamily="18" charset="0"/>
                <a:cs typeface="Times New Roman" panose="02020603050405020304" pitchFamily="18" charset="0"/>
              </a:rPr>
              <a:t>Weighted codes/Non-weighted codes</a:t>
            </a:r>
          </a:p>
          <a:p>
            <a:r>
              <a:rPr lang="en-IN" dirty="0">
                <a:latin typeface="Times New Roman" panose="02020603050405020304" pitchFamily="18" charset="0"/>
                <a:cs typeface="Times New Roman" panose="02020603050405020304" pitchFamily="18" charset="0"/>
              </a:rPr>
              <a:t>Binary coded decimal code</a:t>
            </a:r>
          </a:p>
          <a:p>
            <a:r>
              <a:rPr lang="en-IN" dirty="0">
                <a:latin typeface="Times New Roman" panose="02020603050405020304" pitchFamily="18" charset="0"/>
                <a:cs typeface="Times New Roman" panose="02020603050405020304" pitchFamily="18" charset="0"/>
              </a:rPr>
              <a:t>Alphanumeric codes</a:t>
            </a:r>
          </a:p>
          <a:p>
            <a:endParaRPr lang="en-IN" dirty="0">
              <a:latin typeface="Times New Roman" panose="02020603050405020304" pitchFamily="18" charset="0"/>
              <a:cs typeface="Times New Roman" panose="02020603050405020304" pitchFamily="18" charset="0"/>
            </a:endParaRPr>
          </a:p>
          <a:p>
            <a:r>
              <a:rPr lang="en-IN" b="1" dirty="0" smtClean="0">
                <a:latin typeface="Times New Roman" panose="02020603050405020304" pitchFamily="18" charset="0"/>
                <a:cs typeface="Times New Roman" panose="02020603050405020304" pitchFamily="18" charset="0"/>
              </a:rPr>
              <a:t>Non-weighted </a:t>
            </a:r>
            <a:r>
              <a:rPr lang="en-IN" b="1" dirty="0">
                <a:latin typeface="Times New Roman" panose="02020603050405020304" pitchFamily="18" charset="0"/>
                <a:cs typeface="Times New Roman" panose="02020603050405020304" pitchFamily="18" charset="0"/>
              </a:rPr>
              <a:t>codes</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In this type of binary codes, the positional weights are not assigned. Excess-3 code and </a:t>
            </a:r>
            <a:r>
              <a:rPr lang="en-IN" dirty="0" err="1" smtClean="0">
                <a:latin typeface="Times New Roman" panose="02020603050405020304" pitchFamily="18" charset="0"/>
                <a:cs typeface="Times New Roman" panose="02020603050405020304" pitchFamily="18" charset="0"/>
              </a:rPr>
              <a:t>Gray</a:t>
            </a:r>
            <a:r>
              <a:rPr lang="en-IN" dirty="0" smtClean="0">
                <a:latin typeface="Times New Roman" panose="02020603050405020304" pitchFamily="18" charset="0"/>
                <a:cs typeface="Times New Roman" panose="02020603050405020304" pitchFamily="18" charset="0"/>
              </a:rPr>
              <a:t> code are the examples of such code</a:t>
            </a:r>
          </a:p>
        </p:txBody>
      </p:sp>
      <p:sp>
        <p:nvSpPr>
          <p:cNvPr id="9" name="TextBox 8"/>
          <p:cNvSpPr txBox="1"/>
          <p:nvPr/>
        </p:nvSpPr>
        <p:spPr>
          <a:xfrm>
            <a:off x="9319711" y="3506885"/>
            <a:ext cx="869576"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8+4+2+1</a:t>
            </a:r>
            <a:endParaRPr lang="en-IN" sz="14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9472113" y="3829721"/>
            <a:ext cx="641872"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0100</a:t>
            </a:r>
            <a:endParaRPr lang="en-IN" sz="14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10189287" y="3042044"/>
            <a:ext cx="859714"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Decimal </a:t>
            </a:r>
            <a:endParaRPr lang="en-IN" sz="1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10138638" y="3491827"/>
            <a:ext cx="1532963"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Positional weights</a:t>
            </a:r>
            <a:endParaRPr lang="en-IN" sz="14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0235903" y="3829720"/>
            <a:ext cx="859714"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Codes</a:t>
            </a:r>
            <a:endParaRPr lang="en-IN" sz="1400" dirty="0">
              <a:latin typeface="Times New Roman" panose="02020603050405020304" pitchFamily="18" charset="0"/>
              <a:cs typeface="Times New Roman" panose="02020603050405020304" pitchFamily="18" charset="0"/>
            </a:endParaRPr>
          </a:p>
        </p:txBody>
      </p:sp>
      <p:cxnSp>
        <p:nvCxnSpPr>
          <p:cNvPr id="15" name="Straight Arrow Connector 14"/>
          <p:cNvCxnSpPr>
            <a:stCxn id="5" idx="3"/>
            <a:endCxn id="11" idx="1"/>
          </p:cNvCxnSpPr>
          <p:nvPr/>
        </p:nvCxnSpPr>
        <p:spPr>
          <a:xfrm flipV="1">
            <a:off x="9565344" y="3195933"/>
            <a:ext cx="623943" cy="15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10044061" y="3672549"/>
            <a:ext cx="189155" cy="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10080367" y="3995384"/>
            <a:ext cx="189155" cy="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122460" y="1093142"/>
            <a:ext cx="4936862" cy="2031325"/>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Weighted codes</a:t>
            </a:r>
            <a:r>
              <a:rPr lang="en-IN" dirty="0">
                <a:latin typeface="Times New Roman" panose="02020603050405020304" pitchFamily="18" charset="0"/>
                <a:cs typeface="Times New Roman" panose="02020603050405020304" pitchFamily="18" charset="0"/>
              </a:rPr>
              <a:t>: Weighted binary codes are those binary codes which obey the positional weight principle. Each position of the number represents a specific weight. Several systems of the codes are used to express the decimal digits 0 through 9. In these codes each decimal digit is represented by a group of four bits.</a:t>
            </a:r>
            <a:endParaRPr lang="en-IN" dirty="0"/>
          </a:p>
        </p:txBody>
      </p:sp>
      <p:cxnSp>
        <p:nvCxnSpPr>
          <p:cNvPr id="25" name="Straight Arrow Connector 24"/>
          <p:cNvCxnSpPr/>
          <p:nvPr/>
        </p:nvCxnSpPr>
        <p:spPr>
          <a:xfrm flipH="1">
            <a:off x="8788775" y="3289577"/>
            <a:ext cx="403414" cy="307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9442530" y="3289576"/>
            <a:ext cx="454507" cy="307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732128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6818" y="80703"/>
            <a:ext cx="6884896" cy="6463308"/>
          </a:xfrm>
          <a:prstGeom prst="rect">
            <a:avLst/>
          </a:prstGeom>
          <a:noFill/>
        </p:spPr>
        <p:txBody>
          <a:bodyPr wrap="square" rtlCol="0">
            <a:spAutoFit/>
          </a:bodyPr>
          <a:lstStyle/>
          <a:p>
            <a:r>
              <a:rPr lang="en-IN" u="sng" dirty="0">
                <a:latin typeface="Times New Roman" panose="02020603050405020304" pitchFamily="18" charset="0"/>
                <a:cs typeface="Times New Roman" panose="02020603050405020304" pitchFamily="18" charset="0"/>
              </a:rPr>
              <a:t>Binary coded decimal (BCD)</a:t>
            </a:r>
          </a:p>
          <a:p>
            <a:r>
              <a:rPr lang="en-IN" dirty="0">
                <a:latin typeface="Times New Roman" panose="02020603050405020304" pitchFamily="18" charset="0"/>
                <a:cs typeface="Times New Roman" panose="02020603050405020304" pitchFamily="18" charset="0"/>
              </a:rPr>
              <a:t>Use to represent decimal </a:t>
            </a:r>
            <a:r>
              <a:rPr lang="en-IN" dirty="0" smtClean="0">
                <a:latin typeface="Times New Roman" panose="02020603050405020304" pitchFamily="18" charset="0"/>
                <a:cs typeface="Times New Roman" panose="02020603050405020304" pitchFamily="18" charset="0"/>
              </a:rPr>
              <a:t>digits. Each decimal digit is represented by a 4-bit binary number.</a:t>
            </a:r>
          </a:p>
          <a:p>
            <a:r>
              <a:rPr lang="en-IN" dirty="0" smtClean="0">
                <a:latin typeface="Times New Roman" panose="02020603050405020304" pitchFamily="18" charset="0"/>
                <a:cs typeface="Times New Roman" panose="02020603050405020304" pitchFamily="18" charset="0"/>
              </a:rPr>
              <a:t>Using 4 bits we can represent sixteen numbers (0000 to 1111). But in BCD code only first ten of these (0000 to 1001) are used. The remaining six code combinations  (1010 to 1111) are invalid in BCD.</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Weights in the BCD codes are 8, 4, 2, 1</a:t>
            </a:r>
          </a:p>
          <a:p>
            <a:r>
              <a:rPr lang="en-IN" dirty="0">
                <a:latin typeface="Times New Roman" panose="02020603050405020304" pitchFamily="18" charset="0"/>
                <a:cs typeface="Times New Roman" panose="02020603050405020304" pitchFamily="18" charset="0"/>
              </a:rPr>
              <a:t>For example, 0110 = 0x8+1x4+1x2+0x1 = 6</a:t>
            </a:r>
          </a:p>
          <a:p>
            <a:r>
              <a:rPr lang="en-IN" dirty="0">
                <a:latin typeface="Times New Roman" panose="02020603050405020304" pitchFamily="18" charset="0"/>
                <a:cs typeface="Times New Roman" panose="02020603050405020304" pitchFamily="18" charset="0"/>
              </a:rPr>
              <a:t>Possible to assign negative weights to a decimal code, say, 8, 4, -2, -1</a:t>
            </a:r>
          </a:p>
          <a:p>
            <a:r>
              <a:rPr lang="en-IN" dirty="0">
                <a:latin typeface="Times New Roman" panose="02020603050405020304" pitchFamily="18" charset="0"/>
                <a:cs typeface="Times New Roman" panose="02020603050405020304" pitchFamily="18" charset="0"/>
              </a:rPr>
              <a:t>For example, 0110 = 0x8+1x4+1x-2+0x-1 = 2</a:t>
            </a:r>
          </a:p>
          <a:p>
            <a:r>
              <a:rPr lang="en-IN" dirty="0">
                <a:latin typeface="Times New Roman" panose="02020603050405020304" pitchFamily="18" charset="0"/>
                <a:cs typeface="Times New Roman" panose="02020603050405020304" pitchFamily="18" charset="0"/>
              </a:rPr>
              <a:t>2421 is another weighted code</a:t>
            </a:r>
          </a:p>
          <a:p>
            <a:r>
              <a:rPr lang="en-IN" dirty="0">
                <a:latin typeface="Times New Roman" panose="02020603050405020304" pitchFamily="18" charset="0"/>
                <a:cs typeface="Times New Roman" panose="02020603050405020304" pitchFamily="18" charset="0"/>
              </a:rPr>
              <a:t>For example, 0110 = 0x2+1x4+1x2+0x1 = </a:t>
            </a:r>
            <a:r>
              <a:rPr lang="en-IN" dirty="0" smtClean="0">
                <a:latin typeface="Times New Roman" panose="02020603050405020304" pitchFamily="18" charset="0"/>
                <a:cs typeface="Times New Roman" panose="02020603050405020304" pitchFamily="18" charset="0"/>
              </a:rPr>
              <a:t>6</a:t>
            </a:r>
          </a:p>
          <a:p>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Advantages of BCD codes</a:t>
            </a:r>
          </a:p>
          <a:p>
            <a:r>
              <a:rPr lang="en-IN" dirty="0" smtClean="0">
                <a:latin typeface="Times New Roman" panose="02020603050405020304" pitchFamily="18" charset="0"/>
                <a:cs typeface="Times New Roman" panose="02020603050405020304" pitchFamily="18" charset="0"/>
              </a:rPr>
              <a:t>Similar to decimal system</a:t>
            </a:r>
          </a:p>
          <a:p>
            <a:r>
              <a:rPr lang="en-IN" dirty="0" smtClean="0">
                <a:latin typeface="Times New Roman" panose="02020603050405020304" pitchFamily="18" charset="0"/>
                <a:cs typeface="Times New Roman" panose="02020603050405020304" pitchFamily="18" charset="0"/>
              </a:rPr>
              <a:t>Need to remember binary equivalent of decimal numbers 0 through 9</a:t>
            </a:r>
          </a:p>
          <a:p>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Disadvantages of BCD codes</a:t>
            </a:r>
          </a:p>
          <a:p>
            <a:r>
              <a:rPr lang="en-IN" dirty="0" smtClean="0">
                <a:latin typeface="Times New Roman" panose="02020603050405020304" pitchFamily="18" charset="0"/>
                <a:cs typeface="Times New Roman" panose="02020603050405020304" pitchFamily="18" charset="0"/>
              </a:rPr>
              <a:t>Addition and subtraction of BCD have different rules</a:t>
            </a:r>
          </a:p>
          <a:p>
            <a:r>
              <a:rPr lang="en-IN" dirty="0" smtClean="0">
                <a:latin typeface="Times New Roman" panose="02020603050405020304" pitchFamily="18" charset="0"/>
                <a:cs typeface="Times New Roman" panose="02020603050405020304" pitchFamily="18" charset="0"/>
              </a:rPr>
              <a:t>BCD needs more number of bits than binary to represent the decimal number. So BCD is less efficient than binary.</a:t>
            </a:r>
          </a:p>
          <a:p>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For example, 11 in decimal = 1011 in binary = 0001 0001 in BCD</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124312" y="311535"/>
            <a:ext cx="4883971" cy="1754326"/>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Excess-3 code</a:t>
            </a:r>
          </a:p>
          <a:p>
            <a:r>
              <a:rPr lang="en-IN" dirty="0">
                <a:latin typeface="Times New Roman" panose="02020603050405020304" pitchFamily="18" charset="0"/>
                <a:cs typeface="Times New Roman" panose="02020603050405020304" pitchFamily="18" charset="0"/>
              </a:rPr>
              <a:t>Used in old computers</a:t>
            </a:r>
          </a:p>
          <a:p>
            <a:r>
              <a:rPr lang="en-IN" dirty="0" smtClean="0">
                <a:latin typeface="Times New Roman" panose="02020603050405020304" pitchFamily="18" charset="0"/>
                <a:cs typeface="Times New Roman" panose="02020603050405020304" pitchFamily="18" charset="0"/>
              </a:rPr>
              <a:t>Non-weighted code</a:t>
            </a:r>
          </a:p>
          <a:p>
            <a:r>
              <a:rPr lang="en-IN" dirty="0" smtClean="0">
                <a:latin typeface="Times New Roman" panose="02020603050405020304" pitchFamily="18" charset="0"/>
                <a:cs typeface="Times New Roman" panose="02020603050405020304" pitchFamily="18" charset="0"/>
              </a:rPr>
              <a:t>Use to represent decimal number</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Code assignment is obtained from the corresponding value of BCD after the addition of </a:t>
            </a:r>
            <a:r>
              <a:rPr lang="en-IN" dirty="0" smtClean="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 xmlns:p14="http://schemas.microsoft.com/office/powerpoint/2010/main" val="2042805267"/>
              </p:ext>
            </p:extLst>
          </p:nvPr>
        </p:nvGraphicFramePr>
        <p:xfrm>
          <a:off x="7124312" y="2246566"/>
          <a:ext cx="4830182" cy="4321683"/>
        </p:xfrm>
        <a:graphic>
          <a:graphicData uri="http://schemas.openxmlformats.org/drawingml/2006/table">
            <a:tbl>
              <a:tblPr firstRow="1" bandRow="1">
                <a:tableStyleId>{5C22544A-7EE6-4342-B048-85BDC9FD1C3A}</a:tableStyleId>
              </a:tblPr>
              <a:tblGrid>
                <a:gridCol w="919125">
                  <a:extLst>
                    <a:ext uri="{9D8B030D-6E8A-4147-A177-3AD203B41FA5}">
                      <a16:colId xmlns="" xmlns:a16="http://schemas.microsoft.com/office/drawing/2014/main" val="2220345740"/>
                    </a:ext>
                  </a:extLst>
                </a:gridCol>
                <a:gridCol w="1194514">
                  <a:extLst>
                    <a:ext uri="{9D8B030D-6E8A-4147-A177-3AD203B41FA5}">
                      <a16:colId xmlns="" xmlns:a16="http://schemas.microsoft.com/office/drawing/2014/main" val="1806350127"/>
                    </a:ext>
                  </a:extLst>
                </a:gridCol>
                <a:gridCol w="1186209">
                  <a:extLst>
                    <a:ext uri="{9D8B030D-6E8A-4147-A177-3AD203B41FA5}">
                      <a16:colId xmlns="" xmlns:a16="http://schemas.microsoft.com/office/drawing/2014/main" val="947883456"/>
                    </a:ext>
                  </a:extLst>
                </a:gridCol>
                <a:gridCol w="763793">
                  <a:extLst>
                    <a:ext uri="{9D8B030D-6E8A-4147-A177-3AD203B41FA5}">
                      <a16:colId xmlns="" xmlns:a16="http://schemas.microsoft.com/office/drawing/2014/main" val="2734631826"/>
                    </a:ext>
                  </a:extLst>
                </a:gridCol>
                <a:gridCol w="766541">
                  <a:extLst>
                    <a:ext uri="{9D8B030D-6E8A-4147-A177-3AD203B41FA5}">
                      <a16:colId xmlns="" xmlns:a16="http://schemas.microsoft.com/office/drawing/2014/main" val="2919891405"/>
                    </a:ext>
                  </a:extLst>
                </a:gridCol>
              </a:tblGrid>
              <a:tr h="370840">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Decimal digits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BCD 8421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en-IN" sz="1600" dirty="0" smtClean="0">
                          <a:effectLst/>
                          <a:latin typeface="Times New Roman" panose="02020603050405020304" pitchFamily="18" charset="0"/>
                          <a:cs typeface="Times New Roman" panose="02020603050405020304" pitchFamily="18" charset="0"/>
                        </a:rPr>
                        <a:t>Excess-BCD+0011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84-2-1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2421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 xmlns:a16="http://schemas.microsoft.com/office/drawing/2014/main" val="1016563462"/>
                  </a:ext>
                </a:extLst>
              </a:tr>
              <a:tr h="370840">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0</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0000</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0011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0000</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0000</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 xmlns:a16="http://schemas.microsoft.com/office/drawing/2014/main" val="4135707787"/>
                  </a:ext>
                </a:extLst>
              </a:tr>
              <a:tr h="370840">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0001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0100</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0111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en-IN" sz="1600" dirty="0">
                          <a:effectLst/>
                          <a:latin typeface="Times New Roman" panose="02020603050405020304" pitchFamily="18" charset="0"/>
                          <a:cs typeface="Times New Roman" panose="02020603050405020304" pitchFamily="18" charset="0"/>
                        </a:rPr>
                        <a:t>0001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 xmlns:a16="http://schemas.microsoft.com/office/drawing/2014/main" val="3371903439"/>
                  </a:ext>
                </a:extLst>
              </a:tr>
              <a:tr h="370840">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2</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0010</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0101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0110</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0010</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 xmlns:a16="http://schemas.microsoft.com/office/drawing/2014/main" val="1370081635"/>
                  </a:ext>
                </a:extLst>
              </a:tr>
              <a:tr h="370840">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3</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0011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0110</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0101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0011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 xmlns:a16="http://schemas.microsoft.com/office/drawing/2014/main" val="2090347048"/>
                  </a:ext>
                </a:extLst>
              </a:tr>
              <a:tr h="370840">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4</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0100</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0111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0100</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0100</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 xmlns:a16="http://schemas.microsoft.com/office/drawing/2014/main" val="2504316665"/>
                  </a:ext>
                </a:extLst>
              </a:tr>
              <a:tr h="370840">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5</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0101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1000</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1011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1011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 xmlns:a16="http://schemas.microsoft.com/office/drawing/2014/main" val="1769088560"/>
                  </a:ext>
                </a:extLst>
              </a:tr>
              <a:tr h="370840">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6</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0110</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1001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1010</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1100</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 xmlns:a16="http://schemas.microsoft.com/office/drawing/2014/main" val="3722213167"/>
                  </a:ext>
                </a:extLst>
              </a:tr>
              <a:tr h="370840">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7</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0111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1010</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1001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1101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 xmlns:a16="http://schemas.microsoft.com/office/drawing/2014/main" val="2777288624"/>
                  </a:ext>
                </a:extLst>
              </a:tr>
              <a:tr h="370840">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8</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1000</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1011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1000</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1110</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 xmlns:a16="http://schemas.microsoft.com/office/drawing/2014/main" val="4005834139"/>
                  </a:ext>
                </a:extLst>
              </a:tr>
              <a:tr h="370840">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9</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1001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1100</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1111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en-IN" sz="1600" dirty="0">
                          <a:effectLst/>
                          <a:latin typeface="Times New Roman" panose="02020603050405020304" pitchFamily="18" charset="0"/>
                          <a:cs typeface="Times New Roman" panose="02020603050405020304" pitchFamily="18" charset="0"/>
                        </a:rPr>
                        <a:t>1111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 xmlns:a16="http://schemas.microsoft.com/office/drawing/2014/main" val="156736874"/>
                  </a:ext>
                </a:extLst>
              </a:tr>
            </a:tbl>
          </a:graphicData>
        </a:graphic>
      </p:graphicFrame>
      <p:cxnSp>
        <p:nvCxnSpPr>
          <p:cNvPr id="7" name="Straight Arrow Connector 6"/>
          <p:cNvCxnSpPr/>
          <p:nvPr/>
        </p:nvCxnSpPr>
        <p:spPr>
          <a:xfrm rot="5400000">
            <a:off x="1907177" y="6061166"/>
            <a:ext cx="36576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3966293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509" y="239913"/>
            <a:ext cx="11639774" cy="2308324"/>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Numbers are represented in digital computers either in binary or in decimal through a binary code</a:t>
            </a:r>
          </a:p>
          <a:p>
            <a:r>
              <a:rPr lang="en-IN" dirty="0" smtClean="0">
                <a:latin typeface="Times New Roman" panose="02020603050405020304" pitchFamily="18" charset="0"/>
                <a:cs typeface="Times New Roman" panose="02020603050405020304" pitchFamily="18" charset="0"/>
              </a:rPr>
              <a:t>User likes to give data in decimal form, input decimal number is stored internally in the computer by means of a decimal code</a:t>
            </a:r>
          </a:p>
          <a:p>
            <a:r>
              <a:rPr lang="en-IN" dirty="0" smtClean="0">
                <a:latin typeface="Times New Roman" panose="02020603050405020304" pitchFamily="18" charset="0"/>
                <a:cs typeface="Times New Roman" panose="02020603050405020304" pitchFamily="18" charset="0"/>
              </a:rPr>
              <a:t>Each decimal digit requires at least 4 binary storage elements</a:t>
            </a:r>
          </a:p>
          <a:p>
            <a:r>
              <a:rPr lang="en-IN" dirty="0" smtClean="0">
                <a:latin typeface="Times New Roman" panose="02020603050405020304" pitchFamily="18" charset="0"/>
                <a:cs typeface="Times New Roman" panose="02020603050405020304" pitchFamily="18" charset="0"/>
              </a:rPr>
              <a:t>Decimal numbers are converted to binary when arithmetic operations are done internally with numbers represented in binary</a:t>
            </a:r>
          </a:p>
          <a:p>
            <a:r>
              <a:rPr lang="en-IN" dirty="0" smtClean="0">
                <a:latin typeface="Times New Roman" panose="02020603050405020304" pitchFamily="18" charset="0"/>
                <a:cs typeface="Times New Roman" panose="02020603050405020304" pitchFamily="18" charset="0"/>
              </a:rPr>
              <a:t>Arithmetic operation can be performed directly in decimal with all numbers left in a coded form throughout</a:t>
            </a:r>
          </a:p>
          <a:p>
            <a:r>
              <a:rPr lang="en-IN" dirty="0" smtClean="0">
                <a:latin typeface="Times New Roman" panose="02020603050405020304" pitchFamily="18" charset="0"/>
                <a:cs typeface="Times New Roman" panose="02020603050405020304" pitchFamily="18" charset="0"/>
              </a:rPr>
              <a:t>For example, the decimal number 395, when converted to binary, is equal to 110001011, having 9 binary digits</a:t>
            </a:r>
          </a:p>
          <a:p>
            <a:r>
              <a:rPr lang="en-IN" dirty="0" smtClean="0">
                <a:latin typeface="Times New Roman" panose="02020603050405020304" pitchFamily="18" charset="0"/>
                <a:cs typeface="Times New Roman" panose="02020603050405020304" pitchFamily="18" charset="0"/>
              </a:rPr>
              <a:t>Same number 395 when represented internally in the BCD code, occupies 12 bits, 0011 1001 0101</a:t>
            </a:r>
          </a:p>
        </p:txBody>
      </p:sp>
      <p:graphicFrame>
        <p:nvGraphicFramePr>
          <p:cNvPr id="3" name="Table 2"/>
          <p:cNvGraphicFramePr>
            <a:graphicFrameLocks noGrp="1"/>
          </p:cNvGraphicFramePr>
          <p:nvPr>
            <p:extLst>
              <p:ext uri="{D42A27DB-BD31-4B8C-83A1-F6EECF244321}">
                <p14:modId xmlns="" xmlns:p14="http://schemas.microsoft.com/office/powerpoint/2010/main" val="1049425772"/>
              </p:ext>
            </p:extLst>
          </p:nvPr>
        </p:nvGraphicFramePr>
        <p:xfrm>
          <a:off x="8519886" y="2760916"/>
          <a:ext cx="3443129" cy="3870661"/>
        </p:xfrm>
        <a:graphic>
          <a:graphicData uri="http://schemas.openxmlformats.org/drawingml/2006/table">
            <a:tbl>
              <a:tblPr firstRow="1" bandRow="1">
                <a:tableStyleId>{5C22544A-7EE6-4342-B048-85BDC9FD1C3A}</a:tableStyleId>
              </a:tblPr>
              <a:tblGrid>
                <a:gridCol w="1762190">
                  <a:extLst>
                    <a:ext uri="{9D8B030D-6E8A-4147-A177-3AD203B41FA5}">
                      <a16:colId xmlns="" xmlns:a16="http://schemas.microsoft.com/office/drawing/2014/main" val="3533749024"/>
                    </a:ext>
                  </a:extLst>
                </a:gridCol>
                <a:gridCol w="1680939">
                  <a:extLst>
                    <a:ext uri="{9D8B030D-6E8A-4147-A177-3AD203B41FA5}">
                      <a16:colId xmlns="" xmlns:a16="http://schemas.microsoft.com/office/drawing/2014/main" val="3256352596"/>
                    </a:ext>
                  </a:extLst>
                </a:gridCol>
              </a:tblGrid>
              <a:tr h="365461">
                <a:tc>
                  <a:txBody>
                    <a:bodyPr/>
                    <a:lstStyle/>
                    <a:p>
                      <a:r>
                        <a:rPr lang="en-IN" sz="1400" dirty="0" err="1" smtClean="0">
                          <a:latin typeface="Times New Roman" panose="02020603050405020304" pitchFamily="18" charset="0"/>
                          <a:cs typeface="Times New Roman" panose="02020603050405020304" pitchFamily="18" charset="0"/>
                        </a:rPr>
                        <a:t>Gray</a:t>
                      </a:r>
                      <a:r>
                        <a:rPr lang="en-IN" sz="1400" dirty="0" smtClean="0">
                          <a:latin typeface="Times New Roman" panose="02020603050405020304" pitchFamily="18" charset="0"/>
                          <a:cs typeface="Times New Roman" panose="02020603050405020304" pitchFamily="18" charset="0"/>
                        </a:rPr>
                        <a:t> code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Decimal equivalent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4478877"/>
                  </a:ext>
                </a:extLst>
              </a:tr>
              <a:tr h="365461">
                <a:tc>
                  <a:txBody>
                    <a:bodyPr/>
                    <a:lstStyle/>
                    <a:p>
                      <a:r>
                        <a:rPr lang="en-IN" sz="1400" dirty="0" smtClean="0">
                          <a:latin typeface="Times New Roman" panose="02020603050405020304" pitchFamily="18" charset="0"/>
                          <a:cs typeface="Times New Roman" panose="02020603050405020304" pitchFamily="18" charset="0"/>
                        </a:rPr>
                        <a:t>0</a:t>
                      </a:r>
                      <a:r>
                        <a:rPr lang="en-IN" sz="1400" dirty="0" smtClean="0">
                          <a:solidFill>
                            <a:srgbClr val="FF0000"/>
                          </a:solidFill>
                          <a:latin typeface="Times New Roman" panose="02020603050405020304" pitchFamily="18" charset="0"/>
                          <a:cs typeface="Times New Roman" panose="02020603050405020304" pitchFamily="18" charset="0"/>
                        </a:rPr>
                        <a:t>000</a:t>
                      </a:r>
                    </a:p>
                    <a:p>
                      <a:r>
                        <a:rPr lang="en-IN" sz="1400" dirty="0" smtClean="0">
                          <a:latin typeface="Times New Roman" panose="02020603050405020304" pitchFamily="18" charset="0"/>
                          <a:cs typeface="Times New Roman" panose="02020603050405020304" pitchFamily="18" charset="0"/>
                        </a:rPr>
                        <a:t>0</a:t>
                      </a:r>
                      <a:r>
                        <a:rPr lang="en-IN" sz="1400" dirty="0" smtClean="0">
                          <a:solidFill>
                            <a:srgbClr val="FF0000"/>
                          </a:solidFill>
                          <a:latin typeface="Times New Roman" panose="02020603050405020304" pitchFamily="18" charset="0"/>
                          <a:cs typeface="Times New Roman" panose="02020603050405020304" pitchFamily="18" charset="0"/>
                        </a:rPr>
                        <a:t>001</a:t>
                      </a:r>
                    </a:p>
                    <a:p>
                      <a:r>
                        <a:rPr lang="en-IN" sz="1400" dirty="0" smtClean="0">
                          <a:latin typeface="Times New Roman" panose="02020603050405020304" pitchFamily="18" charset="0"/>
                          <a:cs typeface="Times New Roman" panose="02020603050405020304" pitchFamily="18" charset="0"/>
                        </a:rPr>
                        <a:t>0</a:t>
                      </a:r>
                      <a:r>
                        <a:rPr lang="en-IN" sz="1400" dirty="0" smtClean="0">
                          <a:solidFill>
                            <a:srgbClr val="FF0000"/>
                          </a:solidFill>
                          <a:latin typeface="Times New Roman" panose="02020603050405020304" pitchFamily="18" charset="0"/>
                          <a:cs typeface="Times New Roman" panose="02020603050405020304" pitchFamily="18" charset="0"/>
                        </a:rPr>
                        <a:t>011</a:t>
                      </a:r>
                    </a:p>
                    <a:p>
                      <a:r>
                        <a:rPr lang="en-IN" sz="1400" dirty="0" smtClean="0">
                          <a:latin typeface="Times New Roman" panose="02020603050405020304" pitchFamily="18" charset="0"/>
                          <a:cs typeface="Times New Roman" panose="02020603050405020304" pitchFamily="18" charset="0"/>
                        </a:rPr>
                        <a:t>0</a:t>
                      </a:r>
                      <a:r>
                        <a:rPr lang="en-IN" sz="1400" dirty="0" smtClean="0">
                          <a:solidFill>
                            <a:srgbClr val="FF0000"/>
                          </a:solidFill>
                          <a:latin typeface="Times New Roman" panose="02020603050405020304" pitchFamily="18" charset="0"/>
                          <a:cs typeface="Times New Roman" panose="02020603050405020304" pitchFamily="18" charset="0"/>
                        </a:rPr>
                        <a:t>010</a:t>
                      </a:r>
                    </a:p>
                    <a:p>
                      <a:r>
                        <a:rPr lang="en-IN" sz="1400" dirty="0" smtClean="0">
                          <a:latin typeface="Times New Roman" panose="02020603050405020304" pitchFamily="18" charset="0"/>
                          <a:cs typeface="Times New Roman" panose="02020603050405020304" pitchFamily="18" charset="0"/>
                        </a:rPr>
                        <a:t>0</a:t>
                      </a:r>
                      <a:r>
                        <a:rPr lang="en-IN" sz="1400" dirty="0" smtClean="0">
                          <a:solidFill>
                            <a:srgbClr val="FF0000"/>
                          </a:solidFill>
                          <a:latin typeface="Times New Roman" panose="02020603050405020304" pitchFamily="18" charset="0"/>
                          <a:cs typeface="Times New Roman" panose="02020603050405020304" pitchFamily="18" charset="0"/>
                        </a:rPr>
                        <a:t>110</a:t>
                      </a:r>
                    </a:p>
                    <a:p>
                      <a:r>
                        <a:rPr lang="en-IN" sz="1400" dirty="0" smtClean="0">
                          <a:latin typeface="Times New Roman" panose="02020603050405020304" pitchFamily="18" charset="0"/>
                          <a:cs typeface="Times New Roman" panose="02020603050405020304" pitchFamily="18" charset="0"/>
                        </a:rPr>
                        <a:t>0</a:t>
                      </a:r>
                      <a:r>
                        <a:rPr lang="en-IN" sz="1400" dirty="0" smtClean="0">
                          <a:solidFill>
                            <a:srgbClr val="FF0000"/>
                          </a:solidFill>
                          <a:latin typeface="Times New Roman" panose="02020603050405020304" pitchFamily="18" charset="0"/>
                          <a:cs typeface="Times New Roman" panose="02020603050405020304" pitchFamily="18" charset="0"/>
                        </a:rPr>
                        <a:t>111</a:t>
                      </a:r>
                    </a:p>
                    <a:p>
                      <a:r>
                        <a:rPr lang="en-IN" sz="1400" dirty="0" smtClean="0">
                          <a:latin typeface="Times New Roman" panose="02020603050405020304" pitchFamily="18" charset="0"/>
                          <a:cs typeface="Times New Roman" panose="02020603050405020304" pitchFamily="18" charset="0"/>
                        </a:rPr>
                        <a:t>0</a:t>
                      </a:r>
                      <a:r>
                        <a:rPr lang="en-IN" sz="1400" dirty="0" smtClean="0">
                          <a:solidFill>
                            <a:srgbClr val="FF0000"/>
                          </a:solidFill>
                          <a:latin typeface="Times New Roman" panose="02020603050405020304" pitchFamily="18" charset="0"/>
                          <a:cs typeface="Times New Roman" panose="02020603050405020304" pitchFamily="18" charset="0"/>
                        </a:rPr>
                        <a:t>101</a:t>
                      </a:r>
                    </a:p>
                    <a:p>
                      <a:r>
                        <a:rPr lang="en-IN" sz="1400" dirty="0" smtClean="0">
                          <a:latin typeface="Times New Roman" panose="02020603050405020304" pitchFamily="18" charset="0"/>
                          <a:cs typeface="Times New Roman" panose="02020603050405020304" pitchFamily="18" charset="0"/>
                        </a:rPr>
                        <a:t>0</a:t>
                      </a:r>
                      <a:r>
                        <a:rPr lang="en-IN" sz="1400" dirty="0" smtClean="0">
                          <a:solidFill>
                            <a:srgbClr val="FF0000"/>
                          </a:solidFill>
                          <a:latin typeface="Times New Roman" panose="02020603050405020304" pitchFamily="18" charset="0"/>
                          <a:cs typeface="Times New Roman" panose="02020603050405020304" pitchFamily="18" charset="0"/>
                        </a:rPr>
                        <a:t>100</a:t>
                      </a:r>
                    </a:p>
                    <a:p>
                      <a:r>
                        <a:rPr lang="en-IN" sz="1400" dirty="0" smtClean="0">
                          <a:latin typeface="Times New Roman" panose="02020603050405020304" pitchFamily="18" charset="0"/>
                          <a:cs typeface="Times New Roman" panose="02020603050405020304" pitchFamily="18" charset="0"/>
                        </a:rPr>
                        <a:t>1 100</a:t>
                      </a:r>
                    </a:p>
                    <a:p>
                      <a:r>
                        <a:rPr lang="en-IN" sz="1400" dirty="0" smtClean="0">
                          <a:latin typeface="Times New Roman" panose="02020603050405020304" pitchFamily="18" charset="0"/>
                          <a:cs typeface="Times New Roman" panose="02020603050405020304" pitchFamily="18" charset="0"/>
                        </a:rPr>
                        <a:t>1 101</a:t>
                      </a:r>
                    </a:p>
                    <a:p>
                      <a:r>
                        <a:rPr lang="en-IN" sz="1400" dirty="0" smtClean="0">
                          <a:latin typeface="Times New Roman" panose="02020603050405020304" pitchFamily="18" charset="0"/>
                          <a:cs typeface="Times New Roman" panose="02020603050405020304" pitchFamily="18" charset="0"/>
                        </a:rPr>
                        <a:t>1 111</a:t>
                      </a:r>
                    </a:p>
                    <a:p>
                      <a:r>
                        <a:rPr lang="en-IN" sz="1400" dirty="0" smtClean="0">
                          <a:latin typeface="Times New Roman" panose="02020603050405020304" pitchFamily="18" charset="0"/>
                          <a:cs typeface="Times New Roman" panose="02020603050405020304" pitchFamily="18" charset="0"/>
                        </a:rPr>
                        <a:t>1 110</a:t>
                      </a:r>
                    </a:p>
                    <a:p>
                      <a:r>
                        <a:rPr lang="en-IN" sz="1400" dirty="0" smtClean="0">
                          <a:latin typeface="Times New Roman" panose="02020603050405020304" pitchFamily="18" charset="0"/>
                          <a:cs typeface="Times New Roman" panose="02020603050405020304" pitchFamily="18" charset="0"/>
                        </a:rPr>
                        <a:t>1 010</a:t>
                      </a:r>
                    </a:p>
                    <a:p>
                      <a:r>
                        <a:rPr lang="en-IN" sz="1400" dirty="0" smtClean="0">
                          <a:latin typeface="Times New Roman" panose="02020603050405020304" pitchFamily="18" charset="0"/>
                          <a:cs typeface="Times New Roman" panose="02020603050405020304" pitchFamily="18" charset="0"/>
                        </a:rPr>
                        <a:t>1 011</a:t>
                      </a:r>
                    </a:p>
                    <a:p>
                      <a:r>
                        <a:rPr lang="en-IN" sz="1400" dirty="0" smtClean="0">
                          <a:latin typeface="Times New Roman" panose="02020603050405020304" pitchFamily="18" charset="0"/>
                          <a:cs typeface="Times New Roman" panose="02020603050405020304" pitchFamily="18" charset="0"/>
                        </a:rPr>
                        <a:t>1 001</a:t>
                      </a:r>
                    </a:p>
                    <a:p>
                      <a:r>
                        <a:rPr lang="en-IN" sz="1400" dirty="0" smtClean="0">
                          <a:latin typeface="Times New Roman" panose="02020603050405020304" pitchFamily="18" charset="0"/>
                          <a:cs typeface="Times New Roman" panose="02020603050405020304" pitchFamily="18" charset="0"/>
                        </a:rPr>
                        <a:t>1 000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1</a:t>
                      </a:r>
                    </a:p>
                    <a:p>
                      <a:r>
                        <a:rPr lang="en-IN" sz="1400" dirty="0" smtClean="0">
                          <a:latin typeface="Times New Roman" panose="02020603050405020304" pitchFamily="18" charset="0"/>
                          <a:cs typeface="Times New Roman" panose="02020603050405020304" pitchFamily="18" charset="0"/>
                        </a:rPr>
                        <a:t>2</a:t>
                      </a:r>
                    </a:p>
                    <a:p>
                      <a:r>
                        <a:rPr lang="en-IN" sz="1400" dirty="0" smtClean="0">
                          <a:latin typeface="Times New Roman" panose="02020603050405020304" pitchFamily="18" charset="0"/>
                          <a:cs typeface="Times New Roman" panose="02020603050405020304" pitchFamily="18" charset="0"/>
                        </a:rPr>
                        <a:t>3</a:t>
                      </a:r>
                    </a:p>
                    <a:p>
                      <a:r>
                        <a:rPr lang="en-IN" sz="1400" dirty="0" smtClean="0">
                          <a:latin typeface="Times New Roman" panose="02020603050405020304" pitchFamily="18" charset="0"/>
                          <a:cs typeface="Times New Roman" panose="02020603050405020304" pitchFamily="18" charset="0"/>
                        </a:rPr>
                        <a:t>4</a:t>
                      </a:r>
                    </a:p>
                    <a:p>
                      <a:r>
                        <a:rPr lang="en-IN" sz="1400" dirty="0" smtClean="0">
                          <a:latin typeface="Times New Roman" panose="02020603050405020304" pitchFamily="18" charset="0"/>
                          <a:cs typeface="Times New Roman" panose="02020603050405020304" pitchFamily="18" charset="0"/>
                        </a:rPr>
                        <a:t>5</a:t>
                      </a:r>
                    </a:p>
                    <a:p>
                      <a:r>
                        <a:rPr lang="en-IN" sz="1400" dirty="0" smtClean="0">
                          <a:latin typeface="Times New Roman" panose="02020603050405020304" pitchFamily="18" charset="0"/>
                          <a:cs typeface="Times New Roman" panose="02020603050405020304" pitchFamily="18" charset="0"/>
                        </a:rPr>
                        <a:t>6</a:t>
                      </a:r>
                    </a:p>
                    <a:p>
                      <a:r>
                        <a:rPr lang="en-IN" sz="1400" dirty="0" smtClean="0">
                          <a:latin typeface="Times New Roman" panose="02020603050405020304" pitchFamily="18" charset="0"/>
                          <a:cs typeface="Times New Roman" panose="02020603050405020304" pitchFamily="18" charset="0"/>
                        </a:rPr>
                        <a:t>7</a:t>
                      </a:r>
                    </a:p>
                    <a:p>
                      <a:r>
                        <a:rPr lang="en-IN" sz="1400" dirty="0" smtClean="0">
                          <a:latin typeface="Times New Roman" panose="02020603050405020304" pitchFamily="18" charset="0"/>
                          <a:cs typeface="Times New Roman" panose="02020603050405020304" pitchFamily="18" charset="0"/>
                        </a:rPr>
                        <a:t>8</a:t>
                      </a:r>
                    </a:p>
                    <a:p>
                      <a:r>
                        <a:rPr lang="en-IN" sz="1400" dirty="0" smtClean="0">
                          <a:latin typeface="Times New Roman" panose="02020603050405020304" pitchFamily="18" charset="0"/>
                          <a:cs typeface="Times New Roman" panose="02020603050405020304" pitchFamily="18" charset="0"/>
                        </a:rPr>
                        <a:t>9</a:t>
                      </a:r>
                    </a:p>
                    <a:p>
                      <a:r>
                        <a:rPr lang="en-IN" sz="1400" dirty="0" smtClean="0">
                          <a:latin typeface="Times New Roman" panose="02020603050405020304" pitchFamily="18" charset="0"/>
                          <a:cs typeface="Times New Roman" panose="02020603050405020304" pitchFamily="18" charset="0"/>
                        </a:rPr>
                        <a:t>10</a:t>
                      </a:r>
                    </a:p>
                    <a:p>
                      <a:r>
                        <a:rPr lang="en-IN" sz="1400" dirty="0" smtClean="0">
                          <a:latin typeface="Times New Roman" panose="02020603050405020304" pitchFamily="18" charset="0"/>
                          <a:cs typeface="Times New Roman" panose="02020603050405020304" pitchFamily="18" charset="0"/>
                        </a:rPr>
                        <a:t>11</a:t>
                      </a:r>
                    </a:p>
                    <a:p>
                      <a:r>
                        <a:rPr lang="en-IN" sz="1400" dirty="0" smtClean="0">
                          <a:latin typeface="Times New Roman" panose="02020603050405020304" pitchFamily="18" charset="0"/>
                          <a:cs typeface="Times New Roman" panose="02020603050405020304" pitchFamily="18" charset="0"/>
                        </a:rPr>
                        <a:t>12</a:t>
                      </a:r>
                    </a:p>
                    <a:p>
                      <a:r>
                        <a:rPr lang="en-IN" sz="1400" dirty="0" smtClean="0">
                          <a:latin typeface="Times New Roman" panose="02020603050405020304" pitchFamily="18" charset="0"/>
                          <a:cs typeface="Times New Roman" panose="02020603050405020304" pitchFamily="18" charset="0"/>
                        </a:rPr>
                        <a:t>13</a:t>
                      </a:r>
                    </a:p>
                    <a:p>
                      <a:r>
                        <a:rPr lang="en-IN" sz="1400" dirty="0" smtClean="0">
                          <a:latin typeface="Times New Roman" panose="02020603050405020304" pitchFamily="18" charset="0"/>
                          <a:cs typeface="Times New Roman" panose="02020603050405020304" pitchFamily="18" charset="0"/>
                        </a:rPr>
                        <a:t>14</a:t>
                      </a:r>
                    </a:p>
                    <a:p>
                      <a:r>
                        <a:rPr lang="en-IN" sz="1400" dirty="0" smtClean="0">
                          <a:latin typeface="Times New Roman" panose="02020603050405020304" pitchFamily="18" charset="0"/>
                          <a:cs typeface="Times New Roman" panose="02020603050405020304" pitchFamily="18" charset="0"/>
                        </a:rPr>
                        <a:t>15</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112439321"/>
                  </a:ext>
                </a:extLst>
              </a:tr>
            </a:tbl>
          </a:graphicData>
        </a:graphic>
      </p:graphicFrame>
      <p:sp>
        <p:nvSpPr>
          <p:cNvPr id="4" name="TextBox 3"/>
          <p:cNvSpPr txBox="1"/>
          <p:nvPr/>
        </p:nvSpPr>
        <p:spPr>
          <a:xfrm>
            <a:off x="279698" y="2577265"/>
            <a:ext cx="7664225" cy="4247317"/>
          </a:xfrm>
          <a:prstGeom prst="rect">
            <a:avLst/>
          </a:prstGeom>
          <a:noFill/>
        </p:spPr>
        <p:txBody>
          <a:bodyPr wrap="square" rtlCol="0">
            <a:spAutoFit/>
          </a:bodyPr>
          <a:lstStyle/>
          <a:p>
            <a:r>
              <a:rPr lang="en-IN" u="sng" dirty="0" err="1">
                <a:latin typeface="Times New Roman" panose="02020603050405020304" pitchFamily="18" charset="0"/>
                <a:cs typeface="Times New Roman" panose="02020603050405020304" pitchFamily="18" charset="0"/>
              </a:rPr>
              <a:t>Gray</a:t>
            </a:r>
            <a:r>
              <a:rPr lang="en-IN" u="sng" dirty="0">
                <a:latin typeface="Times New Roman" panose="02020603050405020304" pitchFamily="18" charset="0"/>
                <a:cs typeface="Times New Roman" panose="02020603050405020304" pitchFamily="18" charset="0"/>
              </a:rPr>
              <a:t> code</a:t>
            </a:r>
          </a:p>
          <a:p>
            <a:r>
              <a:rPr lang="en-IN" dirty="0">
                <a:latin typeface="Times New Roman" panose="02020603050405020304" pitchFamily="18" charset="0"/>
                <a:cs typeface="Times New Roman" panose="02020603050405020304" pitchFamily="18" charset="0"/>
              </a:rPr>
              <a:t>Digital system can be designed to process data in discrete form only. Many physical systems supply continuous output </a:t>
            </a:r>
            <a:r>
              <a:rPr lang="en-IN" dirty="0" smtClean="0">
                <a:latin typeface="Times New Roman" panose="02020603050405020304" pitchFamily="18" charset="0"/>
                <a:cs typeface="Times New Roman" panose="02020603050405020304" pitchFamily="18" charset="0"/>
              </a:rPr>
              <a:t>data i.e. </a:t>
            </a:r>
            <a:r>
              <a:rPr lang="en-IN" dirty="0" err="1" smtClean="0">
                <a:latin typeface="Times New Roman" panose="02020603050405020304" pitchFamily="18" charset="0"/>
                <a:cs typeface="Times New Roman" panose="02020603050405020304" pitchFamily="18" charset="0"/>
              </a:rPr>
              <a:t>analog</a:t>
            </a:r>
            <a:r>
              <a:rPr lang="en-IN" dirty="0" smtClean="0">
                <a:latin typeface="Times New Roman" panose="02020603050405020304" pitchFamily="18" charset="0"/>
                <a:cs typeface="Times New Roman" panose="02020603050405020304" pitchFamily="18" charset="0"/>
              </a:rPr>
              <a:t> data. </a:t>
            </a:r>
            <a:r>
              <a:rPr lang="en-IN" dirty="0">
                <a:latin typeface="Times New Roman" panose="02020603050405020304" pitchFamily="18" charset="0"/>
                <a:cs typeface="Times New Roman" panose="02020603050405020304" pitchFamily="18" charset="0"/>
              </a:rPr>
              <a:t>Such data must be converted into digital form before they are applied to a digital system.</a:t>
            </a:r>
          </a:p>
          <a:p>
            <a:r>
              <a:rPr lang="en-IN" dirty="0">
                <a:latin typeface="Times New Roman" panose="02020603050405020304" pitchFamily="18" charset="0"/>
                <a:cs typeface="Times New Roman" panose="02020603050405020304" pitchFamily="18" charset="0"/>
              </a:rPr>
              <a:t>It is sometimes convenient to use the </a:t>
            </a:r>
            <a:r>
              <a:rPr lang="en-IN" dirty="0" err="1">
                <a:latin typeface="Times New Roman" panose="02020603050405020304" pitchFamily="18" charset="0"/>
                <a:cs typeface="Times New Roman" panose="02020603050405020304" pitchFamily="18" charset="0"/>
              </a:rPr>
              <a:t>gray</a:t>
            </a:r>
            <a:r>
              <a:rPr lang="en-IN" dirty="0">
                <a:latin typeface="Times New Roman" panose="02020603050405020304" pitchFamily="18" charset="0"/>
                <a:cs typeface="Times New Roman" panose="02020603050405020304" pitchFamily="18" charset="0"/>
              </a:rPr>
              <a:t> code to represent the digital data when it is converted from </a:t>
            </a:r>
            <a:r>
              <a:rPr lang="en-IN" dirty="0" err="1">
                <a:latin typeface="Times New Roman" panose="02020603050405020304" pitchFamily="18" charset="0"/>
                <a:cs typeface="Times New Roman" panose="02020603050405020304" pitchFamily="18" charset="0"/>
              </a:rPr>
              <a:t>analog</a:t>
            </a:r>
            <a:r>
              <a:rPr lang="en-IN" dirty="0">
                <a:latin typeface="Times New Roman" panose="02020603050405020304" pitchFamily="18" charset="0"/>
                <a:cs typeface="Times New Roman" panose="02020603050405020304" pitchFamily="18" charset="0"/>
              </a:rPr>
              <a:t> data</a:t>
            </a:r>
          </a:p>
          <a:p>
            <a:r>
              <a:rPr lang="en-IN" dirty="0">
                <a:latin typeface="Times New Roman" panose="02020603050405020304" pitchFamily="18" charset="0"/>
                <a:cs typeface="Times New Roman" panose="02020603050405020304" pitchFamily="18" charset="0"/>
              </a:rPr>
              <a:t>Advantage of using </a:t>
            </a:r>
            <a:r>
              <a:rPr lang="en-IN" dirty="0" err="1">
                <a:latin typeface="Times New Roman" panose="02020603050405020304" pitchFamily="18" charset="0"/>
                <a:cs typeface="Times New Roman" panose="02020603050405020304" pitchFamily="18" charset="0"/>
              </a:rPr>
              <a:t>gray</a:t>
            </a:r>
            <a:r>
              <a:rPr lang="en-IN" dirty="0">
                <a:latin typeface="Times New Roman" panose="02020603050405020304" pitchFamily="18" charset="0"/>
                <a:cs typeface="Times New Roman" panose="02020603050405020304" pitchFamily="18" charset="0"/>
              </a:rPr>
              <a:t> code over binary code is that only 1 bit in the code group changes when going from one number to the </a:t>
            </a:r>
            <a:r>
              <a:rPr lang="en-IN" dirty="0" smtClean="0">
                <a:latin typeface="Times New Roman" panose="02020603050405020304" pitchFamily="18" charset="0"/>
                <a:cs typeface="Times New Roman" panose="02020603050405020304" pitchFamily="18" charset="0"/>
              </a:rPr>
              <a:t>next</a:t>
            </a:r>
          </a:p>
          <a:p>
            <a:r>
              <a:rPr lang="en-IN" dirty="0" smtClean="0">
                <a:latin typeface="Times New Roman" panose="02020603050405020304" pitchFamily="18" charset="0"/>
                <a:cs typeface="Times New Roman" panose="02020603050405020304" pitchFamily="18" charset="0"/>
              </a:rPr>
              <a:t>Used in application where the normal sequence of binary numbers may produce an error or ambiguity during the transition from one number to the next</a:t>
            </a:r>
          </a:p>
          <a:p>
            <a:r>
              <a:rPr lang="en-IN" dirty="0" smtClean="0">
                <a:latin typeface="Times New Roman" panose="02020603050405020304" pitchFamily="18" charset="0"/>
                <a:cs typeface="Times New Roman" panose="02020603050405020304" pitchFamily="18" charset="0"/>
              </a:rPr>
              <a:t>For example, a change from 0111 to 1000 may produce an intermediate erroneous number 1001 if the right most bit takes more time to change than the other 3 bits. In </a:t>
            </a:r>
            <a:r>
              <a:rPr lang="en-IN" dirty="0" err="1" smtClean="0">
                <a:latin typeface="Times New Roman" panose="02020603050405020304" pitchFamily="18" charset="0"/>
                <a:cs typeface="Times New Roman" panose="02020603050405020304" pitchFamily="18" charset="0"/>
              </a:rPr>
              <a:t>gray</a:t>
            </a:r>
            <a:r>
              <a:rPr lang="en-IN" dirty="0" smtClean="0">
                <a:latin typeface="Times New Roman" panose="02020603050405020304" pitchFamily="18" charset="0"/>
                <a:cs typeface="Times New Roman" panose="02020603050405020304" pitchFamily="18" charset="0"/>
              </a:rPr>
              <a:t> code only one bit changes in value during any transition between two numbers</a:t>
            </a:r>
          </a:p>
          <a:p>
            <a:r>
              <a:rPr lang="en-IN" dirty="0" smtClean="0">
                <a:latin typeface="Times New Roman" panose="02020603050405020304" pitchFamily="18" charset="0"/>
                <a:cs typeface="Times New Roman" panose="02020603050405020304" pitchFamily="18" charset="0"/>
              </a:rPr>
              <a:t>Non-weighted code and can not be used for arithmetic operation</a:t>
            </a:r>
            <a:endParaRPr lang="en-IN" dirty="0">
              <a:latin typeface="Times New Roman" panose="02020603050405020304" pitchFamily="18" charset="0"/>
              <a:cs typeface="Times New Roman" panose="02020603050405020304" pitchFamily="18" charset="0"/>
            </a:endParaRPr>
          </a:p>
        </p:txBody>
      </p:sp>
      <p:cxnSp>
        <p:nvCxnSpPr>
          <p:cNvPr id="6" name="Straight Arrow Connector 5"/>
          <p:cNvCxnSpPr/>
          <p:nvPr/>
        </p:nvCxnSpPr>
        <p:spPr>
          <a:xfrm rot="16200000" flipH="1">
            <a:off x="8342416" y="3996046"/>
            <a:ext cx="1555667" cy="475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6200000" flipV="1">
            <a:off x="8348354" y="5735782"/>
            <a:ext cx="1531917" cy="11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8692738" y="3182587"/>
            <a:ext cx="344384" cy="16862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714509" y="4878779"/>
            <a:ext cx="344384" cy="16862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710791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7714" y="217716"/>
            <a:ext cx="1872343" cy="1477328"/>
          </a:xfrm>
          <a:prstGeom prst="rect">
            <a:avLst/>
          </a:prstGeom>
          <a:noFill/>
        </p:spPr>
        <p:txBody>
          <a:bodyPr wrap="square" rtlCol="0">
            <a:spAutoFit/>
          </a:bodyPr>
          <a:lstStyle/>
          <a:p>
            <a:r>
              <a:rPr lang="en-US" dirty="0" smtClean="0">
                <a:latin typeface="Times New Roman" pitchFamily="18" charset="0"/>
                <a:cs typeface="Times New Roman" pitchFamily="18" charset="0"/>
              </a:rPr>
              <a:t>Two bit gray code </a:t>
            </a:r>
          </a:p>
          <a:p>
            <a:r>
              <a:rPr lang="en-US" dirty="0" smtClean="0">
                <a:latin typeface="Times New Roman" pitchFamily="18" charset="0"/>
                <a:cs typeface="Times New Roman" pitchFamily="18" charset="0"/>
              </a:rPr>
              <a:t>00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0                        </a:t>
            </a:r>
          </a:p>
          <a:p>
            <a:r>
              <a:rPr lang="en-US" dirty="0" smtClean="0">
                <a:latin typeface="Times New Roman" pitchFamily="18" charset="0"/>
                <a:cs typeface="Times New Roman" pitchFamily="18" charset="0"/>
              </a:rPr>
              <a:t>01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1                       </a:t>
            </a:r>
          </a:p>
          <a:p>
            <a:r>
              <a:rPr lang="en-US" dirty="0" smtClean="0">
                <a:latin typeface="Times New Roman" pitchFamily="18" charset="0"/>
                <a:cs typeface="Times New Roman" pitchFamily="18" charset="0"/>
              </a:rPr>
              <a:t>11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2                     </a:t>
            </a:r>
          </a:p>
          <a:p>
            <a:r>
              <a:rPr lang="en-US" dirty="0" smtClean="0">
                <a:latin typeface="Times New Roman" pitchFamily="18" charset="0"/>
                <a:cs typeface="Times New Roman" pitchFamily="18" charset="0"/>
              </a:rPr>
              <a:t>10 </a:t>
            </a:r>
            <a:r>
              <a:rPr lang="en-US" dirty="0" smtClean="0">
                <a:latin typeface="Times New Roman" pitchFamily="18" charset="0"/>
                <a:cs typeface="Times New Roman" pitchFamily="18" charset="0"/>
                <a:sym typeface="Symbol"/>
              </a:rPr>
              <a:t> 3</a:t>
            </a:r>
            <a:endParaRPr lang="en-US" dirty="0">
              <a:latin typeface="Times New Roman" pitchFamily="18" charset="0"/>
              <a:cs typeface="Times New Roman" pitchFamily="18" charset="0"/>
            </a:endParaRPr>
          </a:p>
        </p:txBody>
      </p:sp>
      <p:sp>
        <p:nvSpPr>
          <p:cNvPr id="3" name="TextBox 2"/>
          <p:cNvSpPr txBox="1"/>
          <p:nvPr/>
        </p:nvSpPr>
        <p:spPr>
          <a:xfrm>
            <a:off x="8727704" y="420255"/>
            <a:ext cx="2612572" cy="5078313"/>
          </a:xfrm>
          <a:prstGeom prst="rect">
            <a:avLst/>
          </a:prstGeom>
          <a:noFill/>
        </p:spPr>
        <p:txBody>
          <a:bodyPr wrap="square" rtlCol="0">
            <a:spAutoFit/>
          </a:bodyPr>
          <a:lstStyle/>
          <a:p>
            <a:r>
              <a:rPr lang="en-US" dirty="0" smtClean="0">
                <a:latin typeface="Times New Roman" pitchFamily="18" charset="0"/>
                <a:cs typeface="Times New Roman" pitchFamily="18" charset="0"/>
              </a:rPr>
              <a:t>Four bit gray code</a:t>
            </a:r>
          </a:p>
          <a:p>
            <a:r>
              <a:rPr lang="en-US" dirty="0" smtClean="0">
                <a:latin typeface="Times New Roman" pitchFamily="18" charset="0"/>
                <a:cs typeface="Times New Roman" pitchFamily="18" charset="0"/>
              </a:rPr>
              <a:t>0</a:t>
            </a:r>
            <a:r>
              <a:rPr lang="en-US" dirty="0" smtClean="0">
                <a:solidFill>
                  <a:srgbClr val="FF0000"/>
                </a:solidFill>
                <a:latin typeface="Times New Roman" pitchFamily="18" charset="0"/>
                <a:cs typeface="Times New Roman" pitchFamily="18" charset="0"/>
              </a:rPr>
              <a:t>000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0</a:t>
            </a:r>
            <a:endParaRPr lang="en-US" dirty="0" smtClean="0">
              <a:solidFill>
                <a:srgbClr val="FF0000"/>
              </a:solidFill>
              <a:latin typeface="Times New Roman" pitchFamily="18" charset="0"/>
              <a:cs typeface="Times New Roman" pitchFamily="18" charset="0"/>
            </a:endParaRPr>
          </a:p>
          <a:p>
            <a:r>
              <a:rPr lang="en-US" dirty="0" smtClean="0">
                <a:latin typeface="Times New Roman" pitchFamily="18" charset="0"/>
                <a:cs typeface="Times New Roman" pitchFamily="18" charset="0"/>
              </a:rPr>
              <a:t>0</a:t>
            </a:r>
            <a:r>
              <a:rPr lang="en-US" dirty="0" smtClean="0">
                <a:solidFill>
                  <a:srgbClr val="FF0000"/>
                </a:solidFill>
                <a:latin typeface="Times New Roman" pitchFamily="18" charset="0"/>
                <a:cs typeface="Times New Roman" pitchFamily="18" charset="0"/>
              </a:rPr>
              <a:t>001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1</a:t>
            </a:r>
            <a:endParaRPr lang="en-US" dirty="0" smtClean="0">
              <a:solidFill>
                <a:srgbClr val="FF0000"/>
              </a:solidFill>
              <a:latin typeface="Times New Roman" pitchFamily="18" charset="0"/>
              <a:cs typeface="Times New Roman" pitchFamily="18" charset="0"/>
            </a:endParaRPr>
          </a:p>
          <a:p>
            <a:r>
              <a:rPr lang="en-US" dirty="0" smtClean="0">
                <a:latin typeface="Times New Roman" pitchFamily="18" charset="0"/>
                <a:cs typeface="Times New Roman" pitchFamily="18" charset="0"/>
              </a:rPr>
              <a:t>0</a:t>
            </a:r>
            <a:r>
              <a:rPr lang="en-US" dirty="0" smtClean="0">
                <a:solidFill>
                  <a:srgbClr val="FF0000"/>
                </a:solidFill>
                <a:latin typeface="Times New Roman" pitchFamily="18" charset="0"/>
                <a:cs typeface="Times New Roman" pitchFamily="18" charset="0"/>
              </a:rPr>
              <a:t>011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2</a:t>
            </a:r>
            <a:endParaRPr lang="en-US" dirty="0" smtClean="0">
              <a:solidFill>
                <a:srgbClr val="FF0000"/>
              </a:solidFill>
              <a:latin typeface="Times New Roman" pitchFamily="18" charset="0"/>
              <a:cs typeface="Times New Roman" pitchFamily="18" charset="0"/>
            </a:endParaRPr>
          </a:p>
          <a:p>
            <a:r>
              <a:rPr lang="en-US" dirty="0" smtClean="0">
                <a:latin typeface="Times New Roman" pitchFamily="18" charset="0"/>
                <a:cs typeface="Times New Roman" pitchFamily="18" charset="0"/>
              </a:rPr>
              <a:t>0</a:t>
            </a:r>
            <a:r>
              <a:rPr lang="en-US" dirty="0" smtClean="0">
                <a:solidFill>
                  <a:srgbClr val="FF0000"/>
                </a:solidFill>
                <a:latin typeface="Times New Roman" pitchFamily="18" charset="0"/>
                <a:cs typeface="Times New Roman" pitchFamily="18" charset="0"/>
              </a:rPr>
              <a:t>010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3</a:t>
            </a:r>
            <a:endParaRPr lang="en-US" dirty="0" smtClean="0">
              <a:solidFill>
                <a:srgbClr val="FF0000"/>
              </a:solidFill>
              <a:latin typeface="Times New Roman" pitchFamily="18" charset="0"/>
              <a:cs typeface="Times New Roman" pitchFamily="18" charset="0"/>
            </a:endParaRPr>
          </a:p>
          <a:p>
            <a:r>
              <a:rPr lang="en-US" dirty="0" smtClean="0">
                <a:latin typeface="Times New Roman" pitchFamily="18" charset="0"/>
                <a:cs typeface="Times New Roman" pitchFamily="18" charset="0"/>
              </a:rPr>
              <a:t>0</a:t>
            </a:r>
            <a:r>
              <a:rPr lang="en-US" dirty="0" smtClean="0">
                <a:solidFill>
                  <a:srgbClr val="FF0000"/>
                </a:solidFill>
                <a:latin typeface="Times New Roman" pitchFamily="18" charset="0"/>
                <a:cs typeface="Times New Roman" pitchFamily="18" charset="0"/>
              </a:rPr>
              <a:t>110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4</a:t>
            </a:r>
            <a:endParaRPr lang="en-US" dirty="0" smtClean="0">
              <a:solidFill>
                <a:srgbClr val="FF0000"/>
              </a:solidFill>
              <a:latin typeface="Times New Roman" pitchFamily="18" charset="0"/>
              <a:cs typeface="Times New Roman" pitchFamily="18" charset="0"/>
            </a:endParaRPr>
          </a:p>
          <a:p>
            <a:r>
              <a:rPr lang="en-US" dirty="0" smtClean="0">
                <a:latin typeface="Times New Roman" pitchFamily="18" charset="0"/>
                <a:cs typeface="Times New Roman" pitchFamily="18" charset="0"/>
              </a:rPr>
              <a:t>0</a:t>
            </a:r>
            <a:r>
              <a:rPr lang="en-US" dirty="0" smtClean="0">
                <a:solidFill>
                  <a:srgbClr val="FF0000"/>
                </a:solidFill>
                <a:latin typeface="Times New Roman" pitchFamily="18" charset="0"/>
                <a:cs typeface="Times New Roman" pitchFamily="18" charset="0"/>
              </a:rPr>
              <a:t>111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5</a:t>
            </a:r>
            <a:endParaRPr lang="en-US" dirty="0" smtClean="0">
              <a:solidFill>
                <a:srgbClr val="FF0000"/>
              </a:solidFill>
              <a:latin typeface="Times New Roman" pitchFamily="18" charset="0"/>
              <a:cs typeface="Times New Roman" pitchFamily="18" charset="0"/>
            </a:endParaRPr>
          </a:p>
          <a:p>
            <a:r>
              <a:rPr lang="en-US" dirty="0" smtClean="0">
                <a:latin typeface="Times New Roman" pitchFamily="18" charset="0"/>
                <a:cs typeface="Times New Roman" pitchFamily="18" charset="0"/>
              </a:rPr>
              <a:t>0</a:t>
            </a:r>
            <a:r>
              <a:rPr lang="en-US" dirty="0" smtClean="0">
                <a:solidFill>
                  <a:srgbClr val="FF0000"/>
                </a:solidFill>
                <a:latin typeface="Times New Roman" pitchFamily="18" charset="0"/>
                <a:cs typeface="Times New Roman" pitchFamily="18" charset="0"/>
              </a:rPr>
              <a:t>101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6</a:t>
            </a:r>
            <a:endParaRPr lang="en-US" dirty="0" smtClean="0">
              <a:solidFill>
                <a:srgbClr val="FF0000"/>
              </a:solidFill>
              <a:latin typeface="Times New Roman" pitchFamily="18" charset="0"/>
              <a:cs typeface="Times New Roman" pitchFamily="18" charset="0"/>
            </a:endParaRPr>
          </a:p>
          <a:p>
            <a:r>
              <a:rPr lang="en-US" dirty="0" smtClean="0">
                <a:latin typeface="Times New Roman" pitchFamily="18" charset="0"/>
                <a:cs typeface="Times New Roman" pitchFamily="18" charset="0"/>
              </a:rPr>
              <a:t>0</a:t>
            </a:r>
            <a:r>
              <a:rPr lang="en-US" dirty="0" smtClean="0">
                <a:solidFill>
                  <a:srgbClr val="FF0000"/>
                </a:solidFill>
                <a:latin typeface="Times New Roman" pitchFamily="18" charset="0"/>
                <a:cs typeface="Times New Roman" pitchFamily="18" charset="0"/>
              </a:rPr>
              <a:t>100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7</a:t>
            </a:r>
            <a:endParaRPr lang="en-US" dirty="0" smtClean="0">
              <a:solidFill>
                <a:srgbClr val="FF0000"/>
              </a:solidFill>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1</a:t>
            </a:r>
            <a:r>
              <a:rPr lang="en-US" dirty="0" smtClean="0">
                <a:solidFill>
                  <a:srgbClr val="FF0000"/>
                </a:solidFill>
                <a:latin typeface="Times New Roman" pitchFamily="18" charset="0"/>
                <a:cs typeface="Times New Roman" pitchFamily="18" charset="0"/>
              </a:rPr>
              <a:t>100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8</a:t>
            </a:r>
            <a:endParaRPr lang="en-US" dirty="0" smtClean="0">
              <a:solidFill>
                <a:srgbClr val="FF0000"/>
              </a:solidFill>
              <a:latin typeface="Times New Roman" pitchFamily="18" charset="0"/>
              <a:cs typeface="Times New Roman" pitchFamily="18" charset="0"/>
            </a:endParaRPr>
          </a:p>
          <a:p>
            <a:r>
              <a:rPr lang="en-US" dirty="0" smtClean="0">
                <a:latin typeface="Times New Roman" pitchFamily="18" charset="0"/>
                <a:cs typeface="Times New Roman" pitchFamily="18" charset="0"/>
              </a:rPr>
              <a:t>1</a:t>
            </a:r>
            <a:r>
              <a:rPr lang="en-US" dirty="0" smtClean="0">
                <a:solidFill>
                  <a:srgbClr val="FF0000"/>
                </a:solidFill>
                <a:latin typeface="Times New Roman" pitchFamily="18" charset="0"/>
                <a:cs typeface="Times New Roman" pitchFamily="18" charset="0"/>
              </a:rPr>
              <a:t>101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9</a:t>
            </a:r>
            <a:endParaRPr lang="en-US" dirty="0" smtClean="0">
              <a:solidFill>
                <a:srgbClr val="FF0000"/>
              </a:solidFill>
              <a:latin typeface="Times New Roman" pitchFamily="18" charset="0"/>
              <a:cs typeface="Times New Roman" pitchFamily="18" charset="0"/>
            </a:endParaRPr>
          </a:p>
          <a:p>
            <a:r>
              <a:rPr lang="en-US" dirty="0" smtClean="0">
                <a:latin typeface="Times New Roman" pitchFamily="18" charset="0"/>
                <a:cs typeface="Times New Roman" pitchFamily="18" charset="0"/>
              </a:rPr>
              <a:t>1</a:t>
            </a:r>
            <a:r>
              <a:rPr lang="en-US" dirty="0" smtClean="0">
                <a:solidFill>
                  <a:srgbClr val="FF0000"/>
                </a:solidFill>
                <a:latin typeface="Times New Roman" pitchFamily="18" charset="0"/>
                <a:cs typeface="Times New Roman" pitchFamily="18" charset="0"/>
              </a:rPr>
              <a:t>111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10</a:t>
            </a:r>
            <a:endParaRPr lang="en-US" dirty="0" smtClean="0">
              <a:solidFill>
                <a:srgbClr val="FF0000"/>
              </a:solidFill>
              <a:latin typeface="Times New Roman" pitchFamily="18" charset="0"/>
              <a:cs typeface="Times New Roman" pitchFamily="18" charset="0"/>
            </a:endParaRPr>
          </a:p>
          <a:p>
            <a:r>
              <a:rPr lang="en-US" dirty="0" smtClean="0">
                <a:latin typeface="Times New Roman" pitchFamily="18" charset="0"/>
                <a:cs typeface="Times New Roman" pitchFamily="18" charset="0"/>
              </a:rPr>
              <a:t>1</a:t>
            </a:r>
            <a:r>
              <a:rPr lang="en-US" dirty="0" smtClean="0">
                <a:solidFill>
                  <a:srgbClr val="FF0000"/>
                </a:solidFill>
                <a:latin typeface="Times New Roman" pitchFamily="18" charset="0"/>
                <a:cs typeface="Times New Roman" pitchFamily="18" charset="0"/>
              </a:rPr>
              <a:t>110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11</a:t>
            </a:r>
            <a:endParaRPr lang="en-US" dirty="0" smtClean="0">
              <a:solidFill>
                <a:srgbClr val="FF0000"/>
              </a:solidFill>
              <a:latin typeface="Times New Roman" pitchFamily="18" charset="0"/>
              <a:cs typeface="Times New Roman" pitchFamily="18" charset="0"/>
            </a:endParaRPr>
          </a:p>
          <a:p>
            <a:r>
              <a:rPr lang="en-US" dirty="0" smtClean="0">
                <a:latin typeface="Times New Roman" pitchFamily="18" charset="0"/>
                <a:cs typeface="Times New Roman" pitchFamily="18" charset="0"/>
              </a:rPr>
              <a:t>1</a:t>
            </a:r>
            <a:r>
              <a:rPr lang="en-US" dirty="0" smtClean="0">
                <a:solidFill>
                  <a:srgbClr val="FF0000"/>
                </a:solidFill>
                <a:latin typeface="Times New Roman" pitchFamily="18" charset="0"/>
                <a:cs typeface="Times New Roman" pitchFamily="18" charset="0"/>
              </a:rPr>
              <a:t>010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12</a:t>
            </a:r>
            <a:endParaRPr lang="en-US" dirty="0" smtClean="0">
              <a:solidFill>
                <a:srgbClr val="FF0000"/>
              </a:solidFill>
              <a:latin typeface="Times New Roman" pitchFamily="18" charset="0"/>
              <a:cs typeface="Times New Roman" pitchFamily="18" charset="0"/>
            </a:endParaRPr>
          </a:p>
          <a:p>
            <a:r>
              <a:rPr lang="en-US" dirty="0" smtClean="0">
                <a:latin typeface="Times New Roman" pitchFamily="18" charset="0"/>
                <a:cs typeface="Times New Roman" pitchFamily="18" charset="0"/>
              </a:rPr>
              <a:t>1</a:t>
            </a:r>
            <a:r>
              <a:rPr lang="en-US" dirty="0" smtClean="0">
                <a:solidFill>
                  <a:srgbClr val="FF0000"/>
                </a:solidFill>
                <a:latin typeface="Times New Roman" pitchFamily="18" charset="0"/>
                <a:cs typeface="Times New Roman" pitchFamily="18" charset="0"/>
              </a:rPr>
              <a:t>011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13</a:t>
            </a:r>
            <a:endParaRPr lang="en-US" dirty="0" smtClean="0">
              <a:solidFill>
                <a:srgbClr val="FF0000"/>
              </a:solidFill>
              <a:latin typeface="Times New Roman" pitchFamily="18" charset="0"/>
              <a:cs typeface="Times New Roman" pitchFamily="18" charset="0"/>
            </a:endParaRPr>
          </a:p>
          <a:p>
            <a:r>
              <a:rPr lang="en-US" dirty="0" smtClean="0">
                <a:latin typeface="Times New Roman" pitchFamily="18" charset="0"/>
                <a:cs typeface="Times New Roman" pitchFamily="18" charset="0"/>
              </a:rPr>
              <a:t>1</a:t>
            </a:r>
            <a:r>
              <a:rPr lang="en-US" dirty="0" smtClean="0">
                <a:solidFill>
                  <a:srgbClr val="FF0000"/>
                </a:solidFill>
                <a:latin typeface="Times New Roman" pitchFamily="18" charset="0"/>
                <a:cs typeface="Times New Roman" pitchFamily="18" charset="0"/>
              </a:rPr>
              <a:t>001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14</a:t>
            </a:r>
            <a:endParaRPr lang="en-US" dirty="0" smtClean="0">
              <a:solidFill>
                <a:srgbClr val="FF0000"/>
              </a:solidFill>
              <a:latin typeface="Times New Roman" pitchFamily="18" charset="0"/>
              <a:cs typeface="Times New Roman" pitchFamily="18" charset="0"/>
            </a:endParaRPr>
          </a:p>
          <a:p>
            <a:r>
              <a:rPr lang="en-US" dirty="0" smtClean="0">
                <a:latin typeface="Times New Roman" pitchFamily="18" charset="0"/>
                <a:cs typeface="Times New Roman" pitchFamily="18" charset="0"/>
              </a:rPr>
              <a:t>1</a:t>
            </a:r>
            <a:r>
              <a:rPr lang="en-US" dirty="0" smtClean="0">
                <a:solidFill>
                  <a:srgbClr val="FF0000"/>
                </a:solidFill>
                <a:latin typeface="Times New Roman" pitchFamily="18" charset="0"/>
                <a:cs typeface="Times New Roman" pitchFamily="18" charset="0"/>
              </a:rPr>
              <a:t>000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15</a:t>
            </a:r>
            <a:endParaRPr lang="en-US" dirty="0">
              <a:solidFill>
                <a:srgbClr val="FF0000"/>
              </a:solidFill>
              <a:latin typeface="Times New Roman" pitchFamily="18" charset="0"/>
              <a:cs typeface="Times New Roman" pitchFamily="18" charset="0"/>
            </a:endParaRPr>
          </a:p>
        </p:txBody>
      </p:sp>
      <p:sp>
        <p:nvSpPr>
          <p:cNvPr id="4" name="TextBox 3"/>
          <p:cNvSpPr txBox="1"/>
          <p:nvPr/>
        </p:nvSpPr>
        <p:spPr>
          <a:xfrm>
            <a:off x="2315689" y="296883"/>
            <a:ext cx="2030679" cy="1477328"/>
          </a:xfrm>
          <a:prstGeom prst="rect">
            <a:avLst/>
          </a:prstGeom>
          <a:noFill/>
        </p:spPr>
        <p:txBody>
          <a:bodyPr wrap="square" rtlCol="0">
            <a:spAutoFit/>
          </a:bodyPr>
          <a:lstStyle/>
          <a:p>
            <a:r>
              <a:rPr lang="en-US" dirty="0" smtClean="0">
                <a:latin typeface="Times New Roman" pitchFamily="18" charset="0"/>
                <a:cs typeface="Times New Roman" pitchFamily="18" charset="0"/>
              </a:rPr>
              <a:t>Two bit binary code</a:t>
            </a:r>
          </a:p>
          <a:p>
            <a:r>
              <a:rPr lang="en-US" dirty="0" smtClean="0">
                <a:latin typeface="Times New Roman" pitchFamily="18" charset="0"/>
                <a:cs typeface="Times New Roman" pitchFamily="18" charset="0"/>
              </a:rPr>
              <a:t>00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0 </a:t>
            </a:r>
          </a:p>
          <a:p>
            <a:r>
              <a:rPr lang="en-US" dirty="0" smtClean="0">
                <a:latin typeface="Times New Roman" pitchFamily="18" charset="0"/>
                <a:cs typeface="Times New Roman" pitchFamily="18" charset="0"/>
              </a:rPr>
              <a:t>01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1 </a:t>
            </a:r>
          </a:p>
          <a:p>
            <a:r>
              <a:rPr lang="en-US" dirty="0" smtClean="0">
                <a:latin typeface="Times New Roman" pitchFamily="18" charset="0"/>
                <a:cs typeface="Times New Roman" pitchFamily="18" charset="0"/>
              </a:rPr>
              <a:t>10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2 </a:t>
            </a:r>
          </a:p>
          <a:p>
            <a:r>
              <a:rPr lang="en-US" dirty="0" smtClean="0">
                <a:latin typeface="Times New Roman" pitchFamily="18" charset="0"/>
                <a:cs typeface="Times New Roman" pitchFamily="18" charset="0"/>
              </a:rPr>
              <a:t>11</a:t>
            </a:r>
            <a:r>
              <a:rPr lang="en-US" dirty="0" smtClean="0">
                <a:latin typeface="Times New Roman" pitchFamily="18" charset="0"/>
                <a:cs typeface="Times New Roman" pitchFamily="18" charset="0"/>
                <a:sym typeface="Symbol"/>
              </a:rPr>
              <a:t> </a:t>
            </a:r>
            <a:r>
              <a:rPr lang="en-US" dirty="0" smtClean="0">
                <a:latin typeface="Times New Roman" pitchFamily="18" charset="0"/>
                <a:cs typeface="Times New Roman" pitchFamily="18" charset="0"/>
              </a:rPr>
              <a:t> 3 </a:t>
            </a:r>
            <a:endParaRPr lang="en-US" dirty="0"/>
          </a:p>
        </p:txBody>
      </p:sp>
      <p:sp>
        <p:nvSpPr>
          <p:cNvPr id="5" name="TextBox 4"/>
          <p:cNvSpPr txBox="1"/>
          <p:nvPr/>
        </p:nvSpPr>
        <p:spPr>
          <a:xfrm>
            <a:off x="2456213" y="2111828"/>
            <a:ext cx="2234540" cy="2585323"/>
          </a:xfrm>
          <a:prstGeom prst="rect">
            <a:avLst/>
          </a:prstGeom>
          <a:noFill/>
        </p:spPr>
        <p:txBody>
          <a:bodyPr wrap="square" rtlCol="0">
            <a:spAutoFit/>
          </a:bodyPr>
          <a:lstStyle/>
          <a:p>
            <a:r>
              <a:rPr lang="en-US" dirty="0" smtClean="0">
                <a:latin typeface="Times New Roman" pitchFamily="18" charset="0"/>
                <a:cs typeface="Times New Roman" pitchFamily="18" charset="0"/>
              </a:rPr>
              <a:t>Three bit binary code</a:t>
            </a:r>
          </a:p>
          <a:p>
            <a:r>
              <a:rPr lang="en-US" dirty="0" smtClean="0">
                <a:latin typeface="Times New Roman" pitchFamily="18" charset="0"/>
                <a:cs typeface="Times New Roman" pitchFamily="18" charset="0"/>
              </a:rPr>
              <a:t>000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0 </a:t>
            </a:r>
          </a:p>
          <a:p>
            <a:r>
              <a:rPr lang="en-US" dirty="0" smtClean="0">
                <a:latin typeface="Times New Roman" pitchFamily="18" charset="0"/>
                <a:cs typeface="Times New Roman" pitchFamily="18" charset="0"/>
              </a:rPr>
              <a:t>001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1 </a:t>
            </a:r>
          </a:p>
          <a:p>
            <a:r>
              <a:rPr lang="en-US" dirty="0" smtClean="0">
                <a:latin typeface="Times New Roman" pitchFamily="18" charset="0"/>
                <a:cs typeface="Times New Roman" pitchFamily="18" charset="0"/>
              </a:rPr>
              <a:t>010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2 </a:t>
            </a:r>
          </a:p>
          <a:p>
            <a:r>
              <a:rPr lang="en-US" dirty="0" smtClean="0">
                <a:latin typeface="Times New Roman" pitchFamily="18" charset="0"/>
                <a:cs typeface="Times New Roman" pitchFamily="18" charset="0"/>
              </a:rPr>
              <a:t>011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3 </a:t>
            </a:r>
          </a:p>
          <a:p>
            <a:r>
              <a:rPr lang="en-US" dirty="0" smtClean="0">
                <a:latin typeface="Times New Roman" pitchFamily="18" charset="0"/>
                <a:cs typeface="Times New Roman" pitchFamily="18" charset="0"/>
              </a:rPr>
              <a:t>100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4 </a:t>
            </a:r>
          </a:p>
          <a:p>
            <a:r>
              <a:rPr lang="en-US" dirty="0" smtClean="0">
                <a:latin typeface="Times New Roman" pitchFamily="18" charset="0"/>
                <a:cs typeface="Times New Roman" pitchFamily="18" charset="0"/>
              </a:rPr>
              <a:t>101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5 </a:t>
            </a:r>
          </a:p>
          <a:p>
            <a:r>
              <a:rPr lang="en-US" dirty="0" smtClean="0">
                <a:latin typeface="Times New Roman" pitchFamily="18" charset="0"/>
                <a:cs typeface="Times New Roman" pitchFamily="18" charset="0"/>
              </a:rPr>
              <a:t>110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6 </a:t>
            </a:r>
          </a:p>
          <a:p>
            <a:r>
              <a:rPr lang="en-US" dirty="0" smtClean="0">
                <a:latin typeface="Times New Roman" pitchFamily="18" charset="0"/>
                <a:cs typeface="Times New Roman" pitchFamily="18" charset="0"/>
              </a:rPr>
              <a:t>111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7</a:t>
            </a:r>
            <a:endParaRPr lang="en-US" dirty="0"/>
          </a:p>
        </p:txBody>
      </p:sp>
      <p:sp>
        <p:nvSpPr>
          <p:cNvPr id="6" name="TextBox 5"/>
          <p:cNvSpPr txBox="1"/>
          <p:nvPr/>
        </p:nvSpPr>
        <p:spPr>
          <a:xfrm>
            <a:off x="304801" y="2038597"/>
            <a:ext cx="1987137" cy="2585323"/>
          </a:xfrm>
          <a:prstGeom prst="rect">
            <a:avLst/>
          </a:prstGeom>
          <a:noFill/>
        </p:spPr>
        <p:txBody>
          <a:bodyPr wrap="square" rtlCol="0">
            <a:spAutoFit/>
          </a:bodyPr>
          <a:lstStyle/>
          <a:p>
            <a:r>
              <a:rPr lang="en-US" dirty="0" smtClean="0">
                <a:latin typeface="Times New Roman" pitchFamily="18" charset="0"/>
                <a:cs typeface="Times New Roman" pitchFamily="18" charset="0"/>
              </a:rPr>
              <a:t>Three bit gray code</a:t>
            </a:r>
          </a:p>
          <a:p>
            <a:r>
              <a:rPr lang="en-US" dirty="0" smtClean="0">
                <a:latin typeface="Times New Roman" pitchFamily="18" charset="0"/>
                <a:cs typeface="Times New Roman" pitchFamily="18" charset="0"/>
              </a:rPr>
              <a:t>000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0 </a:t>
            </a:r>
          </a:p>
          <a:p>
            <a:r>
              <a:rPr lang="en-US" dirty="0" smtClean="0">
                <a:latin typeface="Times New Roman" pitchFamily="18" charset="0"/>
                <a:cs typeface="Times New Roman" pitchFamily="18" charset="0"/>
              </a:rPr>
              <a:t>001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1 </a:t>
            </a:r>
          </a:p>
          <a:p>
            <a:r>
              <a:rPr lang="en-US" dirty="0" smtClean="0">
                <a:latin typeface="Times New Roman" pitchFamily="18" charset="0"/>
                <a:cs typeface="Times New Roman" pitchFamily="18" charset="0"/>
              </a:rPr>
              <a:t>011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2 </a:t>
            </a:r>
          </a:p>
          <a:p>
            <a:r>
              <a:rPr lang="en-US" dirty="0" smtClean="0">
                <a:latin typeface="Times New Roman" pitchFamily="18" charset="0"/>
                <a:cs typeface="Times New Roman" pitchFamily="18" charset="0"/>
              </a:rPr>
              <a:t>010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3 </a:t>
            </a:r>
          </a:p>
          <a:p>
            <a:r>
              <a:rPr lang="en-US" dirty="0" smtClean="0">
                <a:latin typeface="Times New Roman" pitchFamily="18" charset="0"/>
                <a:cs typeface="Times New Roman" pitchFamily="18" charset="0"/>
              </a:rPr>
              <a:t>110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4 </a:t>
            </a:r>
          </a:p>
          <a:p>
            <a:r>
              <a:rPr lang="en-US" dirty="0" smtClean="0">
                <a:latin typeface="Times New Roman" pitchFamily="18" charset="0"/>
                <a:cs typeface="Times New Roman" pitchFamily="18" charset="0"/>
              </a:rPr>
              <a:t>111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5 </a:t>
            </a:r>
          </a:p>
          <a:p>
            <a:r>
              <a:rPr lang="en-US" dirty="0" smtClean="0">
                <a:latin typeface="Times New Roman" pitchFamily="18" charset="0"/>
                <a:cs typeface="Times New Roman" pitchFamily="18" charset="0"/>
              </a:rPr>
              <a:t>101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6 </a:t>
            </a:r>
          </a:p>
          <a:p>
            <a:r>
              <a:rPr lang="en-US" dirty="0" smtClean="0">
                <a:latin typeface="Times New Roman" pitchFamily="18" charset="0"/>
                <a:cs typeface="Times New Roman" pitchFamily="18" charset="0"/>
              </a:rPr>
              <a:t>100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7</a:t>
            </a:r>
            <a:endParaRPr lang="en-US" dirty="0"/>
          </a:p>
        </p:txBody>
      </p:sp>
      <p:sp>
        <p:nvSpPr>
          <p:cNvPr id="7" name="TextBox 6"/>
          <p:cNvSpPr txBox="1"/>
          <p:nvPr/>
        </p:nvSpPr>
        <p:spPr>
          <a:xfrm>
            <a:off x="5792520" y="572655"/>
            <a:ext cx="2104571" cy="5078313"/>
          </a:xfrm>
          <a:prstGeom prst="rect">
            <a:avLst/>
          </a:prstGeom>
          <a:noFill/>
        </p:spPr>
        <p:txBody>
          <a:bodyPr wrap="square" rtlCol="0">
            <a:spAutoFit/>
          </a:bodyPr>
          <a:lstStyle/>
          <a:p>
            <a:r>
              <a:rPr lang="en-US" dirty="0" smtClean="0">
                <a:latin typeface="Times New Roman" pitchFamily="18" charset="0"/>
                <a:cs typeface="Times New Roman" pitchFamily="18" charset="0"/>
              </a:rPr>
              <a:t>Four bit binary code</a:t>
            </a:r>
          </a:p>
          <a:p>
            <a:r>
              <a:rPr lang="en-US" dirty="0" smtClean="0">
                <a:latin typeface="Times New Roman" pitchFamily="18" charset="0"/>
                <a:cs typeface="Times New Roman" pitchFamily="18" charset="0"/>
              </a:rPr>
              <a:t>0</a:t>
            </a:r>
            <a:r>
              <a:rPr lang="en-US" dirty="0" smtClean="0">
                <a:solidFill>
                  <a:srgbClr val="FF0000"/>
                </a:solidFill>
                <a:latin typeface="Times New Roman" pitchFamily="18" charset="0"/>
                <a:cs typeface="Times New Roman" pitchFamily="18" charset="0"/>
              </a:rPr>
              <a:t>000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0</a:t>
            </a:r>
            <a:endParaRPr lang="en-US" dirty="0" smtClean="0">
              <a:solidFill>
                <a:srgbClr val="FF0000"/>
              </a:solidFill>
              <a:latin typeface="Times New Roman" pitchFamily="18" charset="0"/>
              <a:cs typeface="Times New Roman" pitchFamily="18" charset="0"/>
            </a:endParaRPr>
          </a:p>
          <a:p>
            <a:r>
              <a:rPr lang="en-US" dirty="0" smtClean="0">
                <a:latin typeface="Times New Roman" pitchFamily="18" charset="0"/>
                <a:cs typeface="Times New Roman" pitchFamily="18" charset="0"/>
              </a:rPr>
              <a:t>0</a:t>
            </a:r>
            <a:r>
              <a:rPr lang="en-US" dirty="0" smtClean="0">
                <a:solidFill>
                  <a:srgbClr val="FF0000"/>
                </a:solidFill>
                <a:latin typeface="Times New Roman" pitchFamily="18" charset="0"/>
                <a:cs typeface="Times New Roman" pitchFamily="18" charset="0"/>
              </a:rPr>
              <a:t>001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1</a:t>
            </a:r>
            <a:endParaRPr lang="en-US" dirty="0" smtClean="0">
              <a:solidFill>
                <a:srgbClr val="FF0000"/>
              </a:solidFill>
              <a:latin typeface="Times New Roman" pitchFamily="18" charset="0"/>
              <a:cs typeface="Times New Roman" pitchFamily="18" charset="0"/>
            </a:endParaRPr>
          </a:p>
          <a:p>
            <a:r>
              <a:rPr lang="en-US" dirty="0" smtClean="0">
                <a:latin typeface="Times New Roman" pitchFamily="18" charset="0"/>
                <a:cs typeface="Times New Roman" pitchFamily="18" charset="0"/>
              </a:rPr>
              <a:t>0</a:t>
            </a:r>
            <a:r>
              <a:rPr lang="en-US" dirty="0" smtClean="0">
                <a:solidFill>
                  <a:srgbClr val="FF0000"/>
                </a:solidFill>
                <a:latin typeface="Times New Roman" pitchFamily="18" charset="0"/>
                <a:cs typeface="Times New Roman" pitchFamily="18" charset="0"/>
              </a:rPr>
              <a:t>010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2</a:t>
            </a:r>
            <a:endParaRPr lang="en-US" dirty="0" smtClean="0">
              <a:solidFill>
                <a:srgbClr val="FF0000"/>
              </a:solidFill>
              <a:latin typeface="Times New Roman" pitchFamily="18" charset="0"/>
              <a:cs typeface="Times New Roman" pitchFamily="18" charset="0"/>
            </a:endParaRPr>
          </a:p>
          <a:p>
            <a:r>
              <a:rPr lang="en-US" dirty="0" smtClean="0">
                <a:latin typeface="Times New Roman" pitchFamily="18" charset="0"/>
                <a:cs typeface="Times New Roman" pitchFamily="18" charset="0"/>
              </a:rPr>
              <a:t>0</a:t>
            </a:r>
            <a:r>
              <a:rPr lang="en-US" dirty="0" smtClean="0">
                <a:solidFill>
                  <a:srgbClr val="FF0000"/>
                </a:solidFill>
                <a:latin typeface="Times New Roman" pitchFamily="18" charset="0"/>
                <a:cs typeface="Times New Roman" pitchFamily="18" charset="0"/>
              </a:rPr>
              <a:t>011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3</a:t>
            </a:r>
            <a:endParaRPr lang="en-US" dirty="0" smtClean="0">
              <a:solidFill>
                <a:srgbClr val="FF0000"/>
              </a:solidFill>
              <a:latin typeface="Times New Roman" pitchFamily="18" charset="0"/>
              <a:cs typeface="Times New Roman" pitchFamily="18" charset="0"/>
            </a:endParaRPr>
          </a:p>
          <a:p>
            <a:r>
              <a:rPr lang="en-US" dirty="0" smtClean="0">
                <a:latin typeface="Times New Roman" pitchFamily="18" charset="0"/>
                <a:cs typeface="Times New Roman" pitchFamily="18" charset="0"/>
              </a:rPr>
              <a:t>0</a:t>
            </a:r>
            <a:r>
              <a:rPr lang="en-US" dirty="0" smtClean="0">
                <a:solidFill>
                  <a:srgbClr val="FF0000"/>
                </a:solidFill>
                <a:latin typeface="Times New Roman" pitchFamily="18" charset="0"/>
                <a:cs typeface="Times New Roman" pitchFamily="18" charset="0"/>
              </a:rPr>
              <a:t>100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4</a:t>
            </a:r>
            <a:endParaRPr lang="en-US" dirty="0" smtClean="0">
              <a:solidFill>
                <a:srgbClr val="FF0000"/>
              </a:solidFill>
              <a:latin typeface="Times New Roman" pitchFamily="18" charset="0"/>
              <a:cs typeface="Times New Roman" pitchFamily="18" charset="0"/>
            </a:endParaRPr>
          </a:p>
          <a:p>
            <a:r>
              <a:rPr lang="en-US" dirty="0" smtClean="0">
                <a:latin typeface="Times New Roman" pitchFamily="18" charset="0"/>
                <a:cs typeface="Times New Roman" pitchFamily="18" charset="0"/>
              </a:rPr>
              <a:t>0</a:t>
            </a:r>
            <a:r>
              <a:rPr lang="en-US" dirty="0" smtClean="0">
                <a:solidFill>
                  <a:srgbClr val="FF0000"/>
                </a:solidFill>
                <a:latin typeface="Times New Roman" pitchFamily="18" charset="0"/>
                <a:cs typeface="Times New Roman" pitchFamily="18" charset="0"/>
              </a:rPr>
              <a:t>101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5</a:t>
            </a:r>
            <a:endParaRPr lang="en-US" dirty="0" smtClean="0">
              <a:solidFill>
                <a:srgbClr val="FF0000"/>
              </a:solidFill>
              <a:latin typeface="Times New Roman" pitchFamily="18" charset="0"/>
              <a:cs typeface="Times New Roman" pitchFamily="18" charset="0"/>
            </a:endParaRPr>
          </a:p>
          <a:p>
            <a:r>
              <a:rPr lang="en-US" dirty="0" smtClean="0">
                <a:latin typeface="Times New Roman" pitchFamily="18" charset="0"/>
                <a:cs typeface="Times New Roman" pitchFamily="18" charset="0"/>
              </a:rPr>
              <a:t>0</a:t>
            </a:r>
            <a:r>
              <a:rPr lang="en-US" dirty="0" smtClean="0">
                <a:solidFill>
                  <a:srgbClr val="FF0000"/>
                </a:solidFill>
                <a:latin typeface="Times New Roman" pitchFamily="18" charset="0"/>
                <a:cs typeface="Times New Roman" pitchFamily="18" charset="0"/>
              </a:rPr>
              <a:t>110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6</a:t>
            </a:r>
            <a:endParaRPr lang="en-US" dirty="0" smtClean="0">
              <a:solidFill>
                <a:srgbClr val="FF0000"/>
              </a:solidFill>
              <a:latin typeface="Times New Roman" pitchFamily="18" charset="0"/>
              <a:cs typeface="Times New Roman" pitchFamily="18" charset="0"/>
            </a:endParaRPr>
          </a:p>
          <a:p>
            <a:r>
              <a:rPr lang="en-US" dirty="0" smtClean="0">
                <a:latin typeface="Times New Roman" pitchFamily="18" charset="0"/>
                <a:cs typeface="Times New Roman" pitchFamily="18" charset="0"/>
              </a:rPr>
              <a:t>0</a:t>
            </a:r>
            <a:r>
              <a:rPr lang="en-US" dirty="0" smtClean="0">
                <a:solidFill>
                  <a:srgbClr val="FF0000"/>
                </a:solidFill>
                <a:latin typeface="Times New Roman" pitchFamily="18" charset="0"/>
                <a:cs typeface="Times New Roman" pitchFamily="18" charset="0"/>
              </a:rPr>
              <a:t>111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7</a:t>
            </a:r>
            <a:endParaRPr lang="en-US" dirty="0" smtClean="0">
              <a:solidFill>
                <a:srgbClr val="FF0000"/>
              </a:solidFill>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1</a:t>
            </a:r>
            <a:r>
              <a:rPr lang="en-US" dirty="0" smtClean="0">
                <a:solidFill>
                  <a:srgbClr val="FF0000"/>
                </a:solidFill>
                <a:latin typeface="Times New Roman" pitchFamily="18" charset="0"/>
                <a:cs typeface="Times New Roman" pitchFamily="18" charset="0"/>
              </a:rPr>
              <a:t>000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8</a:t>
            </a:r>
            <a:endParaRPr lang="en-US" dirty="0" smtClean="0">
              <a:solidFill>
                <a:srgbClr val="FF0000"/>
              </a:solidFill>
              <a:latin typeface="Times New Roman" pitchFamily="18" charset="0"/>
              <a:cs typeface="Times New Roman" pitchFamily="18" charset="0"/>
            </a:endParaRPr>
          </a:p>
          <a:p>
            <a:r>
              <a:rPr lang="en-US" dirty="0" smtClean="0">
                <a:latin typeface="Times New Roman" pitchFamily="18" charset="0"/>
                <a:cs typeface="Times New Roman" pitchFamily="18" charset="0"/>
              </a:rPr>
              <a:t>1</a:t>
            </a:r>
            <a:r>
              <a:rPr lang="en-US" dirty="0" smtClean="0">
                <a:solidFill>
                  <a:srgbClr val="FF0000"/>
                </a:solidFill>
                <a:latin typeface="Times New Roman" pitchFamily="18" charset="0"/>
                <a:cs typeface="Times New Roman" pitchFamily="18" charset="0"/>
              </a:rPr>
              <a:t>001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9</a:t>
            </a:r>
            <a:endParaRPr lang="en-US" dirty="0" smtClean="0">
              <a:solidFill>
                <a:srgbClr val="FF0000"/>
              </a:solidFill>
              <a:latin typeface="Times New Roman" pitchFamily="18" charset="0"/>
              <a:cs typeface="Times New Roman" pitchFamily="18" charset="0"/>
            </a:endParaRPr>
          </a:p>
          <a:p>
            <a:r>
              <a:rPr lang="en-US" dirty="0" smtClean="0">
                <a:latin typeface="Times New Roman" pitchFamily="18" charset="0"/>
                <a:cs typeface="Times New Roman" pitchFamily="18" charset="0"/>
              </a:rPr>
              <a:t>1</a:t>
            </a:r>
            <a:r>
              <a:rPr lang="en-US" dirty="0" smtClean="0">
                <a:solidFill>
                  <a:srgbClr val="FF0000"/>
                </a:solidFill>
                <a:latin typeface="Times New Roman" pitchFamily="18" charset="0"/>
                <a:cs typeface="Times New Roman" pitchFamily="18" charset="0"/>
              </a:rPr>
              <a:t>010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10</a:t>
            </a:r>
            <a:endParaRPr lang="en-US" dirty="0" smtClean="0">
              <a:solidFill>
                <a:srgbClr val="FF0000"/>
              </a:solidFill>
              <a:latin typeface="Times New Roman" pitchFamily="18" charset="0"/>
              <a:cs typeface="Times New Roman" pitchFamily="18" charset="0"/>
            </a:endParaRPr>
          </a:p>
          <a:p>
            <a:r>
              <a:rPr lang="en-US" dirty="0" smtClean="0">
                <a:latin typeface="Times New Roman" pitchFamily="18" charset="0"/>
                <a:cs typeface="Times New Roman" pitchFamily="18" charset="0"/>
              </a:rPr>
              <a:t>1</a:t>
            </a:r>
            <a:r>
              <a:rPr lang="en-US" dirty="0" smtClean="0">
                <a:solidFill>
                  <a:srgbClr val="FF0000"/>
                </a:solidFill>
                <a:latin typeface="Times New Roman" pitchFamily="18" charset="0"/>
                <a:cs typeface="Times New Roman" pitchFamily="18" charset="0"/>
              </a:rPr>
              <a:t>011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11</a:t>
            </a:r>
            <a:endParaRPr lang="en-US" dirty="0" smtClean="0">
              <a:solidFill>
                <a:srgbClr val="FF0000"/>
              </a:solidFill>
              <a:latin typeface="Times New Roman" pitchFamily="18" charset="0"/>
              <a:cs typeface="Times New Roman" pitchFamily="18" charset="0"/>
            </a:endParaRPr>
          </a:p>
          <a:p>
            <a:r>
              <a:rPr lang="en-US" dirty="0" smtClean="0">
                <a:latin typeface="Times New Roman" pitchFamily="18" charset="0"/>
                <a:cs typeface="Times New Roman" pitchFamily="18" charset="0"/>
              </a:rPr>
              <a:t>1</a:t>
            </a:r>
            <a:r>
              <a:rPr lang="en-US" dirty="0" smtClean="0">
                <a:solidFill>
                  <a:srgbClr val="FF0000"/>
                </a:solidFill>
                <a:latin typeface="Times New Roman" pitchFamily="18" charset="0"/>
                <a:cs typeface="Times New Roman" pitchFamily="18" charset="0"/>
              </a:rPr>
              <a:t>100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12</a:t>
            </a:r>
            <a:endParaRPr lang="en-US" dirty="0" smtClean="0">
              <a:solidFill>
                <a:srgbClr val="FF0000"/>
              </a:solidFill>
              <a:latin typeface="Times New Roman" pitchFamily="18" charset="0"/>
              <a:cs typeface="Times New Roman" pitchFamily="18" charset="0"/>
            </a:endParaRPr>
          </a:p>
          <a:p>
            <a:r>
              <a:rPr lang="en-US" dirty="0" smtClean="0">
                <a:latin typeface="Times New Roman" pitchFamily="18" charset="0"/>
                <a:cs typeface="Times New Roman" pitchFamily="18" charset="0"/>
              </a:rPr>
              <a:t>1</a:t>
            </a:r>
            <a:r>
              <a:rPr lang="en-US" dirty="0" smtClean="0">
                <a:solidFill>
                  <a:srgbClr val="FF0000"/>
                </a:solidFill>
                <a:latin typeface="Times New Roman" pitchFamily="18" charset="0"/>
                <a:cs typeface="Times New Roman" pitchFamily="18" charset="0"/>
              </a:rPr>
              <a:t>101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13</a:t>
            </a:r>
            <a:endParaRPr lang="en-US" dirty="0" smtClean="0">
              <a:solidFill>
                <a:srgbClr val="FF0000"/>
              </a:solidFill>
              <a:latin typeface="Times New Roman" pitchFamily="18" charset="0"/>
              <a:cs typeface="Times New Roman" pitchFamily="18" charset="0"/>
            </a:endParaRPr>
          </a:p>
          <a:p>
            <a:r>
              <a:rPr lang="en-US" dirty="0" smtClean="0">
                <a:latin typeface="Times New Roman" pitchFamily="18" charset="0"/>
                <a:cs typeface="Times New Roman" pitchFamily="18" charset="0"/>
              </a:rPr>
              <a:t>1</a:t>
            </a:r>
            <a:r>
              <a:rPr lang="en-US" dirty="0" smtClean="0">
                <a:solidFill>
                  <a:srgbClr val="FF0000"/>
                </a:solidFill>
                <a:latin typeface="Times New Roman" pitchFamily="18" charset="0"/>
                <a:cs typeface="Times New Roman" pitchFamily="18" charset="0"/>
              </a:rPr>
              <a:t>110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14</a:t>
            </a:r>
            <a:endParaRPr lang="en-US" dirty="0" smtClean="0">
              <a:solidFill>
                <a:srgbClr val="FF0000"/>
              </a:solidFill>
              <a:latin typeface="Times New Roman" pitchFamily="18" charset="0"/>
              <a:cs typeface="Times New Roman" pitchFamily="18" charset="0"/>
            </a:endParaRPr>
          </a:p>
          <a:p>
            <a:r>
              <a:rPr lang="en-US" dirty="0" smtClean="0">
                <a:latin typeface="Times New Roman" pitchFamily="18" charset="0"/>
                <a:cs typeface="Times New Roman" pitchFamily="18" charset="0"/>
              </a:rPr>
              <a:t>1</a:t>
            </a:r>
            <a:r>
              <a:rPr lang="en-US" dirty="0" smtClean="0">
                <a:solidFill>
                  <a:srgbClr val="FF0000"/>
                </a:solidFill>
                <a:latin typeface="Times New Roman" pitchFamily="18" charset="0"/>
                <a:cs typeface="Times New Roman" pitchFamily="18" charset="0"/>
              </a:rPr>
              <a:t>111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15</a:t>
            </a:r>
            <a:endParaRPr lang="en-US" dirty="0">
              <a:solidFill>
                <a:srgbClr val="FF0000"/>
              </a:solidFill>
              <a:latin typeface="Times New Roman" pitchFamily="18" charset="0"/>
              <a:cs typeface="Times New Roman" pitchFamily="18" charset="0"/>
            </a:endParaRPr>
          </a:p>
        </p:txBody>
      </p:sp>
      <p:sp>
        <p:nvSpPr>
          <p:cNvPr id="9" name="Rectangle 8"/>
          <p:cNvSpPr/>
          <p:nvPr/>
        </p:nvSpPr>
        <p:spPr>
          <a:xfrm>
            <a:off x="498764" y="2398816"/>
            <a:ext cx="285008" cy="10569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0" name="Rectangle 9"/>
          <p:cNvSpPr/>
          <p:nvPr/>
        </p:nvSpPr>
        <p:spPr>
          <a:xfrm>
            <a:off x="510639" y="3503221"/>
            <a:ext cx="273132" cy="10569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942119" y="807521"/>
            <a:ext cx="391886" cy="21019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928265" y="3275609"/>
            <a:ext cx="391886" cy="21019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669969" y="2479964"/>
            <a:ext cx="285008" cy="10569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4" name="Rectangle 13"/>
          <p:cNvSpPr/>
          <p:nvPr/>
        </p:nvSpPr>
        <p:spPr>
          <a:xfrm>
            <a:off x="2658094" y="3572494"/>
            <a:ext cx="285008" cy="10569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5" name="Rectangle 14"/>
          <p:cNvSpPr/>
          <p:nvPr/>
        </p:nvSpPr>
        <p:spPr>
          <a:xfrm>
            <a:off x="5995059" y="936170"/>
            <a:ext cx="391886" cy="21019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995059" y="3418114"/>
            <a:ext cx="391886" cy="21019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336965" y="985652"/>
            <a:ext cx="415637" cy="369332"/>
          </a:xfrm>
          <a:prstGeom prst="rect">
            <a:avLst/>
          </a:prstGeom>
          <a:noFill/>
        </p:spPr>
        <p:txBody>
          <a:bodyPr wrap="square" rtlCol="0">
            <a:spAutoFit/>
          </a:bodyPr>
          <a:lstStyle/>
          <a:p>
            <a:r>
              <a:rPr lang="en-US" dirty="0" smtClean="0">
                <a:latin typeface="Times New Roman" pitchFamily="18" charset="0"/>
                <a:cs typeface="Times New Roman" pitchFamily="18" charset="0"/>
              </a:rPr>
              <a:t>00</a:t>
            </a:r>
            <a:endParaRPr lang="en-US" dirty="0">
              <a:latin typeface="Times New Roman" pitchFamily="18" charset="0"/>
              <a:cs typeface="Times New Roman" pitchFamily="18" charset="0"/>
            </a:endParaRPr>
          </a:p>
        </p:txBody>
      </p:sp>
      <p:cxnSp>
        <p:nvCxnSpPr>
          <p:cNvPr id="19" name="Straight Arrow Connector 18"/>
          <p:cNvCxnSpPr>
            <a:endCxn id="17" idx="1"/>
          </p:cNvCxnSpPr>
          <p:nvPr/>
        </p:nvCxnSpPr>
        <p:spPr>
          <a:xfrm flipV="1">
            <a:off x="2980706" y="1170318"/>
            <a:ext cx="356259" cy="290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911" y="268941"/>
            <a:ext cx="11815668" cy="5355312"/>
          </a:xfrm>
          <a:prstGeom prst="rect">
            <a:avLst/>
          </a:prstGeom>
          <a:noFill/>
        </p:spPr>
        <p:txBody>
          <a:bodyPr wrap="square" rtlCol="0">
            <a:spAutoFit/>
          </a:bodyPr>
          <a:lstStyle/>
          <a:p>
            <a:r>
              <a:rPr lang="en-IN" dirty="0" smtClean="0">
                <a:latin typeface="Times New Roman" pitchFamily="18" charset="0"/>
                <a:cs typeface="Times New Roman" pitchFamily="18" charset="0"/>
              </a:rPr>
              <a:t>Alphanumeric codes</a:t>
            </a:r>
          </a:p>
          <a:p>
            <a:endParaRPr lang="en-IN" dirty="0">
              <a:latin typeface="Times New Roman" pitchFamily="18" charset="0"/>
              <a:cs typeface="Times New Roman" pitchFamily="18" charset="0"/>
            </a:endParaRPr>
          </a:p>
          <a:p>
            <a:r>
              <a:rPr lang="en-IN" dirty="0" smtClean="0">
                <a:latin typeface="Times New Roman" pitchFamily="18" charset="0"/>
                <a:cs typeface="Times New Roman" pitchFamily="18" charset="0"/>
              </a:rPr>
              <a:t>A binary digit or bit can represent only two symbols as it has only two states ‘0’or ‘1’’. But this is not enough for communication between two computers because there we need many more symbols for communication. These symbols are required to represent 26 alphabets with capital and small letters, numbers from 0 to 9, punctuation marks and other </a:t>
            </a:r>
            <a:r>
              <a:rPr lang="en-IN" dirty="0" err="1" smtClean="0">
                <a:latin typeface="Times New Roman" pitchFamily="18" charset="0"/>
                <a:cs typeface="Times New Roman" pitchFamily="18" charset="0"/>
              </a:rPr>
              <a:t>sysbols</a:t>
            </a:r>
            <a:r>
              <a:rPr lang="en-IN" dirty="0" smtClean="0">
                <a:latin typeface="Times New Roman" pitchFamily="18" charset="0"/>
                <a:cs typeface="Times New Roman" pitchFamily="18" charset="0"/>
              </a:rPr>
              <a:t>.</a:t>
            </a:r>
          </a:p>
          <a:p>
            <a:endParaRPr lang="en-IN" dirty="0">
              <a:latin typeface="Times New Roman" pitchFamily="18" charset="0"/>
              <a:cs typeface="Times New Roman" pitchFamily="18" charset="0"/>
            </a:endParaRPr>
          </a:p>
          <a:p>
            <a:r>
              <a:rPr lang="en-IN" dirty="0" smtClean="0">
                <a:latin typeface="Times New Roman" pitchFamily="18" charset="0"/>
                <a:cs typeface="Times New Roman" pitchFamily="18" charset="0"/>
              </a:rPr>
              <a:t>The alphanumeric codes are the codes that represent numbers and alphabetic characters. Mostly such codes also represent other characters such as symbol and various instructions necessary for conveying information. An alphanumeric code should at least represent 10 digits and 26 letters of alphabet i.e. total 36 items. </a:t>
            </a:r>
          </a:p>
          <a:p>
            <a:endParaRPr lang="en-IN" u="sng" dirty="0">
              <a:latin typeface="Times New Roman" pitchFamily="18" charset="0"/>
              <a:cs typeface="Times New Roman" pitchFamily="18" charset="0"/>
            </a:endParaRPr>
          </a:p>
          <a:p>
            <a:r>
              <a:rPr lang="en-IN" u="sng" dirty="0" smtClean="0">
                <a:latin typeface="Times New Roman" pitchFamily="18" charset="0"/>
                <a:cs typeface="Times New Roman" pitchFamily="18" charset="0"/>
              </a:rPr>
              <a:t>ASCII and EBCDIC</a:t>
            </a:r>
          </a:p>
          <a:p>
            <a:r>
              <a:rPr lang="en-US" b="1" dirty="0" smtClean="0">
                <a:latin typeface="Times New Roman" pitchFamily="18" charset="0"/>
                <a:cs typeface="Times New Roman" pitchFamily="18" charset="0"/>
              </a:rPr>
              <a:t>ASCII</a:t>
            </a:r>
            <a:r>
              <a:rPr lang="en-US" dirty="0" smtClean="0">
                <a:latin typeface="Times New Roman" pitchFamily="18" charset="0"/>
                <a:cs typeface="Times New Roman" pitchFamily="18" charset="0"/>
              </a:rPr>
              <a:t> stands for the "American Standard </a:t>
            </a:r>
            <a:r>
              <a:rPr lang="en-US" b="1" dirty="0" smtClean="0">
                <a:latin typeface="Times New Roman" pitchFamily="18" charset="0"/>
                <a:cs typeface="Times New Roman" pitchFamily="18" charset="0"/>
              </a:rPr>
              <a:t>Code</a:t>
            </a:r>
            <a:r>
              <a:rPr lang="en-US" dirty="0" smtClean="0">
                <a:latin typeface="Times New Roman" pitchFamily="18" charset="0"/>
                <a:cs typeface="Times New Roman" pitchFamily="18" charset="0"/>
              </a:rPr>
              <a:t> for Information Interchange". It was designed in the early 60's, as a standard </a:t>
            </a:r>
            <a:r>
              <a:rPr lang="en-US" b="1" dirty="0" smtClean="0">
                <a:latin typeface="Times New Roman" pitchFamily="18" charset="0"/>
                <a:cs typeface="Times New Roman" pitchFamily="18" charset="0"/>
              </a:rPr>
              <a:t>character</a:t>
            </a:r>
            <a:r>
              <a:rPr lang="en-US" dirty="0" smtClean="0">
                <a:latin typeface="Times New Roman" pitchFamily="18" charset="0"/>
                <a:cs typeface="Times New Roman" pitchFamily="18" charset="0"/>
              </a:rPr>
              <a:t> set for computers and electronic devices. </a:t>
            </a:r>
            <a:r>
              <a:rPr lang="en-US" b="1" dirty="0" smtClean="0">
                <a:latin typeface="Times New Roman" pitchFamily="18" charset="0"/>
                <a:cs typeface="Times New Roman" pitchFamily="18" charset="0"/>
              </a:rPr>
              <a:t>ASCII</a:t>
            </a:r>
            <a:r>
              <a:rPr lang="en-US" dirty="0" smtClean="0">
                <a:latin typeface="Times New Roman" pitchFamily="18" charset="0"/>
                <a:cs typeface="Times New Roman" pitchFamily="18" charset="0"/>
              </a:rPr>
              <a:t> is a 7-bit </a:t>
            </a:r>
            <a:r>
              <a:rPr lang="en-US" b="1" dirty="0" smtClean="0">
                <a:latin typeface="Times New Roman" pitchFamily="18" charset="0"/>
                <a:cs typeface="Times New Roman" pitchFamily="18" charset="0"/>
              </a:rPr>
              <a:t>character</a:t>
            </a:r>
            <a:r>
              <a:rPr lang="en-US" dirty="0" smtClean="0">
                <a:latin typeface="Times New Roman" pitchFamily="18" charset="0"/>
                <a:cs typeface="Times New Roman" pitchFamily="18" charset="0"/>
              </a:rPr>
              <a:t> set containing 128 </a:t>
            </a:r>
            <a:r>
              <a:rPr lang="en-US" b="1" dirty="0" smtClean="0">
                <a:latin typeface="Times New Roman" pitchFamily="18" charset="0"/>
                <a:cs typeface="Times New Roman" pitchFamily="18" charset="0"/>
              </a:rPr>
              <a:t>characters</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EBCDIC </a:t>
            </a:r>
            <a:r>
              <a:rPr lang="en-US" dirty="0" smtClean="0">
                <a:latin typeface="Times New Roman" pitchFamily="18" charset="0"/>
                <a:cs typeface="Times New Roman" pitchFamily="18" charset="0"/>
              </a:rPr>
              <a:t>stands for Extended Binary Coded </a:t>
            </a:r>
            <a:r>
              <a:rPr lang="en-US" dirty="0">
                <a:latin typeface="Times New Roman" pitchFamily="18" charset="0"/>
                <a:cs typeface="Times New Roman" pitchFamily="18" charset="0"/>
              </a:rPr>
              <a:t>D</a:t>
            </a:r>
            <a:r>
              <a:rPr lang="en-US" dirty="0" smtClean="0">
                <a:latin typeface="Times New Roman" pitchFamily="18" charset="0"/>
                <a:cs typeface="Times New Roman" pitchFamily="18" charset="0"/>
              </a:rPr>
              <a:t>ecimal </a:t>
            </a:r>
            <a:r>
              <a:rPr lang="en-US" dirty="0">
                <a:latin typeface="Times New Roman" pitchFamily="18" charset="0"/>
                <a:cs typeface="Times New Roman" pitchFamily="18" charset="0"/>
              </a:rPr>
              <a:t>I</a:t>
            </a:r>
            <a:r>
              <a:rPr lang="en-US" dirty="0" smtClean="0">
                <a:latin typeface="Times New Roman" pitchFamily="18" charset="0"/>
                <a:cs typeface="Times New Roman" pitchFamily="18" charset="0"/>
              </a:rPr>
              <a:t>nterchange </a:t>
            </a:r>
            <a:r>
              <a:rPr lang="en-US" b="1" dirty="0">
                <a:latin typeface="Times New Roman" pitchFamily="18" charset="0"/>
                <a:cs typeface="Times New Roman" pitchFamily="18" charset="0"/>
              </a:rPr>
              <a:t>C</a:t>
            </a:r>
            <a:r>
              <a:rPr lang="en-US" b="1" dirty="0" smtClean="0">
                <a:latin typeface="Times New Roman" pitchFamily="18" charset="0"/>
                <a:cs typeface="Times New Roman" pitchFamily="18" charset="0"/>
              </a:rPr>
              <a:t>ode</a:t>
            </a:r>
            <a:r>
              <a:rPr lang="en-US" dirty="0" smtClean="0">
                <a:latin typeface="Times New Roman" pitchFamily="18" charset="0"/>
                <a:cs typeface="Times New Roman" pitchFamily="18" charset="0"/>
              </a:rPr>
              <a:t>., Data-encoding system, developed by IBM, that uses a unique eight-bit binary </a:t>
            </a:r>
            <a:r>
              <a:rPr lang="en-US" b="1" dirty="0" smtClean="0">
                <a:latin typeface="Times New Roman" pitchFamily="18" charset="0"/>
                <a:cs typeface="Times New Roman" pitchFamily="18" charset="0"/>
              </a:rPr>
              <a:t>code</a:t>
            </a:r>
            <a:r>
              <a:rPr lang="en-US" dirty="0" smtClean="0">
                <a:latin typeface="Times New Roman" pitchFamily="18" charset="0"/>
                <a:cs typeface="Times New Roman" pitchFamily="18" charset="0"/>
              </a:rPr>
              <a:t> for each number and alphabetic character as well as punctuation marks and accented letters and non-alphabetic characters.</a:t>
            </a:r>
          </a:p>
          <a:p>
            <a:r>
              <a:rPr lang="en-US" dirty="0" smtClean="0"/>
              <a:t/>
            </a:r>
            <a:br>
              <a:rPr lang="en-US" dirty="0" smtClean="0"/>
            </a:br>
            <a:endParaRPr lang="en-IN" dirty="0">
              <a:latin typeface="Times New Roman" pitchFamily="18" charset="0"/>
              <a:cs typeface="Times New Roman" pitchFamily="18" charset="0"/>
            </a:endParaRPr>
          </a:p>
        </p:txBody>
      </p:sp>
    </p:spTree>
    <p:extLst>
      <p:ext uri="{BB962C8B-B14F-4D97-AF65-F5344CB8AC3E}">
        <p14:creationId xmlns="" xmlns:p14="http://schemas.microsoft.com/office/powerpoint/2010/main" val="1476321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4396" y="258184"/>
            <a:ext cx="3264946" cy="646331"/>
          </a:xfrm>
          <a:prstGeom prst="rect">
            <a:avLst/>
          </a:prstGeom>
          <a:noFill/>
        </p:spPr>
        <p:txBody>
          <a:bodyPr wrap="square" rtlCol="0">
            <a:spAutoFit/>
          </a:bodyPr>
          <a:lstStyle/>
          <a:p>
            <a:r>
              <a:rPr lang="en-IN" u="sng" dirty="0" smtClean="0">
                <a:latin typeface="Times New Roman" panose="02020603050405020304" pitchFamily="18" charset="0"/>
                <a:cs typeface="Times New Roman" panose="02020603050405020304" pitchFamily="18" charset="0"/>
              </a:rPr>
              <a:t>Number conversion</a:t>
            </a:r>
          </a:p>
          <a:p>
            <a:r>
              <a:rPr lang="en-IN" dirty="0" smtClean="0">
                <a:latin typeface="Times New Roman" panose="02020603050405020304" pitchFamily="18" charset="0"/>
                <a:cs typeface="Times New Roman" panose="02020603050405020304" pitchFamily="18" charset="0"/>
              </a:rPr>
              <a:t>1) Convert decimal 41 to binary</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30306" y="1223526"/>
            <a:ext cx="427616" cy="338554"/>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41</a:t>
            </a:r>
            <a:endParaRPr lang="en-IN" sz="1600" dirty="0">
              <a:latin typeface="Times New Roman" panose="02020603050405020304" pitchFamily="18" charset="0"/>
              <a:cs typeface="Times New Roman" panose="02020603050405020304" pitchFamily="18" charset="0"/>
            </a:endParaRPr>
          </a:p>
        </p:txBody>
      </p:sp>
      <p:cxnSp>
        <p:nvCxnSpPr>
          <p:cNvPr id="12" name="Straight Connector 11"/>
          <p:cNvCxnSpPr/>
          <p:nvPr/>
        </p:nvCxnSpPr>
        <p:spPr>
          <a:xfrm flipH="1">
            <a:off x="430306" y="1223526"/>
            <a:ext cx="13447" cy="3363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43753" y="1559859"/>
            <a:ext cx="414169"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43753" y="1582590"/>
            <a:ext cx="427616" cy="338554"/>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20</a:t>
            </a:r>
            <a:endParaRPr lang="en-IN" sz="1600"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437029" y="1873179"/>
            <a:ext cx="427616"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1</a:t>
            </a:r>
            <a:r>
              <a:rPr lang="en-IN" sz="1600" dirty="0" smtClean="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476025" y="2175059"/>
            <a:ext cx="427616"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5</a:t>
            </a:r>
          </a:p>
        </p:txBody>
      </p:sp>
      <p:sp>
        <p:nvSpPr>
          <p:cNvPr id="20" name="TextBox 19"/>
          <p:cNvSpPr txBox="1"/>
          <p:nvPr/>
        </p:nvSpPr>
        <p:spPr>
          <a:xfrm>
            <a:off x="476025" y="2518795"/>
            <a:ext cx="427616" cy="338554"/>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471543" y="2857349"/>
            <a:ext cx="427616"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1</a:t>
            </a:r>
          </a:p>
        </p:txBody>
      </p:sp>
      <p:cxnSp>
        <p:nvCxnSpPr>
          <p:cNvPr id="22" name="Straight Connector 21"/>
          <p:cNvCxnSpPr/>
          <p:nvPr/>
        </p:nvCxnSpPr>
        <p:spPr>
          <a:xfrm flipH="1">
            <a:off x="416859" y="1577926"/>
            <a:ext cx="13447" cy="3363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416858" y="1914259"/>
            <a:ext cx="13447" cy="3363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412377" y="2513613"/>
            <a:ext cx="13447" cy="3363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21341" y="2211733"/>
            <a:ext cx="13447" cy="3363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30306" y="1914259"/>
            <a:ext cx="4141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30306" y="2518795"/>
            <a:ext cx="4141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30306" y="2849946"/>
            <a:ext cx="4141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19100" y="3186279"/>
            <a:ext cx="4141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16858" y="2250592"/>
            <a:ext cx="4141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416859" y="2849946"/>
            <a:ext cx="13447" cy="336333"/>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31027" y="1585181"/>
            <a:ext cx="427616" cy="338554"/>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1 </a:t>
            </a:r>
            <a:endParaRPr lang="en-IN" sz="1600" dirty="0">
              <a:latin typeface="Times New Roman" panose="02020603050405020304" pitchFamily="18" charset="0"/>
              <a:cs typeface="Times New Roman" panose="02020603050405020304" pitchFamily="18" charset="0"/>
            </a:endParaRPr>
          </a:p>
        </p:txBody>
      </p:sp>
      <p:sp>
        <p:nvSpPr>
          <p:cNvPr id="35" name="TextBox 34"/>
          <p:cNvSpPr txBox="1"/>
          <p:nvPr/>
        </p:nvSpPr>
        <p:spPr>
          <a:xfrm>
            <a:off x="851198" y="1873179"/>
            <a:ext cx="427616"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0</a:t>
            </a:r>
          </a:p>
        </p:txBody>
      </p:sp>
      <p:sp>
        <p:nvSpPr>
          <p:cNvPr id="36" name="TextBox 35"/>
          <p:cNvSpPr txBox="1"/>
          <p:nvPr/>
        </p:nvSpPr>
        <p:spPr>
          <a:xfrm>
            <a:off x="857922" y="2189843"/>
            <a:ext cx="427616"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0</a:t>
            </a:r>
            <a:r>
              <a:rPr lang="en-IN" sz="1600" dirty="0" smtClean="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849404" y="2492365"/>
            <a:ext cx="427616" cy="338554"/>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1 </a:t>
            </a:r>
            <a:endParaRPr lang="en-IN" sz="1600"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864645" y="2836101"/>
            <a:ext cx="427616" cy="338554"/>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p:txBody>
      </p:sp>
      <p:cxnSp>
        <p:nvCxnSpPr>
          <p:cNvPr id="44" name="Straight Connector 43"/>
          <p:cNvCxnSpPr/>
          <p:nvPr/>
        </p:nvCxnSpPr>
        <p:spPr>
          <a:xfrm flipV="1">
            <a:off x="753704" y="2696739"/>
            <a:ext cx="168089" cy="9674"/>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30620" y="3016977"/>
            <a:ext cx="168089" cy="967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762222" y="2370225"/>
            <a:ext cx="168089" cy="9674"/>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753705" y="2051285"/>
            <a:ext cx="168089" cy="9674"/>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67153" y="1758450"/>
            <a:ext cx="168089" cy="9674"/>
          </a:xfrm>
          <a:prstGeom prst="line">
            <a:avLst/>
          </a:prstGeom>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55089" y="2497821"/>
            <a:ext cx="427616"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2</a:t>
            </a:r>
          </a:p>
        </p:txBody>
      </p:sp>
      <p:sp>
        <p:nvSpPr>
          <p:cNvPr id="56" name="TextBox 55"/>
          <p:cNvSpPr txBox="1"/>
          <p:nvPr/>
        </p:nvSpPr>
        <p:spPr>
          <a:xfrm>
            <a:off x="173241" y="2181055"/>
            <a:ext cx="427616" cy="338554"/>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2 </a:t>
            </a:r>
            <a:endParaRPr lang="en-IN" sz="1600" dirty="0">
              <a:latin typeface="Times New Roman" panose="02020603050405020304" pitchFamily="18" charset="0"/>
              <a:cs typeface="Times New Roman" panose="02020603050405020304" pitchFamily="18" charset="0"/>
            </a:endParaRPr>
          </a:p>
        </p:txBody>
      </p:sp>
      <p:sp>
        <p:nvSpPr>
          <p:cNvPr id="57" name="TextBox 56"/>
          <p:cNvSpPr txBox="1"/>
          <p:nvPr/>
        </p:nvSpPr>
        <p:spPr>
          <a:xfrm>
            <a:off x="152622" y="1888789"/>
            <a:ext cx="427616" cy="338554"/>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2 </a:t>
            </a:r>
            <a:endParaRPr lang="en-IN" sz="1600" dirty="0">
              <a:latin typeface="Times New Roman" panose="02020603050405020304" pitchFamily="18" charset="0"/>
              <a:cs typeface="Times New Roman" panose="02020603050405020304" pitchFamily="18" charset="0"/>
            </a:endParaRPr>
          </a:p>
        </p:txBody>
      </p:sp>
      <p:sp>
        <p:nvSpPr>
          <p:cNvPr id="58" name="TextBox 57"/>
          <p:cNvSpPr txBox="1"/>
          <p:nvPr/>
        </p:nvSpPr>
        <p:spPr>
          <a:xfrm>
            <a:off x="156656" y="1558124"/>
            <a:ext cx="427616" cy="338554"/>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2 </a:t>
            </a:r>
            <a:endParaRPr lang="en-IN" sz="1600" dirty="0">
              <a:latin typeface="Times New Roman" panose="02020603050405020304" pitchFamily="18" charset="0"/>
              <a:cs typeface="Times New Roman" panose="02020603050405020304" pitchFamily="18" charset="0"/>
            </a:endParaRPr>
          </a:p>
        </p:txBody>
      </p:sp>
      <p:sp>
        <p:nvSpPr>
          <p:cNvPr id="59" name="TextBox 58"/>
          <p:cNvSpPr txBox="1"/>
          <p:nvPr/>
        </p:nvSpPr>
        <p:spPr>
          <a:xfrm>
            <a:off x="152625" y="1240110"/>
            <a:ext cx="427616"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2</a:t>
            </a:r>
          </a:p>
        </p:txBody>
      </p:sp>
      <p:sp>
        <p:nvSpPr>
          <p:cNvPr id="60" name="TextBox 59"/>
          <p:cNvSpPr txBox="1"/>
          <p:nvPr/>
        </p:nvSpPr>
        <p:spPr>
          <a:xfrm>
            <a:off x="1258643" y="916183"/>
            <a:ext cx="1640541"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41</a:t>
            </a:r>
            <a:r>
              <a:rPr lang="en-IN" baseline="-25000" dirty="0" smtClean="0">
                <a:latin typeface="Times New Roman" panose="02020603050405020304" pitchFamily="18" charset="0"/>
                <a:cs typeface="Times New Roman" panose="02020603050405020304" pitchFamily="18" charset="0"/>
              </a:rPr>
              <a:t>10</a:t>
            </a:r>
            <a:r>
              <a:rPr lang="en-IN" dirty="0" smtClean="0">
                <a:latin typeface="Times New Roman" panose="02020603050405020304" pitchFamily="18" charset="0"/>
                <a:cs typeface="Times New Roman" panose="02020603050405020304" pitchFamily="18" charset="0"/>
              </a:rPr>
              <a:t> = 101001</a:t>
            </a:r>
            <a:r>
              <a:rPr lang="en-IN" baseline="-25000" dirty="0" smtClean="0">
                <a:latin typeface="Times New Roman" panose="02020603050405020304" pitchFamily="18" charset="0"/>
                <a:cs typeface="Times New Roman" panose="02020603050405020304" pitchFamily="18" charset="0"/>
              </a:rPr>
              <a:t>2</a:t>
            </a:r>
            <a:endParaRPr lang="en-IN" baseline="-25000" dirty="0">
              <a:latin typeface="Times New Roman" panose="02020603050405020304" pitchFamily="18" charset="0"/>
              <a:cs typeface="Times New Roman" panose="02020603050405020304" pitchFamily="18" charset="0"/>
            </a:endParaRPr>
          </a:p>
        </p:txBody>
      </p:sp>
      <p:sp>
        <p:nvSpPr>
          <p:cNvPr id="61" name="TextBox 60"/>
          <p:cNvSpPr txBox="1"/>
          <p:nvPr/>
        </p:nvSpPr>
        <p:spPr>
          <a:xfrm>
            <a:off x="1292261" y="1579612"/>
            <a:ext cx="5027857"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101001</a:t>
            </a:r>
            <a:r>
              <a:rPr lang="en-IN" baseline="-25000" dirty="0" smtClean="0">
                <a:latin typeface="Times New Roman" panose="02020603050405020304" pitchFamily="18" charset="0"/>
                <a:cs typeface="Times New Roman" panose="02020603050405020304" pitchFamily="18" charset="0"/>
              </a:rPr>
              <a:t>2</a:t>
            </a:r>
            <a:r>
              <a:rPr lang="en-IN" dirty="0" smtClean="0">
                <a:latin typeface="Times New Roman" panose="02020603050405020304" pitchFamily="18" charset="0"/>
                <a:cs typeface="Times New Roman" panose="02020603050405020304" pitchFamily="18" charset="0"/>
              </a:rPr>
              <a:t> = 1x2</a:t>
            </a:r>
            <a:r>
              <a:rPr lang="en-IN" baseline="30000" dirty="0" smtClean="0">
                <a:latin typeface="Times New Roman" panose="02020603050405020304" pitchFamily="18" charset="0"/>
                <a:cs typeface="Times New Roman" panose="02020603050405020304" pitchFamily="18" charset="0"/>
              </a:rPr>
              <a:t>5</a:t>
            </a:r>
            <a:r>
              <a:rPr lang="en-IN" dirty="0" smtClean="0">
                <a:latin typeface="Times New Roman" panose="02020603050405020304" pitchFamily="18" charset="0"/>
                <a:cs typeface="Times New Roman" panose="02020603050405020304" pitchFamily="18" charset="0"/>
              </a:rPr>
              <a:t>+0x2</a:t>
            </a:r>
            <a:r>
              <a:rPr lang="en-IN" baseline="30000" dirty="0" smtClean="0">
                <a:latin typeface="Times New Roman" panose="02020603050405020304" pitchFamily="18" charset="0"/>
                <a:cs typeface="Times New Roman" panose="02020603050405020304" pitchFamily="18" charset="0"/>
              </a:rPr>
              <a:t>4</a:t>
            </a:r>
            <a:r>
              <a:rPr lang="en-IN" dirty="0" smtClean="0">
                <a:latin typeface="Times New Roman" panose="02020603050405020304" pitchFamily="18" charset="0"/>
                <a:cs typeface="Times New Roman" panose="02020603050405020304" pitchFamily="18" charset="0"/>
              </a:rPr>
              <a:t>+1x2</a:t>
            </a:r>
            <a:r>
              <a:rPr lang="en-IN" baseline="30000" dirty="0" smtClean="0">
                <a:latin typeface="Times New Roman" panose="02020603050405020304" pitchFamily="18" charset="0"/>
                <a:cs typeface="Times New Roman" panose="02020603050405020304" pitchFamily="18" charset="0"/>
              </a:rPr>
              <a:t>3</a:t>
            </a:r>
            <a:r>
              <a:rPr lang="en-IN" dirty="0" smtClean="0">
                <a:latin typeface="Times New Roman" panose="02020603050405020304" pitchFamily="18" charset="0"/>
                <a:cs typeface="Times New Roman" panose="02020603050405020304" pitchFamily="18" charset="0"/>
              </a:rPr>
              <a:t>+0x2</a:t>
            </a:r>
            <a:r>
              <a:rPr lang="en-IN" baseline="30000" dirty="0" smtClean="0">
                <a:latin typeface="Times New Roman" panose="02020603050405020304" pitchFamily="18" charset="0"/>
                <a:cs typeface="Times New Roman" panose="02020603050405020304" pitchFamily="18" charset="0"/>
              </a:rPr>
              <a:t>2</a:t>
            </a:r>
            <a:r>
              <a:rPr lang="en-IN" dirty="0" smtClean="0">
                <a:latin typeface="Times New Roman" panose="02020603050405020304" pitchFamily="18" charset="0"/>
                <a:cs typeface="Times New Roman" panose="02020603050405020304" pitchFamily="18" charset="0"/>
              </a:rPr>
              <a:t>+0x2</a:t>
            </a:r>
            <a:r>
              <a:rPr lang="en-IN" baseline="30000" dirty="0" smtClean="0">
                <a:latin typeface="Times New Roman" panose="02020603050405020304" pitchFamily="18" charset="0"/>
                <a:cs typeface="Times New Roman" panose="02020603050405020304" pitchFamily="18" charset="0"/>
              </a:rPr>
              <a:t>1</a:t>
            </a:r>
            <a:r>
              <a:rPr lang="en-IN" dirty="0" smtClean="0">
                <a:latin typeface="Times New Roman" panose="02020603050405020304" pitchFamily="18" charset="0"/>
                <a:cs typeface="Times New Roman" panose="02020603050405020304" pitchFamily="18" charset="0"/>
              </a:rPr>
              <a:t>+1x2</a:t>
            </a:r>
            <a:r>
              <a:rPr lang="en-IN" baseline="30000" dirty="0" smtClean="0">
                <a:latin typeface="Times New Roman" panose="02020603050405020304" pitchFamily="18" charset="0"/>
                <a:cs typeface="Times New Roman" panose="02020603050405020304" pitchFamily="18" charset="0"/>
              </a:rPr>
              <a:t>0</a:t>
            </a:r>
            <a:r>
              <a:rPr lang="en-IN" dirty="0" smtClean="0">
                <a:latin typeface="Times New Roman" panose="02020603050405020304" pitchFamily="18" charset="0"/>
                <a:cs typeface="Times New Roman" panose="02020603050405020304" pitchFamily="18" charset="0"/>
              </a:rPr>
              <a:t> =41</a:t>
            </a:r>
            <a:r>
              <a:rPr lang="en-IN" baseline="-25000" dirty="0" smtClean="0">
                <a:latin typeface="Times New Roman" panose="02020603050405020304" pitchFamily="18" charset="0"/>
                <a:cs typeface="Times New Roman" panose="02020603050405020304" pitchFamily="18" charset="0"/>
              </a:rPr>
              <a:t>10</a:t>
            </a:r>
            <a:endParaRPr lang="en-IN" baseline="-25000" dirty="0">
              <a:latin typeface="Times New Roman" panose="02020603050405020304" pitchFamily="18" charset="0"/>
              <a:cs typeface="Times New Roman" panose="02020603050405020304" pitchFamily="18" charset="0"/>
            </a:endParaRPr>
          </a:p>
        </p:txBody>
      </p:sp>
      <p:sp>
        <p:nvSpPr>
          <p:cNvPr id="62" name="TextBox 61"/>
          <p:cNvSpPr txBox="1"/>
          <p:nvPr/>
        </p:nvSpPr>
        <p:spPr>
          <a:xfrm>
            <a:off x="7824623" y="223942"/>
            <a:ext cx="3206450"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2) Convert decimal 153 to octal</a:t>
            </a:r>
            <a:endParaRPr lang="en-IN" dirty="0">
              <a:latin typeface="Times New Roman" panose="02020603050405020304" pitchFamily="18" charset="0"/>
              <a:cs typeface="Times New Roman" panose="02020603050405020304" pitchFamily="18" charset="0"/>
            </a:endParaRPr>
          </a:p>
        </p:txBody>
      </p:sp>
      <p:sp>
        <p:nvSpPr>
          <p:cNvPr id="64" name="TextBox 63"/>
          <p:cNvSpPr txBox="1"/>
          <p:nvPr/>
        </p:nvSpPr>
        <p:spPr>
          <a:xfrm>
            <a:off x="8102303" y="883863"/>
            <a:ext cx="491487" cy="338554"/>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153</a:t>
            </a:r>
            <a:endParaRPr lang="en-IN" sz="1600" dirty="0">
              <a:latin typeface="Times New Roman" panose="02020603050405020304" pitchFamily="18" charset="0"/>
              <a:cs typeface="Times New Roman" panose="02020603050405020304" pitchFamily="18" charset="0"/>
            </a:endParaRPr>
          </a:p>
        </p:txBody>
      </p:sp>
      <p:cxnSp>
        <p:nvCxnSpPr>
          <p:cNvPr id="65" name="Straight Connector 64"/>
          <p:cNvCxnSpPr/>
          <p:nvPr/>
        </p:nvCxnSpPr>
        <p:spPr>
          <a:xfrm flipH="1">
            <a:off x="8102304" y="899169"/>
            <a:ext cx="13447" cy="33633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8115751" y="1235502"/>
            <a:ext cx="414169" cy="0"/>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8115751" y="1258233"/>
            <a:ext cx="427616" cy="338554"/>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19</a:t>
            </a:r>
            <a:endParaRPr lang="en-IN" sz="1600" dirty="0">
              <a:latin typeface="Times New Roman" panose="02020603050405020304" pitchFamily="18" charset="0"/>
              <a:cs typeface="Times New Roman" panose="02020603050405020304" pitchFamily="18" charset="0"/>
            </a:endParaRPr>
          </a:p>
        </p:txBody>
      </p:sp>
      <p:sp>
        <p:nvSpPr>
          <p:cNvPr id="68" name="TextBox 67"/>
          <p:cNvSpPr txBox="1"/>
          <p:nvPr/>
        </p:nvSpPr>
        <p:spPr>
          <a:xfrm>
            <a:off x="8109027" y="1548822"/>
            <a:ext cx="427616"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2</a:t>
            </a:r>
          </a:p>
        </p:txBody>
      </p:sp>
      <p:cxnSp>
        <p:nvCxnSpPr>
          <p:cNvPr id="72" name="Straight Connector 71"/>
          <p:cNvCxnSpPr/>
          <p:nvPr/>
        </p:nvCxnSpPr>
        <p:spPr>
          <a:xfrm flipH="1">
            <a:off x="8088857" y="1253569"/>
            <a:ext cx="13447" cy="336333"/>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8088856" y="1589902"/>
            <a:ext cx="13447" cy="33633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8102304" y="1589902"/>
            <a:ext cx="4141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8088856" y="1926235"/>
            <a:ext cx="414169" cy="0"/>
          </a:xfrm>
          <a:prstGeom prst="line">
            <a:avLst/>
          </a:prstGeom>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8503025" y="1260824"/>
            <a:ext cx="427616" cy="338554"/>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1 </a:t>
            </a:r>
            <a:endParaRPr lang="en-IN" sz="1600" dirty="0">
              <a:latin typeface="Times New Roman" panose="02020603050405020304" pitchFamily="18" charset="0"/>
              <a:cs typeface="Times New Roman" panose="02020603050405020304" pitchFamily="18" charset="0"/>
            </a:endParaRPr>
          </a:p>
        </p:txBody>
      </p:sp>
      <p:sp>
        <p:nvSpPr>
          <p:cNvPr id="83" name="TextBox 82"/>
          <p:cNvSpPr txBox="1"/>
          <p:nvPr/>
        </p:nvSpPr>
        <p:spPr>
          <a:xfrm>
            <a:off x="8523196" y="1548822"/>
            <a:ext cx="427616" cy="338554"/>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3</a:t>
            </a:r>
            <a:endParaRPr lang="en-IN" sz="1600" dirty="0">
              <a:latin typeface="Times New Roman" panose="02020603050405020304" pitchFamily="18" charset="0"/>
              <a:cs typeface="Times New Roman" panose="02020603050405020304" pitchFamily="18" charset="0"/>
            </a:endParaRPr>
          </a:p>
        </p:txBody>
      </p:sp>
      <p:cxnSp>
        <p:nvCxnSpPr>
          <p:cNvPr id="90" name="Straight Connector 89"/>
          <p:cNvCxnSpPr/>
          <p:nvPr/>
        </p:nvCxnSpPr>
        <p:spPr>
          <a:xfrm flipV="1">
            <a:off x="8425703" y="1726928"/>
            <a:ext cx="168089" cy="9674"/>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8439151" y="1434093"/>
            <a:ext cx="168089" cy="9674"/>
          </a:xfrm>
          <a:prstGeom prst="line">
            <a:avLst/>
          </a:prstGeom>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7828654" y="1233767"/>
            <a:ext cx="427616" cy="338554"/>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8 </a:t>
            </a:r>
            <a:endParaRPr lang="en-IN" sz="1600" dirty="0">
              <a:latin typeface="Times New Roman" panose="02020603050405020304" pitchFamily="18" charset="0"/>
              <a:cs typeface="Times New Roman" panose="02020603050405020304" pitchFamily="18" charset="0"/>
            </a:endParaRPr>
          </a:p>
        </p:txBody>
      </p:sp>
      <p:sp>
        <p:nvSpPr>
          <p:cNvPr id="96" name="TextBox 95"/>
          <p:cNvSpPr txBox="1"/>
          <p:nvPr/>
        </p:nvSpPr>
        <p:spPr>
          <a:xfrm>
            <a:off x="7824623" y="915753"/>
            <a:ext cx="427616" cy="338554"/>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8</a:t>
            </a:r>
            <a:endParaRPr lang="en-IN" sz="1600" dirty="0">
              <a:latin typeface="Times New Roman" panose="02020603050405020304" pitchFamily="18" charset="0"/>
              <a:cs typeface="Times New Roman" panose="02020603050405020304" pitchFamily="18" charset="0"/>
            </a:endParaRPr>
          </a:p>
        </p:txBody>
      </p:sp>
      <p:sp>
        <p:nvSpPr>
          <p:cNvPr id="97" name="TextBox 96"/>
          <p:cNvSpPr txBox="1"/>
          <p:nvPr/>
        </p:nvSpPr>
        <p:spPr>
          <a:xfrm>
            <a:off x="9130555" y="891587"/>
            <a:ext cx="1640541"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153</a:t>
            </a:r>
            <a:r>
              <a:rPr lang="en-IN" baseline="-25000" dirty="0" smtClean="0">
                <a:latin typeface="Times New Roman" panose="02020603050405020304" pitchFamily="18" charset="0"/>
                <a:cs typeface="Times New Roman" panose="02020603050405020304" pitchFamily="18" charset="0"/>
              </a:rPr>
              <a:t>10</a:t>
            </a:r>
            <a:r>
              <a:rPr lang="en-IN" dirty="0" smtClean="0">
                <a:latin typeface="Times New Roman" panose="02020603050405020304" pitchFamily="18" charset="0"/>
                <a:cs typeface="Times New Roman" panose="02020603050405020304" pitchFamily="18" charset="0"/>
              </a:rPr>
              <a:t> = 231</a:t>
            </a:r>
            <a:r>
              <a:rPr lang="en-IN" baseline="-25000" dirty="0" smtClean="0">
                <a:latin typeface="Times New Roman" panose="02020603050405020304" pitchFamily="18" charset="0"/>
                <a:cs typeface="Times New Roman" panose="02020603050405020304" pitchFamily="18" charset="0"/>
              </a:rPr>
              <a:t>8</a:t>
            </a:r>
            <a:endParaRPr lang="en-IN" baseline="-25000" dirty="0">
              <a:latin typeface="Times New Roman" panose="02020603050405020304" pitchFamily="18" charset="0"/>
              <a:cs typeface="Times New Roman" panose="02020603050405020304" pitchFamily="18" charset="0"/>
            </a:endParaRPr>
          </a:p>
        </p:txBody>
      </p:sp>
      <p:sp>
        <p:nvSpPr>
          <p:cNvPr id="98" name="TextBox 97"/>
          <p:cNvSpPr txBox="1"/>
          <p:nvPr/>
        </p:nvSpPr>
        <p:spPr>
          <a:xfrm>
            <a:off x="7180727" y="2065926"/>
            <a:ext cx="3361767"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231</a:t>
            </a:r>
            <a:r>
              <a:rPr lang="en-IN" baseline="-25000" dirty="0">
                <a:latin typeface="Times New Roman" panose="02020603050405020304" pitchFamily="18" charset="0"/>
                <a:cs typeface="Times New Roman" panose="02020603050405020304" pitchFamily="18" charset="0"/>
              </a:rPr>
              <a:t>8</a:t>
            </a:r>
            <a:r>
              <a:rPr lang="en-IN" dirty="0" smtClean="0">
                <a:latin typeface="Times New Roman" panose="02020603050405020304" pitchFamily="18" charset="0"/>
                <a:cs typeface="Times New Roman" panose="02020603050405020304" pitchFamily="18" charset="0"/>
              </a:rPr>
              <a:t> = 2x8</a:t>
            </a:r>
            <a:r>
              <a:rPr lang="en-IN" baseline="30000" dirty="0" smtClean="0">
                <a:latin typeface="Times New Roman" panose="02020603050405020304" pitchFamily="18" charset="0"/>
                <a:cs typeface="Times New Roman" panose="02020603050405020304" pitchFamily="18" charset="0"/>
              </a:rPr>
              <a:t>2</a:t>
            </a:r>
            <a:r>
              <a:rPr lang="en-IN" dirty="0" smtClean="0">
                <a:latin typeface="Times New Roman" panose="02020603050405020304" pitchFamily="18" charset="0"/>
                <a:cs typeface="Times New Roman" panose="02020603050405020304" pitchFamily="18" charset="0"/>
              </a:rPr>
              <a:t>+3x8</a:t>
            </a:r>
            <a:r>
              <a:rPr lang="en-IN" baseline="30000" dirty="0" smtClean="0">
                <a:latin typeface="Times New Roman" panose="02020603050405020304" pitchFamily="18" charset="0"/>
                <a:cs typeface="Times New Roman" panose="02020603050405020304" pitchFamily="18" charset="0"/>
              </a:rPr>
              <a:t>1</a:t>
            </a:r>
            <a:r>
              <a:rPr lang="en-IN" dirty="0" smtClean="0">
                <a:latin typeface="Times New Roman" panose="02020603050405020304" pitchFamily="18" charset="0"/>
                <a:cs typeface="Times New Roman" panose="02020603050405020304" pitchFamily="18" charset="0"/>
              </a:rPr>
              <a:t>+1x8</a:t>
            </a:r>
            <a:r>
              <a:rPr lang="en-IN" baseline="30000" dirty="0" smtClean="0">
                <a:latin typeface="Times New Roman" panose="02020603050405020304" pitchFamily="18" charset="0"/>
                <a:cs typeface="Times New Roman" panose="02020603050405020304" pitchFamily="18" charset="0"/>
              </a:rPr>
              <a:t>0</a:t>
            </a:r>
            <a:r>
              <a:rPr lang="en-IN" dirty="0" smtClean="0">
                <a:latin typeface="Times New Roman" panose="02020603050405020304" pitchFamily="18" charset="0"/>
                <a:cs typeface="Times New Roman" panose="02020603050405020304" pitchFamily="18" charset="0"/>
              </a:rPr>
              <a:t> = 153</a:t>
            </a:r>
            <a:r>
              <a:rPr lang="en-IN" baseline="-25000" dirty="0" smtClean="0">
                <a:latin typeface="Times New Roman" panose="02020603050405020304" pitchFamily="18" charset="0"/>
                <a:cs typeface="Times New Roman" panose="02020603050405020304" pitchFamily="18" charset="0"/>
              </a:rPr>
              <a:t>10</a:t>
            </a:r>
            <a:endParaRPr lang="en-IN" baseline="-25000" dirty="0">
              <a:latin typeface="Times New Roman" panose="02020603050405020304" pitchFamily="18" charset="0"/>
              <a:cs typeface="Times New Roman" panose="02020603050405020304" pitchFamily="18" charset="0"/>
            </a:endParaRPr>
          </a:p>
        </p:txBody>
      </p:sp>
      <p:sp>
        <p:nvSpPr>
          <p:cNvPr id="99" name="TextBox 98"/>
          <p:cNvSpPr txBox="1"/>
          <p:nvPr/>
        </p:nvSpPr>
        <p:spPr>
          <a:xfrm>
            <a:off x="233644" y="3482359"/>
            <a:ext cx="367945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3</a:t>
            </a:r>
            <a:r>
              <a:rPr lang="en-IN" dirty="0" smtClean="0">
                <a:latin typeface="Times New Roman" panose="02020603050405020304" pitchFamily="18" charset="0"/>
                <a:cs typeface="Times New Roman" panose="02020603050405020304" pitchFamily="18" charset="0"/>
              </a:rPr>
              <a:t>) Convert decimal 0.6875 to binary</a:t>
            </a:r>
            <a:endParaRPr lang="en-IN" dirty="0">
              <a:latin typeface="Times New Roman" panose="02020603050405020304" pitchFamily="18" charset="0"/>
              <a:cs typeface="Times New Roman" panose="02020603050405020304" pitchFamily="18" charset="0"/>
            </a:endParaRPr>
          </a:p>
        </p:txBody>
      </p:sp>
      <p:sp>
        <p:nvSpPr>
          <p:cNvPr id="100" name="TextBox 99"/>
          <p:cNvSpPr txBox="1"/>
          <p:nvPr/>
        </p:nvSpPr>
        <p:spPr>
          <a:xfrm>
            <a:off x="233644" y="3930485"/>
            <a:ext cx="1917885" cy="1200329"/>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0.6875x2=  1.3750</a:t>
            </a:r>
          </a:p>
          <a:p>
            <a:r>
              <a:rPr lang="en-IN" dirty="0" smtClean="0">
                <a:latin typeface="Times New Roman" panose="02020603050405020304" pitchFamily="18" charset="0"/>
                <a:cs typeface="Times New Roman" panose="02020603050405020304" pitchFamily="18" charset="0"/>
              </a:rPr>
              <a:t>0.3750x2=  0.7500</a:t>
            </a:r>
          </a:p>
          <a:p>
            <a:r>
              <a:rPr lang="en-IN" dirty="0" smtClean="0">
                <a:latin typeface="Times New Roman" panose="02020603050405020304" pitchFamily="18" charset="0"/>
                <a:cs typeface="Times New Roman" panose="02020603050405020304" pitchFamily="18" charset="0"/>
              </a:rPr>
              <a:t>0.7500x2=  1.5000</a:t>
            </a:r>
          </a:p>
          <a:p>
            <a:r>
              <a:rPr lang="en-IN" dirty="0" smtClean="0">
                <a:latin typeface="Times New Roman" panose="02020603050405020304" pitchFamily="18" charset="0"/>
                <a:cs typeface="Times New Roman" panose="02020603050405020304" pitchFamily="18" charset="0"/>
              </a:rPr>
              <a:t>0.5000x2=  1.0000</a:t>
            </a:r>
            <a:endParaRPr lang="en-IN" dirty="0">
              <a:latin typeface="Times New Roman" panose="02020603050405020304" pitchFamily="18" charset="0"/>
              <a:cs typeface="Times New Roman" panose="02020603050405020304" pitchFamily="18" charset="0"/>
            </a:endParaRPr>
          </a:p>
        </p:txBody>
      </p:sp>
      <p:sp>
        <p:nvSpPr>
          <p:cNvPr id="102" name="TextBox 101"/>
          <p:cNvSpPr txBox="1"/>
          <p:nvPr/>
        </p:nvSpPr>
        <p:spPr>
          <a:xfrm>
            <a:off x="2165648" y="3977060"/>
            <a:ext cx="1949152"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0.6875</a:t>
            </a:r>
            <a:r>
              <a:rPr lang="en-IN" baseline="-25000" dirty="0" smtClean="0">
                <a:latin typeface="Times New Roman" panose="02020603050405020304" pitchFamily="18" charset="0"/>
                <a:cs typeface="Times New Roman" panose="02020603050405020304" pitchFamily="18" charset="0"/>
              </a:rPr>
              <a:t>10</a:t>
            </a:r>
            <a:r>
              <a:rPr lang="en-IN" dirty="0" smtClean="0">
                <a:latin typeface="Times New Roman" panose="02020603050405020304" pitchFamily="18" charset="0"/>
                <a:cs typeface="Times New Roman" panose="02020603050405020304" pitchFamily="18" charset="0"/>
              </a:rPr>
              <a:t> = 0.1011</a:t>
            </a:r>
            <a:r>
              <a:rPr lang="en-IN" baseline="-25000" dirty="0" smtClean="0">
                <a:latin typeface="Times New Roman" panose="02020603050405020304" pitchFamily="18" charset="0"/>
                <a:cs typeface="Times New Roman" panose="02020603050405020304" pitchFamily="18" charset="0"/>
              </a:rPr>
              <a:t>2</a:t>
            </a:r>
            <a:endParaRPr lang="en-IN" baseline="-25000" dirty="0">
              <a:latin typeface="Times New Roman" panose="02020603050405020304" pitchFamily="18" charset="0"/>
              <a:cs typeface="Times New Roman" panose="02020603050405020304" pitchFamily="18" charset="0"/>
            </a:endParaRPr>
          </a:p>
        </p:txBody>
      </p:sp>
      <p:sp>
        <p:nvSpPr>
          <p:cNvPr id="103" name="TextBox 102"/>
          <p:cNvSpPr txBox="1"/>
          <p:nvPr/>
        </p:nvSpPr>
        <p:spPr>
          <a:xfrm>
            <a:off x="2073370" y="4497675"/>
            <a:ext cx="4488796"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0.1011</a:t>
            </a:r>
            <a:r>
              <a:rPr lang="en-IN" baseline="-25000" dirty="0" smtClean="0">
                <a:latin typeface="Times New Roman" panose="02020603050405020304" pitchFamily="18" charset="0"/>
                <a:cs typeface="Times New Roman" panose="02020603050405020304" pitchFamily="18" charset="0"/>
              </a:rPr>
              <a:t>2</a:t>
            </a:r>
            <a:r>
              <a:rPr lang="en-IN" dirty="0" smtClean="0">
                <a:latin typeface="Times New Roman" panose="02020603050405020304" pitchFamily="18" charset="0"/>
                <a:cs typeface="Times New Roman" panose="02020603050405020304" pitchFamily="18" charset="0"/>
              </a:rPr>
              <a:t> = 1x2</a:t>
            </a:r>
            <a:r>
              <a:rPr lang="en-IN" baseline="30000" dirty="0" smtClean="0">
                <a:latin typeface="Times New Roman" panose="02020603050405020304" pitchFamily="18" charset="0"/>
                <a:cs typeface="Times New Roman" panose="02020603050405020304" pitchFamily="18" charset="0"/>
              </a:rPr>
              <a:t>-1</a:t>
            </a:r>
            <a:r>
              <a:rPr lang="en-IN" dirty="0" smtClean="0">
                <a:latin typeface="Times New Roman" panose="02020603050405020304" pitchFamily="18" charset="0"/>
                <a:cs typeface="Times New Roman" panose="02020603050405020304" pitchFamily="18" charset="0"/>
              </a:rPr>
              <a:t>+0x2</a:t>
            </a:r>
            <a:r>
              <a:rPr lang="en-IN" baseline="30000" dirty="0" smtClean="0">
                <a:latin typeface="Times New Roman" panose="02020603050405020304" pitchFamily="18" charset="0"/>
                <a:cs typeface="Times New Roman" panose="02020603050405020304" pitchFamily="18" charset="0"/>
              </a:rPr>
              <a:t>-2</a:t>
            </a:r>
            <a:r>
              <a:rPr lang="en-IN" dirty="0" smtClean="0">
                <a:latin typeface="Times New Roman" panose="02020603050405020304" pitchFamily="18" charset="0"/>
                <a:cs typeface="Times New Roman" panose="02020603050405020304" pitchFamily="18" charset="0"/>
              </a:rPr>
              <a:t>+1x2</a:t>
            </a:r>
            <a:r>
              <a:rPr lang="en-IN" baseline="30000" dirty="0" smtClean="0">
                <a:latin typeface="Times New Roman" panose="02020603050405020304" pitchFamily="18" charset="0"/>
                <a:cs typeface="Times New Roman" panose="02020603050405020304" pitchFamily="18" charset="0"/>
              </a:rPr>
              <a:t>-3</a:t>
            </a:r>
            <a:r>
              <a:rPr lang="en-IN" dirty="0" smtClean="0">
                <a:latin typeface="Times New Roman" panose="02020603050405020304" pitchFamily="18" charset="0"/>
                <a:cs typeface="Times New Roman" panose="02020603050405020304" pitchFamily="18" charset="0"/>
              </a:rPr>
              <a:t>+1x2</a:t>
            </a:r>
            <a:r>
              <a:rPr lang="en-IN" baseline="30000" dirty="0" smtClean="0">
                <a:latin typeface="Times New Roman" panose="02020603050405020304" pitchFamily="18" charset="0"/>
                <a:cs typeface="Times New Roman" panose="02020603050405020304" pitchFamily="18" charset="0"/>
              </a:rPr>
              <a:t>-4 </a:t>
            </a:r>
            <a:r>
              <a:rPr lang="en-IN" dirty="0" smtClean="0">
                <a:latin typeface="Times New Roman" panose="02020603050405020304" pitchFamily="18" charset="0"/>
                <a:cs typeface="Times New Roman" panose="02020603050405020304" pitchFamily="18" charset="0"/>
              </a:rPr>
              <a:t>= 0.6875</a:t>
            </a:r>
            <a:r>
              <a:rPr lang="en-IN" baseline="-25000" dirty="0" smtClean="0">
                <a:latin typeface="Times New Roman" panose="02020603050405020304" pitchFamily="18" charset="0"/>
                <a:cs typeface="Times New Roman" panose="02020603050405020304" pitchFamily="18" charset="0"/>
              </a:rPr>
              <a:t>10</a:t>
            </a:r>
            <a:endParaRPr lang="en-IN" baseline="-25000" dirty="0">
              <a:latin typeface="Times New Roman" panose="02020603050405020304" pitchFamily="18" charset="0"/>
              <a:cs typeface="Times New Roman" panose="02020603050405020304" pitchFamily="18" charset="0"/>
            </a:endParaRPr>
          </a:p>
        </p:txBody>
      </p:sp>
      <p:sp>
        <p:nvSpPr>
          <p:cNvPr id="104" name="TextBox 103"/>
          <p:cNvSpPr txBox="1"/>
          <p:nvPr/>
        </p:nvSpPr>
        <p:spPr>
          <a:xfrm>
            <a:off x="7089512" y="2814702"/>
            <a:ext cx="3679450"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4) Convert decimal 0.513 to octal</a:t>
            </a:r>
            <a:endParaRPr lang="en-IN" dirty="0">
              <a:latin typeface="Times New Roman" panose="02020603050405020304" pitchFamily="18" charset="0"/>
              <a:cs typeface="Times New Roman" panose="02020603050405020304" pitchFamily="18" charset="0"/>
            </a:endParaRPr>
          </a:p>
        </p:txBody>
      </p:sp>
      <p:sp>
        <p:nvSpPr>
          <p:cNvPr id="105" name="TextBox 104"/>
          <p:cNvSpPr txBox="1"/>
          <p:nvPr/>
        </p:nvSpPr>
        <p:spPr>
          <a:xfrm>
            <a:off x="7147569" y="3229853"/>
            <a:ext cx="1807746" cy="1477328"/>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0.513x8=  4.104</a:t>
            </a:r>
          </a:p>
          <a:p>
            <a:r>
              <a:rPr lang="en-IN" dirty="0" smtClean="0">
                <a:latin typeface="Times New Roman" panose="02020603050405020304" pitchFamily="18" charset="0"/>
                <a:cs typeface="Times New Roman" panose="02020603050405020304" pitchFamily="18" charset="0"/>
              </a:rPr>
              <a:t>0.104x8=  0.832</a:t>
            </a:r>
          </a:p>
          <a:p>
            <a:r>
              <a:rPr lang="en-IN" dirty="0" smtClean="0">
                <a:latin typeface="Times New Roman" panose="02020603050405020304" pitchFamily="18" charset="0"/>
                <a:cs typeface="Times New Roman" panose="02020603050405020304" pitchFamily="18" charset="0"/>
              </a:rPr>
              <a:t>0.832x8=  6.656</a:t>
            </a:r>
          </a:p>
          <a:p>
            <a:r>
              <a:rPr lang="en-IN" dirty="0" smtClean="0">
                <a:latin typeface="Times New Roman" panose="02020603050405020304" pitchFamily="18" charset="0"/>
                <a:cs typeface="Times New Roman" panose="02020603050405020304" pitchFamily="18" charset="0"/>
              </a:rPr>
              <a:t>0.656x8=  5.248</a:t>
            </a:r>
          </a:p>
          <a:p>
            <a:r>
              <a:rPr lang="en-IN" dirty="0" smtClean="0">
                <a:latin typeface="Times New Roman" panose="02020603050405020304" pitchFamily="18" charset="0"/>
                <a:cs typeface="Times New Roman" panose="02020603050405020304" pitchFamily="18" charset="0"/>
              </a:rPr>
              <a:t>0.248x8=  1.984</a:t>
            </a:r>
            <a:endParaRPr lang="en-IN" dirty="0">
              <a:latin typeface="Times New Roman" panose="02020603050405020304" pitchFamily="18" charset="0"/>
              <a:cs typeface="Times New Roman" panose="02020603050405020304" pitchFamily="18" charset="0"/>
            </a:endParaRPr>
          </a:p>
        </p:txBody>
      </p:sp>
      <p:sp>
        <p:nvSpPr>
          <p:cNvPr id="106" name="TextBox 105"/>
          <p:cNvSpPr txBox="1"/>
          <p:nvPr/>
        </p:nvSpPr>
        <p:spPr>
          <a:xfrm>
            <a:off x="9154287" y="3336425"/>
            <a:ext cx="1949152"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0.513</a:t>
            </a:r>
            <a:r>
              <a:rPr lang="en-IN" baseline="-25000" dirty="0" smtClean="0">
                <a:latin typeface="Times New Roman" panose="02020603050405020304" pitchFamily="18" charset="0"/>
                <a:cs typeface="Times New Roman" panose="02020603050405020304" pitchFamily="18" charset="0"/>
              </a:rPr>
              <a:t>10</a:t>
            </a:r>
            <a:r>
              <a:rPr lang="en-IN" dirty="0" smtClean="0">
                <a:latin typeface="Times New Roman" panose="02020603050405020304" pitchFamily="18" charset="0"/>
                <a:cs typeface="Times New Roman" panose="02020603050405020304" pitchFamily="18" charset="0"/>
              </a:rPr>
              <a:t> = 0.40651</a:t>
            </a:r>
            <a:r>
              <a:rPr lang="en-IN" baseline="-25000" dirty="0" smtClean="0">
                <a:latin typeface="Times New Roman" panose="02020603050405020304" pitchFamily="18" charset="0"/>
                <a:cs typeface="Times New Roman" panose="02020603050405020304" pitchFamily="18" charset="0"/>
              </a:rPr>
              <a:t>8</a:t>
            </a:r>
            <a:endParaRPr lang="en-IN" baseline="-25000" dirty="0">
              <a:latin typeface="Times New Roman" panose="02020603050405020304" pitchFamily="18" charset="0"/>
              <a:cs typeface="Times New Roman" panose="02020603050405020304" pitchFamily="18" charset="0"/>
            </a:endParaRPr>
          </a:p>
        </p:txBody>
      </p:sp>
      <p:sp>
        <p:nvSpPr>
          <p:cNvPr id="107" name="TextBox 106"/>
          <p:cNvSpPr txBox="1"/>
          <p:nvPr/>
        </p:nvSpPr>
        <p:spPr>
          <a:xfrm>
            <a:off x="7166213" y="4745201"/>
            <a:ext cx="4488796" cy="646331"/>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0.40651</a:t>
            </a:r>
            <a:r>
              <a:rPr lang="en-IN" baseline="-25000" dirty="0" smtClean="0">
                <a:latin typeface="Times New Roman" panose="02020603050405020304" pitchFamily="18" charset="0"/>
                <a:cs typeface="Times New Roman" panose="02020603050405020304" pitchFamily="18" charset="0"/>
              </a:rPr>
              <a:t>8</a:t>
            </a:r>
            <a:r>
              <a:rPr lang="en-IN" dirty="0" smtClean="0">
                <a:latin typeface="Times New Roman" panose="02020603050405020304" pitchFamily="18" charset="0"/>
                <a:cs typeface="Times New Roman" panose="02020603050405020304" pitchFamily="18" charset="0"/>
              </a:rPr>
              <a:t> = 4x8</a:t>
            </a:r>
            <a:r>
              <a:rPr lang="en-IN" baseline="30000" dirty="0" smtClean="0">
                <a:latin typeface="Times New Roman" panose="02020603050405020304" pitchFamily="18" charset="0"/>
                <a:cs typeface="Times New Roman" panose="02020603050405020304" pitchFamily="18" charset="0"/>
              </a:rPr>
              <a:t>-1</a:t>
            </a:r>
            <a:r>
              <a:rPr lang="en-IN" dirty="0" smtClean="0">
                <a:latin typeface="Times New Roman" panose="02020603050405020304" pitchFamily="18" charset="0"/>
                <a:cs typeface="Times New Roman" panose="02020603050405020304" pitchFamily="18" charset="0"/>
              </a:rPr>
              <a:t>+0x8</a:t>
            </a:r>
            <a:r>
              <a:rPr lang="en-IN" baseline="30000" dirty="0" smtClean="0">
                <a:latin typeface="Times New Roman" panose="02020603050405020304" pitchFamily="18" charset="0"/>
                <a:cs typeface="Times New Roman" panose="02020603050405020304" pitchFamily="18" charset="0"/>
              </a:rPr>
              <a:t>-2</a:t>
            </a:r>
            <a:r>
              <a:rPr lang="en-IN" dirty="0" smtClean="0">
                <a:latin typeface="Times New Roman" panose="02020603050405020304" pitchFamily="18" charset="0"/>
                <a:cs typeface="Times New Roman" panose="02020603050405020304" pitchFamily="18" charset="0"/>
              </a:rPr>
              <a:t>+6x8</a:t>
            </a:r>
            <a:r>
              <a:rPr lang="en-IN" baseline="30000" dirty="0" smtClean="0">
                <a:latin typeface="Times New Roman" panose="02020603050405020304" pitchFamily="18" charset="0"/>
                <a:cs typeface="Times New Roman" panose="02020603050405020304" pitchFamily="18" charset="0"/>
              </a:rPr>
              <a:t>-3</a:t>
            </a:r>
            <a:r>
              <a:rPr lang="en-IN" dirty="0" smtClean="0">
                <a:latin typeface="Times New Roman" panose="02020603050405020304" pitchFamily="18" charset="0"/>
                <a:cs typeface="Times New Roman" panose="02020603050405020304" pitchFamily="18" charset="0"/>
              </a:rPr>
              <a:t>+5x8</a:t>
            </a:r>
            <a:r>
              <a:rPr lang="en-IN" baseline="30000" dirty="0" smtClean="0">
                <a:latin typeface="Times New Roman" panose="02020603050405020304" pitchFamily="18" charset="0"/>
                <a:cs typeface="Times New Roman" panose="02020603050405020304" pitchFamily="18" charset="0"/>
              </a:rPr>
              <a:t>-4 </a:t>
            </a:r>
            <a:r>
              <a:rPr lang="en-IN" dirty="0" smtClean="0">
                <a:latin typeface="Times New Roman" panose="02020603050405020304" pitchFamily="18" charset="0"/>
                <a:cs typeface="Times New Roman" panose="02020603050405020304" pitchFamily="18" charset="0"/>
              </a:rPr>
              <a:t>+1x8</a:t>
            </a:r>
            <a:r>
              <a:rPr lang="en-IN" baseline="30000" dirty="0" smtClean="0">
                <a:latin typeface="Times New Roman" panose="02020603050405020304" pitchFamily="18" charset="0"/>
                <a:cs typeface="Times New Roman" panose="02020603050405020304" pitchFamily="18" charset="0"/>
              </a:rPr>
              <a:t>-5</a:t>
            </a:r>
            <a:r>
              <a:rPr lang="en-IN" dirty="0" smtClean="0">
                <a:latin typeface="Times New Roman" panose="02020603050405020304" pitchFamily="18" charset="0"/>
                <a:cs typeface="Times New Roman" panose="02020603050405020304" pitchFamily="18" charset="0"/>
              </a:rPr>
              <a:t> =0.513</a:t>
            </a:r>
            <a:r>
              <a:rPr lang="en-IN" baseline="-25000" dirty="0" smtClean="0">
                <a:latin typeface="Times New Roman" panose="02020603050405020304" pitchFamily="18" charset="0"/>
                <a:cs typeface="Times New Roman" panose="02020603050405020304" pitchFamily="18" charset="0"/>
              </a:rPr>
              <a:t>10</a:t>
            </a:r>
            <a:endParaRPr lang="en-IN" baseline="-25000" dirty="0">
              <a:latin typeface="Times New Roman" panose="02020603050405020304" pitchFamily="18" charset="0"/>
              <a:cs typeface="Times New Roman" panose="02020603050405020304" pitchFamily="18" charset="0"/>
            </a:endParaRPr>
          </a:p>
        </p:txBody>
      </p:sp>
      <p:cxnSp>
        <p:nvCxnSpPr>
          <p:cNvPr id="70" name="Straight Connector 69"/>
          <p:cNvCxnSpPr/>
          <p:nvPr/>
        </p:nvCxnSpPr>
        <p:spPr>
          <a:xfrm>
            <a:off x="551542" y="3135087"/>
            <a:ext cx="56605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rot="16200000" flipV="1">
            <a:off x="428173" y="2445659"/>
            <a:ext cx="1407885"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8193315" y="1850572"/>
            <a:ext cx="56605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rot="5400000" flipH="1" flipV="1">
            <a:off x="8512628" y="1625604"/>
            <a:ext cx="500747" cy="72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rot="16200000" flipH="1">
            <a:off x="878114" y="4564743"/>
            <a:ext cx="986972" cy="145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rot="16200000" flipH="1">
            <a:off x="7547429" y="3918858"/>
            <a:ext cx="1284515" cy="217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327987" y="5231331"/>
            <a:ext cx="3679450" cy="646331"/>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Convert decimal 41.6875 to binary</a:t>
            </a:r>
          </a:p>
          <a:p>
            <a:r>
              <a:rPr lang="en-IN" dirty="0" smtClean="0">
                <a:latin typeface="Times New Roman" panose="02020603050405020304" pitchFamily="18" charset="0"/>
                <a:cs typeface="Times New Roman" panose="02020603050405020304" pitchFamily="18" charset="0"/>
              </a:rPr>
              <a:t>41.6875</a:t>
            </a:r>
            <a:r>
              <a:rPr lang="en-IN" baseline="-25000" dirty="0" smtClean="0">
                <a:latin typeface="Times New Roman" panose="02020603050405020304" pitchFamily="18" charset="0"/>
                <a:cs typeface="Times New Roman" panose="02020603050405020304" pitchFamily="18" charset="0"/>
              </a:rPr>
              <a:t>10</a:t>
            </a:r>
            <a:r>
              <a:rPr lang="en-IN" dirty="0" smtClean="0">
                <a:latin typeface="Times New Roman" panose="02020603050405020304" pitchFamily="18" charset="0"/>
                <a:cs typeface="Times New Roman" panose="02020603050405020304" pitchFamily="18" charset="0"/>
              </a:rPr>
              <a:t> = 101001.1011</a:t>
            </a:r>
            <a:r>
              <a:rPr lang="en-IN" baseline="-25000" dirty="0" smtClean="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p:txBody>
      </p:sp>
      <p:sp>
        <p:nvSpPr>
          <p:cNvPr id="74" name="TextBox 73"/>
          <p:cNvSpPr txBox="1"/>
          <p:nvPr/>
        </p:nvSpPr>
        <p:spPr>
          <a:xfrm>
            <a:off x="6458857" y="5412759"/>
            <a:ext cx="4377551" cy="646331"/>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Convert decimal 153.513 to octal</a:t>
            </a:r>
          </a:p>
          <a:p>
            <a:r>
              <a:rPr lang="en-IN" dirty="0" smtClean="0">
                <a:latin typeface="Times New Roman" panose="02020603050405020304" pitchFamily="18" charset="0"/>
                <a:cs typeface="Times New Roman" panose="02020603050405020304" pitchFamily="18" charset="0"/>
              </a:rPr>
              <a:t>153.513</a:t>
            </a:r>
            <a:r>
              <a:rPr lang="en-IN" baseline="-25000" dirty="0" smtClean="0">
                <a:latin typeface="Times New Roman" panose="02020603050405020304" pitchFamily="18" charset="0"/>
                <a:cs typeface="Times New Roman" panose="02020603050405020304" pitchFamily="18" charset="0"/>
              </a:rPr>
              <a:t>10</a:t>
            </a:r>
            <a:r>
              <a:rPr lang="en-IN" dirty="0" smtClean="0">
                <a:latin typeface="Times New Roman" panose="02020603050405020304" pitchFamily="18" charset="0"/>
                <a:cs typeface="Times New Roman" panose="02020603050405020304" pitchFamily="18" charset="0"/>
              </a:rPr>
              <a:t> = 231.40651</a:t>
            </a:r>
            <a:r>
              <a:rPr lang="en-IN" baseline="-25000" dirty="0" smtClean="0">
                <a:latin typeface="Times New Roman" panose="02020603050405020304" pitchFamily="18" charset="0"/>
                <a:cs typeface="Times New Roman" panose="02020603050405020304" pitchFamily="18" charset="0"/>
              </a:rPr>
              <a:t>8</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741145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5835" y="336176"/>
            <a:ext cx="10233212" cy="5078313"/>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5) 10 110 001 101 011.111 100 000 110</a:t>
            </a:r>
            <a:r>
              <a:rPr lang="en-IN" baseline="-25000" dirty="0" smtClean="0">
                <a:latin typeface="Times New Roman" panose="02020603050405020304" pitchFamily="18" charset="0"/>
                <a:cs typeface="Times New Roman" panose="02020603050405020304" pitchFamily="18" charset="0"/>
              </a:rPr>
              <a:t>2</a:t>
            </a:r>
            <a:r>
              <a:rPr lang="en-IN" dirty="0" smtClean="0">
                <a:latin typeface="Times New Roman" panose="02020603050405020304" pitchFamily="18" charset="0"/>
                <a:cs typeface="Times New Roman" panose="02020603050405020304" pitchFamily="18" charset="0"/>
              </a:rPr>
              <a:t> = X</a:t>
            </a:r>
            <a:r>
              <a:rPr lang="en-IN" baseline="-25000" dirty="0" smtClean="0">
                <a:latin typeface="Times New Roman" panose="02020603050405020304" pitchFamily="18" charset="0"/>
                <a:cs typeface="Times New Roman" panose="02020603050405020304" pitchFamily="18" charset="0"/>
              </a:rPr>
              <a:t>8</a:t>
            </a:r>
          </a:p>
          <a:p>
            <a:r>
              <a:rPr lang="en-IN" dirty="0" smtClean="0">
                <a:latin typeface="Times New Roman" panose="02020603050405020304" pitchFamily="18" charset="0"/>
                <a:cs typeface="Times New Roman" panose="02020603050405020304" pitchFamily="18" charset="0"/>
              </a:rPr>
              <a:t>X= 2 6 1 5 3.7 4 0 6</a:t>
            </a:r>
          </a:p>
          <a:p>
            <a:r>
              <a:rPr lang="en-IN" dirty="0" smtClean="0">
                <a:latin typeface="Times New Roman" panose="02020603050405020304" pitchFamily="18" charset="0"/>
                <a:cs typeface="Times New Roman" panose="02020603050405020304" pitchFamily="18" charset="0"/>
              </a:rPr>
              <a:t>One octal digit corresponds to 3 binary digits</a:t>
            </a:r>
          </a:p>
          <a:p>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6) 10 1100 0110 1011.1111 0010</a:t>
            </a:r>
            <a:r>
              <a:rPr lang="en-IN" baseline="-25000" dirty="0" smtClean="0">
                <a:latin typeface="Times New Roman" panose="02020603050405020304" pitchFamily="18" charset="0"/>
                <a:cs typeface="Times New Roman" panose="02020603050405020304" pitchFamily="18" charset="0"/>
              </a:rPr>
              <a:t>2</a:t>
            </a:r>
            <a:r>
              <a:rPr lang="en-IN" dirty="0" smtClean="0">
                <a:latin typeface="Times New Roman" panose="02020603050405020304" pitchFamily="18" charset="0"/>
                <a:cs typeface="Times New Roman" panose="02020603050405020304" pitchFamily="18" charset="0"/>
              </a:rPr>
              <a:t> = X</a:t>
            </a:r>
            <a:r>
              <a:rPr lang="en-IN" baseline="-25000" dirty="0" smtClean="0">
                <a:latin typeface="Times New Roman" panose="02020603050405020304" pitchFamily="18" charset="0"/>
                <a:cs typeface="Times New Roman" panose="02020603050405020304" pitchFamily="18" charset="0"/>
              </a:rPr>
              <a:t>16</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X= 2 C 6 B. F 2</a:t>
            </a:r>
          </a:p>
          <a:p>
            <a:r>
              <a:rPr lang="en-IN" dirty="0" smtClean="0">
                <a:latin typeface="Times New Roman" panose="02020603050405020304" pitchFamily="18" charset="0"/>
                <a:cs typeface="Times New Roman" panose="02020603050405020304" pitchFamily="18" charset="0"/>
              </a:rPr>
              <a:t>One hexadecimal digit corresponds to 4 binary digits</a:t>
            </a:r>
          </a:p>
          <a:p>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7) 673.124</a:t>
            </a:r>
            <a:r>
              <a:rPr lang="en-IN" baseline="-25000" dirty="0" smtClean="0">
                <a:latin typeface="Times New Roman" panose="02020603050405020304" pitchFamily="18" charset="0"/>
                <a:cs typeface="Times New Roman" panose="02020603050405020304" pitchFamily="18" charset="0"/>
              </a:rPr>
              <a:t>8</a:t>
            </a:r>
            <a:r>
              <a:rPr lang="en-IN" dirty="0" smtClean="0">
                <a:latin typeface="Times New Roman" panose="02020603050405020304" pitchFamily="18" charset="0"/>
                <a:cs typeface="Times New Roman" panose="02020603050405020304" pitchFamily="18" charset="0"/>
              </a:rPr>
              <a:t> = X</a:t>
            </a:r>
            <a:r>
              <a:rPr lang="en-IN" baseline="-25000" dirty="0" smtClean="0">
                <a:latin typeface="Times New Roman" panose="02020603050405020304" pitchFamily="18" charset="0"/>
                <a:cs typeface="Times New Roman" panose="02020603050405020304" pitchFamily="18" charset="0"/>
              </a:rPr>
              <a:t>2</a:t>
            </a:r>
          </a:p>
          <a:p>
            <a:r>
              <a:rPr lang="en-IN" dirty="0" smtClean="0">
                <a:latin typeface="Times New Roman" panose="02020603050405020304" pitchFamily="18" charset="0"/>
                <a:cs typeface="Times New Roman" panose="02020603050405020304" pitchFamily="18" charset="0"/>
              </a:rPr>
              <a:t>X = 110 111 011 . 001 010 100</a:t>
            </a:r>
          </a:p>
          <a:p>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8) (306.D)</a:t>
            </a:r>
            <a:r>
              <a:rPr lang="en-IN" baseline="-25000" dirty="0" smtClean="0">
                <a:latin typeface="Times New Roman" panose="02020603050405020304" pitchFamily="18" charset="0"/>
                <a:cs typeface="Times New Roman" panose="02020603050405020304" pitchFamily="18" charset="0"/>
              </a:rPr>
              <a:t>16</a:t>
            </a:r>
            <a:r>
              <a:rPr lang="en-IN" dirty="0" smtClean="0">
                <a:latin typeface="Times New Roman" panose="02020603050405020304" pitchFamily="18" charset="0"/>
                <a:cs typeface="Times New Roman" panose="02020603050405020304" pitchFamily="18" charset="0"/>
              </a:rPr>
              <a:t> = X</a:t>
            </a:r>
            <a:r>
              <a:rPr lang="en-IN" baseline="-25000" dirty="0" smtClean="0">
                <a:latin typeface="Times New Roman" panose="02020603050405020304" pitchFamily="18" charset="0"/>
                <a:cs typeface="Times New Roman" panose="02020603050405020304" pitchFamily="18" charset="0"/>
              </a:rPr>
              <a:t>2</a:t>
            </a:r>
          </a:p>
          <a:p>
            <a:r>
              <a:rPr lang="en-IN" dirty="0" smtClean="0">
                <a:latin typeface="Times New Roman" panose="02020603050405020304" pitchFamily="18" charset="0"/>
                <a:cs typeface="Times New Roman" panose="02020603050405020304" pitchFamily="18" charset="0"/>
              </a:rPr>
              <a:t>X = 0011 0000 0110 . 1101</a:t>
            </a:r>
          </a:p>
          <a:p>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9) 399</a:t>
            </a:r>
            <a:r>
              <a:rPr lang="en-IN" baseline="-25000" dirty="0" smtClean="0">
                <a:latin typeface="Times New Roman" panose="02020603050405020304" pitchFamily="18" charset="0"/>
                <a:cs typeface="Times New Roman" panose="02020603050405020304" pitchFamily="18" charset="0"/>
              </a:rPr>
              <a:t>16</a:t>
            </a:r>
            <a:r>
              <a:rPr lang="en-IN" dirty="0" smtClean="0">
                <a:latin typeface="Times New Roman" panose="02020603050405020304" pitchFamily="18" charset="0"/>
                <a:cs typeface="Times New Roman" panose="02020603050405020304" pitchFamily="18" charset="0"/>
              </a:rPr>
              <a:t> = X</a:t>
            </a:r>
            <a:r>
              <a:rPr lang="en-IN" baseline="-25000" dirty="0" smtClean="0">
                <a:latin typeface="Times New Roman" panose="02020603050405020304" pitchFamily="18" charset="0"/>
                <a:cs typeface="Times New Roman" panose="02020603050405020304" pitchFamily="18" charset="0"/>
              </a:rPr>
              <a:t>10</a:t>
            </a:r>
          </a:p>
          <a:p>
            <a:r>
              <a:rPr lang="en-IN" dirty="0" smtClean="0">
                <a:latin typeface="Times New Roman" panose="02020603050405020304" pitchFamily="18" charset="0"/>
                <a:cs typeface="Times New Roman" panose="02020603050405020304" pitchFamily="18" charset="0"/>
              </a:rPr>
              <a:t>X = 3x16</a:t>
            </a:r>
            <a:r>
              <a:rPr lang="en-IN" baseline="30000" dirty="0" smtClean="0">
                <a:latin typeface="Times New Roman" panose="02020603050405020304" pitchFamily="18" charset="0"/>
                <a:cs typeface="Times New Roman" panose="02020603050405020304" pitchFamily="18" charset="0"/>
              </a:rPr>
              <a:t>2</a:t>
            </a:r>
            <a:r>
              <a:rPr lang="en-IN" dirty="0" smtClean="0">
                <a:latin typeface="Times New Roman" panose="02020603050405020304" pitchFamily="18" charset="0"/>
                <a:cs typeface="Times New Roman" panose="02020603050405020304" pitchFamily="18" charset="0"/>
              </a:rPr>
              <a:t>+9x16</a:t>
            </a:r>
            <a:r>
              <a:rPr lang="en-IN" baseline="30000" dirty="0" smtClean="0">
                <a:latin typeface="Times New Roman" panose="02020603050405020304" pitchFamily="18" charset="0"/>
                <a:cs typeface="Times New Roman" panose="02020603050405020304" pitchFamily="18" charset="0"/>
              </a:rPr>
              <a:t>1</a:t>
            </a:r>
            <a:r>
              <a:rPr lang="en-IN" dirty="0" smtClean="0">
                <a:latin typeface="Times New Roman" panose="02020603050405020304" pitchFamily="18" charset="0"/>
                <a:cs typeface="Times New Roman" panose="02020603050405020304" pitchFamily="18" charset="0"/>
              </a:rPr>
              <a:t>+9x16</a:t>
            </a:r>
            <a:r>
              <a:rPr lang="en-IN" baseline="30000" dirty="0" smtClean="0">
                <a:latin typeface="Times New Roman" panose="02020603050405020304" pitchFamily="18" charset="0"/>
                <a:cs typeface="Times New Roman" panose="02020603050405020304" pitchFamily="18" charset="0"/>
              </a:rPr>
              <a:t>0</a:t>
            </a:r>
            <a:r>
              <a:rPr lang="en-IN" dirty="0" smtClean="0">
                <a:latin typeface="Times New Roman" panose="02020603050405020304" pitchFamily="18" charset="0"/>
                <a:cs typeface="Times New Roman" panose="02020603050405020304" pitchFamily="18" charset="0"/>
              </a:rPr>
              <a:t> = 921</a:t>
            </a:r>
          </a:p>
          <a:p>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10) 921</a:t>
            </a:r>
            <a:r>
              <a:rPr lang="en-IN" baseline="-25000" dirty="0" smtClean="0">
                <a:latin typeface="Times New Roman" panose="02020603050405020304" pitchFamily="18" charset="0"/>
                <a:cs typeface="Times New Roman" panose="02020603050405020304" pitchFamily="18" charset="0"/>
              </a:rPr>
              <a:t>10</a:t>
            </a:r>
            <a:r>
              <a:rPr lang="en-IN" dirty="0" smtClean="0">
                <a:latin typeface="Times New Roman" panose="02020603050405020304" pitchFamily="18" charset="0"/>
                <a:cs typeface="Times New Roman" panose="02020603050405020304" pitchFamily="18" charset="0"/>
              </a:rPr>
              <a:t> = X</a:t>
            </a:r>
            <a:r>
              <a:rPr lang="en-IN" baseline="-25000" dirty="0" smtClean="0">
                <a:latin typeface="Times New Roman" panose="02020603050405020304" pitchFamily="18" charset="0"/>
                <a:cs typeface="Times New Roman" panose="02020603050405020304" pitchFamily="18" charset="0"/>
              </a:rPr>
              <a:t>16</a:t>
            </a:r>
          </a:p>
        </p:txBody>
      </p:sp>
      <p:sp>
        <p:nvSpPr>
          <p:cNvPr id="3" name="TextBox 2"/>
          <p:cNvSpPr txBox="1"/>
          <p:nvPr/>
        </p:nvSpPr>
        <p:spPr>
          <a:xfrm>
            <a:off x="573515" y="5563439"/>
            <a:ext cx="491487" cy="338554"/>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921</a:t>
            </a:r>
            <a:endParaRPr lang="en-IN" sz="1600" dirty="0">
              <a:latin typeface="Times New Roman" panose="02020603050405020304" pitchFamily="18" charset="0"/>
              <a:cs typeface="Times New Roman" panose="02020603050405020304" pitchFamily="18" charset="0"/>
            </a:endParaRPr>
          </a:p>
        </p:txBody>
      </p:sp>
      <p:cxnSp>
        <p:nvCxnSpPr>
          <p:cNvPr id="4" name="Straight Connector 3"/>
          <p:cNvCxnSpPr/>
          <p:nvPr/>
        </p:nvCxnSpPr>
        <p:spPr>
          <a:xfrm flipH="1">
            <a:off x="573516" y="5578745"/>
            <a:ext cx="13447" cy="336333"/>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586963" y="5915078"/>
            <a:ext cx="414169"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86963" y="5937809"/>
            <a:ext cx="427616" cy="338554"/>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57</a:t>
            </a:r>
            <a:endParaRPr lang="en-IN" sz="16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580239" y="6228398"/>
            <a:ext cx="427616" cy="338554"/>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3</a:t>
            </a:r>
            <a:endParaRPr lang="en-IN" sz="1600" dirty="0">
              <a:latin typeface="Times New Roman" panose="02020603050405020304" pitchFamily="18" charset="0"/>
              <a:cs typeface="Times New Roman" panose="02020603050405020304" pitchFamily="18" charset="0"/>
            </a:endParaRPr>
          </a:p>
        </p:txBody>
      </p:sp>
      <p:cxnSp>
        <p:nvCxnSpPr>
          <p:cNvPr id="8" name="Straight Connector 7"/>
          <p:cNvCxnSpPr/>
          <p:nvPr/>
        </p:nvCxnSpPr>
        <p:spPr>
          <a:xfrm flipH="1">
            <a:off x="560069" y="5933145"/>
            <a:ext cx="13447" cy="336333"/>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560068" y="6269478"/>
            <a:ext cx="13447" cy="3363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73516" y="6269478"/>
            <a:ext cx="4141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60068" y="6605811"/>
            <a:ext cx="4141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96915" y="6406504"/>
            <a:ext cx="168089" cy="96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910363" y="6113669"/>
            <a:ext cx="168089" cy="9674"/>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99866" y="5913343"/>
            <a:ext cx="427616" cy="338554"/>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16 </a:t>
            </a:r>
            <a:endParaRPr lang="en-IN" sz="16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295835" y="5595329"/>
            <a:ext cx="427616" cy="338554"/>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16</a:t>
            </a:r>
            <a:endParaRPr lang="en-IN" sz="16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1075764" y="6228398"/>
            <a:ext cx="427616"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9</a:t>
            </a:r>
          </a:p>
        </p:txBody>
      </p:sp>
      <p:sp>
        <p:nvSpPr>
          <p:cNvPr id="17" name="TextBox 16"/>
          <p:cNvSpPr txBox="1"/>
          <p:nvPr/>
        </p:nvSpPr>
        <p:spPr>
          <a:xfrm>
            <a:off x="1075764" y="5940219"/>
            <a:ext cx="427616"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9</a:t>
            </a:r>
          </a:p>
        </p:txBody>
      </p:sp>
      <p:sp>
        <p:nvSpPr>
          <p:cNvPr id="18" name="TextBox 17"/>
          <p:cNvSpPr txBox="1"/>
          <p:nvPr/>
        </p:nvSpPr>
        <p:spPr>
          <a:xfrm>
            <a:off x="1503381" y="5518002"/>
            <a:ext cx="984326"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X = 399</a:t>
            </a:r>
            <a:endParaRPr lang="en-IN" baseline="-250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2831957" y="5396743"/>
            <a:ext cx="2022431" cy="1200329"/>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11) 0.513</a:t>
            </a:r>
            <a:r>
              <a:rPr lang="en-IN" baseline="-25000" dirty="0" smtClean="0">
                <a:latin typeface="Times New Roman" panose="02020603050405020304" pitchFamily="18" charset="0"/>
                <a:cs typeface="Times New Roman" panose="02020603050405020304" pitchFamily="18" charset="0"/>
              </a:rPr>
              <a:t>10</a:t>
            </a:r>
            <a:r>
              <a:rPr lang="en-IN" dirty="0" smtClean="0">
                <a:latin typeface="Times New Roman" panose="02020603050405020304" pitchFamily="18" charset="0"/>
                <a:cs typeface="Times New Roman" panose="02020603050405020304" pitchFamily="18" charset="0"/>
              </a:rPr>
              <a:t> = X</a:t>
            </a:r>
            <a:r>
              <a:rPr lang="en-IN" baseline="-25000" dirty="0" smtClean="0">
                <a:latin typeface="Times New Roman" panose="02020603050405020304" pitchFamily="18" charset="0"/>
                <a:cs typeface="Times New Roman" panose="02020603050405020304" pitchFamily="18" charset="0"/>
              </a:rPr>
              <a:t>16</a:t>
            </a:r>
          </a:p>
          <a:p>
            <a:r>
              <a:rPr lang="en-IN" dirty="0" smtClean="0">
                <a:latin typeface="Times New Roman" panose="02020603050405020304" pitchFamily="18" charset="0"/>
                <a:cs typeface="Times New Roman" panose="02020603050405020304" pitchFamily="18" charset="0"/>
              </a:rPr>
              <a:t>0.513x16 = 8.208</a:t>
            </a:r>
          </a:p>
          <a:p>
            <a:r>
              <a:rPr lang="en-IN" dirty="0" smtClean="0">
                <a:latin typeface="Times New Roman" panose="02020603050405020304" pitchFamily="18" charset="0"/>
                <a:cs typeface="Times New Roman" panose="02020603050405020304" pitchFamily="18" charset="0"/>
              </a:rPr>
              <a:t>0.208x16=3.328</a:t>
            </a:r>
          </a:p>
          <a:p>
            <a:r>
              <a:rPr lang="en-IN" dirty="0" smtClean="0">
                <a:latin typeface="Times New Roman" panose="02020603050405020304" pitchFamily="18" charset="0"/>
                <a:cs typeface="Times New Roman" panose="02020603050405020304" pitchFamily="18" charset="0"/>
              </a:rPr>
              <a:t>0.328x16=5.248</a:t>
            </a:r>
            <a:endParaRPr lang="en-IN"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5228899" y="5452111"/>
            <a:ext cx="1392443"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X = 0.835 </a:t>
            </a:r>
            <a:endParaRPr lang="en-IN" baseline="-25000" dirty="0">
              <a:latin typeface="Times New Roman" panose="02020603050405020304" pitchFamily="18" charset="0"/>
              <a:cs typeface="Times New Roman" panose="02020603050405020304" pitchFamily="18" charset="0"/>
            </a:endParaRPr>
          </a:p>
        </p:txBody>
      </p:sp>
      <p:cxnSp>
        <p:nvCxnSpPr>
          <p:cNvPr id="24" name="Straight Connector 23"/>
          <p:cNvCxnSpPr/>
          <p:nvPr/>
        </p:nvCxnSpPr>
        <p:spPr>
          <a:xfrm>
            <a:off x="3722914" y="378823"/>
            <a:ext cx="30044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706880" y="374468"/>
            <a:ext cx="30044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107474" y="383177"/>
            <a:ext cx="30044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495005" y="365760"/>
            <a:ext cx="30044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921725" y="361405"/>
            <a:ext cx="30044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309257" y="370114"/>
            <a:ext cx="30044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314994" y="374468"/>
            <a:ext cx="30044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39931" y="396239"/>
            <a:ext cx="30044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940526" y="378822"/>
            <a:ext cx="30044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952206" y="1449977"/>
            <a:ext cx="404948" cy="130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432560" y="1458686"/>
            <a:ext cx="404948" cy="130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937657" y="1467394"/>
            <a:ext cx="404948" cy="130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468881" y="1449977"/>
            <a:ext cx="404948" cy="1306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910046" y="1458686"/>
            <a:ext cx="404948" cy="13063"/>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09303" y="1467394"/>
            <a:ext cx="404948" cy="1306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210709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2729" y="376518"/>
            <a:ext cx="11712389" cy="5909310"/>
          </a:xfrm>
          <a:prstGeom prst="rect">
            <a:avLst/>
          </a:prstGeom>
          <a:noFill/>
        </p:spPr>
        <p:txBody>
          <a:bodyPr wrap="square" rtlCol="0">
            <a:spAutoFit/>
          </a:bodyPr>
          <a:lstStyle/>
          <a:p>
            <a:r>
              <a:rPr lang="en-IN" b="1" u="sng" dirty="0" smtClean="0">
                <a:latin typeface="Times New Roman" panose="02020603050405020304" pitchFamily="18" charset="0"/>
                <a:cs typeface="Times New Roman" panose="02020603050405020304" pitchFamily="18" charset="0"/>
              </a:rPr>
              <a:t>Representation of negative numbers</a:t>
            </a:r>
          </a:p>
          <a:p>
            <a:pPr marL="342900" indent="-342900">
              <a:buAutoNum type="arabicParenR"/>
            </a:pPr>
            <a:r>
              <a:rPr lang="en-IN" dirty="0" smtClean="0">
                <a:latin typeface="Times New Roman" panose="02020603050405020304" pitchFamily="18" charset="0"/>
                <a:cs typeface="Times New Roman" panose="02020603050405020304" pitchFamily="18" charset="0"/>
              </a:rPr>
              <a:t>Sign magnitude representation  → MSB represents sign of the number</a:t>
            </a:r>
          </a:p>
          <a:p>
            <a:r>
              <a:rPr lang="en-IN" dirty="0" smtClean="0">
                <a:latin typeface="Times New Roman" panose="02020603050405020304" pitchFamily="18" charset="0"/>
                <a:cs typeface="Times New Roman" panose="02020603050405020304" pitchFamily="18" charset="0"/>
              </a:rPr>
              <a:t>01001 represents +9 for signed binary and 9 for unsigned binary</a:t>
            </a:r>
          </a:p>
          <a:p>
            <a:r>
              <a:rPr lang="en-IN" dirty="0" smtClean="0">
                <a:latin typeface="Times New Roman" panose="02020603050405020304" pitchFamily="18" charset="0"/>
                <a:cs typeface="Times New Roman" panose="02020603050405020304" pitchFamily="18" charset="0"/>
              </a:rPr>
              <a:t>11001 represents -9 for signed binary and 25 for unsigned binary</a:t>
            </a:r>
          </a:p>
          <a:p>
            <a:r>
              <a:rPr lang="en-IN" dirty="0" smtClean="0">
                <a:latin typeface="Times New Roman" panose="02020603050405020304" pitchFamily="18" charset="0"/>
                <a:cs typeface="Times New Roman" panose="02020603050405020304" pitchFamily="18" charset="0"/>
              </a:rPr>
              <a:t>Use to represent signed number in ordinary arithmetic</a:t>
            </a:r>
          </a:p>
          <a:p>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2) Signed complement representation</a:t>
            </a:r>
          </a:p>
          <a:p>
            <a:r>
              <a:rPr lang="en-IN" dirty="0" smtClean="0">
                <a:latin typeface="Times New Roman" panose="02020603050405020304" pitchFamily="18" charset="0"/>
                <a:cs typeface="Times New Roman" panose="02020603050405020304" pitchFamily="18" charset="0"/>
              </a:rPr>
              <a:t>Use to implement arithmetic operation in computer</a:t>
            </a:r>
          </a:p>
          <a:p>
            <a:r>
              <a:rPr lang="en-IN" dirty="0" smtClean="0">
                <a:latin typeface="Times New Roman" panose="02020603050405020304" pitchFamily="18" charset="0"/>
                <a:cs typeface="Times New Roman" panose="02020603050405020304" pitchFamily="18" charset="0"/>
              </a:rPr>
              <a:t>Negative number is implemented by its complement</a:t>
            </a:r>
          </a:p>
          <a:p>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Complement</a:t>
            </a:r>
          </a:p>
          <a:p>
            <a:r>
              <a:rPr lang="en-IN" dirty="0" smtClean="0">
                <a:latin typeface="Times New Roman" panose="02020603050405020304" pitchFamily="18" charset="0"/>
                <a:cs typeface="Times New Roman" panose="02020603050405020304" pitchFamily="18" charset="0"/>
              </a:rPr>
              <a:t>Used in digital computer for simplifying subtraction operation</a:t>
            </a:r>
          </a:p>
          <a:p>
            <a:r>
              <a:rPr lang="en-IN" u="sng" dirty="0" smtClean="0">
                <a:latin typeface="Times New Roman" panose="02020603050405020304" pitchFamily="18" charset="0"/>
                <a:cs typeface="Times New Roman" panose="02020603050405020304" pitchFamily="18" charset="0"/>
              </a:rPr>
              <a:t>Radix complement </a:t>
            </a:r>
            <a:r>
              <a:rPr lang="en-IN" dirty="0" smtClean="0">
                <a:latin typeface="Times New Roman" panose="02020603050405020304" pitchFamily="18" charset="0"/>
                <a:cs typeface="Times New Roman" panose="02020603050405020304" pitchFamily="18" charset="0"/>
              </a:rPr>
              <a:t>= r’s complement</a:t>
            </a:r>
          </a:p>
          <a:p>
            <a:r>
              <a:rPr lang="en-IN" dirty="0" smtClean="0">
                <a:latin typeface="Times New Roman" panose="02020603050405020304" pitchFamily="18" charset="0"/>
                <a:cs typeface="Times New Roman" panose="02020603050405020304" pitchFamily="18" charset="0"/>
              </a:rPr>
              <a:t>r’s complement of positive number N in base r with an integer part of n digits is </a:t>
            </a:r>
            <a:r>
              <a:rPr lang="en-IN" dirty="0" err="1" smtClean="0">
                <a:latin typeface="Times New Roman" panose="02020603050405020304" pitchFamily="18" charset="0"/>
                <a:cs typeface="Times New Roman" panose="02020603050405020304" pitchFamily="18" charset="0"/>
              </a:rPr>
              <a:t>r</a:t>
            </a:r>
            <a:r>
              <a:rPr lang="en-IN" baseline="30000" dirty="0" err="1" smtClean="0">
                <a:latin typeface="Times New Roman" panose="02020603050405020304" pitchFamily="18" charset="0"/>
                <a:cs typeface="Times New Roman" panose="02020603050405020304" pitchFamily="18" charset="0"/>
              </a:rPr>
              <a:t>n</a:t>
            </a:r>
            <a:r>
              <a:rPr lang="en-IN" dirty="0" smtClean="0">
                <a:latin typeface="Times New Roman" panose="02020603050405020304" pitchFamily="18" charset="0"/>
                <a:cs typeface="Times New Roman" panose="02020603050405020304" pitchFamily="18" charset="0"/>
              </a:rPr>
              <a:t> – N for N≠0 and 0 for N=0</a:t>
            </a:r>
          </a:p>
          <a:p>
            <a:r>
              <a:rPr lang="en-IN" dirty="0" smtClean="0">
                <a:latin typeface="Times New Roman" panose="02020603050405020304" pitchFamily="18" charset="0"/>
                <a:cs typeface="Times New Roman" panose="02020603050405020304" pitchFamily="18" charset="0"/>
              </a:rPr>
              <a:t>Example: 10’s complement of (52520)</a:t>
            </a:r>
            <a:r>
              <a:rPr lang="en-IN" baseline="-25000" dirty="0" smtClean="0">
                <a:latin typeface="Times New Roman" panose="02020603050405020304" pitchFamily="18" charset="0"/>
                <a:cs typeface="Times New Roman" panose="02020603050405020304" pitchFamily="18" charset="0"/>
              </a:rPr>
              <a:t>10</a:t>
            </a:r>
            <a:r>
              <a:rPr lang="en-IN" dirty="0" smtClean="0">
                <a:latin typeface="Times New Roman" panose="02020603050405020304" pitchFamily="18" charset="0"/>
                <a:cs typeface="Times New Roman" panose="02020603050405020304" pitchFamily="18" charset="0"/>
              </a:rPr>
              <a:t> (here N=52520, r=10, n=5) = 10</a:t>
            </a:r>
            <a:r>
              <a:rPr lang="en-IN" baseline="30000" dirty="0" smtClean="0">
                <a:latin typeface="Times New Roman" panose="02020603050405020304" pitchFamily="18" charset="0"/>
                <a:cs typeface="Times New Roman" panose="02020603050405020304" pitchFamily="18" charset="0"/>
              </a:rPr>
              <a:t>5</a:t>
            </a:r>
            <a:r>
              <a:rPr lang="en-IN" dirty="0" smtClean="0">
                <a:latin typeface="Times New Roman" panose="02020603050405020304" pitchFamily="18" charset="0"/>
                <a:cs typeface="Times New Roman" panose="02020603050405020304" pitchFamily="18" charset="0"/>
              </a:rPr>
              <a:t> – 52520 = 47480</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(0.3267)</a:t>
            </a:r>
            <a:r>
              <a:rPr lang="en-IN" baseline="-25000" dirty="0" smtClean="0">
                <a:latin typeface="Times New Roman" panose="02020603050405020304" pitchFamily="18" charset="0"/>
                <a:cs typeface="Times New Roman" panose="02020603050405020304" pitchFamily="18" charset="0"/>
              </a:rPr>
              <a:t>10</a:t>
            </a:r>
            <a:r>
              <a:rPr lang="en-IN" dirty="0" smtClean="0">
                <a:latin typeface="Times New Roman" panose="02020603050405020304" pitchFamily="18" charset="0"/>
                <a:cs typeface="Times New Roman" panose="02020603050405020304" pitchFamily="18" charset="0"/>
              </a:rPr>
              <a:t> (here N=.3267, r=10, n=0) = 10</a:t>
            </a:r>
            <a:r>
              <a:rPr lang="en-IN" baseline="30000" dirty="0" smtClean="0">
                <a:latin typeface="Times New Roman" panose="02020603050405020304" pitchFamily="18" charset="0"/>
                <a:cs typeface="Times New Roman" panose="02020603050405020304" pitchFamily="18" charset="0"/>
              </a:rPr>
              <a:t>0</a:t>
            </a:r>
            <a:r>
              <a:rPr lang="en-IN" dirty="0" smtClean="0">
                <a:latin typeface="Times New Roman" panose="02020603050405020304" pitchFamily="18" charset="0"/>
                <a:cs typeface="Times New Roman" panose="02020603050405020304" pitchFamily="18" charset="0"/>
              </a:rPr>
              <a:t> – 0.3267 = 0.6733 </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(25.639)</a:t>
            </a:r>
            <a:r>
              <a:rPr lang="en-IN" baseline="-25000" dirty="0" smtClean="0">
                <a:latin typeface="Times New Roman" panose="02020603050405020304" pitchFamily="18" charset="0"/>
                <a:cs typeface="Times New Roman" panose="02020603050405020304" pitchFamily="18" charset="0"/>
              </a:rPr>
              <a:t>10</a:t>
            </a:r>
            <a:r>
              <a:rPr lang="en-IN" dirty="0" smtClean="0">
                <a:latin typeface="Times New Roman" panose="02020603050405020304" pitchFamily="18" charset="0"/>
                <a:cs typeface="Times New Roman" panose="02020603050405020304" pitchFamily="18" charset="0"/>
              </a:rPr>
              <a:t> (here N=25.639, r=10, n=2) = 10</a:t>
            </a:r>
            <a:r>
              <a:rPr lang="en-IN" baseline="30000" dirty="0" smtClean="0">
                <a:latin typeface="Times New Roman" panose="02020603050405020304" pitchFamily="18" charset="0"/>
                <a:cs typeface="Times New Roman" panose="02020603050405020304" pitchFamily="18" charset="0"/>
              </a:rPr>
              <a:t>2</a:t>
            </a:r>
            <a:r>
              <a:rPr lang="en-IN" dirty="0" smtClean="0">
                <a:latin typeface="Times New Roman" panose="02020603050405020304" pitchFamily="18" charset="0"/>
                <a:cs typeface="Times New Roman" panose="02020603050405020304" pitchFamily="18" charset="0"/>
              </a:rPr>
              <a:t> – 25.639 = 74.361 </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2’s complement of (101100)</a:t>
            </a:r>
            <a:r>
              <a:rPr lang="en-IN" baseline="-25000" dirty="0" smtClean="0">
                <a:latin typeface="Times New Roman" panose="02020603050405020304" pitchFamily="18" charset="0"/>
                <a:cs typeface="Times New Roman" panose="02020603050405020304" pitchFamily="18" charset="0"/>
              </a:rPr>
              <a:t>2</a:t>
            </a:r>
            <a:r>
              <a:rPr lang="en-IN" dirty="0" smtClean="0">
                <a:latin typeface="Times New Roman" panose="02020603050405020304" pitchFamily="18" charset="0"/>
                <a:cs typeface="Times New Roman" panose="02020603050405020304" pitchFamily="18" charset="0"/>
              </a:rPr>
              <a:t> (here N=101100, r=2, n=6) = (2</a:t>
            </a:r>
            <a:r>
              <a:rPr lang="en-IN" baseline="30000" dirty="0" smtClean="0">
                <a:latin typeface="Times New Roman" panose="02020603050405020304" pitchFamily="18" charset="0"/>
                <a:cs typeface="Times New Roman" panose="02020603050405020304" pitchFamily="18" charset="0"/>
              </a:rPr>
              <a:t>6</a:t>
            </a:r>
            <a:r>
              <a:rPr lang="en-IN" dirty="0" smtClean="0">
                <a:latin typeface="Times New Roman" panose="02020603050405020304" pitchFamily="18" charset="0"/>
                <a:cs typeface="Times New Roman" panose="02020603050405020304" pitchFamily="18" charset="0"/>
              </a:rPr>
              <a:t>)</a:t>
            </a:r>
            <a:r>
              <a:rPr lang="en-IN" baseline="-25000" dirty="0" smtClean="0">
                <a:latin typeface="Times New Roman" panose="02020603050405020304" pitchFamily="18" charset="0"/>
                <a:cs typeface="Times New Roman" panose="02020603050405020304" pitchFamily="18" charset="0"/>
              </a:rPr>
              <a:t>10</a:t>
            </a:r>
            <a:r>
              <a:rPr lang="en-IN" dirty="0" smtClean="0">
                <a:latin typeface="Times New Roman" panose="02020603050405020304" pitchFamily="18" charset="0"/>
                <a:cs typeface="Times New Roman" panose="02020603050405020304" pitchFamily="18" charset="0"/>
              </a:rPr>
              <a:t> – (101100)</a:t>
            </a:r>
            <a:r>
              <a:rPr lang="en-IN" baseline="-25000" dirty="0" smtClean="0">
                <a:latin typeface="Times New Roman" panose="02020603050405020304" pitchFamily="18" charset="0"/>
                <a:cs typeface="Times New Roman" panose="02020603050405020304" pitchFamily="18" charset="0"/>
              </a:rPr>
              <a:t>2 </a:t>
            </a:r>
            <a:r>
              <a:rPr lang="en-IN" dirty="0" smtClean="0">
                <a:latin typeface="Times New Roman" panose="02020603050405020304" pitchFamily="18" charset="0"/>
                <a:cs typeface="Times New Roman" panose="02020603050405020304" pitchFamily="18" charset="0"/>
              </a:rPr>
              <a:t>= (1000000-101100)</a:t>
            </a:r>
            <a:r>
              <a:rPr lang="en-IN" baseline="-25000" dirty="0" smtClean="0">
                <a:latin typeface="Times New Roman" panose="02020603050405020304" pitchFamily="18" charset="0"/>
                <a:cs typeface="Times New Roman" panose="02020603050405020304" pitchFamily="18" charset="0"/>
              </a:rPr>
              <a:t>2</a:t>
            </a:r>
            <a:r>
              <a:rPr lang="en-IN" dirty="0" smtClean="0">
                <a:latin typeface="Times New Roman" panose="02020603050405020304" pitchFamily="18" charset="0"/>
                <a:cs typeface="Times New Roman" panose="02020603050405020304" pitchFamily="18" charset="0"/>
              </a:rPr>
              <a:t>=010100</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(0.0110)</a:t>
            </a:r>
            <a:r>
              <a:rPr lang="en-IN" baseline="-25000" dirty="0" smtClean="0">
                <a:latin typeface="Times New Roman" panose="02020603050405020304" pitchFamily="18" charset="0"/>
                <a:cs typeface="Times New Roman" panose="02020603050405020304" pitchFamily="18" charset="0"/>
              </a:rPr>
              <a:t>2</a:t>
            </a:r>
            <a:r>
              <a:rPr lang="en-IN" dirty="0" smtClean="0">
                <a:latin typeface="Times New Roman" panose="02020603050405020304" pitchFamily="18" charset="0"/>
                <a:cs typeface="Times New Roman" panose="02020603050405020304" pitchFamily="18" charset="0"/>
              </a:rPr>
              <a:t> (here N=0.0110, r=2, n=0) = </a:t>
            </a:r>
            <a:r>
              <a:rPr lang="en-IN" dirty="0">
                <a:latin typeface="Times New Roman" panose="02020603050405020304" pitchFamily="18" charset="0"/>
                <a:cs typeface="Times New Roman" panose="02020603050405020304" pitchFamily="18" charset="0"/>
              </a:rPr>
              <a:t>(</a:t>
            </a:r>
            <a:r>
              <a:rPr lang="en-IN" dirty="0" smtClean="0">
                <a:latin typeface="Times New Roman" panose="02020603050405020304" pitchFamily="18" charset="0"/>
                <a:cs typeface="Times New Roman" panose="02020603050405020304" pitchFamily="18" charset="0"/>
              </a:rPr>
              <a:t>2</a:t>
            </a:r>
            <a:r>
              <a:rPr lang="en-IN" baseline="30000" dirty="0" smtClean="0">
                <a:latin typeface="Times New Roman" panose="02020603050405020304" pitchFamily="18" charset="0"/>
                <a:cs typeface="Times New Roman" panose="02020603050405020304" pitchFamily="18" charset="0"/>
              </a:rPr>
              <a:t>0</a:t>
            </a:r>
            <a:r>
              <a:rPr lang="en-IN" dirty="0" smtClean="0">
                <a:latin typeface="Times New Roman" panose="02020603050405020304" pitchFamily="18" charset="0"/>
                <a:cs typeface="Times New Roman" panose="02020603050405020304" pitchFamily="18" charset="0"/>
              </a:rPr>
              <a:t>)</a:t>
            </a:r>
            <a:r>
              <a:rPr lang="en-IN" baseline="-25000" dirty="0" smtClean="0">
                <a:latin typeface="Times New Roman" panose="02020603050405020304" pitchFamily="18" charset="0"/>
                <a:cs typeface="Times New Roman" panose="02020603050405020304" pitchFamily="18" charset="0"/>
              </a:rPr>
              <a:t>10</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(0.0110)</a:t>
            </a:r>
            <a:r>
              <a:rPr lang="en-IN" baseline="-25000" dirty="0" smtClean="0">
                <a:latin typeface="Times New Roman" panose="02020603050405020304" pitchFamily="18" charset="0"/>
                <a:cs typeface="Times New Roman" panose="02020603050405020304" pitchFamily="18" charset="0"/>
              </a:rPr>
              <a:t>2 </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1- 0.0110)</a:t>
            </a:r>
            <a:r>
              <a:rPr lang="en-IN" baseline="-25000" dirty="0" smtClean="0">
                <a:latin typeface="Times New Roman" panose="02020603050405020304" pitchFamily="18" charset="0"/>
                <a:cs typeface="Times New Roman" panose="02020603050405020304" pitchFamily="18" charset="0"/>
              </a:rPr>
              <a:t>2</a:t>
            </a:r>
            <a:r>
              <a:rPr lang="en-IN" dirty="0" smtClean="0">
                <a:latin typeface="Times New Roman" panose="02020603050405020304" pitchFamily="18" charset="0"/>
                <a:cs typeface="Times New Roman" panose="02020603050405020304" pitchFamily="18" charset="0"/>
              </a:rPr>
              <a:t>=0.1010 </a:t>
            </a:r>
          </a:p>
          <a:p>
            <a:endParaRPr lang="en-IN" dirty="0" smtClean="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783363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19" y="215153"/>
            <a:ext cx="11951746" cy="5632311"/>
          </a:xfrm>
          <a:prstGeom prst="rect">
            <a:avLst/>
          </a:prstGeom>
          <a:noFill/>
        </p:spPr>
        <p:txBody>
          <a:bodyPr wrap="square" rtlCol="0">
            <a:spAutoFit/>
          </a:bodyPr>
          <a:lstStyle/>
          <a:p>
            <a:r>
              <a:rPr lang="en-IN" u="sng" dirty="0" smtClean="0">
                <a:latin typeface="Times New Roman" panose="02020603050405020304" pitchFamily="18" charset="0"/>
                <a:cs typeface="Times New Roman" panose="02020603050405020304" pitchFamily="18" charset="0"/>
              </a:rPr>
              <a:t>Diminished radix complement </a:t>
            </a:r>
            <a:r>
              <a:rPr lang="en-IN" dirty="0" smtClean="0">
                <a:latin typeface="Times New Roman" panose="02020603050405020304" pitchFamily="18" charset="0"/>
                <a:cs typeface="Times New Roman" panose="02020603050405020304" pitchFamily="18" charset="0"/>
              </a:rPr>
              <a:t>= (r-1)’s complement</a:t>
            </a:r>
          </a:p>
          <a:p>
            <a:r>
              <a:rPr lang="en-IN" dirty="0" smtClean="0">
                <a:latin typeface="Times New Roman" panose="02020603050405020304" pitchFamily="18" charset="0"/>
                <a:cs typeface="Times New Roman" panose="02020603050405020304" pitchFamily="18" charset="0"/>
              </a:rPr>
              <a:t>(r-1)’s complement of positive number N in base r with an integer part of n digits and a fraction part of m digits is (</a:t>
            </a:r>
            <a:r>
              <a:rPr lang="en-IN" dirty="0" err="1" smtClean="0">
                <a:latin typeface="Times New Roman" panose="02020603050405020304" pitchFamily="18" charset="0"/>
                <a:cs typeface="Times New Roman" panose="02020603050405020304" pitchFamily="18" charset="0"/>
              </a:rPr>
              <a:t>r</a:t>
            </a:r>
            <a:r>
              <a:rPr lang="en-IN" baseline="30000" dirty="0" err="1" smtClean="0">
                <a:latin typeface="Times New Roman" panose="02020603050405020304" pitchFamily="18" charset="0"/>
                <a:cs typeface="Times New Roman" panose="02020603050405020304" pitchFamily="18" charset="0"/>
              </a:rPr>
              <a:t>n</a:t>
            </a:r>
            <a:r>
              <a:rPr lang="en-IN" dirty="0" smtClean="0">
                <a:latin typeface="Times New Roman" panose="02020603050405020304" pitchFamily="18" charset="0"/>
                <a:cs typeface="Times New Roman" panose="02020603050405020304" pitchFamily="18" charset="0"/>
              </a:rPr>
              <a:t> – r</a:t>
            </a:r>
            <a:r>
              <a:rPr lang="en-IN" baseline="30000" dirty="0" smtClean="0">
                <a:latin typeface="Times New Roman" panose="02020603050405020304" pitchFamily="18" charset="0"/>
                <a:cs typeface="Times New Roman" panose="02020603050405020304" pitchFamily="18" charset="0"/>
              </a:rPr>
              <a:t>-m</a:t>
            </a:r>
            <a:r>
              <a:rPr lang="en-IN" dirty="0" smtClean="0">
                <a:latin typeface="Times New Roman" panose="02020603050405020304" pitchFamily="18" charset="0"/>
                <a:cs typeface="Times New Roman" panose="02020603050405020304" pitchFamily="18" charset="0"/>
              </a:rPr>
              <a:t>)-N</a:t>
            </a:r>
          </a:p>
          <a:p>
            <a:r>
              <a:rPr lang="en-IN" dirty="0">
                <a:latin typeface="Times New Roman" panose="02020603050405020304" pitchFamily="18" charset="0"/>
                <a:cs typeface="Times New Roman" panose="02020603050405020304" pitchFamily="18" charset="0"/>
              </a:rPr>
              <a:t>Example: </a:t>
            </a:r>
            <a:r>
              <a:rPr lang="en-IN" dirty="0" smtClean="0">
                <a:latin typeface="Times New Roman" panose="02020603050405020304" pitchFamily="18" charset="0"/>
                <a:cs typeface="Times New Roman" panose="02020603050405020304" pitchFamily="18" charset="0"/>
              </a:rPr>
              <a:t>9’s </a:t>
            </a:r>
            <a:r>
              <a:rPr lang="en-IN" dirty="0">
                <a:latin typeface="Times New Roman" panose="02020603050405020304" pitchFamily="18" charset="0"/>
                <a:cs typeface="Times New Roman" panose="02020603050405020304" pitchFamily="18" charset="0"/>
              </a:rPr>
              <a:t>complement of (52520)</a:t>
            </a:r>
            <a:r>
              <a:rPr lang="en-IN" baseline="-25000" dirty="0">
                <a:latin typeface="Times New Roman" panose="02020603050405020304" pitchFamily="18" charset="0"/>
                <a:cs typeface="Times New Roman" panose="02020603050405020304" pitchFamily="18" charset="0"/>
              </a:rPr>
              <a:t>10</a:t>
            </a:r>
            <a:r>
              <a:rPr lang="en-IN" dirty="0">
                <a:latin typeface="Times New Roman" panose="02020603050405020304" pitchFamily="18" charset="0"/>
                <a:cs typeface="Times New Roman" panose="02020603050405020304" pitchFamily="18" charset="0"/>
              </a:rPr>
              <a:t> (here N=52520, r=10, </a:t>
            </a:r>
            <a:r>
              <a:rPr lang="en-IN" dirty="0" smtClean="0">
                <a:latin typeface="Times New Roman" panose="02020603050405020304" pitchFamily="18" charset="0"/>
                <a:cs typeface="Times New Roman" panose="02020603050405020304" pitchFamily="18" charset="0"/>
              </a:rPr>
              <a:t>n=5, m=0) </a:t>
            </a:r>
            <a:r>
              <a:rPr lang="en-IN" dirty="0">
                <a:latin typeface="Times New Roman" panose="02020603050405020304" pitchFamily="18" charset="0"/>
                <a:cs typeface="Times New Roman" panose="02020603050405020304" pitchFamily="18" charset="0"/>
              </a:rPr>
              <a:t>= 10</a:t>
            </a:r>
            <a:r>
              <a:rPr lang="en-IN" baseline="30000" dirty="0">
                <a:latin typeface="Times New Roman" panose="02020603050405020304" pitchFamily="18" charset="0"/>
                <a:cs typeface="Times New Roman" panose="02020603050405020304" pitchFamily="18" charset="0"/>
              </a:rPr>
              <a:t>5</a:t>
            </a:r>
            <a:r>
              <a:rPr lang="en-IN" dirty="0">
                <a:latin typeface="Times New Roman" panose="02020603050405020304" pitchFamily="18" charset="0"/>
                <a:cs typeface="Times New Roman" panose="02020603050405020304" pitchFamily="18" charset="0"/>
              </a:rPr>
              <a:t> – </a:t>
            </a:r>
            <a:r>
              <a:rPr lang="en-IN" dirty="0" smtClean="0">
                <a:latin typeface="Times New Roman" panose="02020603050405020304" pitchFamily="18" charset="0"/>
                <a:cs typeface="Times New Roman" panose="02020603050405020304" pitchFamily="18" charset="0"/>
              </a:rPr>
              <a:t>10</a:t>
            </a:r>
            <a:r>
              <a:rPr lang="en-IN" baseline="30000" dirty="0" smtClean="0">
                <a:latin typeface="Times New Roman" panose="02020603050405020304" pitchFamily="18" charset="0"/>
                <a:cs typeface="Times New Roman" panose="02020603050405020304" pitchFamily="18" charset="0"/>
              </a:rPr>
              <a:t>-0</a:t>
            </a:r>
            <a:r>
              <a:rPr lang="en-IN" dirty="0" smtClean="0">
                <a:latin typeface="Times New Roman" panose="02020603050405020304" pitchFamily="18" charset="0"/>
                <a:cs typeface="Times New Roman" panose="02020603050405020304" pitchFamily="18" charset="0"/>
              </a:rPr>
              <a:t>-52520 </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47479</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(0.3267)</a:t>
            </a:r>
            <a:r>
              <a:rPr lang="en-IN" baseline="-25000" dirty="0">
                <a:latin typeface="Times New Roman" panose="02020603050405020304" pitchFamily="18" charset="0"/>
                <a:cs typeface="Times New Roman" panose="02020603050405020304" pitchFamily="18" charset="0"/>
              </a:rPr>
              <a:t>10</a:t>
            </a:r>
            <a:r>
              <a:rPr lang="en-IN" dirty="0">
                <a:latin typeface="Times New Roman" panose="02020603050405020304" pitchFamily="18" charset="0"/>
                <a:cs typeface="Times New Roman" panose="02020603050405020304" pitchFamily="18" charset="0"/>
              </a:rPr>
              <a:t> (here N=.3267, r=10, </a:t>
            </a:r>
            <a:r>
              <a:rPr lang="en-IN" dirty="0" smtClean="0">
                <a:latin typeface="Times New Roman" panose="02020603050405020304" pitchFamily="18" charset="0"/>
                <a:cs typeface="Times New Roman" panose="02020603050405020304" pitchFamily="18" charset="0"/>
              </a:rPr>
              <a:t>n=0, m=4) </a:t>
            </a:r>
            <a:r>
              <a:rPr lang="en-IN" dirty="0">
                <a:latin typeface="Times New Roman" panose="02020603050405020304" pitchFamily="18" charset="0"/>
                <a:cs typeface="Times New Roman" panose="02020603050405020304" pitchFamily="18" charset="0"/>
              </a:rPr>
              <a:t>= 10</a:t>
            </a:r>
            <a:r>
              <a:rPr lang="en-IN" baseline="30000" dirty="0">
                <a:latin typeface="Times New Roman" panose="02020603050405020304" pitchFamily="18" charset="0"/>
                <a:cs typeface="Times New Roman" panose="02020603050405020304" pitchFamily="18" charset="0"/>
              </a:rPr>
              <a:t>0</a:t>
            </a:r>
            <a:r>
              <a:rPr lang="en-IN" dirty="0">
                <a:latin typeface="Times New Roman" panose="02020603050405020304" pitchFamily="18" charset="0"/>
                <a:cs typeface="Times New Roman" panose="02020603050405020304" pitchFamily="18" charset="0"/>
              </a:rPr>
              <a:t> – </a:t>
            </a:r>
            <a:r>
              <a:rPr lang="en-IN" dirty="0" smtClean="0">
                <a:latin typeface="Times New Roman" panose="02020603050405020304" pitchFamily="18" charset="0"/>
                <a:cs typeface="Times New Roman" panose="02020603050405020304" pitchFamily="18" charset="0"/>
              </a:rPr>
              <a:t>10</a:t>
            </a:r>
            <a:r>
              <a:rPr lang="en-IN" baseline="30000" dirty="0" smtClean="0">
                <a:latin typeface="Times New Roman" panose="02020603050405020304" pitchFamily="18" charset="0"/>
                <a:cs typeface="Times New Roman" panose="02020603050405020304" pitchFamily="18" charset="0"/>
              </a:rPr>
              <a:t>-4</a:t>
            </a:r>
            <a:r>
              <a:rPr lang="en-IN" dirty="0" smtClean="0">
                <a:latin typeface="Times New Roman" panose="02020603050405020304" pitchFamily="18" charset="0"/>
                <a:cs typeface="Times New Roman" panose="02020603050405020304" pitchFamily="18" charset="0"/>
              </a:rPr>
              <a:t>-0.3267 </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0.6732</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(25.639)</a:t>
            </a:r>
            <a:r>
              <a:rPr lang="en-IN" baseline="-25000" dirty="0">
                <a:latin typeface="Times New Roman" panose="02020603050405020304" pitchFamily="18" charset="0"/>
                <a:cs typeface="Times New Roman" panose="02020603050405020304" pitchFamily="18" charset="0"/>
              </a:rPr>
              <a:t>10</a:t>
            </a:r>
            <a:r>
              <a:rPr lang="en-IN" dirty="0">
                <a:latin typeface="Times New Roman" panose="02020603050405020304" pitchFamily="18" charset="0"/>
                <a:cs typeface="Times New Roman" panose="02020603050405020304" pitchFamily="18" charset="0"/>
              </a:rPr>
              <a:t> (here N=25.639, r=10, </a:t>
            </a:r>
            <a:r>
              <a:rPr lang="en-IN" dirty="0" smtClean="0">
                <a:latin typeface="Times New Roman" panose="02020603050405020304" pitchFamily="18" charset="0"/>
                <a:cs typeface="Times New Roman" panose="02020603050405020304" pitchFamily="18" charset="0"/>
              </a:rPr>
              <a:t>n=2, m=3) </a:t>
            </a:r>
            <a:r>
              <a:rPr lang="en-IN" dirty="0">
                <a:latin typeface="Times New Roman" panose="02020603050405020304" pitchFamily="18" charset="0"/>
                <a:cs typeface="Times New Roman" panose="02020603050405020304" pitchFamily="18" charset="0"/>
              </a:rPr>
              <a:t>= 10</a:t>
            </a:r>
            <a:r>
              <a:rPr lang="en-IN" baseline="30000" dirty="0">
                <a:latin typeface="Times New Roman" panose="02020603050405020304" pitchFamily="18" charset="0"/>
                <a:cs typeface="Times New Roman" panose="02020603050405020304" pitchFamily="18" charset="0"/>
              </a:rPr>
              <a:t>2</a:t>
            </a:r>
            <a:r>
              <a:rPr lang="en-IN" dirty="0">
                <a:latin typeface="Times New Roman" panose="02020603050405020304" pitchFamily="18" charset="0"/>
                <a:cs typeface="Times New Roman" panose="02020603050405020304" pitchFamily="18" charset="0"/>
              </a:rPr>
              <a:t> – </a:t>
            </a:r>
            <a:r>
              <a:rPr lang="en-IN" dirty="0" smtClean="0">
                <a:latin typeface="Times New Roman" panose="02020603050405020304" pitchFamily="18" charset="0"/>
                <a:cs typeface="Times New Roman" panose="02020603050405020304" pitchFamily="18" charset="0"/>
              </a:rPr>
              <a:t>10</a:t>
            </a:r>
            <a:r>
              <a:rPr lang="en-IN" baseline="30000" dirty="0" smtClean="0">
                <a:latin typeface="Times New Roman" panose="02020603050405020304" pitchFamily="18" charset="0"/>
                <a:cs typeface="Times New Roman" panose="02020603050405020304" pitchFamily="18" charset="0"/>
              </a:rPr>
              <a:t>-3</a:t>
            </a:r>
            <a:r>
              <a:rPr lang="en-IN" dirty="0" smtClean="0">
                <a:latin typeface="Times New Roman" panose="02020603050405020304" pitchFamily="18" charset="0"/>
                <a:cs typeface="Times New Roman" panose="02020603050405020304" pitchFamily="18" charset="0"/>
              </a:rPr>
              <a:t>-25.639 </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74.360</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1’s </a:t>
            </a:r>
            <a:r>
              <a:rPr lang="en-IN" dirty="0">
                <a:latin typeface="Times New Roman" panose="02020603050405020304" pitchFamily="18" charset="0"/>
                <a:cs typeface="Times New Roman" panose="02020603050405020304" pitchFamily="18" charset="0"/>
              </a:rPr>
              <a:t>complement of (101100)</a:t>
            </a:r>
            <a:r>
              <a:rPr lang="en-IN" baseline="-25000" dirty="0">
                <a:latin typeface="Times New Roman" panose="02020603050405020304" pitchFamily="18" charset="0"/>
                <a:cs typeface="Times New Roman" panose="02020603050405020304" pitchFamily="18" charset="0"/>
              </a:rPr>
              <a:t>2</a:t>
            </a:r>
            <a:r>
              <a:rPr lang="en-IN" dirty="0">
                <a:latin typeface="Times New Roman" panose="02020603050405020304" pitchFamily="18" charset="0"/>
                <a:cs typeface="Times New Roman" panose="02020603050405020304" pitchFamily="18" charset="0"/>
              </a:rPr>
              <a:t> (here N=101100, r=2, </a:t>
            </a:r>
            <a:r>
              <a:rPr lang="en-IN" dirty="0" smtClean="0">
                <a:latin typeface="Times New Roman" panose="02020603050405020304" pitchFamily="18" charset="0"/>
                <a:cs typeface="Times New Roman" panose="02020603050405020304" pitchFamily="18" charset="0"/>
              </a:rPr>
              <a:t>n=6, m=0) </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2</a:t>
            </a:r>
            <a:r>
              <a:rPr lang="en-IN" baseline="30000" dirty="0" smtClean="0">
                <a:latin typeface="Times New Roman" panose="02020603050405020304" pitchFamily="18" charset="0"/>
                <a:cs typeface="Times New Roman" panose="02020603050405020304" pitchFamily="18" charset="0"/>
              </a:rPr>
              <a:t>6 </a:t>
            </a:r>
            <a:r>
              <a:rPr lang="en-IN" dirty="0" smtClean="0">
                <a:latin typeface="Times New Roman" panose="02020603050405020304" pitchFamily="18" charset="0"/>
                <a:cs typeface="Times New Roman" panose="02020603050405020304" pitchFamily="18" charset="0"/>
              </a:rPr>
              <a:t>-2</a:t>
            </a:r>
            <a:r>
              <a:rPr lang="en-IN" baseline="30000" dirty="0" smtClean="0">
                <a:latin typeface="Times New Roman" panose="02020603050405020304" pitchFamily="18" charset="0"/>
                <a:cs typeface="Times New Roman" panose="02020603050405020304" pitchFamily="18" charset="0"/>
              </a:rPr>
              <a:t>0</a:t>
            </a:r>
            <a:r>
              <a:rPr lang="en-IN" dirty="0" smtClean="0">
                <a:latin typeface="Times New Roman" panose="02020603050405020304" pitchFamily="18" charset="0"/>
                <a:cs typeface="Times New Roman" panose="02020603050405020304" pitchFamily="18" charset="0"/>
              </a:rPr>
              <a:t>)</a:t>
            </a:r>
            <a:r>
              <a:rPr lang="en-IN" baseline="-25000" dirty="0" smtClean="0">
                <a:latin typeface="Times New Roman" panose="02020603050405020304" pitchFamily="18" charset="0"/>
                <a:cs typeface="Times New Roman" panose="02020603050405020304" pitchFamily="18" charset="0"/>
              </a:rPr>
              <a:t>10</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(101100)</a:t>
            </a:r>
            <a:r>
              <a:rPr lang="en-IN" baseline="-25000" dirty="0">
                <a:latin typeface="Times New Roman" panose="02020603050405020304" pitchFamily="18" charset="0"/>
                <a:cs typeface="Times New Roman" panose="02020603050405020304" pitchFamily="18" charset="0"/>
              </a:rPr>
              <a:t>2 </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(111111-101100)</a:t>
            </a:r>
            <a:r>
              <a:rPr lang="en-IN" baseline="-25000" dirty="0" smtClean="0">
                <a:latin typeface="Times New Roman" panose="02020603050405020304" pitchFamily="18" charset="0"/>
                <a:cs typeface="Times New Roman" panose="02020603050405020304" pitchFamily="18" charset="0"/>
              </a:rPr>
              <a:t>2</a:t>
            </a:r>
            <a:r>
              <a:rPr lang="en-IN" dirty="0" smtClean="0">
                <a:latin typeface="Times New Roman" panose="02020603050405020304" pitchFamily="18" charset="0"/>
                <a:cs typeface="Times New Roman" panose="02020603050405020304" pitchFamily="18" charset="0"/>
              </a:rPr>
              <a:t>=010011</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(0.0110)</a:t>
            </a:r>
            <a:r>
              <a:rPr lang="en-IN" baseline="-25000" dirty="0">
                <a:latin typeface="Times New Roman" panose="02020603050405020304" pitchFamily="18" charset="0"/>
                <a:cs typeface="Times New Roman" panose="02020603050405020304" pitchFamily="18" charset="0"/>
              </a:rPr>
              <a:t>2</a:t>
            </a:r>
            <a:r>
              <a:rPr lang="en-IN" dirty="0">
                <a:latin typeface="Times New Roman" panose="02020603050405020304" pitchFamily="18" charset="0"/>
                <a:cs typeface="Times New Roman" panose="02020603050405020304" pitchFamily="18" charset="0"/>
              </a:rPr>
              <a:t> (here N=0.0110, r=2, </a:t>
            </a:r>
            <a:r>
              <a:rPr lang="en-IN" dirty="0" smtClean="0">
                <a:latin typeface="Times New Roman" panose="02020603050405020304" pitchFamily="18" charset="0"/>
                <a:cs typeface="Times New Roman" panose="02020603050405020304" pitchFamily="18" charset="0"/>
              </a:rPr>
              <a:t>n=0, m=4) </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2</a:t>
            </a:r>
            <a:r>
              <a:rPr lang="en-IN" baseline="30000" dirty="0" smtClean="0">
                <a:latin typeface="Times New Roman" panose="02020603050405020304" pitchFamily="18" charset="0"/>
                <a:cs typeface="Times New Roman" panose="02020603050405020304" pitchFamily="18" charset="0"/>
              </a:rPr>
              <a:t>0 </a:t>
            </a:r>
            <a:r>
              <a:rPr lang="en-IN" dirty="0" smtClean="0">
                <a:latin typeface="Times New Roman" panose="02020603050405020304" pitchFamily="18" charset="0"/>
                <a:cs typeface="Times New Roman" panose="02020603050405020304" pitchFamily="18" charset="0"/>
              </a:rPr>
              <a:t>-2</a:t>
            </a:r>
            <a:r>
              <a:rPr lang="en-IN" baseline="30000" dirty="0" smtClean="0">
                <a:latin typeface="Times New Roman" panose="02020603050405020304" pitchFamily="18" charset="0"/>
                <a:cs typeface="Times New Roman" panose="02020603050405020304" pitchFamily="18" charset="0"/>
              </a:rPr>
              <a:t>-4</a:t>
            </a:r>
            <a:r>
              <a:rPr lang="en-IN" dirty="0" smtClean="0">
                <a:latin typeface="Times New Roman" panose="02020603050405020304" pitchFamily="18" charset="0"/>
                <a:cs typeface="Times New Roman" panose="02020603050405020304" pitchFamily="18" charset="0"/>
              </a:rPr>
              <a:t>)</a:t>
            </a:r>
            <a:r>
              <a:rPr lang="en-IN" baseline="-25000" dirty="0" smtClean="0">
                <a:latin typeface="Times New Roman" panose="02020603050405020304" pitchFamily="18" charset="0"/>
                <a:cs typeface="Times New Roman" panose="02020603050405020304" pitchFamily="18" charset="0"/>
              </a:rPr>
              <a:t>10</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(0.0110)</a:t>
            </a:r>
            <a:r>
              <a:rPr lang="en-IN" baseline="-25000" dirty="0">
                <a:latin typeface="Times New Roman" panose="02020603050405020304" pitchFamily="18" charset="0"/>
                <a:cs typeface="Times New Roman" panose="02020603050405020304" pitchFamily="18" charset="0"/>
              </a:rPr>
              <a:t>2 </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(0.1111- 0.0110)</a:t>
            </a:r>
            <a:r>
              <a:rPr lang="en-IN" baseline="-25000" dirty="0" smtClean="0">
                <a:latin typeface="Times New Roman" panose="02020603050405020304" pitchFamily="18" charset="0"/>
                <a:cs typeface="Times New Roman" panose="02020603050405020304" pitchFamily="18" charset="0"/>
              </a:rPr>
              <a:t>2</a:t>
            </a:r>
            <a:r>
              <a:rPr lang="en-IN" dirty="0" smtClean="0">
                <a:latin typeface="Times New Roman" panose="02020603050405020304" pitchFamily="18" charset="0"/>
                <a:cs typeface="Times New Roman" panose="02020603050405020304" pitchFamily="18" charset="0"/>
              </a:rPr>
              <a:t>=0.1001</a:t>
            </a:r>
          </a:p>
          <a:p>
            <a:endParaRPr lang="en-IN" dirty="0" smtClean="0">
              <a:latin typeface="Times New Roman" panose="02020603050405020304" pitchFamily="18" charset="0"/>
              <a:cs typeface="Times New Roman" panose="02020603050405020304" pitchFamily="18" charset="0"/>
            </a:endParaRPr>
          </a:p>
          <a:p>
            <a:r>
              <a:rPr lang="en-IN" u="sng" dirty="0" smtClean="0">
                <a:latin typeface="Times New Roman" panose="02020603050405020304" pitchFamily="18" charset="0"/>
                <a:cs typeface="Times New Roman" panose="02020603050405020304" pitchFamily="18" charset="0"/>
              </a:rPr>
              <a:t>Representation of real number, fixed point number and floating point number</a:t>
            </a:r>
          </a:p>
          <a:p>
            <a:r>
              <a:rPr lang="en-IN" dirty="0" smtClean="0">
                <a:latin typeface="Times New Roman" panose="02020603050405020304" pitchFamily="18" charset="0"/>
                <a:cs typeface="Times New Roman" panose="02020603050405020304" pitchFamily="18" charset="0"/>
              </a:rPr>
              <a:t>A set is a collection of objects, typically grouped within braces {}, where each object is called an element</a:t>
            </a:r>
          </a:p>
          <a:p>
            <a:r>
              <a:rPr lang="en-IN" dirty="0" smtClean="0">
                <a:latin typeface="Times New Roman" panose="02020603050405020304" pitchFamily="18" charset="0"/>
                <a:cs typeface="Times New Roman" panose="02020603050405020304" pitchFamily="18" charset="0"/>
              </a:rPr>
              <a:t>For example, {red, green, blue} is a set of colours</a:t>
            </a:r>
          </a:p>
          <a:p>
            <a:r>
              <a:rPr lang="en-IN" dirty="0" smtClean="0">
                <a:latin typeface="Times New Roman" panose="02020603050405020304" pitchFamily="18" charset="0"/>
                <a:cs typeface="Times New Roman" panose="02020603050405020304" pitchFamily="18" charset="0"/>
              </a:rPr>
              <a:t>A subset is a set consisting of elements that belong to a given set</a:t>
            </a:r>
          </a:p>
          <a:p>
            <a:r>
              <a:rPr lang="en-IN" dirty="0" smtClean="0">
                <a:latin typeface="Times New Roman" panose="02020603050405020304" pitchFamily="18" charset="0"/>
                <a:cs typeface="Times New Roman" panose="02020603050405020304" pitchFamily="18" charset="0"/>
              </a:rPr>
              <a:t>For example, {green, blue} is a subset of the above colour set</a:t>
            </a:r>
          </a:p>
          <a:p>
            <a:r>
              <a:rPr lang="en-IN" dirty="0" smtClean="0">
                <a:latin typeface="Times New Roman" panose="02020603050405020304" pitchFamily="18" charset="0"/>
                <a:cs typeface="Times New Roman" panose="02020603050405020304" pitchFamily="18" charset="0"/>
              </a:rPr>
              <a:t>A set with no elements is called the empty set and has its own special notation, {} or </a:t>
            </a:r>
            <a:r>
              <a:rPr lang="en-IN" dirty="0" smtClean="0">
                <a:latin typeface="Times New Roman" panose="02020603050405020304" pitchFamily="18" charset="0"/>
                <a:cs typeface="Times New Roman" panose="02020603050405020304" pitchFamily="18" charset="0"/>
                <a:sym typeface="Symbol" panose="05050102010706020507" pitchFamily="18" charset="2"/>
              </a:rPr>
              <a:t></a:t>
            </a:r>
          </a:p>
          <a:p>
            <a:r>
              <a:rPr lang="en-IN" dirty="0" smtClean="0">
                <a:latin typeface="Times New Roman" panose="02020603050405020304" pitchFamily="18" charset="0"/>
                <a:cs typeface="Times New Roman" panose="02020603050405020304" pitchFamily="18" charset="0"/>
                <a:sym typeface="Symbol" panose="05050102010706020507" pitchFamily="18" charset="2"/>
              </a:rPr>
              <a:t>Set of natural numbers, denoted by N, → {1, 2, 3,4, 5, ….}</a:t>
            </a:r>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numbers continue without bound</a:t>
            </a:r>
          </a:p>
          <a:p>
            <a:r>
              <a:rPr lang="en-IN" dirty="0" smtClean="0">
                <a:latin typeface="Times New Roman" panose="02020603050405020304" pitchFamily="18" charset="0"/>
                <a:cs typeface="Times New Roman" panose="02020603050405020304" pitchFamily="18" charset="0"/>
              </a:rPr>
              <a:t>Set of whole numbers, denoted by W, is the set of natural number combined with 0 </a:t>
            </a:r>
            <a:r>
              <a:rPr lang="en-IN" dirty="0" smtClean="0">
                <a:latin typeface="Times New Roman" panose="02020603050405020304" pitchFamily="18" charset="0"/>
                <a:cs typeface="Times New Roman" panose="02020603050405020304" pitchFamily="18" charset="0"/>
                <a:sym typeface="Symbol" panose="05050102010706020507" pitchFamily="18" charset="2"/>
              </a:rPr>
              <a:t>→</a:t>
            </a:r>
            <a:r>
              <a:rPr lang="en-IN" dirty="0" smtClean="0">
                <a:latin typeface="Times New Roman" panose="02020603050405020304" pitchFamily="18" charset="0"/>
                <a:cs typeface="Times New Roman" panose="02020603050405020304" pitchFamily="18" charset="0"/>
              </a:rPr>
              <a:t> {0, 1, 2, 3, 4, 5,…..}</a:t>
            </a:r>
          </a:p>
          <a:p>
            <a:r>
              <a:rPr lang="en-IN" dirty="0" smtClean="0">
                <a:latin typeface="Times New Roman" panose="02020603050405020304" pitchFamily="18" charset="0"/>
                <a:cs typeface="Times New Roman" panose="02020603050405020304" pitchFamily="18" charset="0"/>
              </a:rPr>
              <a:t>Set of integers, denoted by Z consists of both negative and positive whole numbers, as well as zero</a:t>
            </a:r>
            <a:r>
              <a:rPr lang="en-IN" dirty="0" smtClean="0">
                <a:latin typeface="Times New Roman" panose="02020603050405020304" pitchFamily="18" charset="0"/>
                <a:cs typeface="Times New Roman" panose="02020603050405020304" pitchFamily="18" charset="0"/>
                <a:sym typeface="Symbol" panose="05050102010706020507" pitchFamily="18" charset="2"/>
              </a:rPr>
              <a:t>→{</a:t>
            </a:r>
            <a:r>
              <a:rPr lang="en-IN" dirty="0" smtClean="0">
                <a:latin typeface="Times New Roman" panose="02020603050405020304" pitchFamily="18" charset="0"/>
                <a:cs typeface="Times New Roman" panose="02020603050405020304" pitchFamily="18" charset="0"/>
              </a:rPr>
              <a:t>…,-3,-2, -1, 0, 1, 2, 3…}</a:t>
            </a:r>
          </a:p>
          <a:p>
            <a:r>
              <a:rPr lang="en-IN" dirty="0" smtClean="0">
                <a:latin typeface="Times New Roman" panose="02020603050405020304" pitchFamily="18" charset="0"/>
                <a:cs typeface="Times New Roman" panose="02020603050405020304" pitchFamily="18" charset="0"/>
              </a:rPr>
              <a:t>Set of natural and whole numbers are both subsets of the set of integers</a:t>
            </a:r>
            <a:endParaRPr lang="en-IN" dirty="0">
              <a:latin typeface="Times New Roman" panose="02020603050405020304" pitchFamily="18" charset="0"/>
              <a:cs typeface="Times New Roman" panose="02020603050405020304" pitchFamily="18" charset="0"/>
            </a:endParaRPr>
          </a:p>
        </p:txBody>
      </p:sp>
      <p:cxnSp>
        <p:nvCxnSpPr>
          <p:cNvPr id="8" name="Straight Arrow Connector 7"/>
          <p:cNvCxnSpPr/>
          <p:nvPr/>
        </p:nvCxnSpPr>
        <p:spPr>
          <a:xfrm>
            <a:off x="5454127" y="4346089"/>
            <a:ext cx="32273" cy="376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413046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2" name="TextBox 1"/>
              <p:cNvSpPr txBox="1"/>
              <p:nvPr/>
            </p:nvSpPr>
            <p:spPr>
              <a:xfrm>
                <a:off x="225911" y="236668"/>
                <a:ext cx="11822654" cy="3192349"/>
              </a:xfrm>
              <a:prstGeom prst="rect">
                <a:avLst/>
              </a:prstGeom>
              <a:noFill/>
            </p:spPr>
            <p:txBody>
              <a:bodyPr wrap="square" rtlCol="0">
                <a:spAutoFit/>
              </a:bodyPr>
              <a:lstStyle/>
              <a:p>
                <a:r>
                  <a:rPr lang="en-IN" u="sng" dirty="0" smtClean="0">
                    <a:latin typeface="Times New Roman" panose="02020603050405020304" pitchFamily="18" charset="0"/>
                    <a:cs typeface="Times New Roman" panose="02020603050405020304" pitchFamily="18" charset="0"/>
                  </a:rPr>
                  <a:t>Rational numbers</a:t>
                </a:r>
                <a:r>
                  <a:rPr lang="en-IN" dirty="0" smtClean="0">
                    <a:latin typeface="Times New Roman" panose="02020603050405020304" pitchFamily="18" charset="0"/>
                    <a:cs typeface="Times New Roman" panose="02020603050405020304" pitchFamily="18" charset="0"/>
                  </a:rPr>
                  <a:t>, denoted by Q, are defined as any number of the form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𝑎</m:t>
                        </m:r>
                      </m:num>
                      <m:den>
                        <m:r>
                          <a:rPr lang="en-IN" i="1">
                            <a:latin typeface="Cambria Math" panose="02040503050406030204" pitchFamily="18" charset="0"/>
                          </a:rPr>
                          <m:t>𝑏</m:t>
                        </m:r>
                      </m:den>
                    </m:f>
                    <m:r>
                      <a:rPr lang="en-IN" b="0" i="0" smtClean="0">
                        <a:latin typeface="Cambria Math" panose="02040503050406030204" pitchFamily="18" charset="0"/>
                      </a:rPr>
                      <m:t>, </m:t>
                    </m:r>
                    <m:r>
                      <m:rPr>
                        <m:sty m:val="p"/>
                      </m:rPr>
                      <a:rPr lang="en-IN" b="0" i="0" smtClean="0">
                        <a:latin typeface="Cambria Math" panose="02040503050406030204" pitchFamily="18" charset="0"/>
                      </a:rPr>
                      <m:t>where</m:t>
                    </m:r>
                    <m:r>
                      <a:rPr lang="en-IN" b="0" i="0" smtClean="0">
                        <a:latin typeface="Cambria Math" panose="02040503050406030204" pitchFamily="18" charset="0"/>
                      </a:rPr>
                      <m:t> </m:t>
                    </m:r>
                    <m:r>
                      <m:rPr>
                        <m:sty m:val="p"/>
                      </m:rPr>
                      <a:rPr lang="en-IN" b="0" i="0" smtClean="0">
                        <a:latin typeface="Cambria Math" panose="02040503050406030204" pitchFamily="18" charset="0"/>
                      </a:rPr>
                      <m:t>a</m:t>
                    </m:r>
                    <m:r>
                      <a:rPr lang="en-IN" b="0" i="0" smtClean="0">
                        <a:latin typeface="Cambria Math" panose="02040503050406030204" pitchFamily="18" charset="0"/>
                      </a:rPr>
                      <m:t> </m:t>
                    </m:r>
                    <m:r>
                      <m:rPr>
                        <m:sty m:val="p"/>
                      </m:rPr>
                      <a:rPr lang="en-IN" b="0" i="0" smtClean="0">
                        <a:latin typeface="Cambria Math" panose="02040503050406030204" pitchFamily="18" charset="0"/>
                      </a:rPr>
                      <m:t>and</m:t>
                    </m:r>
                    <m:r>
                      <a:rPr lang="en-IN" b="0" i="0" smtClean="0">
                        <a:latin typeface="Cambria Math" panose="02040503050406030204" pitchFamily="18" charset="0"/>
                      </a:rPr>
                      <m:t> </m:t>
                    </m:r>
                    <m:r>
                      <m:rPr>
                        <m:sty m:val="p"/>
                      </m:rPr>
                      <a:rPr lang="en-IN" b="0" i="0" smtClean="0">
                        <a:latin typeface="Cambria Math" panose="02040503050406030204" pitchFamily="18" charset="0"/>
                      </a:rPr>
                      <m:t>b</m:t>
                    </m:r>
                    <m:r>
                      <a:rPr lang="en-IN" b="0" i="0" smtClean="0">
                        <a:latin typeface="Cambria Math" panose="02040503050406030204" pitchFamily="18" charset="0"/>
                      </a:rPr>
                      <m:t> </m:t>
                    </m:r>
                    <m:r>
                      <m:rPr>
                        <m:sty m:val="p"/>
                      </m:rPr>
                      <a:rPr lang="en-IN" b="0" i="0" smtClean="0">
                        <a:latin typeface="Cambria Math" panose="02040503050406030204" pitchFamily="18" charset="0"/>
                      </a:rPr>
                      <m:t>are</m:t>
                    </m:r>
                    <m:r>
                      <a:rPr lang="en-IN" b="0" i="0" smtClean="0">
                        <a:latin typeface="Cambria Math" panose="02040503050406030204" pitchFamily="18" charset="0"/>
                      </a:rPr>
                      <m:t> </m:t>
                    </m:r>
                    <m:r>
                      <m:rPr>
                        <m:sty m:val="p"/>
                      </m:rPr>
                      <a:rPr lang="en-IN" b="0" i="0" smtClean="0">
                        <a:latin typeface="Cambria Math" panose="02040503050406030204" pitchFamily="18" charset="0"/>
                      </a:rPr>
                      <m:t>integers</m:t>
                    </m:r>
                    <m:r>
                      <a:rPr lang="en-IN" b="0" i="0" smtClean="0">
                        <a:latin typeface="Cambria Math" panose="02040503050406030204" pitchFamily="18" charset="0"/>
                      </a:rPr>
                      <m:t> </m:t>
                    </m:r>
                    <m:r>
                      <m:rPr>
                        <m:sty m:val="p"/>
                      </m:rPr>
                      <a:rPr lang="en-IN" b="0" i="0" smtClean="0">
                        <a:latin typeface="Cambria Math" panose="02040503050406030204" pitchFamily="18" charset="0"/>
                      </a:rPr>
                      <m:t>and</m:t>
                    </m:r>
                    <m:r>
                      <a:rPr lang="en-IN" b="0" i="0" smtClean="0">
                        <a:latin typeface="Cambria Math" panose="02040503050406030204" pitchFamily="18" charset="0"/>
                      </a:rPr>
                      <m:t> </m:t>
                    </m:r>
                    <m:r>
                      <m:rPr>
                        <m:sty m:val="p"/>
                      </m:rPr>
                      <a:rPr lang="en-IN" b="0" i="0" smtClean="0">
                        <a:latin typeface="Cambria Math" panose="02040503050406030204" pitchFamily="18" charset="0"/>
                      </a:rPr>
                      <m:t>b</m:t>
                    </m:r>
                    <m:r>
                      <a:rPr lang="en-IN" b="0" i="0" smtClean="0">
                        <a:latin typeface="Cambria Math" panose="02040503050406030204" pitchFamily="18" charset="0"/>
                      </a:rPr>
                      <m:t> </m:t>
                    </m:r>
                    <m:r>
                      <m:rPr>
                        <m:sty m:val="p"/>
                      </m:rPr>
                      <a:rPr lang="en-IN" b="0" i="0" smtClean="0">
                        <a:latin typeface="Cambria Math" panose="02040503050406030204" pitchFamily="18" charset="0"/>
                      </a:rPr>
                      <m:t>is</m:t>
                    </m:r>
                    <m:r>
                      <a:rPr lang="en-IN" b="0" i="0" smtClean="0">
                        <a:latin typeface="Cambria Math" panose="02040503050406030204" pitchFamily="18" charset="0"/>
                      </a:rPr>
                      <m:t> </m:t>
                    </m:r>
                    <m:r>
                      <m:rPr>
                        <m:sty m:val="p"/>
                      </m:rPr>
                      <a:rPr lang="en-IN" b="0" i="0" smtClean="0">
                        <a:latin typeface="Cambria Math" panose="02040503050406030204" pitchFamily="18" charset="0"/>
                      </a:rPr>
                      <m:t>nonzero</m:t>
                    </m:r>
                    <m:r>
                      <a:rPr lang="en-IN" b="0" i="0" smtClean="0">
                        <a:latin typeface="Cambria Math" panose="02040503050406030204" pitchFamily="18" charset="0"/>
                      </a:rPr>
                      <m:t>.</m:t>
                    </m:r>
                  </m:oMath>
                </a14:m>
                <a:endParaRPr lang="en-IN" b="0"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Decimals that repeat or terminate are rational. For example, 0.7 =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7</m:t>
                        </m:r>
                      </m:num>
                      <m:den>
                        <m:r>
                          <a:rPr lang="en-IN" i="1">
                            <a:latin typeface="Cambria Math" panose="02040503050406030204" pitchFamily="18" charset="0"/>
                          </a:rPr>
                          <m:t>10</m:t>
                        </m:r>
                      </m:den>
                    </m:f>
                  </m:oMath>
                </a14:m>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The set of integers is a subset of the set of rational numbers because every integer can be expressed as a ratio of the integer and 1, can be considered as rational number. For example, 5 = </a:t>
                </a:r>
                <a14:m>
                  <m:oMath xmlns:m="http://schemas.openxmlformats.org/officeDocument/2006/math">
                    <m:f>
                      <m:fPr>
                        <m:ctrlPr>
                          <a:rPr lang="en-IN" i="1">
                            <a:latin typeface="Cambria Math" panose="02040503050406030204" pitchFamily="18" charset="0"/>
                          </a:rPr>
                        </m:ctrlPr>
                      </m:fPr>
                      <m:num>
                        <m:r>
                          <a:rPr lang="en-IN" b="0" i="1" smtClean="0">
                            <a:latin typeface="Cambria Math" panose="02040503050406030204" pitchFamily="18" charset="0"/>
                          </a:rPr>
                          <m:t>5</m:t>
                        </m:r>
                      </m:num>
                      <m:den>
                        <m:r>
                          <a:rPr lang="en-IN" i="1">
                            <a:latin typeface="Cambria Math" panose="02040503050406030204" pitchFamily="18" charset="0"/>
                          </a:rPr>
                          <m:t>1</m:t>
                        </m:r>
                      </m:den>
                    </m:f>
                  </m:oMath>
                </a14:m>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Irrational numbers, defined as any number that can not be written as a ratio of two integers</a:t>
                </a:r>
              </a:p>
              <a:p>
                <a:r>
                  <a:rPr lang="en-IN" dirty="0" smtClean="0">
                    <a:latin typeface="Times New Roman" panose="02020603050405020304" pitchFamily="18" charset="0"/>
                    <a:cs typeface="Times New Roman" panose="02020603050405020304" pitchFamily="18" charset="0"/>
                  </a:rPr>
                  <a:t>Nonterminating decimal, that do not repeat are irrational</a:t>
                </a:r>
              </a:p>
              <a:p>
                <a:r>
                  <a:rPr lang="en-IN" dirty="0" smtClean="0">
                    <a:latin typeface="Times New Roman" panose="02020603050405020304" pitchFamily="18" charset="0"/>
                    <a:cs typeface="Times New Roman" panose="02020603050405020304" pitchFamily="18" charset="0"/>
                  </a:rPr>
                  <a:t>For example, </a:t>
                </a:r>
                <a:r>
                  <a:rPr lang="en-IN" dirty="0" smtClean="0">
                    <a:latin typeface="Times New Roman" panose="02020603050405020304" pitchFamily="18" charset="0"/>
                    <a:cs typeface="Times New Roman" panose="02020603050405020304" pitchFamily="18" charset="0"/>
                    <a:sym typeface="Symbol" panose="05050102010706020507" pitchFamily="18" charset="2"/>
                  </a:rPr>
                  <a:t> = 3.14159…, 2 = 1.41421…</a:t>
                </a:r>
              </a:p>
              <a:p>
                <a:endParaRPr lang="en-IN" dirty="0">
                  <a:latin typeface="Times New Roman" panose="02020603050405020304" pitchFamily="18" charset="0"/>
                  <a:cs typeface="Times New Roman" panose="02020603050405020304" pitchFamily="18" charset="0"/>
                  <a:sym typeface="Symbol" panose="05050102010706020507" pitchFamily="18" charset="2"/>
                </a:endParaRPr>
              </a:p>
              <a:p>
                <a:r>
                  <a:rPr lang="en-IN" dirty="0" smtClean="0">
                    <a:latin typeface="Times New Roman" panose="02020603050405020304" pitchFamily="18" charset="0"/>
                    <a:cs typeface="Times New Roman" panose="02020603050405020304" pitchFamily="18" charset="0"/>
                    <a:sym typeface="Symbol" panose="05050102010706020507" pitchFamily="18" charset="2"/>
                  </a:rPr>
                  <a:t>Real numbers, denoted by R, defined as the set of all rational numbers, combined with the set of all irrational numbers. All the numbers defined so far are the subsets of the set of real numbers.</a:t>
                </a:r>
                <a:endParaRPr lang="en-IN" dirty="0">
                  <a:latin typeface="Times New Roman" panose="02020603050405020304" pitchFamily="18" charset="0"/>
                  <a:cs typeface="Times New Roman" panose="02020603050405020304" pitchFamily="18" charset="0"/>
                </a:endParaRPr>
              </a:p>
            </p:txBody>
          </p:sp>
        </mc:Choice>
        <mc:Fallback>
          <p:sp>
            <p:nvSpPr>
              <p:cNvPr id="2" name="TextBox 1"/>
              <p:cNvSpPr txBox="1">
                <a:spLocks noRot="1" noChangeAspect="1" noMove="1" noResize="1" noEditPoints="1" noAdjustHandles="1" noChangeArrowheads="1" noChangeShapeType="1" noTextEdit="1"/>
              </p:cNvSpPr>
              <p:nvPr/>
            </p:nvSpPr>
            <p:spPr>
              <a:xfrm>
                <a:off x="225911" y="236668"/>
                <a:ext cx="11822654" cy="3192349"/>
              </a:xfrm>
              <a:prstGeom prst="rect">
                <a:avLst/>
              </a:prstGeom>
              <a:blipFill>
                <a:blip r:embed="rId2"/>
                <a:stretch>
                  <a:fillRect l="-413" t="-382" r="-877" b="-2099"/>
                </a:stretch>
              </a:blipFill>
            </p:spPr>
            <p:txBody>
              <a:bodyPr/>
              <a:lstStyle/>
              <a:p>
                <a:r>
                  <a:rPr lang="en-IN">
                    <a:noFill/>
                  </a:rPr>
                  <a:t> </a:t>
                </a:r>
              </a:p>
            </p:txBody>
          </p:sp>
        </mc:Fallback>
      </mc:AlternateContent>
      <p:sp>
        <p:nvSpPr>
          <p:cNvPr id="3" name="Rectangle 2"/>
          <p:cNvSpPr/>
          <p:nvPr/>
        </p:nvSpPr>
        <p:spPr>
          <a:xfrm>
            <a:off x="774551" y="3445152"/>
            <a:ext cx="7734748" cy="31573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mc:Choice xmlns="" xmlns:a14="http://schemas.microsoft.com/office/drawing/2010/main" Requires="a14">
          <p:sp>
            <p:nvSpPr>
              <p:cNvPr id="4" name="TextBox 3"/>
              <p:cNvSpPr txBox="1"/>
              <p:nvPr/>
            </p:nvSpPr>
            <p:spPr>
              <a:xfrm>
                <a:off x="968188" y="3501593"/>
                <a:ext cx="1559859" cy="445315"/>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Rational </a:t>
                </a:r>
                <a14:m>
                  <m:oMath xmlns:m="http://schemas.openxmlformats.org/officeDocument/2006/math">
                    <m:f>
                      <m:fPr>
                        <m:ctrlPr>
                          <a:rPr lang="en-IN" sz="1600" i="1">
                            <a:latin typeface="Cambria Math" panose="02040503050406030204" pitchFamily="18" charset="0"/>
                          </a:rPr>
                        </m:ctrlPr>
                      </m:fPr>
                      <m:num>
                        <m:r>
                          <a:rPr lang="en-IN" sz="1600" b="0" i="1" smtClean="0">
                            <a:latin typeface="Cambria Math" panose="02040503050406030204" pitchFamily="18" charset="0"/>
                          </a:rPr>
                          <m:t>5</m:t>
                        </m:r>
                      </m:num>
                      <m:den>
                        <m:r>
                          <a:rPr lang="en-IN" sz="1600" b="0" i="1" smtClean="0">
                            <a:latin typeface="Cambria Math" panose="02040503050406030204" pitchFamily="18" charset="0"/>
                          </a:rPr>
                          <m:t>3</m:t>
                        </m:r>
                      </m:den>
                    </m:f>
                    <m:r>
                      <a:rPr lang="en-IN" sz="1600" b="0" i="1" smtClean="0">
                        <a:latin typeface="Cambria Math" panose="02040503050406030204" pitchFamily="18" charset="0"/>
                      </a:rPr>
                      <m:t>, 0.63</m:t>
                    </m:r>
                  </m:oMath>
                </a14:m>
                <a:endParaRPr lang="en-IN" sz="1600" dirty="0">
                  <a:latin typeface="Times New Roman" panose="02020603050405020304" pitchFamily="18" charset="0"/>
                  <a:cs typeface="Times New Roman" panose="02020603050405020304" pitchFamily="18" charset="0"/>
                </a:endParaRPr>
              </a:p>
            </p:txBody>
          </p:sp>
        </mc:Choice>
        <mc:Fallback>
          <p:sp>
            <p:nvSpPr>
              <p:cNvPr id="4" name="TextBox 3"/>
              <p:cNvSpPr txBox="1">
                <a:spLocks noRot="1" noChangeAspect="1" noMove="1" noResize="1" noEditPoints="1" noAdjustHandles="1" noChangeArrowheads="1" noChangeShapeType="1" noTextEdit="1"/>
              </p:cNvSpPr>
              <p:nvPr/>
            </p:nvSpPr>
            <p:spPr>
              <a:xfrm>
                <a:off x="968188" y="3501593"/>
                <a:ext cx="1559859" cy="445315"/>
              </a:xfrm>
              <a:prstGeom prst="rect">
                <a:avLst/>
              </a:prstGeom>
              <a:blipFill>
                <a:blip r:embed="rId3"/>
                <a:stretch>
                  <a:fillRect l="-2344" b="-4110"/>
                </a:stretch>
              </a:blipFill>
            </p:spPr>
            <p:txBody>
              <a:bodyPr/>
              <a:lstStyle/>
              <a:p>
                <a:r>
                  <a:rPr lang="en-IN">
                    <a:noFill/>
                  </a:rPr>
                  <a:t> </a:t>
                </a:r>
              </a:p>
            </p:txBody>
          </p:sp>
        </mc:Fallback>
      </mc:AlternateContent>
      <p:sp>
        <p:nvSpPr>
          <p:cNvPr id="5" name="TextBox 4"/>
          <p:cNvSpPr txBox="1"/>
          <p:nvPr/>
        </p:nvSpPr>
        <p:spPr>
          <a:xfrm>
            <a:off x="1624852" y="4086134"/>
            <a:ext cx="2604247" cy="338554"/>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Integers {…-2, -1, 0, 1, 2,…}</a:t>
            </a:r>
            <a:endParaRPr lang="en-IN" sz="16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624852" y="4562668"/>
            <a:ext cx="1947583" cy="338554"/>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Whole {0, 1, 2, 3,…} </a:t>
            </a:r>
            <a:endParaRPr lang="en-IN" sz="16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705534" y="5315865"/>
            <a:ext cx="1947583" cy="338554"/>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Natural {1, 2, 3,…}</a:t>
            </a:r>
            <a:endParaRPr lang="en-IN" sz="1600" dirty="0">
              <a:latin typeface="Times New Roman" panose="02020603050405020304" pitchFamily="18" charset="0"/>
              <a:cs typeface="Times New Roman" panose="02020603050405020304" pitchFamily="18" charset="0"/>
            </a:endParaRPr>
          </a:p>
        </p:txBody>
      </p:sp>
      <p:sp>
        <p:nvSpPr>
          <p:cNvPr id="8" name="Rectangle 7"/>
          <p:cNvSpPr/>
          <p:nvPr/>
        </p:nvSpPr>
        <p:spPr>
          <a:xfrm>
            <a:off x="968188" y="4003349"/>
            <a:ext cx="3926541" cy="2437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1062319" y="4562668"/>
            <a:ext cx="3590364" cy="17898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1196788" y="5021264"/>
            <a:ext cx="3186953" cy="12063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Connector 11"/>
          <p:cNvCxnSpPr/>
          <p:nvPr/>
        </p:nvCxnSpPr>
        <p:spPr>
          <a:xfrm>
            <a:off x="5152465" y="3411776"/>
            <a:ext cx="64994" cy="3190729"/>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325035" y="3565494"/>
            <a:ext cx="3079376" cy="338554"/>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Irrational </a:t>
            </a:r>
            <a:r>
              <a:rPr lang="en-IN" sz="1600" dirty="0" smtClean="0">
                <a:latin typeface="Times New Roman" panose="02020603050405020304" pitchFamily="18" charset="0"/>
                <a:cs typeface="Times New Roman" panose="02020603050405020304" pitchFamily="18" charset="0"/>
                <a:sym typeface="Symbol" panose="05050102010706020507" pitchFamily="18" charset="2"/>
              </a:rPr>
              <a:t>3, , 0.10010001…</a:t>
            </a:r>
            <a:endParaRPr lang="en-IN" sz="1600" dirty="0">
              <a:latin typeface="Times New Roman" panose="02020603050405020304" pitchFamily="18" charset="0"/>
              <a:cs typeface="Times New Roman" panose="02020603050405020304" pitchFamily="18" charset="0"/>
            </a:endParaRPr>
          </a:p>
        </p:txBody>
      </p:sp>
      <p:sp>
        <p:nvSpPr>
          <p:cNvPr id="1024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43" name="Rectangle 3"/>
          <p:cNvSpPr>
            <a:spLocks noChangeArrowheads="1"/>
          </p:cNvSpPr>
          <p:nvPr/>
        </p:nvSpPr>
        <p:spPr bwMode="auto">
          <a:xfrm>
            <a:off x="0" y="257175"/>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t>
            </a:r>
            <a:r>
              <a:rPr kumimoji="0" lang="en-US" sz="11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45" name="Rectangle 5"/>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 xmlns:p14="http://schemas.microsoft.com/office/powerpoint/2010/main" val="3135104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7736" y="201706"/>
            <a:ext cx="2156012" cy="2585323"/>
          </a:xfrm>
          <a:prstGeom prst="rect">
            <a:avLst/>
          </a:prstGeom>
          <a:noFill/>
        </p:spPr>
        <p:txBody>
          <a:bodyPr wrap="square" rtlCol="0">
            <a:spAutoFit/>
          </a:bodyPr>
          <a:lstStyle/>
          <a:p>
            <a:r>
              <a:rPr lang="en-IN" u="sng" dirty="0" smtClean="0">
                <a:latin typeface="Times New Roman" panose="02020603050405020304" pitchFamily="18" charset="0"/>
                <a:cs typeface="Times New Roman" panose="02020603050405020304" pitchFamily="18" charset="0"/>
              </a:rPr>
              <a:t>Storing real numbers</a:t>
            </a:r>
          </a:p>
          <a:p>
            <a:r>
              <a:rPr lang="en-IN" dirty="0" smtClean="0">
                <a:latin typeface="Times New Roman" panose="02020603050405020304" pitchFamily="18" charset="0"/>
                <a:cs typeface="Times New Roman" panose="02020603050405020304" pitchFamily="18" charset="0"/>
              </a:rPr>
              <a:t>Unsigned integer</a:t>
            </a:r>
          </a:p>
          <a:p>
            <a:r>
              <a:rPr lang="en-IN" dirty="0" smtClean="0">
                <a:latin typeface="Times New Roman" panose="02020603050405020304" pitchFamily="18" charset="0"/>
                <a:cs typeface="Times New Roman" panose="02020603050405020304" pitchFamily="18" charset="0"/>
              </a:rPr>
              <a:t>Signed integer</a:t>
            </a:r>
          </a:p>
          <a:p>
            <a:r>
              <a:rPr lang="en-IN" dirty="0" smtClean="0">
                <a:latin typeface="Times New Roman" panose="02020603050405020304" pitchFamily="18" charset="0"/>
                <a:cs typeface="Times New Roman" panose="02020603050405020304" pitchFamily="18" charset="0"/>
              </a:rPr>
              <a:t>Unsigned fixed point</a:t>
            </a:r>
          </a:p>
          <a:p>
            <a:r>
              <a:rPr lang="en-IN" dirty="0" smtClean="0">
                <a:latin typeface="Times New Roman" panose="02020603050405020304" pitchFamily="18" charset="0"/>
                <a:cs typeface="Times New Roman" panose="02020603050405020304" pitchFamily="18" charset="0"/>
              </a:rPr>
              <a:t>Signed fixed point</a:t>
            </a:r>
          </a:p>
          <a:p>
            <a:r>
              <a:rPr lang="en-IN" dirty="0" smtClean="0">
                <a:latin typeface="Times New Roman" panose="02020603050405020304" pitchFamily="18" charset="0"/>
                <a:cs typeface="Times New Roman" panose="02020603050405020304" pitchFamily="18" charset="0"/>
              </a:rPr>
              <a:t>Floating point</a:t>
            </a:r>
          </a:p>
          <a:p>
            <a:r>
              <a:rPr lang="en-IN" dirty="0" smtClean="0">
                <a:latin typeface="Times New Roman" panose="02020603050405020304" pitchFamily="18" charset="0"/>
                <a:cs typeface="Times New Roman" panose="02020603050405020304" pitchFamily="18" charset="0"/>
              </a:rPr>
              <a:t>Variable length</a:t>
            </a:r>
          </a:p>
          <a:p>
            <a:r>
              <a:rPr lang="en-IN" dirty="0" smtClean="0">
                <a:latin typeface="Times New Roman" panose="02020603050405020304" pitchFamily="18" charset="0"/>
                <a:cs typeface="Times New Roman" panose="02020603050405020304" pitchFamily="18" charset="0"/>
              </a:rPr>
              <a:t>Unsigned rational</a:t>
            </a:r>
          </a:p>
          <a:p>
            <a:r>
              <a:rPr lang="en-IN" dirty="0" smtClean="0">
                <a:latin typeface="Times New Roman" panose="02020603050405020304" pitchFamily="18" charset="0"/>
                <a:cs typeface="Times New Roman" panose="02020603050405020304" pitchFamily="18" charset="0"/>
              </a:rPr>
              <a:t>Signed rational</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2743198" y="446917"/>
            <a:ext cx="2043953" cy="2958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3348315" y="390001"/>
            <a:ext cx="833717" cy="338554"/>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Integer</a:t>
            </a:r>
            <a:endParaRPr lang="en-IN" sz="16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842924" y="749940"/>
            <a:ext cx="1600202" cy="338554"/>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Sign           </a:t>
            </a:r>
            <a:r>
              <a:rPr lang="en-IN" sz="1600" dirty="0" smtClean="0">
                <a:latin typeface="Times New Roman" panose="02020603050405020304" pitchFamily="18" charset="0"/>
                <a:cs typeface="Times New Roman" panose="02020603050405020304" pitchFamily="18" charset="0"/>
              </a:rPr>
              <a:t>Integer</a:t>
            </a:r>
            <a:endParaRPr lang="en-IN" sz="1600" dirty="0">
              <a:latin typeface="Times New Roman" panose="02020603050405020304" pitchFamily="18" charset="0"/>
              <a:cs typeface="Times New Roman" panose="02020603050405020304" pitchFamily="18" charset="0"/>
            </a:endParaRPr>
          </a:p>
        </p:txBody>
      </p:sp>
      <p:sp>
        <p:nvSpPr>
          <p:cNvPr id="6" name="Rectangle 5"/>
          <p:cNvSpPr/>
          <p:nvPr/>
        </p:nvSpPr>
        <p:spPr>
          <a:xfrm>
            <a:off x="2743198" y="800648"/>
            <a:ext cx="2043953" cy="2958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p:cNvCxnSpPr/>
          <p:nvPr/>
        </p:nvCxnSpPr>
        <p:spPr>
          <a:xfrm flipH="1">
            <a:off x="3601571" y="800648"/>
            <a:ext cx="13448" cy="295836"/>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743198" y="1197489"/>
            <a:ext cx="2043953" cy="2958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2783538" y="1142275"/>
            <a:ext cx="1743641" cy="338554"/>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Integer     Fraction</a:t>
            </a:r>
            <a:endParaRPr lang="en-IN" sz="1600" dirty="0">
              <a:latin typeface="Times New Roman" panose="02020603050405020304" pitchFamily="18" charset="0"/>
              <a:cs typeface="Times New Roman" panose="02020603050405020304" pitchFamily="18" charset="0"/>
            </a:endParaRPr>
          </a:p>
        </p:txBody>
      </p:sp>
      <p:cxnSp>
        <p:nvCxnSpPr>
          <p:cNvPr id="14" name="Straight Connector 13"/>
          <p:cNvCxnSpPr/>
          <p:nvPr/>
        </p:nvCxnSpPr>
        <p:spPr>
          <a:xfrm flipH="1">
            <a:off x="3588123" y="1206017"/>
            <a:ext cx="13448" cy="295836"/>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646822" y="1492934"/>
            <a:ext cx="2236699" cy="338554"/>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Sign  Integer   Fraction</a:t>
            </a:r>
            <a:endParaRPr lang="en-IN" sz="1600" dirty="0">
              <a:latin typeface="Times New Roman" panose="02020603050405020304" pitchFamily="18" charset="0"/>
              <a:cs typeface="Times New Roman" panose="02020603050405020304" pitchFamily="18" charset="0"/>
            </a:endParaRPr>
          </a:p>
        </p:txBody>
      </p:sp>
      <p:sp>
        <p:nvSpPr>
          <p:cNvPr id="18" name="Rectangle 17"/>
          <p:cNvSpPr/>
          <p:nvPr/>
        </p:nvSpPr>
        <p:spPr>
          <a:xfrm>
            <a:off x="2702856" y="1554816"/>
            <a:ext cx="2124633" cy="2958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p:nvSpPr>
        <p:spPr>
          <a:xfrm>
            <a:off x="2649069" y="1882056"/>
            <a:ext cx="3106271" cy="338554"/>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Sign  Exponent      Sign   Mantissa</a:t>
            </a:r>
            <a:endParaRPr lang="en-IN" sz="1600" dirty="0">
              <a:latin typeface="Times New Roman" panose="02020603050405020304" pitchFamily="18" charset="0"/>
              <a:cs typeface="Times New Roman" panose="02020603050405020304" pitchFamily="18" charset="0"/>
            </a:endParaRPr>
          </a:p>
        </p:txBody>
      </p:sp>
      <p:sp>
        <p:nvSpPr>
          <p:cNvPr id="22" name="Rectangle 21"/>
          <p:cNvSpPr/>
          <p:nvPr/>
        </p:nvSpPr>
        <p:spPr>
          <a:xfrm>
            <a:off x="2608729" y="1893706"/>
            <a:ext cx="3106271"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4" name="Straight Connector 23"/>
          <p:cNvCxnSpPr/>
          <p:nvPr/>
        </p:nvCxnSpPr>
        <p:spPr>
          <a:xfrm>
            <a:off x="3186954" y="1866523"/>
            <a:ext cx="13447" cy="369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348315" y="2291191"/>
            <a:ext cx="13447" cy="369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195480" y="1885857"/>
            <a:ext cx="13447" cy="369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735612" y="1893706"/>
            <a:ext cx="13447" cy="369332"/>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790252" y="2263927"/>
            <a:ext cx="1996899"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Sign   Size   </a:t>
            </a:r>
            <a:r>
              <a:rPr lang="en-IN" sz="1600" dirty="0" smtClean="0">
                <a:latin typeface="Times New Roman" panose="02020603050405020304" pitchFamily="18" charset="0"/>
                <a:cs typeface="Times New Roman" panose="02020603050405020304" pitchFamily="18" charset="0"/>
              </a:rPr>
              <a:t>Digits</a:t>
            </a:r>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cxnSp>
        <p:nvCxnSpPr>
          <p:cNvPr id="29" name="Straight Connector 28"/>
          <p:cNvCxnSpPr/>
          <p:nvPr/>
        </p:nvCxnSpPr>
        <p:spPr>
          <a:xfrm>
            <a:off x="3919825" y="2291191"/>
            <a:ext cx="13447" cy="369332"/>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702856" y="2316611"/>
            <a:ext cx="2124633" cy="2958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p:cNvSpPr txBox="1"/>
          <p:nvPr/>
        </p:nvSpPr>
        <p:spPr>
          <a:xfrm>
            <a:off x="2521871" y="2691540"/>
            <a:ext cx="2533659" cy="338554"/>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Numerator     Denominator</a:t>
            </a:r>
            <a:endParaRPr lang="en-IN" sz="1600" dirty="0">
              <a:latin typeface="Times New Roman" panose="02020603050405020304" pitchFamily="18" charset="0"/>
              <a:cs typeface="Times New Roman" panose="02020603050405020304" pitchFamily="18" charset="0"/>
            </a:endParaRPr>
          </a:p>
        </p:txBody>
      </p:sp>
      <p:cxnSp>
        <p:nvCxnSpPr>
          <p:cNvPr id="33" name="Straight Connector 32"/>
          <p:cNvCxnSpPr/>
          <p:nvPr/>
        </p:nvCxnSpPr>
        <p:spPr>
          <a:xfrm>
            <a:off x="3643025" y="2691540"/>
            <a:ext cx="0" cy="363070"/>
          </a:xfrm>
          <a:prstGeom prst="line">
            <a:avLst/>
          </a:prstGeom>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2558853" y="2674211"/>
            <a:ext cx="2412635" cy="3630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p:cNvSpPr txBox="1"/>
          <p:nvPr/>
        </p:nvSpPr>
        <p:spPr>
          <a:xfrm>
            <a:off x="2413748" y="3096697"/>
            <a:ext cx="3119720" cy="338554"/>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Sign    Numerator     Denominator</a:t>
            </a:r>
            <a:endParaRPr lang="en-IN" sz="1600" dirty="0">
              <a:latin typeface="Times New Roman" panose="02020603050405020304" pitchFamily="18" charset="0"/>
              <a:cs typeface="Times New Roman" panose="02020603050405020304" pitchFamily="18" charset="0"/>
            </a:endParaRPr>
          </a:p>
        </p:txBody>
      </p:sp>
      <p:cxnSp>
        <p:nvCxnSpPr>
          <p:cNvPr id="37" name="Straight Connector 36"/>
          <p:cNvCxnSpPr/>
          <p:nvPr/>
        </p:nvCxnSpPr>
        <p:spPr>
          <a:xfrm rot="5400000">
            <a:off x="2806505" y="3292241"/>
            <a:ext cx="380431" cy="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152899" y="3096697"/>
            <a:ext cx="0" cy="416859"/>
          </a:xfrm>
          <a:prstGeom prst="line">
            <a:avLst/>
          </a:prstGeom>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2413748" y="3107352"/>
            <a:ext cx="2998694" cy="3867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4" name="Straight Connector 43"/>
          <p:cNvCxnSpPr/>
          <p:nvPr/>
        </p:nvCxnSpPr>
        <p:spPr>
          <a:xfrm flipH="1">
            <a:off x="3160059" y="1557520"/>
            <a:ext cx="13448" cy="295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3861547" y="1543149"/>
            <a:ext cx="13448" cy="295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3" idx="1"/>
          </p:cNvCxnSpPr>
          <p:nvPr/>
        </p:nvCxnSpPr>
        <p:spPr>
          <a:xfrm flipV="1">
            <a:off x="1963271" y="594835"/>
            <a:ext cx="779927" cy="133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6" idx="1"/>
          </p:cNvCxnSpPr>
          <p:nvPr/>
        </p:nvCxnSpPr>
        <p:spPr>
          <a:xfrm>
            <a:off x="1707776" y="948566"/>
            <a:ext cx="10354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13" idx="1"/>
          </p:cNvCxnSpPr>
          <p:nvPr/>
        </p:nvCxnSpPr>
        <p:spPr>
          <a:xfrm>
            <a:off x="2353234" y="1197489"/>
            <a:ext cx="430304" cy="114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18" idx="1"/>
          </p:cNvCxnSpPr>
          <p:nvPr/>
        </p:nvCxnSpPr>
        <p:spPr>
          <a:xfrm>
            <a:off x="2057400" y="1501853"/>
            <a:ext cx="645456" cy="200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21" idx="1"/>
          </p:cNvCxnSpPr>
          <p:nvPr/>
        </p:nvCxnSpPr>
        <p:spPr>
          <a:xfrm>
            <a:off x="1707776" y="1764225"/>
            <a:ext cx="941293" cy="287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30" idx="1"/>
          </p:cNvCxnSpPr>
          <p:nvPr/>
        </p:nvCxnSpPr>
        <p:spPr>
          <a:xfrm>
            <a:off x="1707776" y="2051189"/>
            <a:ext cx="995080" cy="413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1992113" y="2372355"/>
            <a:ext cx="501453" cy="539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39" idx="1"/>
          </p:cNvCxnSpPr>
          <p:nvPr/>
        </p:nvCxnSpPr>
        <p:spPr>
          <a:xfrm>
            <a:off x="1707776" y="2633259"/>
            <a:ext cx="705972" cy="667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37881" y="3776285"/>
            <a:ext cx="5183206" cy="1477328"/>
          </a:xfrm>
          <a:prstGeom prst="rect">
            <a:avLst/>
          </a:prstGeom>
          <a:noFill/>
        </p:spPr>
        <p:txBody>
          <a:bodyPr wrap="square" rtlCol="0">
            <a:spAutoFit/>
          </a:bodyPr>
          <a:lstStyle/>
          <a:p>
            <a:r>
              <a:rPr lang="en-IN" u="sng" dirty="0" smtClean="0">
                <a:latin typeface="Times New Roman" panose="02020603050405020304" pitchFamily="18" charset="0"/>
                <a:cs typeface="Times New Roman" panose="02020603050405020304" pitchFamily="18" charset="0"/>
              </a:rPr>
              <a:t>Two major approaches to store real numbers</a:t>
            </a:r>
          </a:p>
          <a:p>
            <a:r>
              <a:rPr lang="en-IN" dirty="0" smtClean="0">
                <a:latin typeface="Times New Roman" panose="02020603050405020304" pitchFamily="18" charset="0"/>
                <a:cs typeface="Times New Roman" panose="02020603050405020304" pitchFamily="18" charset="0"/>
              </a:rPr>
              <a:t>Fixed point notation has a fixed number of digits after the decimal point</a:t>
            </a:r>
          </a:p>
          <a:p>
            <a:r>
              <a:rPr lang="en-IN" dirty="0" smtClean="0">
                <a:latin typeface="Times New Roman" panose="02020603050405020304" pitchFamily="18" charset="0"/>
                <a:cs typeface="Times New Roman" panose="02020603050405020304" pitchFamily="18" charset="0"/>
              </a:rPr>
              <a:t>Floating point notation has a varying number of digits after the decimal point</a:t>
            </a:r>
            <a:endParaRPr lang="en-IN" dirty="0">
              <a:latin typeface="Times New Roman" panose="02020603050405020304" pitchFamily="18" charset="0"/>
              <a:cs typeface="Times New Roman" panose="02020603050405020304" pitchFamily="18" charset="0"/>
            </a:endParaRPr>
          </a:p>
        </p:txBody>
      </p:sp>
      <p:sp>
        <p:nvSpPr>
          <p:cNvPr id="63" name="TextBox 62"/>
          <p:cNvSpPr txBox="1"/>
          <p:nvPr/>
        </p:nvSpPr>
        <p:spPr>
          <a:xfrm>
            <a:off x="6092057" y="227150"/>
            <a:ext cx="5858441" cy="1200329"/>
          </a:xfrm>
          <a:prstGeom prst="rect">
            <a:avLst/>
          </a:prstGeom>
          <a:noFill/>
        </p:spPr>
        <p:txBody>
          <a:bodyPr wrap="square" rtlCol="0">
            <a:spAutoFit/>
          </a:bodyPr>
          <a:lstStyle/>
          <a:p>
            <a:r>
              <a:rPr lang="en-IN" u="sng" dirty="0" smtClean="0">
                <a:latin typeface="Times New Roman" panose="02020603050405020304" pitchFamily="18" charset="0"/>
                <a:cs typeface="Times New Roman" panose="02020603050405020304" pitchFamily="18" charset="0"/>
              </a:rPr>
              <a:t>Fixed point representation </a:t>
            </a:r>
            <a:r>
              <a:rPr lang="en-IN" dirty="0" smtClean="0">
                <a:latin typeface="Times New Roman" panose="02020603050405020304" pitchFamily="18" charset="0"/>
                <a:cs typeface="Times New Roman" panose="02020603050405020304" pitchFamily="18" charset="0"/>
              </a:rPr>
              <a:t>of a number has fixed number of bits for integer part and fractional part</a:t>
            </a:r>
          </a:p>
          <a:p>
            <a:r>
              <a:rPr lang="en-IN" dirty="0" smtClean="0">
                <a:latin typeface="Times New Roman" panose="02020603050405020304" pitchFamily="18" charset="0"/>
                <a:cs typeface="Times New Roman" panose="02020603050405020304" pitchFamily="18" charset="0"/>
              </a:rPr>
              <a:t>Example, 32-bit format, 1 bit for sign, 15-bit for the integer part and 16-bit for the fractional part</a:t>
            </a:r>
            <a:endParaRPr lang="en-IN" dirty="0">
              <a:latin typeface="Times New Roman" panose="02020603050405020304" pitchFamily="18" charset="0"/>
              <a:cs typeface="Times New Roman" panose="02020603050405020304" pitchFamily="18" charset="0"/>
            </a:endParaRPr>
          </a:p>
        </p:txBody>
      </p:sp>
      <p:sp>
        <p:nvSpPr>
          <p:cNvPr id="64" name="TextBox 63"/>
          <p:cNvSpPr txBox="1"/>
          <p:nvPr/>
        </p:nvSpPr>
        <p:spPr>
          <a:xfrm>
            <a:off x="7854752" y="1507421"/>
            <a:ext cx="3776953" cy="338554"/>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1  000000000101011  1010000000000000</a:t>
            </a:r>
            <a:endParaRPr lang="en-IN" sz="1600" dirty="0">
              <a:latin typeface="Times New Roman" panose="02020603050405020304" pitchFamily="18" charset="0"/>
              <a:cs typeface="Times New Roman" panose="02020603050405020304" pitchFamily="18" charset="0"/>
            </a:endParaRPr>
          </a:p>
        </p:txBody>
      </p:sp>
      <p:cxnSp>
        <p:nvCxnSpPr>
          <p:cNvPr id="66" name="Straight Connector 65"/>
          <p:cNvCxnSpPr/>
          <p:nvPr/>
        </p:nvCxnSpPr>
        <p:spPr>
          <a:xfrm>
            <a:off x="8066546" y="1493974"/>
            <a:ext cx="0" cy="363071"/>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9698122" y="1482904"/>
            <a:ext cx="0" cy="363071"/>
          </a:xfrm>
          <a:prstGeom prst="line">
            <a:avLst/>
          </a:prstGeom>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7907424" y="1493974"/>
            <a:ext cx="3517535" cy="3520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sp>
        <p:nvSpPr>
          <p:cNvPr id="70" name="TextBox 69"/>
          <p:cNvSpPr txBox="1"/>
          <p:nvPr/>
        </p:nvSpPr>
        <p:spPr>
          <a:xfrm>
            <a:off x="6112798" y="1496352"/>
            <a:ext cx="1217517" cy="338554"/>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N= -43.625</a:t>
            </a:r>
            <a:endParaRPr lang="en-IN" sz="1600" dirty="0">
              <a:latin typeface="Times New Roman" panose="02020603050405020304" pitchFamily="18" charset="0"/>
              <a:cs typeface="Times New Roman" panose="02020603050405020304" pitchFamily="18" charset="0"/>
            </a:endParaRPr>
          </a:p>
        </p:txBody>
      </p:sp>
      <p:sp>
        <p:nvSpPr>
          <p:cNvPr id="71" name="Rectangle 70"/>
          <p:cNvSpPr/>
          <p:nvPr/>
        </p:nvSpPr>
        <p:spPr>
          <a:xfrm>
            <a:off x="7320079" y="1456000"/>
            <a:ext cx="415498"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a:t>
            </a:r>
            <a:endParaRPr lang="en-IN" dirty="0"/>
          </a:p>
        </p:txBody>
      </p:sp>
      <p:sp>
        <p:nvSpPr>
          <p:cNvPr id="72" name="TextBox 71"/>
          <p:cNvSpPr txBox="1"/>
          <p:nvPr/>
        </p:nvSpPr>
        <p:spPr>
          <a:xfrm>
            <a:off x="7706834" y="1952917"/>
            <a:ext cx="591671" cy="338554"/>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Sign</a:t>
            </a:r>
            <a:endParaRPr lang="en-IN" sz="1600" dirty="0">
              <a:latin typeface="Times New Roman" panose="02020603050405020304" pitchFamily="18" charset="0"/>
              <a:cs typeface="Times New Roman" panose="02020603050405020304" pitchFamily="18" charset="0"/>
            </a:endParaRPr>
          </a:p>
        </p:txBody>
      </p:sp>
      <p:sp>
        <p:nvSpPr>
          <p:cNvPr id="73" name="TextBox 72"/>
          <p:cNvSpPr txBox="1"/>
          <p:nvPr/>
        </p:nvSpPr>
        <p:spPr>
          <a:xfrm>
            <a:off x="9890867" y="2030089"/>
            <a:ext cx="1499347" cy="338554"/>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Fractional part</a:t>
            </a:r>
            <a:endParaRPr lang="en-IN" sz="1600" dirty="0">
              <a:latin typeface="Times New Roman" panose="02020603050405020304" pitchFamily="18" charset="0"/>
              <a:cs typeface="Times New Roman" panose="02020603050405020304" pitchFamily="18" charset="0"/>
            </a:endParaRPr>
          </a:p>
        </p:txBody>
      </p:sp>
      <p:sp>
        <p:nvSpPr>
          <p:cNvPr id="74" name="TextBox 73"/>
          <p:cNvSpPr txBox="1"/>
          <p:nvPr/>
        </p:nvSpPr>
        <p:spPr>
          <a:xfrm>
            <a:off x="8436909" y="1984083"/>
            <a:ext cx="1190061" cy="338554"/>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Integer part</a:t>
            </a:r>
            <a:endParaRPr lang="en-IN" sz="1600" dirty="0">
              <a:latin typeface="Times New Roman" panose="02020603050405020304" pitchFamily="18" charset="0"/>
              <a:cs typeface="Times New Roman" panose="02020603050405020304" pitchFamily="18" charset="0"/>
            </a:endParaRPr>
          </a:p>
        </p:txBody>
      </p:sp>
      <p:cxnSp>
        <p:nvCxnSpPr>
          <p:cNvPr id="78" name="Straight Arrow Connector 77"/>
          <p:cNvCxnSpPr/>
          <p:nvPr/>
        </p:nvCxnSpPr>
        <p:spPr>
          <a:xfrm>
            <a:off x="7948882" y="1857045"/>
            <a:ext cx="0" cy="254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8871116" y="1821458"/>
            <a:ext cx="0" cy="254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10418661" y="1857044"/>
            <a:ext cx="0" cy="254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5691179" y="4895882"/>
            <a:ext cx="5526741" cy="1754326"/>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Disadvantage </a:t>
            </a:r>
          </a:p>
          <a:p>
            <a:r>
              <a:rPr lang="en-IN" dirty="0" smtClean="0">
                <a:latin typeface="Times New Roman" panose="02020603050405020304" pitchFamily="18" charset="0"/>
                <a:cs typeface="Times New Roman" panose="02020603050405020304" pitchFamily="18" charset="0"/>
              </a:rPr>
              <a:t>Relatively limited range of values that they can represent</a:t>
            </a:r>
          </a:p>
          <a:p>
            <a:r>
              <a:rPr lang="en-IN" dirty="0" smtClean="0">
                <a:latin typeface="Times New Roman" panose="02020603050405020304" pitchFamily="18" charset="0"/>
                <a:cs typeface="Times New Roman" panose="02020603050405020304" pitchFamily="18" charset="0"/>
              </a:rPr>
              <a:t>Inadequate for numerical analysis as it does not allow enough numbers and accuracy</a:t>
            </a:r>
          </a:p>
          <a:p>
            <a:r>
              <a:rPr lang="en-IN" dirty="0" smtClean="0">
                <a:latin typeface="Times New Roman" panose="02020603050405020304" pitchFamily="18" charset="0"/>
                <a:cs typeface="Times New Roman" panose="02020603050405020304" pitchFamily="18" charset="0"/>
              </a:rPr>
              <a:t>A number whose representation exceeds 32-bit would have to be stored inexactly</a:t>
            </a:r>
            <a:endParaRPr lang="en-IN" dirty="0">
              <a:latin typeface="Times New Roman" panose="02020603050405020304" pitchFamily="18" charset="0"/>
              <a:cs typeface="Times New Roman" panose="02020603050405020304" pitchFamily="18" charset="0"/>
            </a:endParaRPr>
          </a:p>
        </p:txBody>
      </p:sp>
      <p:cxnSp>
        <p:nvCxnSpPr>
          <p:cNvPr id="83" name="Straight Connector 82"/>
          <p:cNvCxnSpPr/>
          <p:nvPr/>
        </p:nvCxnSpPr>
        <p:spPr>
          <a:xfrm>
            <a:off x="6177252" y="2910398"/>
            <a:ext cx="0" cy="36307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7808828" y="2899328"/>
            <a:ext cx="0" cy="363071"/>
          </a:xfrm>
          <a:prstGeom prst="line">
            <a:avLst/>
          </a:prstGeom>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6018130" y="2910398"/>
            <a:ext cx="3517535" cy="3520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sp>
        <p:nvSpPr>
          <p:cNvPr id="89" name="TextBox 88"/>
          <p:cNvSpPr txBox="1"/>
          <p:nvPr/>
        </p:nvSpPr>
        <p:spPr>
          <a:xfrm>
            <a:off x="5952850" y="2923845"/>
            <a:ext cx="3776953"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0</a:t>
            </a:r>
            <a:r>
              <a:rPr lang="en-IN" sz="1600" dirty="0" smtClean="0">
                <a:latin typeface="Times New Roman" panose="02020603050405020304" pitchFamily="18" charset="0"/>
                <a:cs typeface="Times New Roman" panose="02020603050405020304" pitchFamily="18" charset="0"/>
              </a:rPr>
              <a:t>  000000000000000  0000000000000001</a:t>
            </a:r>
            <a:endParaRPr lang="en-IN" sz="1600" dirty="0">
              <a:latin typeface="Times New Roman" panose="02020603050405020304" pitchFamily="18" charset="0"/>
              <a:cs typeface="Times New Roman" panose="02020603050405020304" pitchFamily="18" charset="0"/>
            </a:endParaRPr>
          </a:p>
        </p:txBody>
      </p:sp>
      <p:sp>
        <p:nvSpPr>
          <p:cNvPr id="90" name="TextBox 89"/>
          <p:cNvSpPr txBox="1"/>
          <p:nvPr/>
        </p:nvSpPr>
        <p:spPr>
          <a:xfrm>
            <a:off x="9815204" y="2890998"/>
            <a:ext cx="1500462" cy="584775"/>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=2</a:t>
            </a:r>
            <a:r>
              <a:rPr lang="en-IN" sz="1600" baseline="30000" dirty="0" smtClean="0">
                <a:latin typeface="Times New Roman" panose="02020603050405020304" pitchFamily="18" charset="0"/>
                <a:cs typeface="Times New Roman" panose="02020603050405020304" pitchFamily="18" charset="0"/>
              </a:rPr>
              <a:t>-16</a:t>
            </a:r>
            <a:r>
              <a:rPr lang="en-IN" sz="1600" dirty="0" smtClean="0">
                <a:latin typeface="Times New Roman" panose="02020603050405020304" pitchFamily="18" charset="0"/>
                <a:cs typeface="Times New Roman" panose="02020603050405020304" pitchFamily="18" charset="0"/>
              </a:rPr>
              <a:t>=0.000015 approximately</a:t>
            </a:r>
            <a:endParaRPr lang="en-IN" sz="1600" dirty="0">
              <a:latin typeface="Times New Roman" panose="02020603050405020304" pitchFamily="18" charset="0"/>
              <a:cs typeface="Times New Roman" panose="02020603050405020304" pitchFamily="18" charset="0"/>
            </a:endParaRPr>
          </a:p>
        </p:txBody>
      </p:sp>
      <p:sp>
        <p:nvSpPr>
          <p:cNvPr id="92" name="TextBox 91"/>
          <p:cNvSpPr txBox="1"/>
          <p:nvPr/>
        </p:nvSpPr>
        <p:spPr>
          <a:xfrm>
            <a:off x="5907179" y="3614616"/>
            <a:ext cx="4052881"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L</a:t>
            </a:r>
            <a:r>
              <a:rPr lang="en-IN" dirty="0" smtClean="0">
                <a:latin typeface="Times New Roman" panose="02020603050405020304" pitchFamily="18" charset="0"/>
                <a:cs typeface="Times New Roman" panose="02020603050405020304" pitchFamily="18" charset="0"/>
              </a:rPr>
              <a:t>argest positive number in 32-bit format</a:t>
            </a:r>
            <a:endParaRPr lang="en-IN" dirty="0">
              <a:latin typeface="Times New Roman" panose="02020603050405020304" pitchFamily="18" charset="0"/>
              <a:cs typeface="Times New Roman" panose="02020603050405020304" pitchFamily="18" charset="0"/>
            </a:endParaRPr>
          </a:p>
        </p:txBody>
      </p:sp>
      <p:cxnSp>
        <p:nvCxnSpPr>
          <p:cNvPr id="93" name="Straight Connector 92"/>
          <p:cNvCxnSpPr/>
          <p:nvPr/>
        </p:nvCxnSpPr>
        <p:spPr>
          <a:xfrm>
            <a:off x="6131580" y="4290818"/>
            <a:ext cx="0" cy="363071"/>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7763156" y="4279748"/>
            <a:ext cx="0" cy="363071"/>
          </a:xfrm>
          <a:prstGeom prst="line">
            <a:avLst/>
          </a:prstGeom>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5972458" y="4290818"/>
            <a:ext cx="3517535" cy="3520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sp>
        <p:nvSpPr>
          <p:cNvPr id="96" name="TextBox 95"/>
          <p:cNvSpPr txBox="1"/>
          <p:nvPr/>
        </p:nvSpPr>
        <p:spPr>
          <a:xfrm>
            <a:off x="5907178" y="4304265"/>
            <a:ext cx="3776953"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0</a:t>
            </a:r>
            <a:r>
              <a:rPr lang="en-IN" sz="1600" dirty="0" smtClean="0">
                <a:latin typeface="Times New Roman" panose="02020603050405020304" pitchFamily="18" charset="0"/>
                <a:cs typeface="Times New Roman" panose="02020603050405020304" pitchFamily="18" charset="0"/>
              </a:rPr>
              <a:t>  111111111111111     1111111111111111</a:t>
            </a:r>
            <a:endParaRPr lang="en-IN" sz="1600" dirty="0">
              <a:latin typeface="Times New Roman" panose="02020603050405020304" pitchFamily="18" charset="0"/>
              <a:cs typeface="Times New Roman" panose="02020603050405020304" pitchFamily="18" charset="0"/>
            </a:endParaRPr>
          </a:p>
        </p:txBody>
      </p:sp>
      <p:sp>
        <p:nvSpPr>
          <p:cNvPr id="97" name="TextBox 96"/>
          <p:cNvSpPr txBox="1"/>
          <p:nvPr/>
        </p:nvSpPr>
        <p:spPr>
          <a:xfrm>
            <a:off x="6892605" y="2391713"/>
            <a:ext cx="4052881"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Smallest positive number in 32-bit format</a:t>
            </a:r>
            <a:endParaRPr lang="en-IN" dirty="0">
              <a:latin typeface="Times New Roman" panose="02020603050405020304" pitchFamily="18" charset="0"/>
              <a:cs typeface="Times New Roman" panose="02020603050405020304" pitchFamily="18" charset="0"/>
            </a:endParaRPr>
          </a:p>
        </p:txBody>
      </p:sp>
      <p:sp>
        <p:nvSpPr>
          <p:cNvPr id="98" name="TextBox 97"/>
          <p:cNvSpPr txBox="1"/>
          <p:nvPr/>
        </p:nvSpPr>
        <p:spPr>
          <a:xfrm>
            <a:off x="9621106" y="4262635"/>
            <a:ext cx="1322666" cy="338554"/>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=2</a:t>
            </a:r>
            <a:r>
              <a:rPr lang="en-IN" sz="1600" baseline="30000" dirty="0" smtClean="0">
                <a:latin typeface="Times New Roman" panose="02020603050405020304" pitchFamily="18" charset="0"/>
                <a:cs typeface="Times New Roman" panose="02020603050405020304" pitchFamily="18" charset="0"/>
              </a:rPr>
              <a:t>15</a:t>
            </a:r>
            <a:r>
              <a:rPr lang="en-IN" sz="1600" dirty="0" smtClean="0">
                <a:latin typeface="Times New Roman" panose="02020603050405020304" pitchFamily="18" charset="0"/>
                <a:cs typeface="Times New Roman" panose="02020603050405020304" pitchFamily="18" charset="0"/>
              </a:rPr>
              <a:t>(1-2</a:t>
            </a:r>
            <a:r>
              <a:rPr lang="en-IN" sz="1600" baseline="30000" dirty="0" smtClean="0">
                <a:latin typeface="Times New Roman" panose="02020603050405020304" pitchFamily="18" charset="0"/>
                <a:cs typeface="Times New Roman" panose="02020603050405020304" pitchFamily="18" charset="0"/>
              </a:rPr>
              <a:t>-16</a:t>
            </a:r>
            <a:r>
              <a:rPr lang="en-IN" sz="1600" dirty="0" smtClean="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sp>
        <p:nvSpPr>
          <p:cNvPr id="68" name="TextBox 67"/>
          <p:cNvSpPr txBox="1"/>
          <p:nvPr/>
        </p:nvSpPr>
        <p:spPr>
          <a:xfrm>
            <a:off x="4949372" y="406400"/>
            <a:ext cx="246743"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3</a:t>
            </a:r>
            <a:endParaRPr lang="en-US" sz="1400" dirty="0">
              <a:latin typeface="Times New Roman" pitchFamily="18" charset="0"/>
              <a:cs typeface="Times New Roman" pitchFamily="18" charset="0"/>
            </a:endParaRPr>
          </a:p>
        </p:txBody>
      </p:sp>
      <p:sp>
        <p:nvSpPr>
          <p:cNvPr id="75" name="TextBox 74"/>
          <p:cNvSpPr txBox="1"/>
          <p:nvPr/>
        </p:nvSpPr>
        <p:spPr>
          <a:xfrm>
            <a:off x="4971143" y="776514"/>
            <a:ext cx="370114"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-3</a:t>
            </a:r>
            <a:endParaRPr lang="en-US" sz="1400" dirty="0">
              <a:latin typeface="Times New Roman" pitchFamily="18" charset="0"/>
              <a:cs typeface="Times New Roman" pitchFamily="18" charset="0"/>
            </a:endParaRPr>
          </a:p>
        </p:txBody>
      </p:sp>
      <p:sp>
        <p:nvSpPr>
          <p:cNvPr id="76" name="TextBox 75"/>
          <p:cNvSpPr txBox="1"/>
          <p:nvPr/>
        </p:nvSpPr>
        <p:spPr>
          <a:xfrm>
            <a:off x="4905829" y="1146630"/>
            <a:ext cx="449944"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3.5</a:t>
            </a:r>
            <a:endParaRPr lang="en-US" sz="1400" dirty="0">
              <a:latin typeface="Times New Roman" pitchFamily="18" charset="0"/>
              <a:cs typeface="Times New Roman" pitchFamily="18" charset="0"/>
            </a:endParaRPr>
          </a:p>
        </p:txBody>
      </p:sp>
      <p:sp>
        <p:nvSpPr>
          <p:cNvPr id="77" name="TextBox 76"/>
          <p:cNvSpPr txBox="1"/>
          <p:nvPr/>
        </p:nvSpPr>
        <p:spPr>
          <a:xfrm>
            <a:off x="4840515" y="1516744"/>
            <a:ext cx="529771" cy="312056"/>
          </a:xfrm>
          <a:prstGeom prst="rect">
            <a:avLst/>
          </a:prstGeom>
          <a:noFill/>
        </p:spPr>
        <p:txBody>
          <a:bodyPr wrap="square" rtlCol="0">
            <a:spAutoFit/>
          </a:bodyPr>
          <a:lstStyle/>
          <a:p>
            <a:r>
              <a:rPr lang="en-US" sz="1400" dirty="0" smtClean="0">
                <a:latin typeface="Times New Roman" pitchFamily="18" charset="0"/>
                <a:cs typeface="Times New Roman" pitchFamily="18" charset="0"/>
              </a:rPr>
              <a:t>-3.5</a:t>
            </a:r>
            <a:endParaRPr lang="en-US" sz="1400" dirty="0">
              <a:latin typeface="Times New Roman" pitchFamily="18" charset="0"/>
              <a:cs typeface="Times New Roman" pitchFamily="18" charset="0"/>
            </a:endParaRPr>
          </a:p>
        </p:txBody>
      </p:sp>
    </p:spTree>
    <p:extLst>
      <p:ext uri="{BB962C8B-B14F-4D97-AF65-F5344CB8AC3E}">
        <p14:creationId xmlns="" xmlns:p14="http://schemas.microsoft.com/office/powerpoint/2010/main" val="10280714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2388" y="322729"/>
            <a:ext cx="11524130" cy="5909310"/>
          </a:xfrm>
          <a:prstGeom prst="rect">
            <a:avLst/>
          </a:prstGeom>
          <a:noFill/>
        </p:spPr>
        <p:txBody>
          <a:bodyPr wrap="square" rtlCol="0">
            <a:spAutoFit/>
          </a:bodyPr>
          <a:lstStyle/>
          <a:p>
            <a:r>
              <a:rPr lang="en-IN" u="sng" dirty="0" smtClean="0">
                <a:latin typeface="Times New Roman" panose="02020603050405020304" pitchFamily="18" charset="0"/>
                <a:cs typeface="Times New Roman" panose="02020603050405020304" pitchFamily="18" charset="0"/>
              </a:rPr>
              <a:t>Floating point representation</a:t>
            </a:r>
          </a:p>
          <a:p>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The range of numbers that can be represented by a fixed point number code is in sufficient for many applications, particularly scientific computations where very large or very small numbers are frequently encountered. </a:t>
            </a:r>
          </a:p>
          <a:p>
            <a:r>
              <a:rPr lang="en-IN" dirty="0" smtClean="0">
                <a:latin typeface="Times New Roman" panose="02020603050405020304" pitchFamily="18" charset="0"/>
                <a:cs typeface="Times New Roman" panose="02020603050405020304" pitchFamily="18" charset="0"/>
              </a:rPr>
              <a:t>Scientific notation permits such number to be represented using relatively few digits.</a:t>
            </a:r>
          </a:p>
          <a:p>
            <a:r>
              <a:rPr lang="en-IN" dirty="0" smtClean="0">
                <a:latin typeface="Times New Roman" panose="02020603050405020304" pitchFamily="18" charset="0"/>
                <a:cs typeface="Times New Roman" panose="02020603050405020304" pitchFamily="18" charset="0"/>
              </a:rPr>
              <a:t>For example, it is easier to write 1.0 x 10</a:t>
            </a:r>
            <a:r>
              <a:rPr lang="en-IN" baseline="30000" dirty="0" smtClean="0">
                <a:latin typeface="Times New Roman" panose="02020603050405020304" pitchFamily="18" charset="0"/>
                <a:cs typeface="Times New Roman" panose="02020603050405020304" pitchFamily="18" charset="0"/>
              </a:rPr>
              <a:t>18</a:t>
            </a:r>
            <a:r>
              <a:rPr lang="en-IN" dirty="0" smtClean="0">
                <a:latin typeface="Times New Roman" panose="02020603050405020304" pitchFamily="18" charset="0"/>
                <a:cs typeface="Times New Roman" panose="02020603050405020304" pitchFamily="18" charset="0"/>
              </a:rPr>
              <a:t> (scientific notation) than 1 000 000 000 000 000 000 (fixed point notation)</a:t>
            </a:r>
          </a:p>
          <a:p>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Three numbers are associated with floating point number, format M x </a:t>
            </a:r>
            <a:r>
              <a:rPr lang="en-US" dirty="0" smtClean="0">
                <a:latin typeface="Times New Roman" panose="02020603050405020304" pitchFamily="18" charset="0"/>
                <a:cs typeface="Times New Roman" panose="02020603050405020304" pitchFamily="18" charset="0"/>
              </a:rPr>
              <a:t>B</a:t>
            </a:r>
            <a:r>
              <a:rPr lang="en-IN" baseline="30000" dirty="0" smtClean="0">
                <a:latin typeface="Times New Roman" panose="02020603050405020304" pitchFamily="18" charset="0"/>
                <a:cs typeface="Times New Roman" panose="02020603050405020304" pitchFamily="18" charset="0"/>
              </a:rPr>
              <a:t>E</a:t>
            </a:r>
          </a:p>
          <a:p>
            <a:r>
              <a:rPr lang="en-IN" dirty="0" smtClean="0">
                <a:latin typeface="Times New Roman" panose="02020603050405020304" pitchFamily="18" charset="0"/>
                <a:cs typeface="Times New Roman" panose="02020603050405020304" pitchFamily="18" charset="0"/>
              </a:rPr>
              <a:t>M = mantissa, B = base, E = exponent</a:t>
            </a:r>
          </a:p>
          <a:p>
            <a:r>
              <a:rPr lang="en-IN" dirty="0" smtClean="0">
                <a:latin typeface="Times New Roman" panose="02020603050405020304" pitchFamily="18" charset="0"/>
                <a:cs typeface="Times New Roman" panose="02020603050405020304" pitchFamily="18" charset="0"/>
              </a:rPr>
              <a:t>The precision of M x B</a:t>
            </a:r>
            <a:r>
              <a:rPr lang="en-IN" baseline="30000" dirty="0" smtClean="0">
                <a:latin typeface="Times New Roman" panose="02020603050405020304" pitchFamily="18" charset="0"/>
                <a:cs typeface="Times New Roman" panose="02020603050405020304" pitchFamily="18" charset="0"/>
              </a:rPr>
              <a:t>E</a:t>
            </a:r>
            <a:r>
              <a:rPr lang="en-IN" dirty="0" smtClean="0">
                <a:latin typeface="Times New Roman" panose="02020603050405020304" pitchFamily="18" charset="0"/>
                <a:cs typeface="Times New Roman" panose="02020603050405020304" pitchFamily="18" charset="0"/>
              </a:rPr>
              <a:t> is determined primarily by the number of digits used in M. The range is determined by B and E.</a:t>
            </a:r>
          </a:p>
          <a:p>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Floating point number representation is inherently redundant in the sense that the same number can be represented in more than one way.</a:t>
            </a:r>
          </a:p>
          <a:p>
            <a:r>
              <a:rPr lang="en-IN" dirty="0" smtClean="0">
                <a:latin typeface="Times New Roman" panose="02020603050405020304" pitchFamily="18" charset="0"/>
                <a:cs typeface="Times New Roman" panose="02020603050405020304" pitchFamily="18" charset="0"/>
              </a:rPr>
              <a:t>For example, 1.0 x 10</a:t>
            </a:r>
            <a:r>
              <a:rPr lang="en-IN" baseline="30000" dirty="0" smtClean="0">
                <a:latin typeface="Times New Roman" panose="02020603050405020304" pitchFamily="18" charset="0"/>
                <a:cs typeface="Times New Roman" panose="02020603050405020304" pitchFamily="18" charset="0"/>
              </a:rPr>
              <a:t>18</a:t>
            </a:r>
            <a:r>
              <a:rPr lang="en-IN" dirty="0" smtClean="0">
                <a:latin typeface="Times New Roman" panose="02020603050405020304" pitchFamily="18" charset="0"/>
                <a:cs typeface="Times New Roman" panose="02020603050405020304" pitchFamily="18" charset="0"/>
              </a:rPr>
              <a:t> = 0.1 x 10</a:t>
            </a:r>
            <a:r>
              <a:rPr lang="en-IN" baseline="30000" dirty="0" smtClean="0">
                <a:latin typeface="Times New Roman" panose="02020603050405020304" pitchFamily="18" charset="0"/>
                <a:cs typeface="Times New Roman" panose="02020603050405020304" pitchFamily="18" charset="0"/>
              </a:rPr>
              <a:t>19</a:t>
            </a:r>
            <a:r>
              <a:rPr lang="en-IN" dirty="0" smtClean="0">
                <a:latin typeface="Times New Roman" panose="02020603050405020304" pitchFamily="18" charset="0"/>
                <a:cs typeface="Times New Roman" panose="02020603050405020304" pitchFamily="18" charset="0"/>
              </a:rPr>
              <a:t> = 1000000 x 10</a:t>
            </a:r>
            <a:r>
              <a:rPr lang="en-IN" baseline="30000" dirty="0" smtClean="0">
                <a:latin typeface="Times New Roman" panose="02020603050405020304" pitchFamily="18" charset="0"/>
                <a:cs typeface="Times New Roman" panose="02020603050405020304" pitchFamily="18" charset="0"/>
              </a:rPr>
              <a:t>12</a:t>
            </a:r>
            <a:r>
              <a:rPr lang="en-IN" dirty="0" smtClean="0">
                <a:latin typeface="Times New Roman" panose="02020603050405020304" pitchFamily="18" charset="0"/>
                <a:cs typeface="Times New Roman" panose="02020603050405020304" pitchFamily="18" charset="0"/>
              </a:rPr>
              <a:t> = 0.000001 x10</a:t>
            </a:r>
            <a:r>
              <a:rPr lang="en-IN" baseline="30000" dirty="0" smtClean="0">
                <a:latin typeface="Times New Roman" panose="02020603050405020304" pitchFamily="18" charset="0"/>
                <a:cs typeface="Times New Roman" panose="02020603050405020304" pitchFamily="18" charset="0"/>
              </a:rPr>
              <a:t>24</a:t>
            </a:r>
          </a:p>
          <a:p>
            <a:r>
              <a:rPr lang="en-IN" dirty="0" smtClean="0">
                <a:latin typeface="Times New Roman" panose="02020603050405020304" pitchFamily="18" charset="0"/>
                <a:cs typeface="Times New Roman" panose="02020603050405020304" pitchFamily="18" charset="0"/>
              </a:rPr>
              <a:t>Normalization is used to specify the floating point number in a unique normal form for computer implementation </a:t>
            </a:r>
          </a:p>
          <a:p>
            <a:r>
              <a:rPr lang="en-IN" dirty="0" smtClean="0">
                <a:latin typeface="Times New Roman" panose="02020603050405020304" pitchFamily="18" charset="0"/>
                <a:cs typeface="Times New Roman" panose="02020603050405020304" pitchFamily="18" charset="0"/>
              </a:rPr>
              <a:t>The mantissa is said to be normalized if the digit to the right of the binary point is not 0 i.e. there is no leading 0’s in the magnitude part of the number.</a:t>
            </a:r>
          </a:p>
          <a:p>
            <a:r>
              <a:rPr lang="en-IN" dirty="0" smtClean="0">
                <a:latin typeface="Times New Roman" panose="02020603050405020304" pitchFamily="18" charset="0"/>
                <a:cs typeface="Times New Roman" panose="02020603050405020304" pitchFamily="18" charset="0"/>
              </a:rPr>
              <a:t>So 0.1 x 10</a:t>
            </a:r>
            <a:r>
              <a:rPr lang="en-IN" baseline="30000" dirty="0" smtClean="0">
                <a:latin typeface="Times New Roman" panose="02020603050405020304" pitchFamily="18" charset="0"/>
                <a:cs typeface="Times New Roman" panose="02020603050405020304" pitchFamily="18" charset="0"/>
              </a:rPr>
              <a:t>19</a:t>
            </a:r>
            <a:r>
              <a:rPr lang="en-IN" dirty="0" smtClean="0">
                <a:latin typeface="Times New Roman" panose="02020603050405020304" pitchFamily="18" charset="0"/>
                <a:cs typeface="Times New Roman" panose="02020603050405020304" pitchFamily="18" charset="0"/>
              </a:rPr>
              <a:t> is the unique normal form for the number 1.0 x 10</a:t>
            </a:r>
            <a:r>
              <a:rPr lang="en-IN" baseline="30000" dirty="0" smtClean="0">
                <a:latin typeface="Times New Roman" panose="02020603050405020304" pitchFamily="18" charset="0"/>
                <a:cs typeface="Times New Roman" panose="02020603050405020304" pitchFamily="18" charset="0"/>
              </a:rPr>
              <a:t>18</a:t>
            </a:r>
            <a:r>
              <a:rPr lang="en-IN" dirty="0" smtClean="0">
                <a:latin typeface="Times New Roman" panose="02020603050405020304" pitchFamily="18" charset="0"/>
                <a:cs typeface="Times New Roman" panose="02020603050405020304" pitchFamily="18" charset="0"/>
              </a:rPr>
              <a:t>.</a:t>
            </a:r>
          </a:p>
          <a:p>
            <a:endParaRPr lang="en-IN" dirty="0" smtClean="0">
              <a:latin typeface="Times New Roman" panose="02020603050405020304" pitchFamily="18" charset="0"/>
              <a:cs typeface="Times New Roman" panose="02020603050405020304" pitchFamily="18" charset="0"/>
            </a:endParaRPr>
          </a:p>
          <a:p>
            <a:r>
              <a:rPr lang="en-IN" dirty="0" err="1" smtClean="0">
                <a:latin typeface="Times New Roman" panose="02020603050405020304" pitchFamily="18" charset="0"/>
                <a:cs typeface="Times New Roman" panose="02020603050405020304" pitchFamily="18" charset="0"/>
              </a:rPr>
              <a:t>Unnormalized</a:t>
            </a:r>
            <a:r>
              <a:rPr lang="en-IN" dirty="0" smtClean="0">
                <a:latin typeface="Times New Roman" panose="02020603050405020304" pitchFamily="18" charset="0"/>
                <a:cs typeface="Times New Roman" panose="02020603050405020304" pitchFamily="18" charset="0"/>
              </a:rPr>
              <a:t> floating point number is easily normalized by shifting the mantissa to the right or left and appropriately incrementing or decrementing the exponent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3519073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76" y="161365"/>
            <a:ext cx="11604811" cy="2585323"/>
          </a:xfrm>
          <a:prstGeom prst="rect">
            <a:avLst/>
          </a:prstGeom>
          <a:noFill/>
        </p:spPr>
        <p:txBody>
          <a:bodyPr wrap="square" rtlCol="0">
            <a:spAutoFit/>
          </a:bodyPr>
          <a:lstStyle/>
          <a:p>
            <a:r>
              <a:rPr lang="en-IN" u="sng" dirty="0" smtClean="0">
                <a:latin typeface="Times New Roman" panose="02020603050405020304" pitchFamily="18" charset="0"/>
                <a:cs typeface="Times New Roman" panose="02020603050405020304" pitchFamily="18" charset="0"/>
              </a:rPr>
              <a:t>Representation of 0 </a:t>
            </a:r>
            <a:r>
              <a:rPr lang="en-IN" dirty="0" smtClean="0">
                <a:latin typeface="Times New Roman" panose="02020603050405020304" pitchFamily="18" charset="0"/>
                <a:cs typeface="Times New Roman" panose="02020603050405020304" pitchFamily="18" charset="0"/>
              </a:rPr>
              <a:t>in floating point number system</a:t>
            </a:r>
          </a:p>
          <a:p>
            <a:r>
              <a:rPr lang="en-IN" dirty="0" smtClean="0">
                <a:latin typeface="Times New Roman" panose="02020603050405020304" pitchFamily="18" charset="0"/>
                <a:cs typeface="Times New Roman" panose="02020603050405020304" pitchFamily="18" charset="0"/>
              </a:rPr>
              <a:t>M=0 but the exponent may have any value as 0 x B</a:t>
            </a:r>
            <a:r>
              <a:rPr lang="en-IN" baseline="30000" dirty="0" smtClean="0">
                <a:latin typeface="Times New Roman" panose="02020603050405020304" pitchFamily="18" charset="0"/>
                <a:cs typeface="Times New Roman" panose="02020603050405020304" pitchFamily="18" charset="0"/>
              </a:rPr>
              <a:t>E</a:t>
            </a:r>
            <a:r>
              <a:rPr lang="en-IN" dirty="0" smtClean="0">
                <a:latin typeface="Times New Roman" panose="02020603050405020304" pitchFamily="18" charset="0"/>
                <a:cs typeface="Times New Roman" panose="02020603050405020304" pitchFamily="18" charset="0"/>
              </a:rPr>
              <a:t> = 0 for all values of E</a:t>
            </a:r>
          </a:p>
          <a:p>
            <a:r>
              <a:rPr lang="en-IN" u="sng" dirty="0" smtClean="0">
                <a:latin typeface="Times New Roman" panose="02020603050405020304" pitchFamily="18" charset="0"/>
                <a:cs typeface="Times New Roman" panose="02020603050405020304" pitchFamily="18" charset="0"/>
              </a:rPr>
              <a:t>Representation of very small number </a:t>
            </a:r>
            <a:r>
              <a:rPr lang="en-IN" dirty="0" smtClean="0">
                <a:latin typeface="Times New Roman" panose="02020603050405020304" pitchFamily="18" charset="0"/>
                <a:cs typeface="Times New Roman" panose="02020603050405020304" pitchFamily="18" charset="0"/>
              </a:rPr>
              <a:t>needs a very large negative exponent, say –K. For example, 0.1x10</a:t>
            </a:r>
            <a:r>
              <a:rPr lang="en-IN" baseline="30000" dirty="0" smtClean="0">
                <a:latin typeface="Times New Roman" panose="02020603050405020304" pitchFamily="18" charset="0"/>
                <a:cs typeface="Times New Roman" panose="02020603050405020304" pitchFamily="18" charset="0"/>
              </a:rPr>
              <a:t>-56</a:t>
            </a:r>
          </a:p>
          <a:p>
            <a:r>
              <a:rPr lang="en-IN" dirty="0" smtClean="0">
                <a:latin typeface="Times New Roman" panose="02020603050405020304" pitchFamily="18" charset="0"/>
                <a:cs typeface="Times New Roman" panose="02020603050405020304" pitchFamily="18" charset="0"/>
              </a:rPr>
              <a:t>If k bits are allowed for the exponent field including its sign then 2</a:t>
            </a:r>
            <a:r>
              <a:rPr lang="en-IN" baseline="30000" dirty="0" smtClean="0">
                <a:latin typeface="Times New Roman" panose="02020603050405020304" pitchFamily="18" charset="0"/>
                <a:cs typeface="Times New Roman" panose="02020603050405020304" pitchFamily="18" charset="0"/>
              </a:rPr>
              <a:t>k</a:t>
            </a:r>
            <a:r>
              <a:rPr lang="en-IN" dirty="0" smtClean="0">
                <a:latin typeface="Times New Roman" panose="02020603050405020304" pitchFamily="18" charset="0"/>
                <a:cs typeface="Times New Roman" panose="02020603050405020304" pitchFamily="18" charset="0"/>
              </a:rPr>
              <a:t> exponent bit patterns are available to represent signed integers, which can range either from -2</a:t>
            </a:r>
            <a:r>
              <a:rPr lang="en-IN" baseline="30000" dirty="0" smtClean="0">
                <a:latin typeface="Times New Roman" panose="02020603050405020304" pitchFamily="18" charset="0"/>
                <a:cs typeface="Times New Roman" panose="02020603050405020304" pitchFamily="18" charset="0"/>
              </a:rPr>
              <a:t>k-1</a:t>
            </a:r>
            <a:r>
              <a:rPr lang="en-IN" dirty="0" smtClean="0">
                <a:latin typeface="Times New Roman" panose="02020603050405020304" pitchFamily="18" charset="0"/>
                <a:cs typeface="Times New Roman" panose="02020603050405020304" pitchFamily="18" charset="0"/>
              </a:rPr>
              <a:t> to 2</a:t>
            </a:r>
            <a:r>
              <a:rPr lang="en-IN" baseline="30000" dirty="0">
                <a:latin typeface="Times New Roman" panose="02020603050405020304" pitchFamily="18" charset="0"/>
                <a:cs typeface="Times New Roman" panose="02020603050405020304" pitchFamily="18" charset="0"/>
              </a:rPr>
              <a:t>k</a:t>
            </a:r>
            <a:r>
              <a:rPr lang="en-IN" baseline="30000" dirty="0" smtClean="0">
                <a:latin typeface="Times New Roman" panose="02020603050405020304" pitchFamily="18" charset="0"/>
                <a:cs typeface="Times New Roman" panose="02020603050405020304" pitchFamily="18" charset="0"/>
              </a:rPr>
              <a:t>-1</a:t>
            </a:r>
            <a:r>
              <a:rPr lang="en-IN" dirty="0" smtClean="0">
                <a:latin typeface="Times New Roman" panose="02020603050405020304" pitchFamily="18" charset="0"/>
                <a:cs typeface="Times New Roman" panose="02020603050405020304" pitchFamily="18" charset="0"/>
              </a:rPr>
              <a:t>-1 or from -2</a:t>
            </a:r>
            <a:r>
              <a:rPr lang="en-IN" baseline="30000" dirty="0" smtClean="0">
                <a:latin typeface="Times New Roman" panose="02020603050405020304" pitchFamily="18" charset="0"/>
                <a:cs typeface="Times New Roman" panose="02020603050405020304" pitchFamily="18" charset="0"/>
              </a:rPr>
              <a:t>k-1</a:t>
            </a:r>
            <a:r>
              <a:rPr lang="en-IN" dirty="0" smtClean="0">
                <a:latin typeface="Times New Roman" panose="02020603050405020304" pitchFamily="18" charset="0"/>
                <a:cs typeface="Times New Roman" panose="02020603050405020304" pitchFamily="18" charset="0"/>
              </a:rPr>
              <a:t> +1 to 2</a:t>
            </a:r>
            <a:r>
              <a:rPr lang="en-IN" baseline="30000" dirty="0">
                <a:latin typeface="Times New Roman" panose="02020603050405020304" pitchFamily="18" charset="0"/>
                <a:cs typeface="Times New Roman" panose="02020603050405020304" pitchFamily="18" charset="0"/>
              </a:rPr>
              <a:t>k</a:t>
            </a:r>
            <a:r>
              <a:rPr lang="en-IN" baseline="30000" dirty="0" smtClean="0">
                <a:latin typeface="Times New Roman" panose="02020603050405020304" pitchFamily="18" charset="0"/>
                <a:cs typeface="Times New Roman" panose="02020603050405020304" pitchFamily="18" charset="0"/>
              </a:rPr>
              <a:t>-1</a:t>
            </a:r>
            <a:r>
              <a:rPr lang="en-IN" dirty="0" smtClean="0">
                <a:latin typeface="Times New Roman" panose="02020603050405020304" pitchFamily="18" charset="0"/>
                <a:cs typeface="Times New Roman" panose="02020603050405020304" pitchFamily="18" charset="0"/>
              </a:rPr>
              <a:t>. So that K=2</a:t>
            </a:r>
            <a:r>
              <a:rPr lang="en-IN" baseline="30000" dirty="0">
                <a:latin typeface="Times New Roman" panose="02020603050405020304" pitchFamily="18" charset="0"/>
                <a:cs typeface="Times New Roman" panose="02020603050405020304" pitchFamily="18" charset="0"/>
              </a:rPr>
              <a:t>k</a:t>
            </a:r>
            <a:r>
              <a:rPr lang="en-IN" baseline="30000" dirty="0" smtClean="0">
                <a:latin typeface="Times New Roman" panose="02020603050405020304" pitchFamily="18" charset="0"/>
                <a:cs typeface="Times New Roman" panose="02020603050405020304" pitchFamily="18" charset="0"/>
              </a:rPr>
              <a:t>-1</a:t>
            </a:r>
            <a:r>
              <a:rPr lang="en-IN" dirty="0" smtClean="0">
                <a:latin typeface="Times New Roman" panose="02020603050405020304" pitchFamily="18" charset="0"/>
                <a:cs typeface="Times New Roman" panose="02020603050405020304" pitchFamily="18" charset="0"/>
              </a:rPr>
              <a:t> or 2</a:t>
            </a:r>
            <a:r>
              <a:rPr lang="en-IN" baseline="30000" dirty="0">
                <a:latin typeface="Times New Roman" panose="02020603050405020304" pitchFamily="18" charset="0"/>
                <a:cs typeface="Times New Roman" panose="02020603050405020304" pitchFamily="18" charset="0"/>
              </a:rPr>
              <a:t>k</a:t>
            </a:r>
            <a:r>
              <a:rPr lang="en-IN" baseline="30000" dirty="0" smtClean="0">
                <a:latin typeface="Times New Roman" panose="02020603050405020304" pitchFamily="18" charset="0"/>
                <a:cs typeface="Times New Roman" panose="02020603050405020304" pitchFamily="18" charset="0"/>
              </a:rPr>
              <a:t>-1</a:t>
            </a:r>
            <a:r>
              <a:rPr lang="en-IN" dirty="0" smtClean="0">
                <a:latin typeface="Times New Roman" panose="02020603050405020304" pitchFamily="18" charset="0"/>
                <a:cs typeface="Times New Roman" panose="02020603050405020304" pitchFamily="18" charset="0"/>
              </a:rPr>
              <a:t>-1.</a:t>
            </a:r>
          </a:p>
          <a:p>
            <a:r>
              <a:rPr lang="en-IN" dirty="0" smtClean="0">
                <a:latin typeface="Times New Roman" panose="02020603050405020304" pitchFamily="18" charset="0"/>
                <a:cs typeface="Times New Roman" panose="02020603050405020304" pitchFamily="18" charset="0"/>
              </a:rPr>
              <a:t>Floating point exponent be encoded in excess-K code where the exponent field contains an integer part that is the desired exponent value plus K. The quantity K is called bias and the exponent encoded in this way is called a biased exponent or characteristic.</a:t>
            </a:r>
          </a:p>
          <a:p>
            <a:r>
              <a:rPr lang="en-IN" dirty="0" smtClean="0">
                <a:latin typeface="Times New Roman" panose="02020603050405020304" pitchFamily="18" charset="0"/>
                <a:cs typeface="Times New Roman" panose="02020603050405020304" pitchFamily="18" charset="0"/>
              </a:rPr>
              <a:t>Possible values of an 8-bit exponent with bias 127 (= (2</a:t>
            </a:r>
            <a:r>
              <a:rPr lang="en-IN" baseline="30000" dirty="0" smtClean="0">
                <a:latin typeface="Times New Roman" panose="02020603050405020304" pitchFamily="18" charset="0"/>
                <a:cs typeface="Times New Roman" panose="02020603050405020304" pitchFamily="18" charset="0"/>
              </a:rPr>
              <a:t>8-1</a:t>
            </a:r>
            <a:r>
              <a:rPr lang="en-IN" dirty="0" smtClean="0">
                <a:latin typeface="Times New Roman" panose="02020603050405020304" pitchFamily="18" charset="0"/>
                <a:cs typeface="Times New Roman" panose="02020603050405020304" pitchFamily="18" charset="0"/>
              </a:rPr>
              <a:t>-1)) and 128 (= 2</a:t>
            </a:r>
            <a:r>
              <a:rPr lang="en-IN" baseline="30000" dirty="0" smtClean="0">
                <a:latin typeface="Times New Roman" panose="02020603050405020304" pitchFamily="18" charset="0"/>
                <a:cs typeface="Times New Roman" panose="02020603050405020304" pitchFamily="18" charset="0"/>
              </a:rPr>
              <a:t>8-1</a:t>
            </a:r>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 xmlns:p14="http://schemas.microsoft.com/office/powerpoint/2010/main" val="798310465"/>
              </p:ext>
            </p:extLst>
          </p:nvPr>
        </p:nvGraphicFramePr>
        <p:xfrm>
          <a:off x="980490" y="3051892"/>
          <a:ext cx="10729258" cy="3449320"/>
        </p:xfrm>
        <a:graphic>
          <a:graphicData uri="http://schemas.openxmlformats.org/drawingml/2006/table">
            <a:tbl>
              <a:tblPr firstRow="1" bandRow="1">
                <a:tableStyleId>{5C22544A-7EE6-4342-B048-85BDC9FD1C3A}</a:tableStyleId>
              </a:tblPr>
              <a:tblGrid>
                <a:gridCol w="2620683">
                  <a:extLst>
                    <a:ext uri="{9D8B030D-6E8A-4147-A177-3AD203B41FA5}">
                      <a16:colId xmlns="" xmlns:a16="http://schemas.microsoft.com/office/drawing/2014/main" val="3150853295"/>
                    </a:ext>
                  </a:extLst>
                </a:gridCol>
                <a:gridCol w="2084294">
                  <a:extLst>
                    <a:ext uri="{9D8B030D-6E8A-4147-A177-3AD203B41FA5}">
                      <a16:colId xmlns="" xmlns:a16="http://schemas.microsoft.com/office/drawing/2014/main" val="60969863"/>
                    </a:ext>
                  </a:extLst>
                </a:gridCol>
                <a:gridCol w="2702859">
                  <a:extLst>
                    <a:ext uri="{9D8B030D-6E8A-4147-A177-3AD203B41FA5}">
                      <a16:colId xmlns="" xmlns:a16="http://schemas.microsoft.com/office/drawing/2014/main" val="880150891"/>
                    </a:ext>
                  </a:extLst>
                </a:gridCol>
                <a:gridCol w="3321422">
                  <a:extLst>
                    <a:ext uri="{9D8B030D-6E8A-4147-A177-3AD203B41FA5}">
                      <a16:colId xmlns="" xmlns:a16="http://schemas.microsoft.com/office/drawing/2014/main" val="2273061135"/>
                    </a:ext>
                  </a:extLst>
                </a:gridCol>
              </a:tblGrid>
              <a:tr h="370840">
                <a:tc>
                  <a:txBody>
                    <a:bodyPr/>
                    <a:lstStyle/>
                    <a:p>
                      <a:r>
                        <a:rPr lang="en-IN" sz="1400" dirty="0" smtClean="0">
                          <a:latin typeface="Times New Roman" panose="02020603050405020304" pitchFamily="18" charset="0"/>
                          <a:cs typeface="Times New Roman" panose="02020603050405020304" pitchFamily="18" charset="0"/>
                        </a:rPr>
                        <a:t>Exponent bit pattern</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Unsigned value 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Signed value E for K=127 (2</a:t>
                      </a:r>
                      <a:r>
                        <a:rPr lang="en-IN" sz="1400" baseline="30000" dirty="0" smtClean="0">
                          <a:latin typeface="Times New Roman" panose="02020603050405020304" pitchFamily="18" charset="0"/>
                          <a:cs typeface="Times New Roman" panose="02020603050405020304" pitchFamily="18" charset="0"/>
                        </a:rPr>
                        <a:t>8-1</a:t>
                      </a:r>
                      <a:r>
                        <a:rPr lang="en-IN" sz="1400" dirty="0" smtClean="0">
                          <a:latin typeface="Times New Roman" panose="02020603050405020304" pitchFamily="18" charset="0"/>
                          <a:cs typeface="Times New Roman" panose="02020603050405020304" pitchFamily="18" charset="0"/>
                        </a:rPr>
                        <a:t>-1)</a:t>
                      </a:r>
                      <a:endParaRPr lang="en-IN" sz="1400" baseline="300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Signed value E for K=128 (2</a:t>
                      </a:r>
                      <a:r>
                        <a:rPr lang="en-IN" sz="1400" baseline="30000" dirty="0" smtClean="0">
                          <a:latin typeface="Times New Roman" panose="02020603050405020304" pitchFamily="18" charset="0"/>
                          <a:cs typeface="Times New Roman" panose="02020603050405020304" pitchFamily="18" charset="0"/>
                        </a:rPr>
                        <a:t>8-1</a:t>
                      </a:r>
                      <a:r>
                        <a:rPr lang="en-IN" sz="1400" dirty="0" smtClean="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3664888236"/>
                  </a:ext>
                </a:extLst>
              </a:tr>
              <a:tr h="370840">
                <a:tc>
                  <a:txBody>
                    <a:bodyPr/>
                    <a:lstStyle/>
                    <a:p>
                      <a:r>
                        <a:rPr lang="en-IN" sz="1400" dirty="0" smtClean="0">
                          <a:latin typeface="Times New Roman" panose="02020603050405020304" pitchFamily="18" charset="0"/>
                          <a:cs typeface="Times New Roman" panose="02020603050405020304" pitchFamily="18" charset="0"/>
                        </a:rPr>
                        <a:t>11111111</a:t>
                      </a:r>
                    </a:p>
                    <a:p>
                      <a:r>
                        <a:rPr lang="en-IN" sz="1400" dirty="0" smtClean="0">
                          <a:latin typeface="Times New Roman" panose="02020603050405020304" pitchFamily="18" charset="0"/>
                          <a:cs typeface="Times New Roman" panose="02020603050405020304" pitchFamily="18" charset="0"/>
                        </a:rPr>
                        <a:t>11111110</a:t>
                      </a:r>
                    </a:p>
                    <a:p>
                      <a:r>
                        <a:rPr lang="en-IN" sz="1400" dirty="0" smtClean="0">
                          <a:latin typeface="Times New Roman" panose="02020603050405020304" pitchFamily="18" charset="0"/>
                          <a:cs typeface="Times New Roman" panose="02020603050405020304" pitchFamily="18" charset="0"/>
                        </a:rPr>
                        <a:t>.</a:t>
                      </a:r>
                    </a:p>
                    <a:p>
                      <a:r>
                        <a:rPr lang="en-IN" sz="1400" dirty="0" smtClean="0">
                          <a:latin typeface="Times New Roman" panose="02020603050405020304" pitchFamily="18" charset="0"/>
                          <a:cs typeface="Times New Roman" panose="02020603050405020304" pitchFamily="18" charset="0"/>
                        </a:rPr>
                        <a:t>.</a:t>
                      </a:r>
                    </a:p>
                    <a:p>
                      <a:r>
                        <a:rPr lang="en-IN" sz="1400" dirty="0" smtClean="0">
                          <a:latin typeface="Times New Roman" panose="02020603050405020304" pitchFamily="18" charset="0"/>
                          <a:cs typeface="Times New Roman" panose="02020603050405020304" pitchFamily="18" charset="0"/>
                        </a:rPr>
                        <a:t>.</a:t>
                      </a:r>
                    </a:p>
                    <a:p>
                      <a:r>
                        <a:rPr lang="en-IN" sz="1400" dirty="0" smtClean="0">
                          <a:latin typeface="Times New Roman" panose="02020603050405020304" pitchFamily="18" charset="0"/>
                          <a:cs typeface="Times New Roman" panose="02020603050405020304" pitchFamily="18" charset="0"/>
                        </a:rPr>
                        <a:t>10000001</a:t>
                      </a:r>
                    </a:p>
                    <a:p>
                      <a:r>
                        <a:rPr lang="en-IN" sz="1400" dirty="0" smtClean="0">
                          <a:latin typeface="Times New Roman" panose="02020603050405020304" pitchFamily="18" charset="0"/>
                          <a:cs typeface="Times New Roman" panose="02020603050405020304" pitchFamily="18" charset="0"/>
                        </a:rPr>
                        <a:t>10000000</a:t>
                      </a:r>
                    </a:p>
                    <a:p>
                      <a:r>
                        <a:rPr lang="en-IN" sz="1400" dirty="0" smtClean="0">
                          <a:latin typeface="Times New Roman" panose="02020603050405020304" pitchFamily="18" charset="0"/>
                          <a:cs typeface="Times New Roman" panose="02020603050405020304" pitchFamily="18" charset="0"/>
                        </a:rPr>
                        <a:t>01111111</a:t>
                      </a:r>
                    </a:p>
                    <a:p>
                      <a:r>
                        <a:rPr lang="en-IN" sz="1400" dirty="0" smtClean="0">
                          <a:latin typeface="Times New Roman" panose="02020603050405020304" pitchFamily="18" charset="0"/>
                          <a:cs typeface="Times New Roman" panose="02020603050405020304" pitchFamily="18" charset="0"/>
                        </a:rPr>
                        <a:t>01111110</a:t>
                      </a:r>
                    </a:p>
                    <a:p>
                      <a:r>
                        <a:rPr lang="en-IN" sz="1400" dirty="0" smtClean="0">
                          <a:latin typeface="Times New Roman" panose="02020603050405020304" pitchFamily="18" charset="0"/>
                          <a:cs typeface="Times New Roman" panose="02020603050405020304" pitchFamily="18" charset="0"/>
                        </a:rPr>
                        <a:t>.</a:t>
                      </a:r>
                    </a:p>
                    <a:p>
                      <a:r>
                        <a:rPr lang="en-IN" sz="1400" dirty="0" smtClean="0">
                          <a:latin typeface="Times New Roman" panose="02020603050405020304" pitchFamily="18" charset="0"/>
                          <a:cs typeface="Times New Roman" panose="02020603050405020304" pitchFamily="18" charset="0"/>
                        </a:rPr>
                        <a:t>.</a:t>
                      </a:r>
                    </a:p>
                    <a:p>
                      <a:r>
                        <a:rPr lang="en-IN" sz="1400" dirty="0" smtClean="0">
                          <a:latin typeface="Times New Roman" panose="02020603050405020304" pitchFamily="18" charset="0"/>
                          <a:cs typeface="Times New Roman" panose="02020603050405020304" pitchFamily="18" charset="0"/>
                        </a:rPr>
                        <a:t>.</a:t>
                      </a:r>
                    </a:p>
                    <a:p>
                      <a:r>
                        <a:rPr lang="en-IN" sz="1400" dirty="0" smtClean="0">
                          <a:latin typeface="Times New Roman" panose="02020603050405020304" pitchFamily="18" charset="0"/>
                          <a:cs typeface="Times New Roman" panose="02020603050405020304" pitchFamily="18" charset="0"/>
                        </a:rPr>
                        <a:t>00000001</a:t>
                      </a:r>
                    </a:p>
                    <a:p>
                      <a:r>
                        <a:rPr lang="en-IN" sz="1400" dirty="0" smtClean="0">
                          <a:latin typeface="Times New Roman" panose="02020603050405020304" pitchFamily="18" charset="0"/>
                          <a:cs typeface="Times New Roman" panose="02020603050405020304" pitchFamily="18" charset="0"/>
                        </a:rPr>
                        <a:t>00000000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255</a:t>
                      </a:r>
                    </a:p>
                    <a:p>
                      <a:r>
                        <a:rPr lang="en-IN" sz="1400" dirty="0" smtClean="0">
                          <a:latin typeface="Times New Roman" panose="02020603050405020304" pitchFamily="18" charset="0"/>
                          <a:cs typeface="Times New Roman" panose="02020603050405020304" pitchFamily="18" charset="0"/>
                        </a:rPr>
                        <a:t>254</a:t>
                      </a:r>
                    </a:p>
                    <a:p>
                      <a:r>
                        <a:rPr lang="en-IN" sz="1400" dirty="0" smtClean="0">
                          <a:latin typeface="Times New Roman" panose="02020603050405020304" pitchFamily="18" charset="0"/>
                          <a:cs typeface="Times New Roman" panose="02020603050405020304" pitchFamily="18" charset="0"/>
                        </a:rPr>
                        <a:t>.</a:t>
                      </a:r>
                    </a:p>
                    <a:p>
                      <a:r>
                        <a:rPr lang="en-IN" sz="1400" dirty="0" smtClean="0">
                          <a:latin typeface="Times New Roman" panose="02020603050405020304" pitchFamily="18" charset="0"/>
                          <a:cs typeface="Times New Roman" panose="02020603050405020304" pitchFamily="18" charset="0"/>
                        </a:rPr>
                        <a:t>.</a:t>
                      </a:r>
                    </a:p>
                    <a:p>
                      <a:r>
                        <a:rPr lang="en-IN" sz="1400" dirty="0" smtClean="0">
                          <a:latin typeface="Times New Roman" panose="02020603050405020304" pitchFamily="18" charset="0"/>
                          <a:cs typeface="Times New Roman" panose="02020603050405020304" pitchFamily="18" charset="0"/>
                        </a:rPr>
                        <a:t>.</a:t>
                      </a:r>
                    </a:p>
                    <a:p>
                      <a:r>
                        <a:rPr lang="en-IN" sz="1400" dirty="0" smtClean="0">
                          <a:latin typeface="Times New Roman" panose="02020603050405020304" pitchFamily="18" charset="0"/>
                          <a:cs typeface="Times New Roman" panose="02020603050405020304" pitchFamily="18" charset="0"/>
                        </a:rPr>
                        <a:t>129</a:t>
                      </a:r>
                    </a:p>
                    <a:p>
                      <a:r>
                        <a:rPr lang="en-IN" sz="1400" dirty="0" smtClean="0">
                          <a:latin typeface="Times New Roman" panose="02020603050405020304" pitchFamily="18" charset="0"/>
                          <a:cs typeface="Times New Roman" panose="02020603050405020304" pitchFamily="18" charset="0"/>
                        </a:rPr>
                        <a:t>128</a:t>
                      </a:r>
                    </a:p>
                    <a:p>
                      <a:r>
                        <a:rPr lang="en-IN" sz="1400" dirty="0" smtClean="0">
                          <a:latin typeface="Times New Roman" panose="02020603050405020304" pitchFamily="18" charset="0"/>
                          <a:cs typeface="Times New Roman" panose="02020603050405020304" pitchFamily="18" charset="0"/>
                        </a:rPr>
                        <a:t>127</a:t>
                      </a:r>
                    </a:p>
                    <a:p>
                      <a:r>
                        <a:rPr lang="en-IN" sz="1400" dirty="0" smtClean="0">
                          <a:latin typeface="Times New Roman" panose="02020603050405020304" pitchFamily="18" charset="0"/>
                          <a:cs typeface="Times New Roman" panose="02020603050405020304" pitchFamily="18" charset="0"/>
                        </a:rPr>
                        <a:t>126</a:t>
                      </a:r>
                    </a:p>
                    <a:p>
                      <a:r>
                        <a:rPr lang="en-IN" sz="1400" dirty="0" smtClean="0">
                          <a:latin typeface="Times New Roman" panose="02020603050405020304" pitchFamily="18" charset="0"/>
                          <a:cs typeface="Times New Roman" panose="02020603050405020304" pitchFamily="18" charset="0"/>
                        </a:rPr>
                        <a:t>.</a:t>
                      </a:r>
                    </a:p>
                    <a:p>
                      <a:r>
                        <a:rPr lang="en-IN" sz="1400" dirty="0" smtClean="0">
                          <a:latin typeface="Times New Roman" panose="02020603050405020304" pitchFamily="18" charset="0"/>
                          <a:cs typeface="Times New Roman" panose="02020603050405020304" pitchFamily="18" charset="0"/>
                        </a:rPr>
                        <a:t>.</a:t>
                      </a:r>
                    </a:p>
                    <a:p>
                      <a:r>
                        <a:rPr lang="en-IN" sz="1400" dirty="0" smtClean="0">
                          <a:latin typeface="Times New Roman" panose="02020603050405020304" pitchFamily="18" charset="0"/>
                          <a:cs typeface="Times New Roman" panose="02020603050405020304" pitchFamily="18" charset="0"/>
                        </a:rPr>
                        <a:t>.</a:t>
                      </a:r>
                    </a:p>
                    <a:p>
                      <a:r>
                        <a:rPr lang="en-IN" sz="1400" dirty="0" smtClean="0">
                          <a:latin typeface="Times New Roman" panose="02020603050405020304" pitchFamily="18" charset="0"/>
                          <a:cs typeface="Times New Roman" panose="02020603050405020304" pitchFamily="18" charset="0"/>
                        </a:rPr>
                        <a:t>1</a:t>
                      </a:r>
                    </a:p>
                    <a:p>
                      <a:r>
                        <a:rPr lang="en-IN" sz="1400" dirty="0" smtClean="0">
                          <a:latin typeface="Times New Roman" panose="02020603050405020304" pitchFamily="18" charset="0"/>
                          <a:cs typeface="Times New Roman" panose="02020603050405020304" pitchFamily="18" charset="0"/>
                        </a:rPr>
                        <a:t>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+128</a:t>
                      </a:r>
                    </a:p>
                    <a:p>
                      <a:r>
                        <a:rPr lang="en-IN" sz="1400" dirty="0" smtClean="0">
                          <a:latin typeface="Times New Roman" panose="02020603050405020304" pitchFamily="18" charset="0"/>
                          <a:cs typeface="Times New Roman" panose="02020603050405020304" pitchFamily="18" charset="0"/>
                        </a:rPr>
                        <a:t>+127</a:t>
                      </a:r>
                    </a:p>
                    <a:p>
                      <a:r>
                        <a:rPr lang="en-IN" sz="1400" dirty="0" smtClean="0">
                          <a:latin typeface="Times New Roman" panose="02020603050405020304" pitchFamily="18" charset="0"/>
                          <a:cs typeface="Times New Roman" panose="02020603050405020304" pitchFamily="18" charset="0"/>
                        </a:rPr>
                        <a:t>.</a:t>
                      </a:r>
                    </a:p>
                    <a:p>
                      <a:r>
                        <a:rPr lang="en-IN" sz="1400" dirty="0" smtClean="0">
                          <a:latin typeface="Times New Roman" panose="02020603050405020304" pitchFamily="18" charset="0"/>
                          <a:cs typeface="Times New Roman" panose="02020603050405020304" pitchFamily="18" charset="0"/>
                        </a:rPr>
                        <a:t>.</a:t>
                      </a:r>
                    </a:p>
                    <a:p>
                      <a:r>
                        <a:rPr lang="en-IN" sz="1400" dirty="0" smtClean="0">
                          <a:latin typeface="Times New Roman" panose="02020603050405020304" pitchFamily="18" charset="0"/>
                          <a:cs typeface="Times New Roman" panose="02020603050405020304" pitchFamily="18" charset="0"/>
                        </a:rPr>
                        <a:t>.</a:t>
                      </a:r>
                    </a:p>
                    <a:p>
                      <a:r>
                        <a:rPr lang="en-IN" sz="1400" dirty="0" smtClean="0">
                          <a:latin typeface="Times New Roman" panose="02020603050405020304" pitchFamily="18" charset="0"/>
                          <a:cs typeface="Times New Roman" panose="02020603050405020304" pitchFamily="18" charset="0"/>
                        </a:rPr>
                        <a:t>+2</a:t>
                      </a:r>
                    </a:p>
                    <a:p>
                      <a:r>
                        <a:rPr lang="en-IN" sz="1400" dirty="0" smtClean="0">
                          <a:latin typeface="Times New Roman" panose="02020603050405020304" pitchFamily="18" charset="0"/>
                          <a:cs typeface="Times New Roman" panose="02020603050405020304" pitchFamily="18" charset="0"/>
                        </a:rPr>
                        <a:t>+1</a:t>
                      </a:r>
                    </a:p>
                    <a:p>
                      <a:r>
                        <a:rPr lang="en-IN" sz="1400" dirty="0" smtClean="0">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-1</a:t>
                      </a:r>
                    </a:p>
                    <a:p>
                      <a:r>
                        <a:rPr lang="en-IN" sz="1400" dirty="0" smtClean="0">
                          <a:latin typeface="Times New Roman" panose="02020603050405020304" pitchFamily="18" charset="0"/>
                          <a:cs typeface="Times New Roman" panose="02020603050405020304" pitchFamily="18" charset="0"/>
                        </a:rPr>
                        <a:t>.</a:t>
                      </a:r>
                    </a:p>
                    <a:p>
                      <a:r>
                        <a:rPr lang="en-IN" sz="1400" dirty="0" smtClean="0">
                          <a:latin typeface="Times New Roman" panose="02020603050405020304" pitchFamily="18" charset="0"/>
                          <a:cs typeface="Times New Roman" panose="02020603050405020304" pitchFamily="18" charset="0"/>
                        </a:rPr>
                        <a:t>.</a:t>
                      </a:r>
                    </a:p>
                    <a:p>
                      <a:r>
                        <a:rPr lang="en-IN" sz="1400" dirty="0" smtClean="0">
                          <a:latin typeface="Times New Roman" panose="02020603050405020304" pitchFamily="18" charset="0"/>
                          <a:cs typeface="Times New Roman" panose="02020603050405020304" pitchFamily="18" charset="0"/>
                        </a:rPr>
                        <a:t>.</a:t>
                      </a:r>
                    </a:p>
                    <a:p>
                      <a:r>
                        <a:rPr lang="en-IN" sz="1400" dirty="0" smtClean="0">
                          <a:latin typeface="Times New Roman" panose="02020603050405020304" pitchFamily="18" charset="0"/>
                          <a:cs typeface="Times New Roman" panose="02020603050405020304" pitchFamily="18" charset="0"/>
                        </a:rPr>
                        <a:t>-126</a:t>
                      </a:r>
                    </a:p>
                    <a:p>
                      <a:r>
                        <a:rPr lang="en-IN" sz="1400" dirty="0" smtClean="0">
                          <a:latin typeface="Times New Roman" panose="02020603050405020304" pitchFamily="18" charset="0"/>
                          <a:cs typeface="Times New Roman" panose="02020603050405020304" pitchFamily="18" charset="0"/>
                        </a:rPr>
                        <a:t>-127</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+127</a:t>
                      </a:r>
                    </a:p>
                    <a:p>
                      <a:r>
                        <a:rPr lang="en-IN" sz="1400" dirty="0" smtClean="0">
                          <a:latin typeface="Times New Roman" panose="02020603050405020304" pitchFamily="18" charset="0"/>
                          <a:cs typeface="Times New Roman" panose="02020603050405020304" pitchFamily="18" charset="0"/>
                        </a:rPr>
                        <a:t>+126</a:t>
                      </a:r>
                    </a:p>
                    <a:p>
                      <a:r>
                        <a:rPr lang="en-IN" sz="1400" dirty="0" smtClean="0">
                          <a:latin typeface="Times New Roman" panose="02020603050405020304" pitchFamily="18" charset="0"/>
                          <a:cs typeface="Times New Roman" panose="02020603050405020304" pitchFamily="18" charset="0"/>
                        </a:rPr>
                        <a:t>.</a:t>
                      </a:r>
                    </a:p>
                    <a:p>
                      <a:r>
                        <a:rPr lang="en-IN" sz="1400" dirty="0" smtClean="0">
                          <a:latin typeface="Times New Roman" panose="02020603050405020304" pitchFamily="18" charset="0"/>
                          <a:cs typeface="Times New Roman" panose="02020603050405020304" pitchFamily="18" charset="0"/>
                        </a:rPr>
                        <a:t>.</a:t>
                      </a:r>
                    </a:p>
                    <a:p>
                      <a:r>
                        <a:rPr lang="en-IN" sz="1400" dirty="0" smtClean="0">
                          <a:latin typeface="Times New Roman" panose="02020603050405020304" pitchFamily="18" charset="0"/>
                          <a:cs typeface="Times New Roman" panose="02020603050405020304" pitchFamily="18" charset="0"/>
                        </a:rPr>
                        <a:t>.</a:t>
                      </a:r>
                    </a:p>
                    <a:p>
                      <a:r>
                        <a:rPr lang="en-IN" sz="1400" dirty="0" smtClean="0">
                          <a:latin typeface="Times New Roman" panose="02020603050405020304" pitchFamily="18" charset="0"/>
                          <a:cs typeface="Times New Roman" panose="02020603050405020304" pitchFamily="18" charset="0"/>
                        </a:rPr>
                        <a:t>+1</a:t>
                      </a:r>
                    </a:p>
                    <a:p>
                      <a:r>
                        <a:rPr lang="en-IN" sz="1400" dirty="0" smtClean="0">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-1</a:t>
                      </a:r>
                    </a:p>
                    <a:p>
                      <a:r>
                        <a:rPr lang="en-IN" sz="1400" dirty="0" smtClean="0">
                          <a:latin typeface="Times New Roman" panose="02020603050405020304" pitchFamily="18" charset="0"/>
                          <a:cs typeface="Times New Roman" panose="02020603050405020304" pitchFamily="18" charset="0"/>
                        </a:rPr>
                        <a:t>-2</a:t>
                      </a:r>
                    </a:p>
                    <a:p>
                      <a:r>
                        <a:rPr lang="en-IN" sz="1400" dirty="0" smtClean="0">
                          <a:latin typeface="Times New Roman" panose="02020603050405020304" pitchFamily="18" charset="0"/>
                          <a:cs typeface="Times New Roman" panose="02020603050405020304" pitchFamily="18" charset="0"/>
                        </a:rPr>
                        <a:t>.</a:t>
                      </a:r>
                    </a:p>
                    <a:p>
                      <a:r>
                        <a:rPr lang="en-IN" sz="1400" dirty="0" smtClean="0">
                          <a:latin typeface="Times New Roman" panose="02020603050405020304" pitchFamily="18" charset="0"/>
                          <a:cs typeface="Times New Roman" panose="02020603050405020304" pitchFamily="18" charset="0"/>
                        </a:rPr>
                        <a:t>.</a:t>
                      </a:r>
                    </a:p>
                    <a:p>
                      <a:r>
                        <a:rPr lang="en-IN" sz="1400" dirty="0" smtClean="0">
                          <a:latin typeface="Times New Roman" panose="02020603050405020304" pitchFamily="18" charset="0"/>
                          <a:cs typeface="Times New Roman" panose="02020603050405020304" pitchFamily="18" charset="0"/>
                        </a:rPr>
                        <a:t>.</a:t>
                      </a:r>
                    </a:p>
                    <a:p>
                      <a:r>
                        <a:rPr lang="en-IN" sz="1400" dirty="0" smtClean="0">
                          <a:latin typeface="Times New Roman" panose="02020603050405020304" pitchFamily="18" charset="0"/>
                          <a:cs typeface="Times New Roman" panose="02020603050405020304" pitchFamily="18" charset="0"/>
                        </a:rPr>
                        <a:t>-127</a:t>
                      </a:r>
                    </a:p>
                    <a:p>
                      <a:r>
                        <a:rPr lang="en-IN" sz="1400" dirty="0" smtClean="0">
                          <a:latin typeface="Times New Roman" panose="02020603050405020304" pitchFamily="18" charset="0"/>
                          <a:cs typeface="Times New Roman" panose="02020603050405020304" pitchFamily="18" charset="0"/>
                        </a:rPr>
                        <a:t>-128</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4666395"/>
                  </a:ext>
                </a:extLst>
              </a:tr>
            </a:tbl>
          </a:graphicData>
        </a:graphic>
      </p:graphicFrame>
    </p:spTree>
    <p:extLst>
      <p:ext uri="{BB962C8B-B14F-4D97-AF65-F5344CB8AC3E}">
        <p14:creationId xmlns="" xmlns:p14="http://schemas.microsoft.com/office/powerpoint/2010/main" val="2267094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1376</TotalTime>
  <Words>3230</Words>
  <Application>Microsoft Office PowerPoint</Application>
  <PresentationFormat>Custom</PresentationFormat>
  <Paragraphs>536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Guest</dc:creator>
  <cp:lastModifiedBy>Sulata Mitra</cp:lastModifiedBy>
  <cp:revision>222</cp:revision>
  <dcterms:created xsi:type="dcterms:W3CDTF">2020-12-31T08:08:38Z</dcterms:created>
  <dcterms:modified xsi:type="dcterms:W3CDTF">2021-04-30T08:19:20Z</dcterms:modified>
</cp:coreProperties>
</file>