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3" r:id="rId4"/>
    <p:sldId id="262" r:id="rId5"/>
    <p:sldId id="260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6EA7B-FAA9-4330-9CF6-AF8494B956A9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F7A69-F3F0-450C-A0AA-156ADF9EA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F7A69-F3F0-450C-A0AA-156ADF9EA1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C3AC-68B1-48D9-B384-F2E3872FF78E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C56B-42C5-408B-B935-2D3554779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C3AC-68B1-48D9-B384-F2E3872FF78E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C56B-42C5-408B-B935-2D3554779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C3AC-68B1-48D9-B384-F2E3872FF78E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C56B-42C5-408B-B935-2D3554779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C3AC-68B1-48D9-B384-F2E3872FF78E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C56B-42C5-408B-B935-2D3554779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C3AC-68B1-48D9-B384-F2E3872FF78E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C56B-42C5-408B-B935-2D3554779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C3AC-68B1-48D9-B384-F2E3872FF78E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C56B-42C5-408B-B935-2D3554779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C3AC-68B1-48D9-B384-F2E3872FF78E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C56B-42C5-408B-B935-2D3554779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C3AC-68B1-48D9-B384-F2E3872FF78E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C56B-42C5-408B-B935-2D3554779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C3AC-68B1-48D9-B384-F2E3872FF78E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C56B-42C5-408B-B935-2D3554779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C3AC-68B1-48D9-B384-F2E3872FF78E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C56B-42C5-408B-B935-2D3554779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C3AC-68B1-48D9-B384-F2E3872FF78E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C56B-42C5-408B-B935-2D3554779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C3AC-68B1-48D9-B384-F2E3872FF78E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C56B-42C5-408B-B935-2D3554779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228600" y="1524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Boolean function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expression formed with binary variables, two binary operators OR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unary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operator NOT, parentheses and equal sign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a given value of the variables, function can be either 0 or 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May also be represented in a truth table, number of rows in the truth table is 2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where n is the number of binary variables in the function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4" name="Table 153"/>
          <p:cNvGraphicFramePr>
            <a:graphicFrameLocks noGrp="1"/>
          </p:cNvGraphicFramePr>
          <p:nvPr/>
        </p:nvGraphicFramePr>
        <p:xfrm>
          <a:off x="5943600" y="1676400"/>
          <a:ext cx="2973705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09"/>
                <a:gridCol w="232466"/>
                <a:gridCol w="208280"/>
                <a:gridCol w="474345"/>
                <a:gridCol w="762000"/>
                <a:gridCol w="99250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IN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Minterms</a:t>
                      </a:r>
                      <a:endParaRPr lang="en-IN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Maxterms</a:t>
                      </a:r>
                      <a:endParaRPr lang="en-IN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x+y+z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828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x+y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+z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</a:t>
                      </a:r>
                      <a:r>
                        <a:rPr lang="en-IN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n-IN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y+z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x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n-IN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y+z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xyz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x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+y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+z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8600" y="42672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SOP form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z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yz+xyz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In POS form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x+y+z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).(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x+y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+z).(x+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y+z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).(x+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y+z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).(x+y+z)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29000" y="3962400"/>
            <a:ext cx="2438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981200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Boolean function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expressed as sum of product (SOP) terms or as product of sum (POS) terms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terms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are obtained from those rows of the truth table for which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1 and sum terms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are obtained from those rows of the truth table for which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49530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Product terms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49530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Sum terms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rot="16200000" flipV="1">
            <a:off x="7410450" y="47815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8248650" y="48577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33528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+(xyz)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+x+y+z=y(1+x)+z(1+y)+x=x+y+z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571500" y="20193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342900" y="20193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990600" y="1371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12192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3000" y="13716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71600" y="13716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990600" y="1828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43000" y="16764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43000" y="1828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371600" y="18288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-114300" y="20193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1371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4400" y="18288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lay 27"/>
          <p:cNvSpPr/>
          <p:nvPr/>
        </p:nvSpPr>
        <p:spPr>
          <a:xfrm>
            <a:off x="1828800" y="1066800"/>
            <a:ext cx="304800" cy="3810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lay 28"/>
          <p:cNvSpPr/>
          <p:nvPr/>
        </p:nvSpPr>
        <p:spPr>
          <a:xfrm>
            <a:off x="1828800" y="1752600"/>
            <a:ext cx="304800" cy="3810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57200" y="11430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47800" y="1371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78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5800" y="20574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lay 38"/>
          <p:cNvSpPr/>
          <p:nvPr/>
        </p:nvSpPr>
        <p:spPr>
          <a:xfrm>
            <a:off x="1828800" y="2286000"/>
            <a:ext cx="304800" cy="3810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200" y="23622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5800" y="2590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lay 43"/>
          <p:cNvSpPr/>
          <p:nvPr/>
        </p:nvSpPr>
        <p:spPr>
          <a:xfrm>
            <a:off x="2438400" y="2286000"/>
            <a:ext cx="304800" cy="3810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39" idx="3"/>
            <a:endCxn id="44" idx="1"/>
          </p:cNvCxnSpPr>
          <p:nvPr/>
        </p:nvCxnSpPr>
        <p:spPr>
          <a:xfrm>
            <a:off x="2133600" y="24765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14400" y="28956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2819400" y="2514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71800" y="23622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971800" y="25146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00400" y="25146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2209800" y="25908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2057400" y="2743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hevron 65"/>
          <p:cNvSpPr/>
          <p:nvPr/>
        </p:nvSpPr>
        <p:spPr>
          <a:xfrm>
            <a:off x="2590800" y="1219200"/>
            <a:ext cx="5334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28" idx="3"/>
          </p:cNvCxnSpPr>
          <p:nvPr/>
        </p:nvCxnSpPr>
        <p:spPr>
          <a:xfrm>
            <a:off x="2133600" y="1257300"/>
            <a:ext cx="6096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9" idx="3"/>
            <a:endCxn id="66" idx="1"/>
          </p:cNvCxnSpPr>
          <p:nvPr/>
        </p:nvCxnSpPr>
        <p:spPr>
          <a:xfrm flipV="1">
            <a:off x="2133600" y="1447800"/>
            <a:ext cx="6858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hevron 70"/>
          <p:cNvSpPr/>
          <p:nvPr/>
        </p:nvSpPr>
        <p:spPr>
          <a:xfrm>
            <a:off x="3733800" y="1371600"/>
            <a:ext cx="5334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66" idx="3"/>
          </p:cNvCxnSpPr>
          <p:nvPr/>
        </p:nvCxnSpPr>
        <p:spPr>
          <a:xfrm>
            <a:off x="3124200" y="14478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4" idx="3"/>
          </p:cNvCxnSpPr>
          <p:nvPr/>
        </p:nvCxnSpPr>
        <p:spPr>
          <a:xfrm flipV="1">
            <a:off x="2743200" y="243840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25146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3123406" y="2133600"/>
            <a:ext cx="762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5052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38200" y="2895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3400" y="2895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4800" y="2895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57400" y="99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574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76600" y="228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(xyz)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4" name="Straight Connector 93"/>
          <p:cNvCxnSpPr>
            <a:stCxn id="71" idx="3"/>
          </p:cNvCxnSpPr>
          <p:nvPr/>
        </p:nvCxnSpPr>
        <p:spPr>
          <a:xfrm>
            <a:off x="4267200" y="1600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4343797" y="1752203"/>
            <a:ext cx="1524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4572397" y="1752203"/>
            <a:ext cx="1524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4800997" y="1752203"/>
            <a:ext cx="1524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5562600" y="1371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15000" y="12192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715000" y="13716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943600" y="13716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rot="5400000">
            <a:off x="5562600" y="1828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715000" y="16764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5715000" y="1828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5943600" y="18288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5562600" y="2362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715000" y="2209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5715000" y="23622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5943600" y="23622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hevron 132"/>
          <p:cNvSpPr/>
          <p:nvPr/>
        </p:nvSpPr>
        <p:spPr>
          <a:xfrm>
            <a:off x="6324600" y="1371600"/>
            <a:ext cx="5334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Chevron 133"/>
          <p:cNvSpPr/>
          <p:nvPr/>
        </p:nvSpPr>
        <p:spPr>
          <a:xfrm>
            <a:off x="7239000" y="1600200"/>
            <a:ext cx="5334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5105400" y="1371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562600" y="2362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019800" y="1371600"/>
            <a:ext cx="381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28" idx="7"/>
          </p:cNvCxnSpPr>
          <p:nvPr/>
        </p:nvCxnSpPr>
        <p:spPr>
          <a:xfrm rot="5400000" flipH="1" flipV="1">
            <a:off x="6161041" y="1524001"/>
            <a:ext cx="163559" cy="46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3" idx="3"/>
            <a:endCxn id="134" idx="1"/>
          </p:cNvCxnSpPr>
          <p:nvPr/>
        </p:nvCxnSpPr>
        <p:spPr>
          <a:xfrm>
            <a:off x="6858000" y="16002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6019800" y="1981200"/>
            <a:ext cx="1295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953000" y="2438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181600" y="2438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410200" y="2438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7772400" y="18288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8600" y="3733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 smtClean="0">
                <a:latin typeface="Times New Roman" pitchFamily="18" charset="0"/>
                <a:cs typeface="Times New Roman" pitchFamily="18" charset="0"/>
              </a:rPr>
              <a:t>Algebric</a:t>
            </a:r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 manipulation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Literal is a primed 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unprimed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variable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Each literal in 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oolean function designates an input to a gate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Each term in 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oolean function is implemented with a gate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Minimization of the number of literals and number of terms reduces number of  equipments in a circuit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1000" y="228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Boolean function may be transformed from an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algebric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expression into a logic diagram composed of AND, OR, NOT gates 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rot="5400000" flipH="1" flipV="1">
            <a:off x="10287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 flipH="1" flipV="1">
            <a:off x="5524500" y="3009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76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Boolean algebra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Use to simplify the Boolean functions to minimum number of literals</a:t>
            </a:r>
          </a:p>
          <a:p>
            <a:pPr lvl="0"/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Laws and theorems of Boolean algebra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Duality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(a)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x+x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=x (ii) x+1=1 (iii) x+0=x (iv)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x+x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(b)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x.x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=x (ii) x.0=0 (iii) x.1=x (iv)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x.x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Commutative law: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y+x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(ii)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x.y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y.x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Associative law: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x+(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y+z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)=(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)+z (ii) x.(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y.z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)=(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x.y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).z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Distributive law: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x+y.z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x+z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(ii) x.(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y+z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x.y+x.z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Involution: (x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x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De-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Morgans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theorems: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(ii)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Absorption: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x+xy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=x (ii) x.(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)=x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Operator precedence for evaluating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expression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 Parentheses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(2) NOT   (3) AND  (4) 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→ Expression inside the parentheses is evaluated first and the result is then complemented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y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→ Complement of x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complement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 are evaluated first, the result is then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1816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Ex. Simplify the following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oolean functions to minimum number of literals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x+x´y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x+x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´)(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= 1.(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x+y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x(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x´+y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xx´+xy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=0+xy=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x´y´z+x´yz+xy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´=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x´z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y´+y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´=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x´z+xy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´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xy+x´z+yz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xy+x´z+yz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x+x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´)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xy+x´z+xyz+x´yz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(1+z)+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x´z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(1+y)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xy+x´z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z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yz+xyz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 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xz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y+y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)+xyz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xz+xyz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6.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x+y+z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).(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x+y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+z).(x+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y+z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).(x+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y+z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).(x+y+z)=(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x+z+yy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).(x+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y+zz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).(x+y+z)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x+z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).(x+y).(x+y+z) = (xx+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xy+yz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).(x+y+z) = (0+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xy+yz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).(x+y+z)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xyx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yzx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zxy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xyy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yzy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zxz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+xyz+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yzz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+0+yzx+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zxy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+0+0+0+xyz+0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(1+y+y)+xyz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(1+1)+xyz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+xyz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6764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Universal logic gate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NAND and NOR are universal logic gate as all the other logic gates can be designed using NAND and NOR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52478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AND by NAND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AB = ((AB)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Delay 5"/>
          <p:cNvSpPr/>
          <p:nvPr/>
        </p:nvSpPr>
        <p:spPr>
          <a:xfrm>
            <a:off x="990600" y="32867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52400" y="359158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05594" y="359078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524000" y="35153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336298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6677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lay 11"/>
          <p:cNvSpPr/>
          <p:nvPr/>
        </p:nvSpPr>
        <p:spPr>
          <a:xfrm>
            <a:off x="1828800" y="32867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62200" y="35153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6400" y="33629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6400" y="36677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524794" y="351538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3"/>
          </p:cNvCxnSpPr>
          <p:nvPr/>
        </p:nvCxnSpPr>
        <p:spPr>
          <a:xfrm>
            <a:off x="1524000" y="35153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</p:cNvCxnSpPr>
          <p:nvPr/>
        </p:nvCxnSpPr>
        <p:spPr>
          <a:xfrm>
            <a:off x="2362200" y="35153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28295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" y="28295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" y="435358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OR by NAND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A+B = ((A+B)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((A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).(B))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lowchart: Delay 21"/>
          <p:cNvSpPr/>
          <p:nvPr/>
        </p:nvSpPr>
        <p:spPr>
          <a:xfrm>
            <a:off x="1219200" y="51917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52600" y="54203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66800" y="52679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66800" y="55727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915194" y="542038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3"/>
          </p:cNvCxnSpPr>
          <p:nvPr/>
        </p:nvCxnSpPr>
        <p:spPr>
          <a:xfrm>
            <a:off x="1752600" y="54203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lay 27"/>
          <p:cNvSpPr/>
          <p:nvPr/>
        </p:nvSpPr>
        <p:spPr>
          <a:xfrm>
            <a:off x="1219200" y="58775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52600" y="61061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066800" y="59537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66800" y="62585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915194" y="610618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3"/>
          </p:cNvCxnSpPr>
          <p:nvPr/>
        </p:nvCxnSpPr>
        <p:spPr>
          <a:xfrm>
            <a:off x="1752600" y="61061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53194" y="572438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05594" y="572438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5800" y="542038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8200" y="61061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lay 37"/>
          <p:cNvSpPr/>
          <p:nvPr/>
        </p:nvSpPr>
        <p:spPr>
          <a:xfrm>
            <a:off x="2438400" y="55727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71800" y="58013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286000" y="56489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286000" y="59537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81200" y="542038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81200" y="595378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48000" y="58013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7200" y="49631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0" y="49631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10000" y="26009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NOT by NAND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elay 47"/>
          <p:cNvSpPr/>
          <p:nvPr/>
        </p:nvSpPr>
        <p:spPr>
          <a:xfrm>
            <a:off x="6400800" y="26009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34200" y="28295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6248400" y="26771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48400" y="29819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096794" y="282958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3"/>
          </p:cNvCxnSpPr>
          <p:nvPr/>
        </p:nvCxnSpPr>
        <p:spPr>
          <a:xfrm>
            <a:off x="6934200" y="28295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19800" y="28295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15000" y="26009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62800" y="26009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lowchart: Delay 56"/>
          <p:cNvSpPr/>
          <p:nvPr/>
        </p:nvSpPr>
        <p:spPr>
          <a:xfrm>
            <a:off x="6019800" y="37439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53200" y="39725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867400" y="38201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867400" y="41249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5715794" y="397258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3"/>
          </p:cNvCxnSpPr>
          <p:nvPr/>
        </p:nvCxnSpPr>
        <p:spPr>
          <a:xfrm>
            <a:off x="6553200" y="39725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lay 62"/>
          <p:cNvSpPr/>
          <p:nvPr/>
        </p:nvSpPr>
        <p:spPr>
          <a:xfrm>
            <a:off x="6019800" y="44297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553200" y="46583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867400" y="45059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867400" y="48107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5715794" y="465838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</p:cNvCxnSpPr>
          <p:nvPr/>
        </p:nvCxnSpPr>
        <p:spPr>
          <a:xfrm>
            <a:off x="6553200" y="46583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4725194" y="4352786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106194" y="427658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5575816" y="3680996"/>
            <a:ext cx="11668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38800" y="46583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Delay 72"/>
          <p:cNvSpPr/>
          <p:nvPr/>
        </p:nvSpPr>
        <p:spPr>
          <a:xfrm>
            <a:off x="7162800" y="38963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696200" y="40487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7772400" y="40487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05400" y="35915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10200" y="35915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78" name="Flowchart: Delay 77"/>
          <p:cNvSpPr/>
          <p:nvPr/>
        </p:nvSpPr>
        <p:spPr>
          <a:xfrm>
            <a:off x="7162800" y="45821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696200" y="47345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7772400" y="47345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elay 80"/>
          <p:cNvSpPr/>
          <p:nvPr/>
        </p:nvSpPr>
        <p:spPr>
          <a:xfrm>
            <a:off x="8305800" y="41249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839200" y="43535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8915400" y="43535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334000" y="4963180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38800" y="427738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81800" y="397258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781800" y="465838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001000" y="404878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001000" y="450598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lay 89"/>
          <p:cNvSpPr/>
          <p:nvPr/>
        </p:nvSpPr>
        <p:spPr>
          <a:xfrm>
            <a:off x="4343400" y="55727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943600" y="54965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Delay 91"/>
          <p:cNvSpPr/>
          <p:nvPr/>
        </p:nvSpPr>
        <p:spPr>
          <a:xfrm>
            <a:off x="5410200" y="52679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Delay 92"/>
          <p:cNvSpPr/>
          <p:nvPr/>
        </p:nvSpPr>
        <p:spPr>
          <a:xfrm>
            <a:off x="5410200" y="59537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Delay 93"/>
          <p:cNvSpPr/>
          <p:nvPr/>
        </p:nvSpPr>
        <p:spPr>
          <a:xfrm>
            <a:off x="6400800" y="57251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876800" y="58013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943600" y="61061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34200" y="58775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3277394" y="580058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505994" y="580058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10000" y="572518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038600" y="595378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810000" y="542038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4914900" y="583948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5" idx="7"/>
          </p:cNvCxnSpPr>
          <p:nvPr/>
        </p:nvCxnSpPr>
        <p:spPr>
          <a:xfrm rot="5400000" flipH="1" flipV="1">
            <a:off x="5018041" y="5725181"/>
            <a:ext cx="11159" cy="16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105400" y="564898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105400" y="602998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038600" y="618238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2" idx="3"/>
          </p:cNvCxnSpPr>
          <p:nvPr/>
        </p:nvCxnSpPr>
        <p:spPr>
          <a:xfrm>
            <a:off x="5943600" y="549658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3" idx="3"/>
            <a:endCxn id="94" idx="1"/>
          </p:cNvCxnSpPr>
          <p:nvPr/>
        </p:nvCxnSpPr>
        <p:spPr>
          <a:xfrm flipV="1">
            <a:off x="5943600" y="595378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505200" y="51155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86200" y="51155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7010400" y="595378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>
            <a:off x="7962900" y="370588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7239794" y="412418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1714500" y="515368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1676400" y="526798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0800000" flipV="1">
            <a:off x="1600200" y="282958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800600" y="549658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(AB)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172200" y="63347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((A.B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).(A.B))  XOR</a:t>
            </a:r>
            <a:endParaRPr lang="en-US" sz="1400" dirty="0"/>
          </a:p>
        </p:txBody>
      </p:sp>
      <p:sp>
        <p:nvSpPr>
          <p:cNvPr id="120" name="Flowchart: Delay 119"/>
          <p:cNvSpPr/>
          <p:nvPr/>
        </p:nvSpPr>
        <p:spPr>
          <a:xfrm>
            <a:off x="7391400" y="5725180"/>
            <a:ext cx="5334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7924800" y="595378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7239000" y="58013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239000" y="610618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7087394" y="595378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H="1" flipV="1">
            <a:off x="5905500" y="629668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6096000" y="542038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H="1" flipV="1">
            <a:off x="6819900" y="614428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0" idx="3"/>
          </p:cNvCxnSpPr>
          <p:nvPr/>
        </p:nvCxnSpPr>
        <p:spPr>
          <a:xfrm>
            <a:off x="7924800" y="59537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8001000" y="618238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743200" y="3200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XOR by NAND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A.B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B=((A.B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((A.B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).(A.B))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867400" y="50292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(A.(AB)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)=(A.(A+B))=(A.A+AB)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=(0+AB)=(AB)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800" y="633478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(B.(AB)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)=(B.(A+B))=(B.A+BB)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=(AB+0)=(AB)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696200" y="63347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((A.B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).(A.B))  XNOR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705600" y="2057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(A.A)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=A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rot="5400000">
            <a:off x="7048500" y="24765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/>
          <p:cNvSpPr txBox="1"/>
          <p:nvPr/>
        </p:nvSpPr>
        <p:spPr>
          <a:xfrm>
            <a:off x="228600" y="152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AND by NOR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((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((A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)+(B))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1371600" y="12192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685800" y="10668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85800" y="1371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534194" y="121920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1371600" y="19050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685800" y="1752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685800" y="2057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534194" y="190500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-227806" y="15232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-75406" y="15232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304800" y="1219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457200" y="19050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2590800" y="16002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2667000" y="1600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hevron 192"/>
          <p:cNvSpPr/>
          <p:nvPr/>
        </p:nvSpPr>
        <p:spPr>
          <a:xfrm>
            <a:off x="762000" y="990600"/>
            <a:ext cx="6096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Chevron 193"/>
          <p:cNvSpPr/>
          <p:nvPr/>
        </p:nvSpPr>
        <p:spPr>
          <a:xfrm>
            <a:off x="762000" y="1676400"/>
            <a:ext cx="6096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Chevron 194"/>
          <p:cNvSpPr/>
          <p:nvPr/>
        </p:nvSpPr>
        <p:spPr>
          <a:xfrm>
            <a:off x="1981200" y="1447800"/>
            <a:ext cx="6096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1447800" y="12954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94" idx="3"/>
          </p:cNvCxnSpPr>
          <p:nvPr/>
        </p:nvCxnSpPr>
        <p:spPr>
          <a:xfrm flipV="1">
            <a:off x="1371600" y="1752600"/>
            <a:ext cx="762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0" y="838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04800" y="838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505200" y="22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OR by NOR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A+B = ((A+B)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Chevron 203"/>
          <p:cNvSpPr/>
          <p:nvPr/>
        </p:nvSpPr>
        <p:spPr>
          <a:xfrm>
            <a:off x="4114800" y="1219200"/>
            <a:ext cx="6096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4724400" y="14478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5715000" y="15240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hevron 206"/>
          <p:cNvSpPr/>
          <p:nvPr/>
        </p:nvSpPr>
        <p:spPr>
          <a:xfrm>
            <a:off x="5105400" y="1295400"/>
            <a:ext cx="6096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 rot="5400000">
            <a:off x="4838700" y="14859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3124994" y="13708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5400000">
            <a:off x="3353594" y="13708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657600" y="1371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886200" y="1600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05" idx="1"/>
          </p:cNvCxnSpPr>
          <p:nvPr/>
        </p:nvCxnSpPr>
        <p:spPr>
          <a:xfrm rot="5400000" flipH="1" flipV="1">
            <a:off x="4838700" y="1344660"/>
            <a:ext cx="11159" cy="217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4953000" y="13716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4953000" y="1600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07" idx="3"/>
          </p:cNvCxnSpPr>
          <p:nvPr/>
        </p:nvCxnSpPr>
        <p:spPr>
          <a:xfrm>
            <a:off x="5715000" y="1524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3429000" y="685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3810000" y="685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010400" y="228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NOT by NOR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8001000" y="15240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>
            <a:off x="7315200" y="1371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7315200" y="1676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5400000">
            <a:off x="7163594" y="1524000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8001000" y="15240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7086600" y="15240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8153400" y="129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Chevron 239"/>
          <p:cNvSpPr/>
          <p:nvPr/>
        </p:nvSpPr>
        <p:spPr>
          <a:xfrm>
            <a:off x="7391400" y="1295400"/>
            <a:ext cx="6096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781800" y="1295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514600" y="1828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((A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)+(B))</a:t>
            </a:r>
            <a:endParaRPr lang="en-US" sz="1400" dirty="0"/>
          </a:p>
        </p:txBody>
      </p:sp>
      <p:cxnSp>
        <p:nvCxnSpPr>
          <p:cNvPr id="254" name="Straight Arrow Connector 253"/>
          <p:cNvCxnSpPr/>
          <p:nvPr/>
        </p:nvCxnSpPr>
        <p:spPr>
          <a:xfrm rot="16200000" flipV="1">
            <a:off x="2705100" y="17145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4478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524000" y="182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B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5334000" y="9144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((A+B)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)</a:t>
            </a:r>
            <a:endParaRPr lang="en-US" sz="1400" dirty="0"/>
          </a:p>
        </p:txBody>
      </p:sp>
      <p:sp>
        <p:nvSpPr>
          <p:cNvPr id="259" name="TextBox 258"/>
          <p:cNvSpPr txBox="1"/>
          <p:nvPr/>
        </p:nvSpPr>
        <p:spPr>
          <a:xfrm>
            <a:off x="4191000" y="838201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(A+B)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400" dirty="0"/>
          </a:p>
        </p:txBody>
      </p:sp>
      <p:cxnSp>
        <p:nvCxnSpPr>
          <p:cNvPr id="261" name="Straight Arrow Connector 260"/>
          <p:cNvCxnSpPr/>
          <p:nvPr/>
        </p:nvCxnSpPr>
        <p:spPr>
          <a:xfrm>
            <a:off x="4495800" y="1066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8" idx="2"/>
          </p:cNvCxnSpPr>
          <p:nvPr/>
        </p:nvCxnSpPr>
        <p:spPr>
          <a:xfrm rot="16200000" flipH="1">
            <a:off x="5678389" y="1334988"/>
            <a:ext cx="301823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2590800" y="32004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371600" y="35814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590800" y="38100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581400" y="35814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/>
          <p:cNvCxnSpPr/>
          <p:nvPr/>
        </p:nvCxnSpPr>
        <p:spPr>
          <a:xfrm rot="5400000">
            <a:off x="-304006" y="35044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>
            <a:off x="-151606" y="35044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228600" y="3429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381000" y="3657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28600" y="31242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1562100" y="3543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01" idx="7"/>
          </p:cNvCxnSpPr>
          <p:nvPr/>
        </p:nvCxnSpPr>
        <p:spPr>
          <a:xfrm rot="5400000" flipH="1" flipV="1">
            <a:off x="1589041" y="3429001"/>
            <a:ext cx="11159" cy="31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1752600" y="3352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752600" y="3733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381000" y="38862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590800" y="3200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228600" y="2743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262" name="Straight Connector 261"/>
          <p:cNvCxnSpPr/>
          <p:nvPr/>
        </p:nvCxnSpPr>
        <p:spPr>
          <a:xfrm>
            <a:off x="3657600" y="36576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hevron 262"/>
          <p:cNvSpPr/>
          <p:nvPr/>
        </p:nvSpPr>
        <p:spPr>
          <a:xfrm>
            <a:off x="762000" y="3352800"/>
            <a:ext cx="6096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4" name="Chevron 263"/>
          <p:cNvSpPr/>
          <p:nvPr/>
        </p:nvSpPr>
        <p:spPr>
          <a:xfrm>
            <a:off x="1981200" y="2971800"/>
            <a:ext cx="6096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6" name="Chevron 265"/>
          <p:cNvSpPr/>
          <p:nvPr/>
        </p:nvSpPr>
        <p:spPr>
          <a:xfrm>
            <a:off x="1981200" y="3581400"/>
            <a:ext cx="6096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7" name="Chevron 266"/>
          <p:cNvSpPr/>
          <p:nvPr/>
        </p:nvSpPr>
        <p:spPr>
          <a:xfrm>
            <a:off x="2971800" y="3429000"/>
            <a:ext cx="6096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8" name="Straight Connector 267"/>
          <p:cNvCxnSpPr>
            <a:stCxn id="266" idx="3"/>
          </p:cNvCxnSpPr>
          <p:nvPr/>
        </p:nvCxnSpPr>
        <p:spPr>
          <a:xfrm>
            <a:off x="2590800" y="3810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52400" y="2438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XOR by NOR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676400" y="2362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(A+(A+B)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)=(A+A.B)=((A+A).(A+B))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=(1.(A+B))=(A+B)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143000" y="3276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(A+B)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09600" y="41910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(B+(A+B)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)=(B+A.B)=((B+A).(B+B))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=((B+A).1)=(B+A)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276600" y="2971801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((B+A)+(A+B))=(A.B+AB)  XNOR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4572000" y="36576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3886200" y="35044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3886200" y="3809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rot="5400000">
            <a:off x="3734594" y="3656806"/>
            <a:ext cx="304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hevron 277"/>
          <p:cNvSpPr/>
          <p:nvPr/>
        </p:nvSpPr>
        <p:spPr>
          <a:xfrm>
            <a:off x="3962400" y="3429000"/>
            <a:ext cx="609600" cy="45720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9" name="Straight Arrow Connector 278"/>
          <p:cNvCxnSpPr/>
          <p:nvPr/>
        </p:nvCxnSpPr>
        <p:spPr>
          <a:xfrm rot="5400000">
            <a:off x="2743200" y="2971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 rot="5400000" flipH="1" flipV="1">
            <a:off x="2438400" y="3962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876800" y="3505201"/>
            <a:ext cx="1676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(A.B+AB)  XOR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2" name="Straight Connector 281"/>
          <p:cNvCxnSpPr>
            <a:stCxn id="274" idx="7"/>
          </p:cNvCxnSpPr>
          <p:nvPr/>
        </p:nvCxnSpPr>
        <p:spPr>
          <a:xfrm rot="5400000" flipH="1" flipV="1">
            <a:off x="4751341" y="3543301"/>
            <a:ext cx="11159" cy="23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rot="5400000">
            <a:off x="3505200" y="3429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0" y="2743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52400" y="4724400"/>
            <a:ext cx="1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adder (HA)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7460505" y="5007611"/>
            <a:ext cx="551330" cy="443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TextBox 286"/>
          <p:cNvSpPr txBox="1"/>
          <p:nvPr/>
        </p:nvSpPr>
        <p:spPr>
          <a:xfrm>
            <a:off x="7502949" y="5067620"/>
            <a:ext cx="466441" cy="319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8" name="Straight Connector 287"/>
          <p:cNvCxnSpPr/>
          <p:nvPr/>
        </p:nvCxnSpPr>
        <p:spPr>
          <a:xfrm>
            <a:off x="7158675" y="5089874"/>
            <a:ext cx="275552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7176156" y="5297353"/>
            <a:ext cx="275552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8007912" y="5085591"/>
            <a:ext cx="275552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8020632" y="5341086"/>
            <a:ext cx="275552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6931125" y="4913730"/>
            <a:ext cx="33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957471" y="5175243"/>
            <a:ext cx="33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8205038" y="4925921"/>
            <a:ext cx="525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8224702" y="5187197"/>
            <a:ext cx="60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Flowchart: Delay 295"/>
          <p:cNvSpPr/>
          <p:nvPr/>
        </p:nvSpPr>
        <p:spPr>
          <a:xfrm>
            <a:off x="7783631" y="5948191"/>
            <a:ext cx="381354" cy="30121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7" name="Straight Connector 296"/>
          <p:cNvCxnSpPr/>
          <p:nvPr/>
        </p:nvCxnSpPr>
        <p:spPr>
          <a:xfrm>
            <a:off x="6999773" y="5835880"/>
            <a:ext cx="34610" cy="82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7188146" y="5835880"/>
            <a:ext cx="11355" cy="814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V="1">
            <a:off x="7143765" y="6002039"/>
            <a:ext cx="626852" cy="11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7017033" y="6076139"/>
            <a:ext cx="766598" cy="2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6" idx="3"/>
          </p:cNvCxnSpPr>
          <p:nvPr/>
        </p:nvCxnSpPr>
        <p:spPr>
          <a:xfrm flipV="1">
            <a:off x="8164985" y="6097805"/>
            <a:ext cx="312860" cy="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Chevron 301"/>
          <p:cNvSpPr/>
          <p:nvPr/>
        </p:nvSpPr>
        <p:spPr>
          <a:xfrm>
            <a:off x="7763075" y="6344019"/>
            <a:ext cx="400722" cy="26894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03" name="Straight Connector 302"/>
          <p:cNvCxnSpPr/>
          <p:nvPr/>
        </p:nvCxnSpPr>
        <p:spPr>
          <a:xfrm>
            <a:off x="7199501" y="6344019"/>
            <a:ext cx="598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endCxn id="302" idx="1"/>
          </p:cNvCxnSpPr>
          <p:nvPr/>
        </p:nvCxnSpPr>
        <p:spPr>
          <a:xfrm>
            <a:off x="7034383" y="6478489"/>
            <a:ext cx="863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7659195" y="6326309"/>
            <a:ext cx="152027" cy="152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H="1">
            <a:off x="7659195" y="6467211"/>
            <a:ext cx="143023" cy="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8458200" y="6324600"/>
            <a:ext cx="525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8" name="Straight Connector 307"/>
          <p:cNvCxnSpPr>
            <a:stCxn id="302" idx="3"/>
            <a:endCxn id="307" idx="1"/>
          </p:cNvCxnSpPr>
          <p:nvPr/>
        </p:nvCxnSpPr>
        <p:spPr>
          <a:xfrm flipV="1">
            <a:off x="8163797" y="6478489"/>
            <a:ext cx="2944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7070601" y="5624258"/>
            <a:ext cx="33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6781800" y="5638800"/>
            <a:ext cx="33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1" name="Table 3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7083614"/>
              </p:ext>
            </p:extLst>
          </p:nvPr>
        </p:nvGraphicFramePr>
        <p:xfrm>
          <a:off x="4495800" y="5105400"/>
          <a:ext cx="206635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38">
                  <a:extLst>
                    <a:ext uri="{9D8B030D-6E8A-4147-A177-3AD203B41FA5}">
                      <a16:colId xmlns:a16="http://schemas.microsoft.com/office/drawing/2014/main" xmlns="" val="276290074"/>
                    </a:ext>
                  </a:extLst>
                </a:gridCol>
                <a:gridCol w="309283">
                  <a:extLst>
                    <a:ext uri="{9D8B030D-6E8A-4147-A177-3AD203B41FA5}">
                      <a16:colId xmlns:a16="http://schemas.microsoft.com/office/drawing/2014/main" xmlns="" val="1853520718"/>
                    </a:ext>
                  </a:extLst>
                </a:gridCol>
                <a:gridCol w="632011">
                  <a:extLst>
                    <a:ext uri="{9D8B030D-6E8A-4147-A177-3AD203B41FA5}">
                      <a16:colId xmlns:a16="http://schemas.microsoft.com/office/drawing/2014/main" xmlns="" val="807690060"/>
                    </a:ext>
                  </a:extLst>
                </a:gridCol>
                <a:gridCol w="857118">
                  <a:extLst>
                    <a:ext uri="{9D8B030D-6E8A-4147-A177-3AD203B41FA5}">
                      <a16:colId xmlns:a16="http://schemas.microsoft.com/office/drawing/2014/main" xmlns="" val="360386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980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9371454"/>
                  </a:ext>
                </a:extLst>
              </a:tr>
            </a:tbl>
          </a:graphicData>
        </a:graphic>
      </p:graphicFrame>
      <p:sp>
        <p:nvSpPr>
          <p:cNvPr id="312" name="TextBox 311"/>
          <p:cNvSpPr txBox="1"/>
          <p:nvPr/>
        </p:nvSpPr>
        <p:spPr>
          <a:xfrm>
            <a:off x="152400" y="51054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Half adder has two inputs (A, B) and two outputs (Sum, Carry).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= A.B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and Carry =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Sum is obtained from the output of XOR gate and Carry is obtained from the output of AND gate.</a:t>
            </a:r>
            <a:endParaRPr lang="en-US" dirty="0"/>
          </a:p>
        </p:txBody>
      </p:sp>
      <p:sp>
        <p:nvSpPr>
          <p:cNvPr id="313" name="TextBox 312"/>
          <p:cNvSpPr txBox="1"/>
          <p:nvPr/>
        </p:nvSpPr>
        <p:spPr>
          <a:xfrm>
            <a:off x="8382000" y="5943600"/>
            <a:ext cx="60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43800" y="68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(A+A)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=A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7" name="Straight Arrow Connector 126"/>
          <p:cNvCxnSpPr>
            <a:endCxn id="239" idx="1"/>
          </p:cNvCxnSpPr>
          <p:nvPr/>
        </p:nvCxnSpPr>
        <p:spPr>
          <a:xfrm rot="16200000" flipH="1">
            <a:off x="7832467" y="1159133"/>
            <a:ext cx="489466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295400"/>
            <a:ext cx="413498" cy="443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85800" y="1295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1371600"/>
            <a:ext cx="252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609600"/>
            <a:ext cx="211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3000" y="12192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3000" y="1524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66800" y="1447800"/>
            <a:ext cx="206664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66800" y="1600200"/>
            <a:ext cx="206664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" y="1371600"/>
            <a:ext cx="206664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" y="1524000"/>
            <a:ext cx="206664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200" y="1676400"/>
            <a:ext cx="206664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1600200"/>
            <a:ext cx="252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7896815" y="1261290"/>
            <a:ext cx="300542" cy="26894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207155" y="1400687"/>
            <a:ext cx="285754" cy="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800" y="1219200"/>
            <a:ext cx="252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95133" y="632539"/>
            <a:ext cx="187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42881" y="634520"/>
            <a:ext cx="206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05800" y="1295400"/>
            <a:ext cx="66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72400" y="21336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0400" y="152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 (FA) using logic gates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2400" y="19812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Sum1 and Carry1 are the outputs of HA1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and Carry2 are the outputs of HA2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and Carry are the outputs of FA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Flowchart: Delay 94"/>
          <p:cNvSpPr/>
          <p:nvPr/>
        </p:nvSpPr>
        <p:spPr>
          <a:xfrm>
            <a:off x="6464431" y="910602"/>
            <a:ext cx="286016" cy="30121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5876538" y="798292"/>
            <a:ext cx="25958" cy="82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017818" y="798292"/>
            <a:ext cx="8516" cy="814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984532" y="964450"/>
            <a:ext cx="470139" cy="11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889483" y="1038550"/>
            <a:ext cx="574949" cy="2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5" idx="3"/>
          </p:cNvCxnSpPr>
          <p:nvPr/>
        </p:nvCxnSpPr>
        <p:spPr>
          <a:xfrm flipV="1">
            <a:off x="6750447" y="1060217"/>
            <a:ext cx="234645" cy="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781800" y="838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Carry1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Chevron 101"/>
          <p:cNvSpPr/>
          <p:nvPr/>
        </p:nvSpPr>
        <p:spPr>
          <a:xfrm>
            <a:off x="6449014" y="1306431"/>
            <a:ext cx="300542" cy="26894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6026334" y="1306430"/>
            <a:ext cx="44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02" idx="1"/>
          </p:cNvCxnSpPr>
          <p:nvPr/>
        </p:nvCxnSpPr>
        <p:spPr>
          <a:xfrm>
            <a:off x="5902496" y="1440901"/>
            <a:ext cx="6473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371105" y="1288720"/>
            <a:ext cx="114020" cy="152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371105" y="1429622"/>
            <a:ext cx="107267" cy="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23400" y="1365391"/>
            <a:ext cx="644200" cy="31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Sum1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Chevron 111"/>
          <p:cNvSpPr/>
          <p:nvPr/>
        </p:nvSpPr>
        <p:spPr>
          <a:xfrm>
            <a:off x="7337289" y="2098911"/>
            <a:ext cx="300542" cy="26894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269177" y="2068137"/>
            <a:ext cx="114020" cy="152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7278974" y="2235166"/>
            <a:ext cx="107267" cy="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elay 114"/>
          <p:cNvSpPr/>
          <p:nvPr/>
        </p:nvSpPr>
        <p:spPr>
          <a:xfrm>
            <a:off x="7342907" y="1663893"/>
            <a:ext cx="286016" cy="30121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9" name="Straight Connector 118"/>
          <p:cNvCxnSpPr/>
          <p:nvPr/>
        </p:nvCxnSpPr>
        <p:spPr>
          <a:xfrm rot="16200000" flipH="1">
            <a:off x="6629486" y="1792838"/>
            <a:ext cx="679270" cy="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6200000" flipH="1">
            <a:off x="5370554" y="1546276"/>
            <a:ext cx="1502229" cy="1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15" idx="1"/>
          </p:cNvCxnSpPr>
          <p:nvPr/>
        </p:nvCxnSpPr>
        <p:spPr>
          <a:xfrm flipV="1">
            <a:off x="6964221" y="1814501"/>
            <a:ext cx="378686" cy="9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970754" y="2146077"/>
            <a:ext cx="4212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121668" y="2320249"/>
            <a:ext cx="12540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0800000" flipV="1">
            <a:off x="6131465" y="1902238"/>
            <a:ext cx="1224643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02" idx="3"/>
          </p:cNvCxnSpPr>
          <p:nvPr/>
        </p:nvCxnSpPr>
        <p:spPr>
          <a:xfrm>
            <a:off x="6749556" y="1440901"/>
            <a:ext cx="224463" cy="1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6993612" y="1340535"/>
            <a:ext cx="984464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848289" y="1198477"/>
            <a:ext cx="300445" cy="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15" idx="3"/>
          </p:cNvCxnSpPr>
          <p:nvPr/>
        </p:nvCxnSpPr>
        <p:spPr>
          <a:xfrm flipV="1">
            <a:off x="7628923" y="1810798"/>
            <a:ext cx="128867" cy="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0800000" flipV="1">
            <a:off x="7757791" y="1451855"/>
            <a:ext cx="199682" cy="1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 flipH="1" flipV="1">
            <a:off x="7587973" y="1628117"/>
            <a:ext cx="339634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2" idx="3"/>
          </p:cNvCxnSpPr>
          <p:nvPr/>
        </p:nvCxnSpPr>
        <p:spPr>
          <a:xfrm>
            <a:off x="7637831" y="2233382"/>
            <a:ext cx="233676" cy="9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7581900" y="1735183"/>
            <a:ext cx="72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Carry2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448595" y="1090748"/>
            <a:ext cx="413498" cy="443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TextBox 159"/>
          <p:cNvSpPr txBox="1"/>
          <p:nvPr/>
        </p:nvSpPr>
        <p:spPr>
          <a:xfrm>
            <a:off x="3352800" y="1143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HA1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326151" y="1634923"/>
            <a:ext cx="61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962400" y="1696799"/>
            <a:ext cx="71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Carry1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572000" y="838200"/>
            <a:ext cx="413498" cy="443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TextBox 165"/>
          <p:cNvSpPr txBox="1"/>
          <p:nvPr/>
        </p:nvSpPr>
        <p:spPr>
          <a:xfrm>
            <a:off x="4495800" y="914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HA2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4982556" y="916181"/>
            <a:ext cx="206664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992096" y="1171676"/>
            <a:ext cx="206664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5029200" y="685800"/>
            <a:ext cx="57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145148" y="1017787"/>
            <a:ext cx="722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Carry2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093450" y="1194165"/>
            <a:ext cx="35269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3090184" y="1424942"/>
            <a:ext cx="35269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322588" y="1765090"/>
            <a:ext cx="35269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245" idx="3"/>
          </p:cNvCxnSpPr>
          <p:nvPr/>
        </p:nvCxnSpPr>
        <p:spPr>
          <a:xfrm>
            <a:off x="3147733" y="915889"/>
            <a:ext cx="1411350" cy="3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867424" y="1181103"/>
            <a:ext cx="70539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4876800" y="16002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921432" y="1526177"/>
            <a:ext cx="413498" cy="443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7" name="Straight Connector 186"/>
          <p:cNvCxnSpPr/>
          <p:nvPr/>
        </p:nvCxnSpPr>
        <p:spPr>
          <a:xfrm rot="16200000" flipH="1">
            <a:off x="5018589" y="1352553"/>
            <a:ext cx="352697" cy="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endCxn id="185" idx="1"/>
          </p:cNvCxnSpPr>
          <p:nvPr/>
        </p:nvCxnSpPr>
        <p:spPr>
          <a:xfrm>
            <a:off x="4014382" y="1742805"/>
            <a:ext cx="907051" cy="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847831" y="1429297"/>
            <a:ext cx="1763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5400000">
            <a:off x="3865792" y="1600748"/>
            <a:ext cx="326572" cy="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524250" y="5943601"/>
            <a:ext cx="93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28600" y="2286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 (FA)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Full adder has three inputs (A, B, C) and two outputs (Sum, Carry).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2895600" y="1219200"/>
            <a:ext cx="252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895600" y="762000"/>
            <a:ext cx="252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895600" y="990600"/>
            <a:ext cx="252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276600" y="152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 (FA) using two half adders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5" name="Straight Arrow Connector 324"/>
          <p:cNvCxnSpPr>
            <a:stCxn id="80" idx="0"/>
          </p:cNvCxnSpPr>
          <p:nvPr/>
        </p:nvCxnSpPr>
        <p:spPr>
          <a:xfrm rot="5400000" flipH="1" flipV="1">
            <a:off x="2762250" y="1009650"/>
            <a:ext cx="3810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Table 3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6861260"/>
              </p:ext>
            </p:extLst>
          </p:nvPr>
        </p:nvGraphicFramePr>
        <p:xfrm>
          <a:off x="3124200" y="2895600"/>
          <a:ext cx="585572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26">
                  <a:extLst>
                    <a:ext uri="{9D8B030D-6E8A-4147-A177-3AD203B41FA5}">
                      <a16:colId xmlns:a16="http://schemas.microsoft.com/office/drawing/2014/main" xmlns="" val="2762900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53520718"/>
                    </a:ext>
                  </a:extLst>
                </a:gridCol>
                <a:gridCol w="257493">
                  <a:extLst>
                    <a:ext uri="{9D8B030D-6E8A-4147-A177-3AD203B41FA5}">
                      <a16:colId xmlns:a16="http://schemas.microsoft.com/office/drawing/2014/main" xmlns="" val="140554748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807690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3603861164"/>
                    </a:ext>
                  </a:extLst>
                </a:gridCol>
                <a:gridCol w="990600"/>
                <a:gridCol w="685800"/>
                <a:gridCol w="990600"/>
                <a:gridCol w="9789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Minterms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Maxterms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Minterms</a:t>
                      </a:r>
                      <a:endParaRPr lang="en-IN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Maxterms</a:t>
                      </a:r>
                      <a:endParaRPr lang="en-IN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980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BC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BC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C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A+B+C</a:t>
                      </a:r>
                    </a:p>
                    <a:p>
                      <a:pPr algn="ctr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</a:t>
                      </a: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+C</a:t>
                      </a: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</a:t>
                      </a:r>
                    </a:p>
                    <a:p>
                      <a:pPr algn="ctr"/>
                      <a:endParaRPr lang="en-IN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/>
                      </a:endParaRPr>
                    </a:p>
                    <a:p>
                      <a:pPr algn="ctr"/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A +B+C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A +B+C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</a:t>
                      </a:r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C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 ABC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 ABC</a:t>
                      </a: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  <a:sym typeface="Symbo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A+B+C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A+B+C</a:t>
                      </a:r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</a:t>
                      </a: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A+B+C</a:t>
                      </a:r>
                    </a:p>
                    <a:p>
                      <a:pPr algn="ctr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/>
                      </a:endParaRPr>
                    </a:p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A+B+C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9371454"/>
                  </a:ext>
                </a:extLst>
              </a:tr>
            </a:tbl>
          </a:graphicData>
        </a:graphic>
      </p:graphicFrame>
      <p:sp>
        <p:nvSpPr>
          <p:cNvPr id="340" name="TextBox 339"/>
          <p:cNvSpPr txBox="1"/>
          <p:nvPr/>
        </p:nvSpPr>
        <p:spPr>
          <a:xfrm>
            <a:off x="152400" y="53340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Sum=A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BC+ABC+ABC +ABC in SOP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Sum = (A+B+C).(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).(A+B+C).(A+B+C) in POS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Carry=ABC+ABC+ABC+ABC in SOP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Carry = (A+B+C).(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A+B+C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).(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A+B+C).(A+B+C) in POS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886200" y="1143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Sum1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28600"/>
            <a:ext cx="8763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Simplify Sum and Carry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Sum=A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BC+ABC+ABC +ABC=A(BC+BC)+A(BC+BC)=A(BC+BC )+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A(BC+BC)=A(B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C)+A(B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C)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=A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 B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 C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Sum = (A+B+C).(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).(A+B+C).(A+B+C)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(A.A+A.B+A.C+AB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+BB+CB+AC+BC+CC).(AA+AB+AC+AB+BB+C B+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AC+BC+CC)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(A+AB+AC+AB+0+CB+AC+BC+0).(A+AB+AC+AB+0+CB+AC+BC+0)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(A.(1+B+C+B+C)+BC+BC).(A.(1+B+C+B+C)+BC+BC)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(A+BC+BC).(A+BC+BC) = AA+ABC+ABC+ABC+ABC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ABC+ABC+ABC+ABC =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 B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 C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Carry=ABC+ABC+ABC+ABC=BC(A+A)+ABC+ABC=BC+ABC+ABC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=C(B+AB)+ABC=C(B+A)(B+B)+ABC=BC+AC+ABC=B(C+AC)+AC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=B(C+A)(C+C)+AC=AB+BC+CA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  <a:sym typeface="Symbol"/>
              </a:rPr>
              <a:t>Carry = (A+B+C).(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A+B+C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).(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A+B+C).(A+B+C)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(A+B+CC).(AA+AB+AC+AB+BB+BC+AC+BC+CC)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(A+B).(0+AB+AC+AB+0+BC+AC+BC+C)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(A+B).(C(1+B+A+B+A)+AB+AB) = (A+B).(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C+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AB+AB) =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AC+BC+AAB+BAB+AA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B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BA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=AC+BC+AB+AB+0+0=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AC+BC+AB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2052</Words>
  <Application>Microsoft Office PowerPoint</Application>
  <PresentationFormat>On-screen Show (4:3)</PresentationFormat>
  <Paragraphs>315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Sulata Mitra</dc:creator>
  <cp:lastModifiedBy>Sulata Mitra</cp:lastModifiedBy>
  <cp:revision>63</cp:revision>
  <dcterms:created xsi:type="dcterms:W3CDTF">2021-07-14T07:08:02Z</dcterms:created>
  <dcterms:modified xsi:type="dcterms:W3CDTF">2021-07-22T06:21:53Z</dcterms:modified>
</cp:coreProperties>
</file>