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4" r:id="rId4"/>
    <p:sldId id="275" r:id="rId5"/>
    <p:sldId id="276" r:id="rId6"/>
    <p:sldId id="277" r:id="rId7"/>
    <p:sldId id="279" r:id="rId8"/>
    <p:sldId id="280" r:id="rId9"/>
    <p:sldId id="282" r:id="rId10"/>
    <p:sldId id="283" r:id="rId11"/>
    <p:sldId id="257"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C32B95-112B-4BE2-A99C-01A2E2163CCB}"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32B95-112B-4BE2-A99C-01A2E2163CCB}"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32B95-112B-4BE2-A99C-01A2E2163CCB}"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32B95-112B-4BE2-A99C-01A2E2163CCB}"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32B95-112B-4BE2-A99C-01A2E2163CCB}" type="datetimeFigureOut">
              <a:rPr lang="en-US" smtClean="0"/>
              <a:pPr/>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32B95-112B-4BE2-A99C-01A2E2163CCB}" type="datetimeFigureOut">
              <a:rPr lang="en-US" smtClean="0"/>
              <a:pPr/>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32B95-112B-4BE2-A99C-01A2E2163CCB}" type="datetimeFigureOut">
              <a:rPr lang="en-US" smtClean="0"/>
              <a:pPr/>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C32B95-112B-4BE2-A99C-01A2E2163CCB}" type="datetimeFigureOut">
              <a:rPr lang="en-US" smtClean="0"/>
              <a:pPr/>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32B95-112B-4BE2-A99C-01A2E2163CCB}" type="datetimeFigureOut">
              <a:rPr lang="en-US" smtClean="0"/>
              <a:pPr/>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32B95-112B-4BE2-A99C-01A2E2163CCB}" type="datetimeFigureOut">
              <a:rPr lang="en-US" smtClean="0"/>
              <a:pPr/>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32B95-112B-4BE2-A99C-01A2E2163CCB}" type="datetimeFigureOut">
              <a:rPr lang="en-US" smtClean="0"/>
              <a:pPr/>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1767-05A0-4179-8CB2-36F9E86FF7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32B95-112B-4BE2-A99C-01A2E2163CCB}" type="datetimeFigureOut">
              <a:rPr lang="en-US" smtClean="0"/>
              <a:pPr/>
              <a:t>7/16/2021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61767-05A0-4179-8CB2-36F9E86FF7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3048000"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Functional units of computer</a:t>
            </a:r>
          </a:p>
          <a:p>
            <a:r>
              <a:rPr lang="en-US" u="sng" dirty="0" smtClean="0">
                <a:latin typeface="Times New Roman" pitchFamily="18" charset="0"/>
                <a:cs typeface="Times New Roman" pitchFamily="18" charset="0"/>
              </a:rPr>
              <a:t>Computer</a:t>
            </a:r>
            <a:r>
              <a:rPr lang="en-US" dirty="0" smtClean="0">
                <a:latin typeface="Times New Roman" pitchFamily="18" charset="0"/>
                <a:cs typeface="Times New Roman" pitchFamily="18" charset="0"/>
              </a:rPr>
              <a:t>: Device that can be programmed to perform arithmetic or logical operations.</a:t>
            </a:r>
            <a:endParaRPr lang="en-US" b="1" dirty="0" smtClean="0">
              <a:latin typeface="Times New Roman" pitchFamily="18" charset="0"/>
              <a:cs typeface="Times New Roman" pitchFamily="18" charset="0"/>
            </a:endParaRPr>
          </a:p>
        </p:txBody>
      </p:sp>
      <p:sp>
        <p:nvSpPr>
          <p:cNvPr id="79" name="TextBox 78"/>
          <p:cNvSpPr txBox="1"/>
          <p:nvPr/>
        </p:nvSpPr>
        <p:spPr>
          <a:xfrm>
            <a:off x="3276600" y="152400"/>
            <a:ext cx="5638800" cy="923330"/>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ALU</a:t>
            </a:r>
            <a:r>
              <a:rPr lang="en-US" dirty="0" smtClean="0">
                <a:latin typeface="Times New Roman" pitchFamily="18" charset="0"/>
                <a:cs typeface="Times New Roman" pitchFamily="18" charset="0"/>
              </a:rPr>
              <a:t>: An arithmetic-logic unit, part of a computer processor (CPU), carries out arithmetic and logic operations on the operands in computer instruction words</a:t>
            </a:r>
          </a:p>
        </p:txBody>
      </p:sp>
      <p:sp>
        <p:nvSpPr>
          <p:cNvPr id="80" name="TextBox 79"/>
          <p:cNvSpPr txBox="1"/>
          <p:nvPr/>
        </p:nvSpPr>
        <p:spPr>
          <a:xfrm>
            <a:off x="152400" y="3276600"/>
            <a:ext cx="4876800" cy="1477328"/>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Registers:</a:t>
            </a:r>
            <a:r>
              <a:rPr lang="en-US" dirty="0" smtClean="0">
                <a:latin typeface="Times New Roman" pitchFamily="18" charset="0"/>
                <a:cs typeface="Times New Roman" pitchFamily="18" charset="0"/>
              </a:rPr>
              <a:t> Registers are a type of computer memory used to quickly accept, store, and transfer data and instructions that are being used immediately by the CPU. The registers used by the CPU are often termed as Processor registers. </a:t>
            </a:r>
            <a:endParaRPr lang="en-US" dirty="0">
              <a:latin typeface="Times New Roman" pitchFamily="18" charset="0"/>
              <a:cs typeface="Times New Roman" pitchFamily="18" charset="0"/>
            </a:endParaRPr>
          </a:p>
        </p:txBody>
      </p:sp>
      <p:sp>
        <p:nvSpPr>
          <p:cNvPr id="84" name="TextBox 83"/>
          <p:cNvSpPr txBox="1"/>
          <p:nvPr/>
        </p:nvSpPr>
        <p:spPr>
          <a:xfrm>
            <a:off x="152400" y="1752600"/>
            <a:ext cx="4876800" cy="1477328"/>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CU</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Control Unit,</a:t>
            </a:r>
            <a:r>
              <a:rPr lang="en-US" dirty="0" smtClean="0">
                <a:latin typeface="Times New Roman" pitchFamily="18" charset="0"/>
                <a:cs typeface="Times New Roman" pitchFamily="18" charset="0"/>
              </a:rPr>
              <a:t> part of the CPU</a:t>
            </a:r>
          </a:p>
          <a:p>
            <a:pPr algn="just"/>
            <a:r>
              <a:rPr lang="en-US" dirty="0" smtClean="0">
                <a:latin typeface="Times New Roman" pitchFamily="18" charset="0"/>
                <a:cs typeface="Times New Roman" pitchFamily="18" charset="0"/>
              </a:rPr>
              <a:t>Directs the operation of the processor</a:t>
            </a:r>
          </a:p>
          <a:p>
            <a:pPr algn="just"/>
            <a:r>
              <a:rPr lang="en-US" dirty="0" smtClean="0">
                <a:latin typeface="Times New Roman" pitchFamily="18" charset="0"/>
                <a:cs typeface="Times New Roman" pitchFamily="18" charset="0"/>
              </a:rPr>
              <a:t>Tell the computer’s memory, arithmetic/logic unit and input and output devices how to respond to the instructions that have been sent to the processor.</a:t>
            </a:r>
            <a:endParaRPr lang="en-US" dirty="0"/>
          </a:p>
        </p:txBody>
      </p:sp>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 name="TextBox 58"/>
          <p:cNvSpPr txBox="1"/>
          <p:nvPr/>
        </p:nvSpPr>
        <p:spPr>
          <a:xfrm>
            <a:off x="5410200" y="4267200"/>
            <a:ext cx="3581400" cy="3048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Secondary storage for storing data and program</a:t>
            </a:r>
            <a:endParaRPr lang="en-US" sz="1400" dirty="0">
              <a:latin typeface="Times New Roman" pitchFamily="18" charset="0"/>
              <a:cs typeface="Times New Roman" pitchFamily="18" charset="0"/>
            </a:endParaRPr>
          </a:p>
        </p:txBody>
      </p:sp>
      <p:sp>
        <p:nvSpPr>
          <p:cNvPr id="65" name="Rectangle 64"/>
          <p:cNvSpPr/>
          <p:nvPr/>
        </p:nvSpPr>
        <p:spPr>
          <a:xfrm>
            <a:off x="6477000" y="19050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TextBox 99"/>
          <p:cNvSpPr txBox="1"/>
          <p:nvPr/>
        </p:nvSpPr>
        <p:spPr>
          <a:xfrm>
            <a:off x="6477000" y="1905000"/>
            <a:ext cx="838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Register</a:t>
            </a:r>
            <a:endParaRPr lang="en-US" sz="1400" dirty="0">
              <a:latin typeface="Times New Roman" pitchFamily="18" charset="0"/>
              <a:cs typeface="Times New Roman" pitchFamily="18" charset="0"/>
            </a:endParaRPr>
          </a:p>
        </p:txBody>
      </p:sp>
      <p:sp>
        <p:nvSpPr>
          <p:cNvPr id="71" name="Rectangle 70"/>
          <p:cNvSpPr/>
          <p:nvPr/>
        </p:nvSpPr>
        <p:spPr>
          <a:xfrm>
            <a:off x="7315200" y="19050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TextBox 101"/>
          <p:cNvSpPr txBox="1"/>
          <p:nvPr/>
        </p:nvSpPr>
        <p:spPr>
          <a:xfrm>
            <a:off x="7239000" y="1905000"/>
            <a:ext cx="609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ALU</a:t>
            </a:r>
            <a:endParaRPr lang="en-US" sz="1400" dirty="0">
              <a:latin typeface="Times New Roman" pitchFamily="18" charset="0"/>
              <a:cs typeface="Times New Roman" pitchFamily="18" charset="0"/>
            </a:endParaRPr>
          </a:p>
        </p:txBody>
      </p:sp>
      <p:sp>
        <p:nvSpPr>
          <p:cNvPr id="81" name="TextBox 102"/>
          <p:cNvSpPr txBox="1"/>
          <p:nvPr/>
        </p:nvSpPr>
        <p:spPr>
          <a:xfrm>
            <a:off x="6934200" y="2362200"/>
            <a:ext cx="457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CU</a:t>
            </a:r>
            <a:endParaRPr lang="en-US" sz="1400" dirty="0">
              <a:latin typeface="Times New Roman" pitchFamily="18" charset="0"/>
              <a:cs typeface="Times New Roman" pitchFamily="18" charset="0"/>
            </a:endParaRPr>
          </a:p>
        </p:txBody>
      </p:sp>
      <p:sp>
        <p:nvSpPr>
          <p:cNvPr id="82" name="Rectangle 81"/>
          <p:cNvSpPr/>
          <p:nvPr/>
        </p:nvSpPr>
        <p:spPr>
          <a:xfrm>
            <a:off x="7010400" y="2362200"/>
            <a:ext cx="30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Rectangle 84"/>
          <p:cNvSpPr/>
          <p:nvPr/>
        </p:nvSpPr>
        <p:spPr>
          <a:xfrm>
            <a:off x="5486400" y="4267200"/>
            <a:ext cx="3429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TextBox 106"/>
          <p:cNvSpPr txBox="1"/>
          <p:nvPr/>
        </p:nvSpPr>
        <p:spPr>
          <a:xfrm>
            <a:off x="6858000" y="2667000"/>
            <a:ext cx="609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CPU</a:t>
            </a:r>
            <a:endParaRPr lang="en-US" sz="1400" dirty="0">
              <a:latin typeface="Times New Roman" pitchFamily="18" charset="0"/>
              <a:cs typeface="Times New Roman" pitchFamily="18" charset="0"/>
            </a:endParaRPr>
          </a:p>
        </p:txBody>
      </p:sp>
      <p:sp>
        <p:nvSpPr>
          <p:cNvPr id="87" name="Rectangle 86"/>
          <p:cNvSpPr/>
          <p:nvPr/>
        </p:nvSpPr>
        <p:spPr>
          <a:xfrm>
            <a:off x="6400800" y="1828800"/>
            <a:ext cx="1447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Rectangle 87"/>
          <p:cNvSpPr/>
          <p:nvPr/>
        </p:nvSpPr>
        <p:spPr>
          <a:xfrm>
            <a:off x="6781800" y="34290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TextBox 110"/>
          <p:cNvSpPr txBox="1"/>
          <p:nvPr/>
        </p:nvSpPr>
        <p:spPr>
          <a:xfrm>
            <a:off x="6858000" y="3429000"/>
            <a:ext cx="838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Memory</a:t>
            </a:r>
            <a:endParaRPr lang="en-US" sz="1400" dirty="0">
              <a:latin typeface="Times New Roman" pitchFamily="18" charset="0"/>
              <a:cs typeface="Times New Roman" pitchFamily="18" charset="0"/>
            </a:endParaRPr>
          </a:p>
        </p:txBody>
      </p:sp>
      <p:sp>
        <p:nvSpPr>
          <p:cNvPr id="90" name="Rectangle 89"/>
          <p:cNvSpPr/>
          <p:nvPr/>
        </p:nvSpPr>
        <p:spPr>
          <a:xfrm>
            <a:off x="5410200" y="20574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TextBox 113"/>
          <p:cNvSpPr txBox="1"/>
          <p:nvPr/>
        </p:nvSpPr>
        <p:spPr>
          <a:xfrm>
            <a:off x="5334000" y="1981200"/>
            <a:ext cx="6858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Input device</a:t>
            </a:r>
            <a:endParaRPr lang="en-US" sz="1400" dirty="0">
              <a:latin typeface="Times New Roman" pitchFamily="18" charset="0"/>
              <a:cs typeface="Times New Roman" pitchFamily="18" charset="0"/>
            </a:endParaRPr>
          </a:p>
        </p:txBody>
      </p:sp>
      <p:sp>
        <p:nvSpPr>
          <p:cNvPr id="92" name="Rectangle 91"/>
          <p:cNvSpPr/>
          <p:nvPr/>
        </p:nvSpPr>
        <p:spPr>
          <a:xfrm>
            <a:off x="8229600" y="20574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TextBox 115"/>
          <p:cNvSpPr txBox="1"/>
          <p:nvPr/>
        </p:nvSpPr>
        <p:spPr>
          <a:xfrm>
            <a:off x="8229600" y="1981200"/>
            <a:ext cx="6858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Output device</a:t>
            </a:r>
            <a:endParaRPr lang="en-US" sz="1400" dirty="0">
              <a:latin typeface="Times New Roman" pitchFamily="18" charset="0"/>
              <a:cs typeface="Times New Roman" pitchFamily="18" charset="0"/>
            </a:endParaRPr>
          </a:p>
        </p:txBody>
      </p:sp>
      <p:cxnSp>
        <p:nvCxnSpPr>
          <p:cNvPr id="94" name="Straight Arrow Connector 93"/>
          <p:cNvCxnSpPr/>
          <p:nvPr/>
        </p:nvCxnSpPr>
        <p:spPr>
          <a:xfrm rot="5400000">
            <a:off x="6858794" y="3199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flipH="1" flipV="1">
            <a:off x="7163594" y="3199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85" idx="0"/>
          </p:cNvCxnSpPr>
          <p:nvPr/>
        </p:nvCxnSpPr>
        <p:spPr>
          <a:xfrm rot="16200000" flipH="1">
            <a:off x="6954044" y="4020344"/>
            <a:ext cx="457200" cy="36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flipH="1" flipV="1">
            <a:off x="7315994" y="4037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1" idx="3"/>
            <a:endCxn id="87" idx="1"/>
          </p:cNvCxnSpPr>
          <p:nvPr/>
        </p:nvCxnSpPr>
        <p:spPr>
          <a:xfrm>
            <a:off x="6019800" y="2242810"/>
            <a:ext cx="381000" cy="157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7" idx="3"/>
            <a:endCxn id="93" idx="1"/>
          </p:cNvCxnSpPr>
          <p:nvPr/>
        </p:nvCxnSpPr>
        <p:spPr>
          <a:xfrm flipV="1">
            <a:off x="7848600" y="2242810"/>
            <a:ext cx="381000" cy="157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1" idx="2"/>
          </p:cNvCxnSpPr>
          <p:nvPr/>
        </p:nvCxnSpPr>
        <p:spPr>
          <a:xfrm rot="5400000">
            <a:off x="5347960" y="2490460"/>
            <a:ext cx="31498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6210300" y="30861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105400" y="2819400"/>
            <a:ext cx="9906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Sends data to CPU</a:t>
            </a:r>
            <a:endParaRPr lang="en-US" sz="1400" dirty="0">
              <a:latin typeface="Times New Roman" pitchFamily="18" charset="0"/>
              <a:cs typeface="Times New Roman" pitchFamily="18" charset="0"/>
            </a:endParaRPr>
          </a:p>
        </p:txBody>
      </p:sp>
      <p:sp>
        <p:nvSpPr>
          <p:cNvPr id="104" name="TextBox 103"/>
          <p:cNvSpPr txBox="1"/>
          <p:nvPr/>
        </p:nvSpPr>
        <p:spPr>
          <a:xfrm>
            <a:off x="5257800" y="3810000"/>
            <a:ext cx="16002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Parts of a computer</a:t>
            </a:r>
            <a:endParaRPr lang="en-US" sz="1400" dirty="0">
              <a:latin typeface="Times New Roman" pitchFamily="18" charset="0"/>
              <a:cs typeface="Times New Roman" pitchFamily="18" charset="0"/>
            </a:endParaRPr>
          </a:p>
        </p:txBody>
      </p:sp>
      <p:sp>
        <p:nvSpPr>
          <p:cNvPr id="105" name="TextBox 104"/>
          <p:cNvSpPr txBox="1"/>
          <p:nvPr/>
        </p:nvSpPr>
        <p:spPr>
          <a:xfrm>
            <a:off x="7924800" y="2971800"/>
            <a:ext cx="1066800" cy="954107"/>
          </a:xfrm>
          <a:prstGeom prst="rect">
            <a:avLst/>
          </a:prstGeom>
          <a:noFill/>
        </p:spPr>
        <p:txBody>
          <a:bodyPr wrap="square" rtlCol="0">
            <a:spAutoFit/>
          </a:bodyPr>
          <a:lstStyle/>
          <a:p>
            <a:r>
              <a:rPr lang="en-US" sz="1400" dirty="0" smtClean="0">
                <a:latin typeface="Times New Roman" pitchFamily="18" charset="0"/>
                <a:cs typeface="Times New Roman" pitchFamily="18" charset="0"/>
              </a:rPr>
              <a:t>Makes processed information available</a:t>
            </a:r>
            <a:endParaRPr lang="en-US" sz="1400" dirty="0">
              <a:latin typeface="Times New Roman" pitchFamily="18" charset="0"/>
              <a:cs typeface="Times New Roman" pitchFamily="18" charset="0"/>
            </a:endParaRPr>
          </a:p>
        </p:txBody>
      </p:sp>
      <p:sp>
        <p:nvSpPr>
          <p:cNvPr id="106" name="TextBox 105"/>
          <p:cNvSpPr txBox="1"/>
          <p:nvPr/>
        </p:nvSpPr>
        <p:spPr>
          <a:xfrm>
            <a:off x="5181600" y="5029200"/>
            <a:ext cx="36576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Highly complex extensive set of electronic circuitry that execute stored program instructions</a:t>
            </a:r>
          </a:p>
        </p:txBody>
      </p:sp>
      <p:cxnSp>
        <p:nvCxnSpPr>
          <p:cNvPr id="108" name="Straight Arrow Connector 107"/>
          <p:cNvCxnSpPr>
            <a:stCxn id="93" idx="2"/>
          </p:cNvCxnSpPr>
          <p:nvPr/>
        </p:nvCxnSpPr>
        <p:spPr>
          <a:xfrm rot="5400000">
            <a:off x="8167360" y="2642860"/>
            <a:ext cx="54358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763000" cy="4247317"/>
          </a:xfrm>
          <a:prstGeom prst="rect">
            <a:avLst/>
          </a:prstGeom>
          <a:noFill/>
        </p:spPr>
        <p:txBody>
          <a:bodyPr wrap="square" rtlCol="0">
            <a:spAutoFit/>
          </a:bodyPr>
          <a:lstStyle/>
          <a:p>
            <a:r>
              <a:rPr lang="en-US" u="sng" dirty="0" smtClean="0">
                <a:latin typeface="Times New Roman" pitchFamily="18" charset="0"/>
                <a:cs typeface="Times New Roman" pitchFamily="18" charset="0"/>
              </a:rPr>
              <a:t>Device controller </a:t>
            </a:r>
          </a:p>
          <a:p>
            <a:r>
              <a:rPr lang="en-US" dirty="0" smtClean="0">
                <a:latin typeface="Times New Roman" pitchFamily="18" charset="0"/>
                <a:cs typeface="Times New Roman" pitchFamily="18" charset="0"/>
              </a:rPr>
              <a:t>Hardware component works like an interface between a device and a device driver</a:t>
            </a:r>
          </a:p>
          <a:p>
            <a:r>
              <a:rPr lang="en-US" dirty="0" smtClean="0">
                <a:latin typeface="Times New Roman" pitchFamily="18" charset="0"/>
                <a:cs typeface="Times New Roman" pitchFamily="18" charset="0"/>
              </a:rPr>
              <a:t>I/O units (Keyboard, mouse, printer, etc.) typically consist of a mechanical component and an electronic component where electronic component is called the device controller</a:t>
            </a:r>
          </a:p>
          <a:p>
            <a:r>
              <a:rPr lang="en-US" dirty="0" smtClean="0">
                <a:latin typeface="Times New Roman" pitchFamily="18" charset="0"/>
                <a:cs typeface="Times New Roman" pitchFamily="18" charset="0"/>
              </a:rPr>
              <a:t>There is always a device controller and a device driver for each device to communicate with the Operating System</a:t>
            </a:r>
          </a:p>
          <a:p>
            <a:r>
              <a:rPr lang="en-US" dirty="0" smtClean="0">
                <a:latin typeface="Times New Roman" pitchFamily="18" charset="0"/>
                <a:cs typeface="Times New Roman" pitchFamily="18" charset="0"/>
              </a:rPr>
              <a:t> Receives commands from the OS, such as read, write or more complex commands</a:t>
            </a:r>
          </a:p>
          <a:p>
            <a:r>
              <a:rPr lang="en-US" dirty="0" smtClean="0">
                <a:latin typeface="Times New Roman" pitchFamily="18" charset="0"/>
                <a:cs typeface="Times New Roman" pitchFamily="18" charset="0"/>
              </a:rPr>
              <a:t>A part of the computing system, responsible for handling the incoming and outgoing signals of the CPU</a:t>
            </a:r>
          </a:p>
          <a:p>
            <a:r>
              <a:rPr lang="en-US" dirty="0" smtClean="0">
                <a:latin typeface="Times New Roman" pitchFamily="18" charset="0"/>
                <a:cs typeface="Times New Roman" pitchFamily="18" charset="0"/>
              </a:rPr>
              <a:t>Controller receives the data from a connected device, stores that data temporarily in a special purpose register called a local buffer inside the controller, and then communicates the data to its device driver</a:t>
            </a:r>
          </a:p>
          <a:p>
            <a:r>
              <a:rPr lang="en-US" dirty="0" smtClean="0">
                <a:latin typeface="Times New Roman" pitchFamily="18" charset="0"/>
                <a:cs typeface="Times New Roman" pitchFamily="18" charset="0"/>
              </a:rPr>
              <a:t>Device controller interacts with the OS via the device driver</a:t>
            </a:r>
          </a:p>
          <a:p>
            <a:r>
              <a:rPr lang="en-US" dirty="0" smtClean="0">
                <a:latin typeface="Times New Roman" pitchFamily="18" charset="0"/>
                <a:cs typeface="Times New Roman" pitchFamily="18" charset="0"/>
              </a:rPr>
              <a:t>A device is connected to the computer via a plug and socket, and the socket is connected to a device controller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0" y="838200"/>
            <a:ext cx="9144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USB controller</a:t>
            </a:r>
            <a:endParaRPr lang="en-US" sz="1400" dirty="0">
              <a:latin typeface="Times New Roman" pitchFamily="18" charset="0"/>
              <a:cs typeface="Times New Roman" pitchFamily="18" charset="0"/>
            </a:endParaRPr>
          </a:p>
        </p:txBody>
      </p:sp>
      <p:sp>
        <p:nvSpPr>
          <p:cNvPr id="3" name="TextBox 2"/>
          <p:cNvSpPr txBox="1"/>
          <p:nvPr/>
        </p:nvSpPr>
        <p:spPr>
          <a:xfrm>
            <a:off x="4267200" y="838200"/>
            <a:ext cx="9144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Keyboard controller</a:t>
            </a:r>
            <a:endParaRPr lang="en-US" sz="1400" dirty="0">
              <a:latin typeface="Times New Roman" pitchFamily="18" charset="0"/>
              <a:cs typeface="Times New Roman" pitchFamily="18" charset="0"/>
            </a:endParaRPr>
          </a:p>
        </p:txBody>
      </p:sp>
      <p:sp>
        <p:nvSpPr>
          <p:cNvPr id="4" name="TextBox 3"/>
          <p:cNvSpPr txBox="1"/>
          <p:nvPr/>
        </p:nvSpPr>
        <p:spPr>
          <a:xfrm>
            <a:off x="3124200" y="838200"/>
            <a:ext cx="9144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Video controller</a:t>
            </a:r>
            <a:endParaRPr lang="en-US" sz="1400" dirty="0">
              <a:latin typeface="Times New Roman" pitchFamily="18" charset="0"/>
              <a:cs typeface="Times New Roman" pitchFamily="18" charset="0"/>
            </a:endParaRPr>
          </a:p>
        </p:txBody>
      </p:sp>
      <p:sp>
        <p:nvSpPr>
          <p:cNvPr id="5" name="TextBox 4"/>
          <p:cNvSpPr txBox="1"/>
          <p:nvPr/>
        </p:nvSpPr>
        <p:spPr>
          <a:xfrm>
            <a:off x="2057400" y="838200"/>
            <a:ext cx="9144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Memory controller</a:t>
            </a:r>
            <a:endParaRPr lang="en-US" sz="1400" dirty="0">
              <a:latin typeface="Times New Roman" pitchFamily="18" charset="0"/>
              <a:cs typeface="Times New Roman" pitchFamily="18" charset="0"/>
            </a:endParaRPr>
          </a:p>
        </p:txBody>
      </p:sp>
      <p:sp>
        <p:nvSpPr>
          <p:cNvPr id="6" name="TextBox 5"/>
          <p:cNvSpPr txBox="1"/>
          <p:nvPr/>
        </p:nvSpPr>
        <p:spPr>
          <a:xfrm>
            <a:off x="8305800" y="914400"/>
            <a:ext cx="609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CPU</a:t>
            </a:r>
            <a:endParaRPr lang="en-US" sz="1400" dirty="0">
              <a:latin typeface="Times New Roman" pitchFamily="18" charset="0"/>
              <a:cs typeface="Times New Roman" pitchFamily="18" charset="0"/>
            </a:endParaRPr>
          </a:p>
        </p:txBody>
      </p:sp>
      <p:sp>
        <p:nvSpPr>
          <p:cNvPr id="7" name="TextBox 6"/>
          <p:cNvSpPr txBox="1"/>
          <p:nvPr/>
        </p:nvSpPr>
        <p:spPr>
          <a:xfrm>
            <a:off x="7010400" y="228600"/>
            <a:ext cx="1066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Disk drive</a:t>
            </a:r>
            <a:endParaRPr lang="en-US" sz="1400" dirty="0">
              <a:latin typeface="Times New Roman" pitchFamily="18" charset="0"/>
              <a:cs typeface="Times New Roman" pitchFamily="18" charset="0"/>
            </a:endParaRPr>
          </a:p>
        </p:txBody>
      </p:sp>
      <p:sp>
        <p:nvSpPr>
          <p:cNvPr id="8" name="TextBox 7"/>
          <p:cNvSpPr txBox="1"/>
          <p:nvPr/>
        </p:nvSpPr>
        <p:spPr>
          <a:xfrm>
            <a:off x="5715000" y="228600"/>
            <a:ext cx="990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USB drive</a:t>
            </a:r>
            <a:endParaRPr lang="en-US" sz="1400" dirty="0">
              <a:latin typeface="Times New Roman" pitchFamily="18" charset="0"/>
              <a:cs typeface="Times New Roman" pitchFamily="18" charset="0"/>
            </a:endParaRPr>
          </a:p>
        </p:txBody>
      </p:sp>
      <p:sp>
        <p:nvSpPr>
          <p:cNvPr id="9" name="TextBox 8"/>
          <p:cNvSpPr txBox="1"/>
          <p:nvPr/>
        </p:nvSpPr>
        <p:spPr>
          <a:xfrm>
            <a:off x="4267200" y="228600"/>
            <a:ext cx="914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Keyboard</a:t>
            </a:r>
            <a:endParaRPr lang="en-US" sz="1400" dirty="0">
              <a:latin typeface="Times New Roman" pitchFamily="18" charset="0"/>
              <a:cs typeface="Times New Roman" pitchFamily="18" charset="0"/>
            </a:endParaRPr>
          </a:p>
        </p:txBody>
      </p:sp>
      <p:sp>
        <p:nvSpPr>
          <p:cNvPr id="10" name="TextBox 9"/>
          <p:cNvSpPr txBox="1"/>
          <p:nvPr/>
        </p:nvSpPr>
        <p:spPr>
          <a:xfrm>
            <a:off x="3124200" y="228600"/>
            <a:ext cx="914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Monitor</a:t>
            </a:r>
            <a:endParaRPr lang="en-US" sz="1400" dirty="0">
              <a:latin typeface="Times New Roman" pitchFamily="18" charset="0"/>
              <a:cs typeface="Times New Roman" pitchFamily="18" charset="0"/>
            </a:endParaRPr>
          </a:p>
        </p:txBody>
      </p:sp>
      <p:sp>
        <p:nvSpPr>
          <p:cNvPr id="11" name="TextBox 10"/>
          <p:cNvSpPr txBox="1"/>
          <p:nvPr/>
        </p:nvSpPr>
        <p:spPr>
          <a:xfrm>
            <a:off x="7010400" y="838200"/>
            <a:ext cx="9144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Disk</a:t>
            </a:r>
          </a:p>
          <a:p>
            <a:r>
              <a:rPr lang="en-US" sz="1400" dirty="0" smtClean="0">
                <a:latin typeface="Times New Roman" pitchFamily="18" charset="0"/>
                <a:cs typeface="Times New Roman" pitchFamily="18" charset="0"/>
              </a:rPr>
              <a:t>controller</a:t>
            </a:r>
            <a:endParaRPr lang="en-US" sz="1400" dirty="0">
              <a:latin typeface="Times New Roman" pitchFamily="18" charset="0"/>
              <a:cs typeface="Times New Roman" pitchFamily="18" charset="0"/>
            </a:endParaRPr>
          </a:p>
        </p:txBody>
      </p:sp>
      <p:sp>
        <p:nvSpPr>
          <p:cNvPr id="12" name="TextBox 11"/>
          <p:cNvSpPr txBox="1"/>
          <p:nvPr/>
        </p:nvSpPr>
        <p:spPr>
          <a:xfrm>
            <a:off x="3962400" y="1676400"/>
            <a:ext cx="1600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Common bus</a:t>
            </a:r>
            <a:endParaRPr lang="en-US" sz="1400" dirty="0">
              <a:latin typeface="Times New Roman" pitchFamily="18" charset="0"/>
              <a:cs typeface="Times New Roman" pitchFamily="18" charset="0"/>
            </a:endParaRPr>
          </a:p>
        </p:txBody>
      </p:sp>
      <p:sp>
        <p:nvSpPr>
          <p:cNvPr id="13" name="TextBox 12"/>
          <p:cNvSpPr txBox="1"/>
          <p:nvPr/>
        </p:nvSpPr>
        <p:spPr>
          <a:xfrm>
            <a:off x="2057400" y="2286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Memory</a:t>
            </a:r>
            <a:endParaRPr lang="en-US" sz="1400" dirty="0">
              <a:latin typeface="Times New Roman" pitchFamily="18" charset="0"/>
              <a:cs typeface="Times New Roman" pitchFamily="18" charset="0"/>
            </a:endParaRPr>
          </a:p>
        </p:txBody>
      </p:sp>
      <p:sp>
        <p:nvSpPr>
          <p:cNvPr id="16" name="Rectangle 15"/>
          <p:cNvSpPr/>
          <p:nvPr/>
        </p:nvSpPr>
        <p:spPr>
          <a:xfrm>
            <a:off x="1981200" y="152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124200" y="152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343400" y="152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638800" y="152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34200" y="152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057400" y="914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124200" y="914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67200" y="914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38800" y="914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934200" y="914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305800" y="914400"/>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981200" y="1676400"/>
            <a:ext cx="6934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rot="5400000">
            <a:off x="2401094" y="723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467894" y="723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687094" y="723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058694" y="723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7277894" y="723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21724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3916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4584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59062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71254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8420894" y="1485106"/>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8600" y="381000"/>
            <a:ext cx="16764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Used by CPU</a:t>
            </a:r>
          </a:p>
          <a:p>
            <a:r>
              <a:rPr lang="en-US" dirty="0" smtClean="0">
                <a:latin typeface="Times New Roman" pitchFamily="18" charset="0"/>
                <a:cs typeface="Times New Roman" pitchFamily="18" charset="0"/>
              </a:rPr>
              <a:t> and device </a:t>
            </a:r>
          </a:p>
          <a:p>
            <a:r>
              <a:rPr lang="en-US" dirty="0" smtClean="0">
                <a:latin typeface="Times New Roman" pitchFamily="18" charset="0"/>
                <a:cs typeface="Times New Roman" pitchFamily="18" charset="0"/>
              </a:rPr>
              <a:t>controllers for communication</a:t>
            </a:r>
            <a:endParaRPr lang="en-US" dirty="0">
              <a:latin typeface="Times New Roman" pitchFamily="18" charset="0"/>
              <a:cs typeface="Times New Roman" pitchFamily="18" charset="0"/>
            </a:endParaRPr>
          </a:p>
        </p:txBody>
      </p:sp>
      <p:cxnSp>
        <p:nvCxnSpPr>
          <p:cNvPr id="56" name="Straight Arrow Connector 55"/>
          <p:cNvCxnSpPr>
            <a:stCxn id="27" idx="1"/>
            <a:endCxn id="52" idx="2"/>
          </p:cNvCxnSpPr>
          <p:nvPr/>
        </p:nvCxnSpPr>
        <p:spPr>
          <a:xfrm rot="10800000">
            <a:off x="1066800" y="1581330"/>
            <a:ext cx="914400" cy="285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400" y="502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Ports</a:t>
            </a:r>
            <a:endParaRPr lang="en-US" sz="1400" dirty="0">
              <a:latin typeface="Times New Roman" pitchFamily="18" charset="0"/>
              <a:cs typeface="Times New Roman" pitchFamily="18" charset="0"/>
            </a:endParaRPr>
          </a:p>
        </p:txBody>
      </p:sp>
      <p:sp>
        <p:nvSpPr>
          <p:cNvPr id="60" name="TextBox 59"/>
          <p:cNvSpPr txBox="1"/>
          <p:nvPr/>
        </p:nvSpPr>
        <p:spPr>
          <a:xfrm>
            <a:off x="3048000" y="4343400"/>
            <a:ext cx="6858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Output device</a:t>
            </a:r>
            <a:endParaRPr lang="en-US" sz="1400" dirty="0">
              <a:latin typeface="Times New Roman" pitchFamily="18" charset="0"/>
              <a:cs typeface="Times New Roman" pitchFamily="18" charset="0"/>
            </a:endParaRPr>
          </a:p>
        </p:txBody>
      </p:sp>
      <p:sp>
        <p:nvSpPr>
          <p:cNvPr id="61" name="TextBox 60"/>
          <p:cNvSpPr txBox="1"/>
          <p:nvPr/>
        </p:nvSpPr>
        <p:spPr>
          <a:xfrm>
            <a:off x="533400" y="4191000"/>
            <a:ext cx="6858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Input device</a:t>
            </a:r>
            <a:endParaRPr lang="en-US" sz="1400" dirty="0">
              <a:latin typeface="Times New Roman" pitchFamily="18" charset="0"/>
              <a:cs typeface="Times New Roman" pitchFamily="18" charset="0"/>
            </a:endParaRPr>
          </a:p>
        </p:txBody>
      </p:sp>
      <p:sp>
        <p:nvSpPr>
          <p:cNvPr id="62" name="TextBox 61"/>
          <p:cNvSpPr txBox="1"/>
          <p:nvPr/>
        </p:nvSpPr>
        <p:spPr>
          <a:xfrm>
            <a:off x="381000" y="5867401"/>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ROM</a:t>
            </a:r>
            <a:endParaRPr lang="en-US" sz="1400" dirty="0">
              <a:latin typeface="Times New Roman" pitchFamily="18" charset="0"/>
              <a:cs typeface="Times New Roman" pitchFamily="18" charset="0"/>
            </a:endParaRPr>
          </a:p>
        </p:txBody>
      </p:sp>
      <p:sp>
        <p:nvSpPr>
          <p:cNvPr id="63" name="TextBox 62"/>
          <p:cNvSpPr txBox="1"/>
          <p:nvPr/>
        </p:nvSpPr>
        <p:spPr>
          <a:xfrm>
            <a:off x="685800" y="5486400"/>
            <a:ext cx="11430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Motherboard</a:t>
            </a:r>
            <a:endParaRPr lang="en-US" sz="1400" dirty="0">
              <a:latin typeface="Times New Roman" pitchFamily="18" charset="0"/>
              <a:cs typeface="Times New Roman" pitchFamily="18" charset="0"/>
            </a:endParaRPr>
          </a:p>
        </p:txBody>
      </p:sp>
      <p:sp>
        <p:nvSpPr>
          <p:cNvPr id="64" name="TextBox 63"/>
          <p:cNvSpPr txBox="1"/>
          <p:nvPr/>
        </p:nvSpPr>
        <p:spPr>
          <a:xfrm>
            <a:off x="1066800" y="58674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Processor</a:t>
            </a:r>
            <a:endParaRPr lang="en-US" sz="1400" dirty="0">
              <a:latin typeface="Times New Roman" pitchFamily="18" charset="0"/>
              <a:cs typeface="Times New Roman" pitchFamily="18" charset="0"/>
            </a:endParaRPr>
          </a:p>
        </p:txBody>
      </p:sp>
      <p:sp>
        <p:nvSpPr>
          <p:cNvPr id="65" name="TextBox 64"/>
          <p:cNvSpPr txBox="1"/>
          <p:nvPr/>
        </p:nvSpPr>
        <p:spPr>
          <a:xfrm>
            <a:off x="2286000" y="6096000"/>
            <a:ext cx="6858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CD ROM</a:t>
            </a:r>
            <a:endParaRPr lang="en-US" sz="1400" dirty="0">
              <a:latin typeface="Times New Roman" pitchFamily="18" charset="0"/>
              <a:cs typeface="Times New Roman" pitchFamily="18" charset="0"/>
            </a:endParaRPr>
          </a:p>
        </p:txBody>
      </p:sp>
      <p:sp>
        <p:nvSpPr>
          <p:cNvPr id="66" name="TextBox 65"/>
          <p:cNvSpPr txBox="1"/>
          <p:nvPr/>
        </p:nvSpPr>
        <p:spPr>
          <a:xfrm>
            <a:off x="3124200" y="5943600"/>
            <a:ext cx="7620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Floppy drive</a:t>
            </a:r>
            <a:endParaRPr lang="en-US" sz="1400" dirty="0">
              <a:latin typeface="Times New Roman" pitchFamily="18" charset="0"/>
              <a:cs typeface="Times New Roman" pitchFamily="18" charset="0"/>
            </a:endParaRPr>
          </a:p>
        </p:txBody>
      </p:sp>
      <p:sp>
        <p:nvSpPr>
          <p:cNvPr id="67" name="TextBox 66"/>
          <p:cNvSpPr txBox="1"/>
          <p:nvPr/>
        </p:nvSpPr>
        <p:spPr>
          <a:xfrm>
            <a:off x="3124200" y="5410200"/>
            <a:ext cx="685800"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Hard drive</a:t>
            </a:r>
            <a:endParaRPr lang="en-US" sz="1400" dirty="0">
              <a:latin typeface="Times New Roman" pitchFamily="18" charset="0"/>
              <a:cs typeface="Times New Roman" pitchFamily="18" charset="0"/>
            </a:endParaRPr>
          </a:p>
        </p:txBody>
      </p:sp>
      <p:sp>
        <p:nvSpPr>
          <p:cNvPr id="68" name="TextBox 67"/>
          <p:cNvSpPr txBox="1"/>
          <p:nvPr/>
        </p:nvSpPr>
        <p:spPr>
          <a:xfrm>
            <a:off x="3124200" y="49530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RAM</a:t>
            </a:r>
            <a:endParaRPr lang="en-US" sz="1400" dirty="0">
              <a:latin typeface="Times New Roman" pitchFamily="18" charset="0"/>
              <a:cs typeface="Times New Roman" pitchFamily="18" charset="0"/>
            </a:endParaRPr>
          </a:p>
        </p:txBody>
      </p:sp>
      <p:sp>
        <p:nvSpPr>
          <p:cNvPr id="69" name="TextBox 68"/>
          <p:cNvSpPr txBox="1"/>
          <p:nvPr/>
        </p:nvSpPr>
        <p:spPr>
          <a:xfrm>
            <a:off x="2362200" y="5410201"/>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Bus</a:t>
            </a:r>
            <a:endParaRPr lang="en-US" sz="1400" dirty="0">
              <a:latin typeface="Times New Roman" pitchFamily="18" charset="0"/>
              <a:cs typeface="Times New Roman" pitchFamily="18" charset="0"/>
            </a:endParaRPr>
          </a:p>
        </p:txBody>
      </p:sp>
      <p:sp>
        <p:nvSpPr>
          <p:cNvPr id="70" name="Rectangle 69"/>
          <p:cNvSpPr/>
          <p:nvPr/>
        </p:nvSpPr>
        <p:spPr>
          <a:xfrm>
            <a:off x="990600" y="50292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143000" y="5867400"/>
            <a:ext cx="762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200" y="5867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81000" y="5486400"/>
            <a:ext cx="1600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362200" y="54102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200400" y="49530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200400" y="54102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200400" y="5943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362200" y="60960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4" idx="0"/>
            <a:endCxn id="75" idx="1"/>
          </p:cNvCxnSpPr>
          <p:nvPr/>
        </p:nvCxnSpPr>
        <p:spPr>
          <a:xfrm rot="5400000" flipH="1" flipV="1">
            <a:off x="2743200" y="49530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3"/>
          </p:cNvCxnSpPr>
          <p:nvPr/>
        </p:nvCxnSpPr>
        <p:spPr>
          <a:xfrm flipV="1">
            <a:off x="2819400" y="54864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819400" y="57150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4" idx="2"/>
            <a:endCxn id="78" idx="0"/>
          </p:cNvCxnSpPr>
          <p:nvPr/>
        </p:nvCxnSpPr>
        <p:spPr>
          <a:xfrm rot="5400000">
            <a:off x="2400300" y="5905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3" idx="3"/>
            <a:endCxn id="74" idx="1"/>
          </p:cNvCxnSpPr>
          <p:nvPr/>
        </p:nvCxnSpPr>
        <p:spPr>
          <a:xfrm flipV="1">
            <a:off x="1981200" y="5562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0" idx="3"/>
          </p:cNvCxnSpPr>
          <p:nvPr/>
        </p:nvCxnSpPr>
        <p:spPr>
          <a:xfrm>
            <a:off x="1447800" y="5181600"/>
            <a:ext cx="914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04800" y="4876800"/>
            <a:ext cx="3581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33400" y="42672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124200" y="43434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93" idx="2"/>
            <a:endCxn id="70" idx="0"/>
          </p:cNvCxnSpPr>
          <p:nvPr/>
        </p:nvCxnSpPr>
        <p:spPr>
          <a:xfrm rot="16200000" flipH="1">
            <a:off x="876300" y="4686300"/>
            <a:ext cx="304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94" idx="1"/>
          </p:cNvCxnSpPr>
          <p:nvPr/>
        </p:nvCxnSpPr>
        <p:spPr>
          <a:xfrm flipV="1">
            <a:off x="1447800" y="4572000"/>
            <a:ext cx="1676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28600" y="2133600"/>
            <a:ext cx="6172200" cy="2031325"/>
          </a:xfrm>
          <a:prstGeom prst="rect">
            <a:avLst/>
          </a:prstGeom>
          <a:noFill/>
        </p:spPr>
        <p:txBody>
          <a:bodyPr wrap="square" rtlCol="0">
            <a:spAutoFit/>
          </a:bodyPr>
          <a:lstStyle/>
          <a:p>
            <a:pPr fontAlgn="base"/>
            <a:r>
              <a:rPr lang="en-US" dirty="0" smtClean="0">
                <a:latin typeface="Times New Roman" pitchFamily="18" charset="0"/>
                <a:cs typeface="Times New Roman" pitchFamily="18" charset="0"/>
              </a:rPr>
              <a:t>Each device controller has a corresponding device driver</a:t>
            </a:r>
          </a:p>
          <a:p>
            <a:pPr fontAlgn="base"/>
            <a:r>
              <a:rPr lang="en-US" dirty="0" smtClean="0">
                <a:latin typeface="Times New Roman" pitchFamily="18" charset="0"/>
                <a:cs typeface="Times New Roman" pitchFamily="18" charset="0"/>
              </a:rPr>
              <a:t>    Memory is connected to the memory controller</a:t>
            </a:r>
          </a:p>
          <a:p>
            <a:pPr fontAlgn="base"/>
            <a:r>
              <a:rPr lang="en-US" dirty="0" smtClean="0">
                <a:latin typeface="Times New Roman" pitchFamily="18" charset="0"/>
                <a:cs typeface="Times New Roman" pitchFamily="18" charset="0"/>
              </a:rPr>
              <a:t>    Monitor is connected to the video controller </a:t>
            </a:r>
          </a:p>
          <a:p>
            <a:pPr fontAlgn="base"/>
            <a:r>
              <a:rPr lang="en-US" dirty="0" smtClean="0">
                <a:latin typeface="Times New Roman" pitchFamily="18" charset="0"/>
                <a:cs typeface="Times New Roman" pitchFamily="18" charset="0"/>
              </a:rPr>
              <a:t>    Keyboard is connected to the keyboard controller</a:t>
            </a:r>
          </a:p>
          <a:p>
            <a:pPr fontAlgn="base"/>
            <a:r>
              <a:rPr lang="en-US" dirty="0" smtClean="0">
                <a:latin typeface="Times New Roman" pitchFamily="18" charset="0"/>
                <a:cs typeface="Times New Roman" pitchFamily="18" charset="0"/>
              </a:rPr>
              <a:t>    Disk drive is connected to the disk control</a:t>
            </a:r>
          </a:p>
          <a:p>
            <a:pPr fontAlgn="base"/>
            <a:r>
              <a:rPr lang="en-US" dirty="0" smtClean="0">
                <a:latin typeface="Times New Roman" pitchFamily="18" charset="0"/>
                <a:cs typeface="Times New Roman" pitchFamily="18" charset="0"/>
              </a:rPr>
              <a:t>    USB drive is connected to the USB controller</a:t>
            </a:r>
          </a:p>
          <a:p>
            <a:pPr fontAlgn="base"/>
            <a:r>
              <a:rPr lang="en-US" dirty="0" smtClean="0">
                <a:latin typeface="Times New Roman" pitchFamily="18" charset="0"/>
                <a:cs typeface="Times New Roman" pitchFamily="18" charset="0"/>
              </a:rPr>
              <a:t> These controllers are connected to the CPU via the common bus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355312"/>
          </a:xfrm>
          <a:prstGeom prst="rect">
            <a:avLst/>
          </a:prstGeom>
          <a:noFill/>
        </p:spPr>
        <p:txBody>
          <a:bodyPr wrap="square" rtlCol="0">
            <a:spAutoFit/>
          </a:bodyPr>
          <a:lstStyle/>
          <a:p>
            <a:r>
              <a:rPr lang="en-US" u="sng" dirty="0" smtClean="0">
                <a:latin typeface="Times New Roman" pitchFamily="18" charset="0"/>
                <a:cs typeface="Times New Roman" pitchFamily="18" charset="0"/>
              </a:rPr>
              <a:t>Program execution</a:t>
            </a:r>
          </a:p>
          <a:p>
            <a:r>
              <a:rPr lang="en-US" dirty="0" smtClean="0">
                <a:latin typeface="Times New Roman" pitchFamily="18" charset="0"/>
                <a:cs typeface="Times New Roman" pitchFamily="18" charset="0"/>
              </a:rPr>
              <a:t>Programs and data must be placed into memory from an input device or a secondary storage device</a:t>
            </a:r>
          </a:p>
          <a:p>
            <a:r>
              <a:rPr lang="en-US" dirty="0" smtClean="0">
                <a:latin typeface="Times New Roman" pitchFamily="18" charset="0"/>
                <a:cs typeface="Times New Roman" pitchFamily="18" charset="0"/>
              </a:rPr>
              <a:t>CU in CPU fetches instruction from memory</a:t>
            </a:r>
          </a:p>
          <a:p>
            <a:r>
              <a:rPr lang="en-US" dirty="0" smtClean="0">
                <a:latin typeface="Times New Roman" pitchFamily="18" charset="0"/>
                <a:cs typeface="Times New Roman" pitchFamily="18" charset="0"/>
              </a:rPr>
              <a:t>CU decodes instruction and directs that the necessary data be moved from memory to ALU</a:t>
            </a:r>
          </a:p>
          <a:p>
            <a:r>
              <a:rPr lang="en-US" dirty="0" smtClean="0">
                <a:latin typeface="Times New Roman" pitchFamily="18" charset="0"/>
                <a:cs typeface="Times New Roman" pitchFamily="18" charset="0"/>
              </a:rPr>
              <a:t>ALU executes the arithmetic or logical instruction and stores the result of these operations in memory or in a register</a:t>
            </a:r>
          </a:p>
          <a:p>
            <a:r>
              <a:rPr lang="en-US" dirty="0" smtClean="0">
                <a:latin typeface="Times New Roman" pitchFamily="18" charset="0"/>
                <a:cs typeface="Times New Roman" pitchFamily="18" charset="0"/>
              </a:rPr>
              <a:t>CU eventually directs memory to release the result to  an output device or a secondary storage device</a:t>
            </a:r>
          </a:p>
          <a:p>
            <a:r>
              <a:rPr lang="en-US" dirty="0" smtClean="0">
                <a:latin typeface="Times New Roman" pitchFamily="18" charset="0"/>
                <a:cs typeface="Times New Roman" pitchFamily="18" charset="0"/>
              </a:rPr>
              <a:t>CPU has an internal clock that produces pulse at a fixed rate to synchronize all computer operations</a:t>
            </a:r>
          </a:p>
          <a:p>
            <a:r>
              <a:rPr lang="en-US" dirty="0" smtClean="0">
                <a:latin typeface="Times New Roman" pitchFamily="18" charset="0"/>
                <a:cs typeface="Times New Roman" pitchFamily="18" charset="0"/>
              </a:rPr>
              <a:t>CPU is designed to understand a specific group of instructions called the instruction set</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How CU finds instruction and data</a:t>
            </a:r>
          </a:p>
          <a:p>
            <a:r>
              <a:rPr lang="en-US" dirty="0" smtClean="0">
                <a:latin typeface="Times New Roman" pitchFamily="18" charset="0"/>
                <a:cs typeface="Times New Roman" pitchFamily="18" charset="0"/>
              </a:rPr>
              <a:t>Location in memory for each instruction and each piece of data is identified by an address</a:t>
            </a:r>
          </a:p>
          <a:p>
            <a:r>
              <a:rPr lang="en-US" dirty="0" smtClean="0">
                <a:latin typeface="Times New Roman" pitchFamily="18" charset="0"/>
                <a:cs typeface="Times New Roman" pitchFamily="18" charset="0"/>
              </a:rPr>
              <a:t>Each location in memory has an address number which remains same but the content (instruction or data) of each location may change</a:t>
            </a:r>
          </a:p>
          <a:p>
            <a:r>
              <a:rPr lang="en-US" dirty="0" smtClean="0">
                <a:latin typeface="Times New Roman" pitchFamily="18" charset="0"/>
                <a:cs typeface="Times New Roman" pitchFamily="18" charset="0"/>
              </a:rPr>
              <a:t>A memory location can hold a fixed amount of data whereas an address can hold only a fixed number of bytes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534400" cy="5078313"/>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Input devices</a:t>
            </a:r>
            <a:r>
              <a:rPr lang="en-US" dirty="0" smtClean="0">
                <a:latin typeface="Times New Roman" pitchFamily="18" charset="0"/>
                <a:cs typeface="Times New Roman" pitchFamily="18" charset="0"/>
              </a:rPr>
              <a:t>: Considered as parts of </a:t>
            </a:r>
            <a:r>
              <a:rPr lang="en-US" dirty="0" smtClean="0">
                <a:latin typeface="Times New Roman" pitchFamily="18" charset="0"/>
                <a:cs typeface="Times New Roman" pitchFamily="18" charset="0"/>
              </a:rPr>
              <a:t>computing </a:t>
            </a:r>
            <a:r>
              <a:rPr lang="en-US" dirty="0" smtClean="0">
                <a:latin typeface="Times New Roman" pitchFamily="18" charset="0"/>
                <a:cs typeface="Times New Roman" pitchFamily="18" charset="0"/>
              </a:rPr>
              <a:t>systems</a:t>
            </a:r>
          </a:p>
          <a:p>
            <a:pPr algn="just"/>
            <a:r>
              <a:rPr lang="en-US" dirty="0" smtClean="0">
                <a:latin typeface="Times New Roman" pitchFamily="18" charset="0"/>
                <a:cs typeface="Times New Roman" pitchFamily="18" charset="0"/>
              </a:rPr>
              <a:t>Performs essential functions for computers</a:t>
            </a:r>
          </a:p>
          <a:p>
            <a:pPr algn="just"/>
            <a:r>
              <a:rPr lang="en-US" dirty="0" smtClean="0">
                <a:latin typeface="Times New Roman" pitchFamily="18" charset="0"/>
                <a:cs typeface="Times New Roman" pitchFamily="18" charset="0"/>
              </a:rPr>
              <a:t>Electro-mechanical devices that help users input raw data into a computer</a:t>
            </a:r>
          </a:p>
          <a:p>
            <a:pPr algn="just"/>
            <a:r>
              <a:rPr lang="en-US" dirty="0" smtClean="0">
                <a:latin typeface="Times New Roman" pitchFamily="18" charset="0"/>
                <a:cs typeface="Times New Roman" pitchFamily="18" charset="0"/>
              </a:rPr>
              <a:t>Computer accepts raw input from users and translates the received input into machine language with the help of input devices</a:t>
            </a:r>
          </a:p>
          <a:p>
            <a:pPr algn="just"/>
            <a:r>
              <a:rPr lang="en-US" dirty="0" smtClean="0">
                <a:latin typeface="Times New Roman" pitchFamily="18" charset="0"/>
                <a:cs typeface="Times New Roman" pitchFamily="18" charset="0"/>
              </a:rPr>
              <a:t>Translated or converted data is stored in primary memory and sent to CPU for further processing</a:t>
            </a:r>
          </a:p>
          <a:p>
            <a:pPr algn="just"/>
            <a:endParaRPr lang="en-US" dirty="0" smtClean="0">
              <a:latin typeface="Times New Roman" pitchFamily="18" charset="0"/>
              <a:cs typeface="Times New Roman" pitchFamily="18" charset="0"/>
            </a:endParaRPr>
          </a:p>
          <a:p>
            <a:pPr algn="just"/>
            <a:r>
              <a:rPr lang="en-US" u="sng" dirty="0" smtClean="0">
                <a:latin typeface="Times New Roman" pitchFamily="18" charset="0"/>
                <a:cs typeface="Times New Roman" pitchFamily="18" charset="0"/>
              </a:rPr>
              <a:t>Output devices</a:t>
            </a:r>
            <a:r>
              <a:rPr lang="en-US" dirty="0" smtClean="0">
                <a:latin typeface="Times New Roman" pitchFamily="18" charset="0"/>
                <a:cs typeface="Times New Roman" pitchFamily="18" charset="0"/>
              </a:rPr>
              <a:t>: A piece of equipment/hardware which gives out the result of the entered input, once it is processed (i.e. converts data from machine language to a human-understandable language). For example printer, monitor, etc. </a:t>
            </a:r>
          </a:p>
          <a:p>
            <a:pPr algn="just"/>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Storage</a:t>
            </a:r>
          </a:p>
          <a:p>
            <a:r>
              <a:rPr lang="en-US" dirty="0" smtClean="0">
                <a:latin typeface="Times New Roman" pitchFamily="18" charset="0"/>
                <a:cs typeface="Times New Roman" pitchFamily="18" charset="0"/>
              </a:rPr>
              <a:t> RAM: Main memory in a </a:t>
            </a:r>
            <a:r>
              <a:rPr lang="en-US" dirty="0" smtClean="0">
                <a:latin typeface="Times New Roman" pitchFamily="18" charset="0"/>
                <a:cs typeface="Times New Roman" pitchFamily="18" charset="0"/>
              </a:rPr>
              <a:t>computing </a:t>
            </a:r>
            <a:r>
              <a:rPr lang="en-US" dirty="0" smtClean="0">
                <a:latin typeface="Times New Roman" pitchFamily="18" charset="0"/>
                <a:cs typeface="Times New Roman" pitchFamily="18" charset="0"/>
              </a:rPr>
              <a:t>system</a:t>
            </a:r>
          </a:p>
          <a:p>
            <a:r>
              <a:rPr lang="en-US" dirty="0" smtClean="0">
                <a:latin typeface="Times New Roman" pitchFamily="18" charset="0"/>
                <a:cs typeface="Times New Roman" pitchFamily="18" charset="0"/>
              </a:rPr>
              <a:t>Basically a high-speed component that temporarily stores the device needs, and allow the device to access the data immediately</a:t>
            </a:r>
          </a:p>
          <a:p>
            <a:r>
              <a:rPr lang="en-US" dirty="0" smtClean="0">
                <a:latin typeface="Times New Roman" pitchFamily="18" charset="0"/>
                <a:cs typeface="Times New Roman" pitchFamily="18" charset="0"/>
              </a:rPr>
              <a:t>Volatile, and so the temporary memory that’s stored there will be lost when you shut down your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3970318"/>
          </a:xfrm>
          <a:prstGeom prst="rect">
            <a:avLst/>
          </a:prstGeom>
          <a:noFill/>
        </p:spPr>
        <p:txBody>
          <a:bodyPr wrap="square" rtlCol="0">
            <a:spAutoFit/>
          </a:bodyPr>
          <a:lstStyle/>
          <a:p>
            <a:r>
              <a:rPr lang="en-US" dirty="0" smtClean="0">
                <a:latin typeface="Times New Roman" pitchFamily="18" charset="0"/>
                <a:cs typeface="Times New Roman" pitchFamily="18" charset="0"/>
              </a:rPr>
              <a:t>ROM: Primary memory just like RAM, but unlike RAM, ROM is able to store data permanently which makes it non-volatile.</a:t>
            </a:r>
          </a:p>
          <a:p>
            <a:r>
              <a:rPr lang="en-US" dirty="0" smtClean="0">
                <a:latin typeface="Times New Roman" pitchFamily="18" charset="0"/>
                <a:cs typeface="Times New Roman" pitchFamily="18" charset="0"/>
              </a:rPr>
              <a:t>Programmable chip that stores all the most important instructions required to start the system, this process is also known as bootstrap.</a:t>
            </a:r>
          </a:p>
          <a:p>
            <a:r>
              <a:rPr lang="en-US" dirty="0" smtClean="0">
                <a:latin typeface="Times New Roman" pitchFamily="18" charset="0"/>
                <a:cs typeface="Times New Roman" pitchFamily="18" charset="0"/>
              </a:rPr>
              <a:t>With ROM, the system will stay active and your data will not be overwritten, deleted or modified even if you shut it down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Secondary memory: Processor memory, also known as primary memory, is expensive as well as limited. The faster primary memory are also volatile. If we need to store large amount of data or programs permanently, we need a cheaper and permanent memory. Such memory is called </a:t>
            </a:r>
            <a:r>
              <a:rPr lang="en-US" b="1" dirty="0" smtClean="0">
                <a:latin typeface="Times New Roman" pitchFamily="18" charset="0"/>
                <a:cs typeface="Times New Roman" pitchFamily="18" charset="0"/>
              </a:rPr>
              <a:t>secondary memory</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It is non-volatile, i.e. it retains data when power is switched off</a:t>
            </a:r>
          </a:p>
          <a:p>
            <a:r>
              <a:rPr lang="en-US" dirty="0" smtClean="0">
                <a:latin typeface="Times New Roman" pitchFamily="18" charset="0"/>
                <a:cs typeface="Times New Roman" pitchFamily="18" charset="0"/>
              </a:rPr>
              <a:t>It is large capacities to the tune of terabytes</a:t>
            </a:r>
          </a:p>
          <a:p>
            <a:r>
              <a:rPr lang="en-US" dirty="0" smtClean="0">
                <a:latin typeface="Times New Roman" pitchFamily="18" charset="0"/>
                <a:cs typeface="Times New Roman" pitchFamily="18" charset="0"/>
              </a:rPr>
              <a:t>It is cheaper as compared to primary memory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Computing system</a:t>
            </a:r>
          </a:p>
          <a:p>
            <a:r>
              <a:rPr lang="en-US" dirty="0" smtClean="0">
                <a:latin typeface="Times New Roman" pitchFamily="18" charset="0"/>
                <a:cs typeface="Times New Roman" pitchFamily="18" charset="0"/>
              </a:rPr>
              <a:t>Used as more general term to describe a system that is used to solve problems and interact with the environment.</a:t>
            </a:r>
          </a:p>
          <a:p>
            <a:r>
              <a:rPr lang="en-US" dirty="0" smtClean="0">
                <a:latin typeface="Times New Roman" pitchFamily="18" charset="0"/>
                <a:cs typeface="Times New Roman" pitchFamily="18" charset="0"/>
              </a:rPr>
              <a:t>Computing system consists of: Hardware, Software, Data</a:t>
            </a:r>
          </a:p>
          <a:p>
            <a:r>
              <a:rPr lang="en-US" dirty="0" smtClean="0">
                <a:latin typeface="Times New Roman" pitchFamily="18" charset="0"/>
                <a:cs typeface="Times New Roman" pitchFamily="18" charset="0"/>
              </a:rPr>
              <a:t>All three computing system components enable computer to perform various tasks and solve problems provided by users. </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Hardware</a:t>
            </a:r>
            <a:r>
              <a:rPr lang="en-US" dirty="0" smtClean="0">
                <a:latin typeface="Times New Roman" pitchFamily="18" charset="0"/>
                <a:cs typeface="Times New Roman" pitchFamily="18" charset="0"/>
              </a:rPr>
              <a:t>: Collection of physical elements that constitute a computing system</a:t>
            </a:r>
          </a:p>
          <a:p>
            <a:r>
              <a:rPr lang="en-US" dirty="0" smtClean="0">
                <a:latin typeface="Times New Roman" pitchFamily="18" charset="0"/>
                <a:cs typeface="Times New Roman" pitchFamily="18" charset="0"/>
              </a:rPr>
              <a:t>Example: Physical parts and components such as CPU, memory, board, I/O devices (mouse, keyboard, display) and so on</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Software</a:t>
            </a:r>
            <a:r>
              <a:rPr lang="en-US" dirty="0" smtClean="0">
                <a:latin typeface="Times New Roman" pitchFamily="18" charset="0"/>
                <a:cs typeface="Times New Roman" pitchFamily="18" charset="0"/>
              </a:rPr>
              <a:t>: Program or set of programs that provides instructions to a computer to perform task or operations</a:t>
            </a:r>
          </a:p>
          <a:p>
            <a:r>
              <a:rPr lang="en-US" dirty="0" smtClean="0">
                <a:latin typeface="Times New Roman" pitchFamily="18" charset="0"/>
                <a:cs typeface="Times New Roman" pitchFamily="18" charset="0"/>
              </a:rPr>
              <a:t>Programs differ in types and goals</a:t>
            </a:r>
          </a:p>
          <a:p>
            <a:r>
              <a:rPr lang="en-US" dirty="0" smtClean="0">
                <a:latin typeface="Times New Roman" pitchFamily="18" charset="0"/>
                <a:cs typeface="Times New Roman" pitchFamily="18" charset="0"/>
              </a:rPr>
              <a:t>Example: Operational system or application program</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Data</a:t>
            </a:r>
            <a:r>
              <a:rPr lang="en-US" dirty="0" smtClean="0">
                <a:latin typeface="Times New Roman" pitchFamily="18" charset="0"/>
                <a:cs typeface="Times New Roman" pitchFamily="18" charset="0"/>
              </a:rPr>
              <a:t>: Computing system manages data to perform tasks and operations, to communicate with environment. Without data computing system is useless.</a:t>
            </a:r>
          </a:p>
        </p:txBody>
      </p:sp>
      <p:sp>
        <p:nvSpPr>
          <p:cNvPr id="3" name="TextBox 2"/>
          <p:cNvSpPr txBox="1"/>
          <p:nvPr/>
        </p:nvSpPr>
        <p:spPr>
          <a:xfrm>
            <a:off x="228600" y="5562600"/>
            <a:ext cx="8458200" cy="923330"/>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System bus</a:t>
            </a:r>
            <a:r>
              <a:rPr lang="en-US" dirty="0" smtClean="0">
                <a:latin typeface="Times New Roman" pitchFamily="18" charset="0"/>
                <a:cs typeface="Times New Roman" pitchFamily="18" charset="0"/>
              </a:rPr>
              <a:t>: Connects the major components of a computing system, combining the functions of a data bus to carry information, an address bus to determine where it should be sent or read from, and a control bus to determine its operation.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5909310"/>
          </a:xfrm>
          <a:prstGeom prst="rect">
            <a:avLst/>
          </a:prstGeom>
          <a:noFill/>
        </p:spPr>
        <p:txBody>
          <a:bodyPr wrap="square" rtlCol="0">
            <a:spAutoFit/>
          </a:bodyPr>
          <a:lstStyle/>
          <a:p>
            <a:r>
              <a:rPr lang="en-US" b="1" dirty="0" smtClean="0">
                <a:latin typeface="Times New Roman" pitchFamily="18" charset="0"/>
                <a:cs typeface="Times New Roman" pitchFamily="18" charset="0"/>
              </a:rPr>
              <a:t>Six layers in computing system: </a:t>
            </a:r>
            <a:r>
              <a:rPr lang="en-US" dirty="0" smtClean="0">
                <a:latin typeface="Times New Roman" pitchFamily="18" charset="0"/>
                <a:cs typeface="Times New Roman" pitchFamily="18" charset="0"/>
              </a:rPr>
              <a:t>The first four layers make computing system work. The rest 2 layers are used to solve specific problems</a:t>
            </a:r>
            <a:endParaRPr lang="en-US" b="1" dirty="0" smtClean="0">
              <a:latin typeface="Times New Roman" pitchFamily="18" charset="0"/>
              <a:cs typeface="Times New Roman" pitchFamily="18" charset="0"/>
            </a:endParaRP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Information layer</a:t>
            </a:r>
            <a:r>
              <a:rPr lang="en-US" dirty="0" smtClean="0">
                <a:latin typeface="Times New Roman" pitchFamily="18" charset="0"/>
                <a:cs typeface="Times New Roman" pitchFamily="18" charset="0"/>
              </a:rPr>
              <a:t>:  Defines the methods and ways how we represent information on a computer. Information on a computer is managed using binary numbers. </a:t>
            </a:r>
          </a:p>
          <a:p>
            <a:r>
              <a:rPr lang="en-US" dirty="0" smtClean="0">
                <a:latin typeface="Times New Roman" pitchFamily="18" charset="0"/>
                <a:cs typeface="Times New Roman" pitchFamily="18" charset="0"/>
              </a:rPr>
              <a:t>All information and data on computing system include text, images, videos and so on</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Hardware layer</a:t>
            </a:r>
            <a:r>
              <a:rPr lang="en-US" dirty="0" smtClean="0">
                <a:latin typeface="Times New Roman" pitchFamily="18" charset="0"/>
                <a:cs typeface="Times New Roman" pitchFamily="18" charset="0"/>
              </a:rPr>
              <a:t>: Defines physical computer hardware i.e. all the physical components of a computer</a:t>
            </a:r>
          </a:p>
          <a:p>
            <a:r>
              <a:rPr lang="en-US" dirty="0" smtClean="0">
                <a:latin typeface="Times New Roman" pitchFamily="18" charset="0"/>
                <a:cs typeface="Times New Roman" pitchFamily="18" charset="0"/>
              </a:rPr>
              <a:t>Main board or CPU, devices such as gates and circuits, transistors that control the flow of electricity, memory etc.</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Programming layer</a:t>
            </a:r>
            <a:r>
              <a:rPr lang="en-US" dirty="0" smtClean="0">
                <a:latin typeface="Times New Roman" pitchFamily="18" charset="0"/>
                <a:cs typeface="Times New Roman" pitchFamily="18" charset="0"/>
              </a:rPr>
              <a:t>: Deals with computer software - programs that uses instructions to process data, perform computation and manages data. The main goal of programs is to solve various problems and perform different tasks. Programs can run on different levels and can be written in different languages.</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Operating system</a:t>
            </a:r>
            <a:r>
              <a:rPr lang="en-US" dirty="0" smtClean="0">
                <a:latin typeface="Times New Roman" pitchFamily="18" charset="0"/>
                <a:cs typeface="Times New Roman" pitchFamily="18" charset="0"/>
              </a:rPr>
              <a:t>: System software that manages computer hardware, software resources, and provides common services for computer program</a:t>
            </a:r>
          </a:p>
          <a:p>
            <a:r>
              <a:rPr lang="en-US" dirty="0" smtClean="0">
                <a:latin typeface="Times New Roman" pitchFamily="18" charset="0"/>
                <a:cs typeface="Times New Roman" pitchFamily="18" charset="0"/>
              </a:rPr>
              <a:t>Helps users to communicate and interact with computing system</a:t>
            </a:r>
          </a:p>
          <a:p>
            <a:r>
              <a:rPr lang="en-US" dirty="0" smtClean="0">
                <a:latin typeface="Times New Roman" pitchFamily="18" charset="0"/>
                <a:cs typeface="Times New Roman" pitchFamily="18" charset="0"/>
              </a:rPr>
              <a:t>Windows, Linux,  Android and others.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124200"/>
          <a:ext cx="8382000" cy="2258742"/>
        </p:xfrm>
        <a:graphic>
          <a:graphicData uri="http://schemas.openxmlformats.org/drawingml/2006/table">
            <a:tbl>
              <a:tblPr/>
              <a:tblGrid>
                <a:gridCol w="1524000"/>
                <a:gridCol w="3352800"/>
                <a:gridCol w="3505200"/>
              </a:tblGrid>
              <a:tr h="269355">
                <a:tc>
                  <a:txBody>
                    <a:bodyPr/>
                    <a:lstStyle/>
                    <a:p>
                      <a:pPr marL="0" marR="0" algn="ctr">
                        <a:lnSpc>
                          <a:spcPct val="115000"/>
                        </a:lnSpc>
                        <a:spcBef>
                          <a:spcPts val="0"/>
                        </a:spcBef>
                        <a:spcAft>
                          <a:spcPts val="1000"/>
                        </a:spcAft>
                      </a:pPr>
                      <a:r>
                        <a:rPr lang="en-US" sz="1600" b="1" dirty="0">
                          <a:latin typeface="Times New Roman" pitchFamily="18" charset="0"/>
                          <a:ea typeface="Calibri"/>
                          <a:cs typeface="Times New Roman" pitchFamily="18" charset="0"/>
                        </a:rPr>
                        <a:t>Layer</a:t>
                      </a:r>
                      <a:endParaRPr lang="en-US" sz="1600" dirty="0">
                        <a:latin typeface="Times New Roman" pitchFamily="18" charset="0"/>
                        <a:ea typeface="Calibri"/>
                        <a:cs typeface="Times New Roman" pitchFamily="18" charset="0"/>
                      </a:endParaRPr>
                    </a:p>
                  </a:txBody>
                  <a:tcPr marL="11248" marR="11248" marT="11248" marB="11248" anchor="ctr">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b="1">
                          <a:latin typeface="Times New Roman" pitchFamily="18" charset="0"/>
                          <a:ea typeface="Calibri"/>
                          <a:cs typeface="Times New Roman" pitchFamily="18" charset="0"/>
                        </a:rPr>
                        <a:t>Description</a:t>
                      </a:r>
                      <a:endParaRPr lang="en-US" sz="1600">
                        <a:latin typeface="Times New Roman" pitchFamily="18" charset="0"/>
                        <a:ea typeface="Calibri"/>
                        <a:cs typeface="Times New Roman" pitchFamily="18" charset="0"/>
                      </a:endParaRPr>
                    </a:p>
                  </a:txBody>
                  <a:tcPr marL="11248" marR="11248" marT="11248" marB="11248" anchor="ctr">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b="1">
                          <a:latin typeface="Times New Roman" pitchFamily="18" charset="0"/>
                          <a:ea typeface="Calibri"/>
                          <a:cs typeface="Times New Roman" pitchFamily="18" charset="0"/>
                        </a:rPr>
                        <a:t>Examples</a:t>
                      </a:r>
                      <a:endParaRPr lang="en-US" sz="1600">
                        <a:latin typeface="Times New Roman" pitchFamily="18" charset="0"/>
                        <a:ea typeface="Calibri"/>
                        <a:cs typeface="Times New Roman" pitchFamily="18" charset="0"/>
                      </a:endParaRPr>
                    </a:p>
                  </a:txBody>
                  <a:tcPr marL="11248" marR="11248" marT="11248" marB="11248" anchor="ctr">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269355">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Information</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imes New Roman" pitchFamily="18" charset="0"/>
                          <a:ea typeface="Times New Roman"/>
                          <a:cs typeface="Times New Roman" pitchFamily="18" charset="0"/>
                        </a:rPr>
                        <a:t>Data representation</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Binary numbers, audio, video</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269355">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Hardware</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Physical components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CPU, gates, transistors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269355">
                <a:tc>
                  <a:txBody>
                    <a:bodyPr/>
                    <a:lstStyle/>
                    <a:p>
                      <a:pPr marL="0" marR="0">
                        <a:lnSpc>
                          <a:spcPct val="115000"/>
                        </a:lnSpc>
                        <a:spcBef>
                          <a:spcPts val="0"/>
                        </a:spcBef>
                        <a:spcAft>
                          <a:spcPts val="0"/>
                        </a:spcAft>
                      </a:pPr>
                      <a:r>
                        <a:rPr lang="en-US" sz="1600" dirty="0">
                          <a:latin typeface="Times New Roman" pitchFamily="18" charset="0"/>
                          <a:ea typeface="Times New Roman"/>
                          <a:cs typeface="Times New Roman" pitchFamily="18" charset="0"/>
                        </a:rPr>
                        <a:t>Programming</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Programs and instructions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imes New Roman" pitchFamily="18" charset="0"/>
                          <a:ea typeface="Times New Roman"/>
                          <a:cs typeface="Times New Roman" pitchFamily="18" charset="0"/>
                        </a:rPr>
                        <a:t>Drivers, firmware</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269355">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Operating system</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Times New Roman" pitchFamily="18" charset="0"/>
                          <a:ea typeface="Times New Roman"/>
                          <a:cs typeface="Times New Roman" pitchFamily="18" charset="0"/>
                        </a:rPr>
                        <a:t>Resources manager</a:t>
                      </a:r>
                      <a:endParaRPr lang="en-US" sz="1600" dirty="0">
                        <a:latin typeface="Times New Roman" pitchFamily="18" charset="0"/>
                        <a:ea typeface="Times New Roman"/>
                        <a:cs typeface="Times New Roman" pitchFamily="18" charset="0"/>
                      </a:endParaRP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Windows, Linux, Android</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269355">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Application</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Application programs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imes New Roman" pitchFamily="18" charset="0"/>
                          <a:ea typeface="Times New Roman"/>
                          <a:cs typeface="Times New Roman" pitchFamily="18" charset="0"/>
                        </a:rPr>
                        <a:t>Text editor, </a:t>
                      </a:r>
                      <a:r>
                        <a:rPr lang="en-US" sz="1600" dirty="0" err="1" smtClean="0">
                          <a:latin typeface="Times New Roman" pitchFamily="18" charset="0"/>
                          <a:ea typeface="Times New Roman"/>
                          <a:cs typeface="Times New Roman" pitchFamily="18" charset="0"/>
                        </a:rPr>
                        <a:t>Autocad</a:t>
                      </a:r>
                      <a:r>
                        <a:rPr lang="en-US" sz="1600" baseline="0" dirty="0" smtClean="0">
                          <a:latin typeface="Times New Roman" pitchFamily="18" charset="0"/>
                          <a:ea typeface="Times New Roman"/>
                          <a:cs typeface="Times New Roman" pitchFamily="18" charset="0"/>
                        </a:rPr>
                        <a:t> etc.</a:t>
                      </a:r>
                      <a:endParaRPr lang="en-US" sz="1600" dirty="0">
                        <a:latin typeface="Times New Roman" pitchFamily="18" charset="0"/>
                        <a:ea typeface="Times New Roman"/>
                        <a:cs typeface="Times New Roman" pitchFamily="18" charset="0"/>
                      </a:endParaRP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r h="441270">
                <a:tc>
                  <a:txBody>
                    <a:bodyPr/>
                    <a:lstStyle/>
                    <a:p>
                      <a:pPr marL="0" marR="0">
                        <a:lnSpc>
                          <a:spcPct val="100000"/>
                        </a:lnSpc>
                        <a:spcBef>
                          <a:spcPts val="0"/>
                        </a:spcBef>
                        <a:spcAft>
                          <a:spcPts val="0"/>
                        </a:spcAft>
                      </a:pPr>
                      <a:r>
                        <a:rPr lang="en-US" sz="1600" dirty="0">
                          <a:latin typeface="Times New Roman" pitchFamily="18" charset="0"/>
                          <a:ea typeface="Times New Roman"/>
                          <a:cs typeface="Times New Roman" pitchFamily="18" charset="0"/>
                        </a:rPr>
                        <a:t>Communication</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latin typeface="Times New Roman" pitchFamily="18" charset="0"/>
                          <a:ea typeface="Times New Roman"/>
                          <a:cs typeface="Times New Roman" pitchFamily="18" charset="0"/>
                        </a:rPr>
                        <a:t>Communication with other systems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latin typeface="Times New Roman" pitchFamily="18" charset="0"/>
                          <a:ea typeface="Times New Roman"/>
                          <a:cs typeface="Times New Roman" pitchFamily="18" charset="0"/>
                        </a:rPr>
                        <a:t>Network programs and applications</a:t>
                      </a:r>
                    </a:p>
                  </a:txBody>
                  <a:tcPr marL="11248" marR="11248" marT="11248" marB="11248">
                    <a:lnL w="12700" cap="flat" cmpd="sng" algn="ctr">
                      <a:solidFill>
                        <a:srgbClr val="B6B6B6"/>
                      </a:solidFill>
                      <a:prstDash val="solid"/>
                      <a:round/>
                      <a:headEnd type="none" w="med" len="med"/>
                      <a:tailEnd type="none" w="med" len="med"/>
                    </a:lnL>
                    <a:lnR w="12700" cap="flat" cmpd="sng" algn="ctr">
                      <a:solidFill>
                        <a:srgbClr val="B6B6B6"/>
                      </a:solidFill>
                      <a:prstDash val="solid"/>
                      <a:round/>
                      <a:headEnd type="none" w="med" len="med"/>
                      <a:tailEnd type="none" w="med" len="med"/>
                    </a:lnR>
                    <a:lnT w="12700" cap="flat" cmpd="sng" algn="ctr">
                      <a:solidFill>
                        <a:srgbClr val="B6B6B6"/>
                      </a:solidFill>
                      <a:prstDash val="solid"/>
                      <a:round/>
                      <a:headEnd type="none" w="med" len="med"/>
                      <a:tailEnd type="none" w="med" len="med"/>
                    </a:lnT>
                    <a:lnB w="12700" cap="flat" cmpd="sng" algn="ctr">
                      <a:solidFill>
                        <a:srgbClr val="B6B6B6"/>
                      </a:solidFill>
                      <a:prstDash val="solid"/>
                      <a:round/>
                      <a:headEnd type="none" w="med" len="med"/>
                      <a:tailEnd type="none" w="med" len="med"/>
                    </a:lnB>
                  </a:tcPr>
                </a:tc>
              </a:tr>
            </a:tbl>
          </a:graphicData>
        </a:graphic>
      </p:graphicFrame>
      <p:sp>
        <p:nvSpPr>
          <p:cNvPr id="3" name="TextBox 2"/>
          <p:cNvSpPr txBox="1"/>
          <p:nvPr/>
        </p:nvSpPr>
        <p:spPr>
          <a:xfrm>
            <a:off x="228600" y="304800"/>
            <a:ext cx="86106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Application layer</a:t>
            </a:r>
            <a:r>
              <a:rPr lang="en-US" dirty="0" smtClean="0">
                <a:latin typeface="Times New Roman" pitchFamily="18" charset="0"/>
                <a:cs typeface="Times New Roman" pitchFamily="18" charset="0"/>
              </a:rPr>
              <a:t>: Computing systems users run </a:t>
            </a:r>
            <a:r>
              <a:rPr lang="en-US" b="1" dirty="0" smtClean="0">
                <a:latin typeface="Times New Roman" pitchFamily="18" charset="0"/>
                <a:cs typeface="Times New Roman" pitchFamily="18" charset="0"/>
              </a:rPr>
              <a:t>application</a:t>
            </a:r>
            <a:r>
              <a:rPr lang="en-US" dirty="0" smtClean="0">
                <a:latin typeface="Times New Roman" pitchFamily="18" charset="0"/>
                <a:cs typeface="Times New Roman" pitchFamily="18" charset="0"/>
              </a:rPr>
              <a:t> programs to perform real-world problems, for example - write a text document, draw a picture or play a game</a:t>
            </a:r>
          </a:p>
          <a:p>
            <a:r>
              <a:rPr lang="en-US" dirty="0" smtClean="0">
                <a:latin typeface="Times New Roman" pitchFamily="18" charset="0"/>
                <a:cs typeface="Times New Roman" pitchFamily="18" charset="0"/>
              </a:rPr>
              <a:t>Every program you run on your computer’s operating system is an application program for solving a certain problem.</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Communication layer</a:t>
            </a:r>
            <a:r>
              <a:rPr lang="en-US" dirty="0" smtClean="0">
                <a:latin typeface="Times New Roman" pitchFamily="18" charset="0"/>
                <a:cs typeface="Times New Roman" pitchFamily="18" charset="0"/>
              </a:rPr>
              <a:t>: Two computing system can operate and exchange data</a:t>
            </a:r>
          </a:p>
          <a:p>
            <a:r>
              <a:rPr lang="en-US" dirty="0" smtClean="0">
                <a:latin typeface="Times New Roman" pitchFamily="18" charset="0"/>
                <a:cs typeface="Times New Roman" pitchFamily="18" charset="0"/>
              </a:rPr>
              <a:t>Computers are connected into a networks to share information and resources</a:t>
            </a:r>
          </a:p>
          <a:p>
            <a:r>
              <a:rPr lang="en-US" dirty="0" smtClean="0">
                <a:latin typeface="Times New Roman" pitchFamily="18" charset="0"/>
                <a:cs typeface="Times New Roman" pitchFamily="18" charset="0"/>
              </a:rPr>
              <a:t>Internet is used to exchange data or simply chat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28600"/>
            <a:ext cx="4572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Components of computing system</a:t>
            </a:r>
            <a:endParaRPr lang="en-US" dirty="0">
              <a:latin typeface="Times New Roman" pitchFamily="18" charset="0"/>
              <a:cs typeface="Times New Roman" pitchFamily="18" charset="0"/>
            </a:endParaRPr>
          </a:p>
        </p:txBody>
      </p:sp>
      <p:sp>
        <p:nvSpPr>
          <p:cNvPr id="3" name="TextBox 2"/>
          <p:cNvSpPr txBox="1"/>
          <p:nvPr/>
        </p:nvSpPr>
        <p:spPr>
          <a:xfrm>
            <a:off x="1295400" y="914400"/>
            <a:ext cx="1143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Hardware</a:t>
            </a:r>
            <a:endParaRPr lang="en-US" dirty="0">
              <a:latin typeface="Times New Roman" pitchFamily="18" charset="0"/>
              <a:cs typeface="Times New Roman" pitchFamily="18" charset="0"/>
            </a:endParaRPr>
          </a:p>
        </p:txBody>
      </p:sp>
      <p:sp>
        <p:nvSpPr>
          <p:cNvPr id="4" name="TextBox 3"/>
          <p:cNvSpPr txBox="1"/>
          <p:nvPr/>
        </p:nvSpPr>
        <p:spPr>
          <a:xfrm>
            <a:off x="5867400" y="838200"/>
            <a:ext cx="1066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Software</a:t>
            </a:r>
            <a:endParaRPr lang="en-US" dirty="0">
              <a:latin typeface="Times New Roman" pitchFamily="18" charset="0"/>
              <a:cs typeface="Times New Roman" pitchFamily="18" charset="0"/>
            </a:endParaRPr>
          </a:p>
        </p:txBody>
      </p:sp>
      <p:sp>
        <p:nvSpPr>
          <p:cNvPr id="5" name="TextBox 4"/>
          <p:cNvSpPr txBox="1"/>
          <p:nvPr/>
        </p:nvSpPr>
        <p:spPr>
          <a:xfrm>
            <a:off x="228600" y="1524000"/>
            <a:ext cx="685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CPU</a:t>
            </a:r>
            <a:endParaRPr lang="en-US" dirty="0">
              <a:latin typeface="Times New Roman" pitchFamily="18" charset="0"/>
              <a:cs typeface="Times New Roman" pitchFamily="18" charset="0"/>
            </a:endParaRPr>
          </a:p>
        </p:txBody>
      </p:sp>
      <p:sp>
        <p:nvSpPr>
          <p:cNvPr id="6" name="TextBox 5"/>
          <p:cNvSpPr txBox="1"/>
          <p:nvPr/>
        </p:nvSpPr>
        <p:spPr>
          <a:xfrm>
            <a:off x="1143000" y="1524000"/>
            <a:ext cx="1219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Peripherals</a:t>
            </a:r>
            <a:endParaRPr lang="en-US" dirty="0">
              <a:latin typeface="Times New Roman" pitchFamily="18" charset="0"/>
              <a:cs typeface="Times New Roman" pitchFamily="18" charset="0"/>
            </a:endParaRPr>
          </a:p>
        </p:txBody>
      </p:sp>
      <p:sp>
        <p:nvSpPr>
          <p:cNvPr id="7" name="TextBox 6"/>
          <p:cNvSpPr txBox="1"/>
          <p:nvPr/>
        </p:nvSpPr>
        <p:spPr>
          <a:xfrm>
            <a:off x="2438400" y="1524000"/>
            <a:ext cx="10668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Memory</a:t>
            </a:r>
            <a:endParaRPr lang="en-US" dirty="0">
              <a:latin typeface="Times New Roman" pitchFamily="18" charset="0"/>
              <a:cs typeface="Times New Roman" pitchFamily="18" charset="0"/>
            </a:endParaRPr>
          </a:p>
        </p:txBody>
      </p:sp>
      <p:sp>
        <p:nvSpPr>
          <p:cNvPr id="8" name="TextBox 7"/>
          <p:cNvSpPr txBox="1"/>
          <p:nvPr/>
        </p:nvSpPr>
        <p:spPr>
          <a:xfrm>
            <a:off x="152400" y="2133600"/>
            <a:ext cx="1066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ALU</a:t>
            </a:r>
          </a:p>
          <a:p>
            <a:r>
              <a:rPr lang="en-US" dirty="0" smtClean="0">
                <a:latin typeface="Times New Roman" pitchFamily="18" charset="0"/>
                <a:cs typeface="Times New Roman" pitchFamily="18" charset="0"/>
              </a:rPr>
              <a:t>CU</a:t>
            </a:r>
          </a:p>
          <a:p>
            <a:r>
              <a:rPr lang="en-US" dirty="0" smtClean="0">
                <a:latin typeface="Times New Roman" pitchFamily="18" charset="0"/>
                <a:cs typeface="Times New Roman" pitchFamily="18" charset="0"/>
              </a:rPr>
              <a:t>Registers</a:t>
            </a:r>
          </a:p>
          <a:p>
            <a:r>
              <a:rPr lang="en-US" dirty="0" smtClean="0">
                <a:latin typeface="Times New Roman" pitchFamily="18" charset="0"/>
                <a:cs typeface="Times New Roman" pitchFamily="18" charset="0"/>
              </a:rPr>
              <a:t>Bus</a:t>
            </a:r>
            <a:endParaRPr lang="en-US" dirty="0">
              <a:latin typeface="Times New Roman" pitchFamily="18" charset="0"/>
              <a:cs typeface="Times New Roman" pitchFamily="18" charset="0"/>
            </a:endParaRPr>
          </a:p>
        </p:txBody>
      </p:sp>
      <p:sp>
        <p:nvSpPr>
          <p:cNvPr id="9" name="TextBox 8"/>
          <p:cNvSpPr txBox="1"/>
          <p:nvPr/>
        </p:nvSpPr>
        <p:spPr>
          <a:xfrm>
            <a:off x="2438400" y="1905000"/>
            <a:ext cx="12192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Primary: RAM, ROM</a:t>
            </a:r>
          </a:p>
          <a:p>
            <a:r>
              <a:rPr lang="en-US" dirty="0" smtClean="0">
                <a:latin typeface="Times New Roman" pitchFamily="18" charset="0"/>
                <a:cs typeface="Times New Roman" pitchFamily="18" charset="0"/>
              </a:rPr>
              <a:t>Secondary: Hard disk, DVD etc.</a:t>
            </a:r>
            <a:endParaRPr lang="en-US" dirty="0">
              <a:latin typeface="Times New Roman" pitchFamily="18" charset="0"/>
              <a:cs typeface="Times New Roman" pitchFamily="18" charset="0"/>
            </a:endParaRPr>
          </a:p>
        </p:txBody>
      </p:sp>
      <p:sp>
        <p:nvSpPr>
          <p:cNvPr id="10" name="TextBox 9"/>
          <p:cNvSpPr txBox="1"/>
          <p:nvPr/>
        </p:nvSpPr>
        <p:spPr>
          <a:xfrm>
            <a:off x="1371600" y="2133600"/>
            <a:ext cx="838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Input</a:t>
            </a:r>
          </a:p>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cxnSp>
        <p:nvCxnSpPr>
          <p:cNvPr id="12" name="Straight Arrow Connector 11"/>
          <p:cNvCxnSpPr/>
          <p:nvPr/>
        </p:nvCxnSpPr>
        <p:spPr>
          <a:xfrm rot="10800000" flipV="1">
            <a:off x="2057400" y="533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0"/>
          </p:cNvCxnSpPr>
          <p:nvPr/>
        </p:nvCxnSpPr>
        <p:spPr>
          <a:xfrm rot="10800000" flipV="1">
            <a:off x="571500" y="1219200"/>
            <a:ext cx="10287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p:cNvCxnSpPr>
          <p:nvPr/>
        </p:nvCxnSpPr>
        <p:spPr>
          <a:xfrm rot="5400000">
            <a:off x="432316" y="1994416"/>
            <a:ext cx="240268"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p:cNvCxnSpPr>
          <p:nvPr/>
        </p:nvCxnSpPr>
        <p:spPr>
          <a:xfrm rot="5400000">
            <a:off x="1556266" y="2089666"/>
            <a:ext cx="3926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2818606" y="19050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00600" y="1524000"/>
            <a:ext cx="1066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System software</a:t>
            </a:r>
            <a:endParaRPr lang="en-US" dirty="0">
              <a:latin typeface="Times New Roman" pitchFamily="18" charset="0"/>
              <a:cs typeface="Times New Roman" pitchFamily="18" charset="0"/>
            </a:endParaRPr>
          </a:p>
        </p:txBody>
      </p:sp>
      <p:sp>
        <p:nvSpPr>
          <p:cNvPr id="28" name="TextBox 27"/>
          <p:cNvSpPr txBox="1"/>
          <p:nvPr/>
        </p:nvSpPr>
        <p:spPr>
          <a:xfrm>
            <a:off x="7086600" y="1447800"/>
            <a:ext cx="1295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Application software</a:t>
            </a:r>
            <a:endParaRPr lang="en-US" dirty="0">
              <a:latin typeface="Times New Roman" pitchFamily="18" charset="0"/>
              <a:cs typeface="Times New Roman" pitchFamily="18" charset="0"/>
            </a:endParaRPr>
          </a:p>
        </p:txBody>
      </p:sp>
      <p:cxnSp>
        <p:nvCxnSpPr>
          <p:cNvPr id="30" name="Straight Arrow Connector 29"/>
          <p:cNvCxnSpPr>
            <a:stCxn id="2" idx="2"/>
          </p:cNvCxnSpPr>
          <p:nvPr/>
        </p:nvCxnSpPr>
        <p:spPr>
          <a:xfrm rot="16200000" flipH="1">
            <a:off x="5404367" y="146565"/>
            <a:ext cx="316467"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7" idx="0"/>
          </p:cNvCxnSpPr>
          <p:nvPr/>
        </p:nvCxnSpPr>
        <p:spPr>
          <a:xfrm rot="5400000">
            <a:off x="5709166" y="832366"/>
            <a:ext cx="316468"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2"/>
          </p:cNvCxnSpPr>
          <p:nvPr/>
        </p:nvCxnSpPr>
        <p:spPr>
          <a:xfrm rot="16200000" flipH="1">
            <a:off x="6737866" y="870466"/>
            <a:ext cx="316468"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 idx="2"/>
          </p:cNvCxnSpPr>
          <p:nvPr/>
        </p:nvCxnSpPr>
        <p:spPr>
          <a:xfrm rot="5400000">
            <a:off x="1689616" y="1422916"/>
            <a:ext cx="316468"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57400" y="12192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4800" y="3886200"/>
            <a:ext cx="8458200" cy="2585323"/>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System software</a:t>
            </a:r>
            <a:r>
              <a:rPr lang="en-US" dirty="0" smtClean="0">
                <a:latin typeface="Times New Roman" pitchFamily="18" charset="0"/>
                <a:cs typeface="Times New Roman" pitchFamily="18" charset="0"/>
              </a:rPr>
              <a:t>: Administer the system resources</a:t>
            </a:r>
          </a:p>
          <a:p>
            <a:pPr algn="just"/>
            <a:r>
              <a:rPr lang="en-US" dirty="0" smtClean="0">
                <a:latin typeface="Times New Roman" pitchFamily="18" charset="0"/>
                <a:cs typeface="Times New Roman" pitchFamily="18" charset="0"/>
              </a:rPr>
              <a:t>Serves as a kind of platform for running the application software</a:t>
            </a:r>
          </a:p>
          <a:p>
            <a:pPr algn="just"/>
            <a:r>
              <a:rPr lang="en-US" dirty="0" smtClean="0">
                <a:latin typeface="Times New Roman" pitchFamily="18" charset="0"/>
                <a:cs typeface="Times New Roman" pitchFamily="18" charset="0"/>
              </a:rPr>
              <a:t>Provides an interface between the system hardware and the user</a:t>
            </a:r>
          </a:p>
          <a:p>
            <a:pPr algn="just"/>
            <a:r>
              <a:rPr lang="en-US" dirty="0" smtClean="0">
                <a:latin typeface="Times New Roman" pitchFamily="18" charset="0"/>
                <a:cs typeface="Times New Roman" pitchFamily="18" charset="0"/>
              </a:rPr>
              <a:t>Lets the system understand the command that the user inputs</a:t>
            </a:r>
          </a:p>
          <a:p>
            <a:pPr algn="just"/>
            <a:r>
              <a:rPr lang="en-US" dirty="0" smtClean="0">
                <a:latin typeface="Times New Roman" pitchFamily="18" charset="0"/>
                <a:cs typeface="Times New Roman" pitchFamily="18" charset="0"/>
              </a:rPr>
              <a:t>Serves as an interface between the hardware in a system and application software</a:t>
            </a:r>
          </a:p>
          <a:p>
            <a:pPr algn="just"/>
            <a:r>
              <a:rPr lang="en-US" dirty="0" smtClean="0">
                <a:latin typeface="Times New Roman" pitchFamily="18" charset="0"/>
                <a:cs typeface="Times New Roman" pitchFamily="18" charset="0"/>
              </a:rPr>
              <a:t>General purpose software</a:t>
            </a:r>
          </a:p>
          <a:p>
            <a:pPr algn="just"/>
            <a:r>
              <a:rPr lang="en-US" dirty="0" smtClean="0">
                <a:latin typeface="Times New Roman" pitchFamily="18" charset="0"/>
                <a:cs typeface="Times New Roman" pitchFamily="18" charset="0"/>
              </a:rPr>
              <a:t>End user usually does not directly interact with the system software</a:t>
            </a:r>
          </a:p>
          <a:p>
            <a:pPr algn="just"/>
            <a:r>
              <a:rPr lang="en-US" dirty="0" smtClean="0">
                <a:latin typeface="Times New Roman" pitchFamily="18" charset="0"/>
                <a:cs typeface="Times New Roman" pitchFamily="18" charset="0"/>
              </a:rPr>
              <a:t>User only gets to interact with the graphical user interface that has been created by the system software, allows users to interact with electronic devices</a:t>
            </a:r>
            <a:endParaRPr lang="en-US" dirty="0">
              <a:latin typeface="Times New Roman" pitchFamily="18" charset="0"/>
              <a:cs typeface="Times New Roman" pitchFamily="18" charset="0"/>
            </a:endParaRPr>
          </a:p>
        </p:txBody>
      </p:sp>
      <p:sp>
        <p:nvSpPr>
          <p:cNvPr id="26" name="TextBox 25"/>
          <p:cNvSpPr txBox="1"/>
          <p:nvPr/>
        </p:nvSpPr>
        <p:spPr>
          <a:xfrm>
            <a:off x="4038600" y="990600"/>
            <a:ext cx="8382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Data</a:t>
            </a:r>
            <a:endParaRPr lang="en-US" dirty="0">
              <a:latin typeface="Times New Roman" pitchFamily="18" charset="0"/>
              <a:cs typeface="Times New Roman" pitchFamily="18" charset="0"/>
            </a:endParaRPr>
          </a:p>
        </p:txBody>
      </p:sp>
      <p:cxnSp>
        <p:nvCxnSpPr>
          <p:cNvPr id="31" name="Straight Arrow Connector 30"/>
          <p:cNvCxnSpPr/>
          <p:nvPr/>
        </p:nvCxnSpPr>
        <p:spPr>
          <a:xfrm rot="5400000">
            <a:off x="4076700" y="800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Application software</a:t>
            </a:r>
            <a:r>
              <a:rPr lang="en-US" dirty="0" smtClean="0">
                <a:latin typeface="Times New Roman" pitchFamily="18" charset="0"/>
                <a:cs typeface="Times New Roman" pitchFamily="18" charset="0"/>
              </a:rPr>
              <a:t>: Software written on a high-level language such as Java, C++, </a:t>
            </a:r>
            <a:r>
              <a:rPr lang="en-US" dirty="0" err="1" smtClean="0">
                <a:latin typeface="Times New Roman" pitchFamily="18" charset="0"/>
                <a:cs typeface="Times New Roman" pitchFamily="18" charset="0"/>
              </a:rPr>
              <a:t>.net</a:t>
            </a:r>
            <a:r>
              <a:rPr lang="en-US" dirty="0" smtClean="0">
                <a:latin typeface="Times New Roman" pitchFamily="18" charset="0"/>
                <a:cs typeface="Times New Roman" pitchFamily="18" charset="0"/>
              </a:rPr>
              <a:t> and VB for instance</a:t>
            </a:r>
          </a:p>
          <a:p>
            <a:r>
              <a:rPr lang="en-US" dirty="0" smtClean="0">
                <a:latin typeface="Times New Roman" pitchFamily="18" charset="0"/>
                <a:cs typeface="Times New Roman" pitchFamily="18" charset="0"/>
              </a:rPr>
              <a:t>Meant to meet some specific needs of the user</a:t>
            </a:r>
          </a:p>
          <a:p>
            <a:r>
              <a:rPr lang="en-US" dirty="0" smtClean="0">
                <a:latin typeface="Times New Roman" pitchFamily="18" charset="0"/>
                <a:cs typeface="Times New Roman" pitchFamily="18" charset="0"/>
              </a:rPr>
              <a:t>Some of the kinds of application software are designing software, a computing software, and an editing software</a:t>
            </a:r>
          </a:p>
          <a:p>
            <a:r>
              <a:rPr lang="en-US" dirty="0" smtClean="0">
                <a:latin typeface="Times New Roman" pitchFamily="18" charset="0"/>
                <a:cs typeface="Times New Roman" pitchFamily="18" charset="0"/>
              </a:rPr>
              <a:t>There is a specific purpose behind every application software.</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2178685"/>
          <a:ext cx="8610600" cy="3694176"/>
        </p:xfrm>
        <a:graphic>
          <a:graphicData uri="http://schemas.openxmlformats.org/drawingml/2006/table">
            <a:tbl>
              <a:tblPr/>
              <a:tblGrid>
                <a:gridCol w="4305300"/>
                <a:gridCol w="4305300"/>
              </a:tblGrid>
              <a:tr h="0">
                <a:tc>
                  <a:txBody>
                    <a:bodyPr/>
                    <a:lstStyle/>
                    <a:p>
                      <a:pPr marL="0" marR="0">
                        <a:lnSpc>
                          <a:spcPct val="115000"/>
                        </a:lnSpc>
                        <a:spcBef>
                          <a:spcPts val="0"/>
                        </a:spcBef>
                        <a:spcAft>
                          <a:spcPts val="0"/>
                        </a:spcAft>
                      </a:pPr>
                      <a:r>
                        <a:rPr lang="en-US" sz="1600" dirty="0" smtClean="0">
                          <a:latin typeface="Times New Roman" pitchFamily="18" charset="0"/>
                          <a:ea typeface="Calibri"/>
                          <a:cs typeface="Times New Roman" pitchFamily="18" charset="0"/>
                        </a:rPr>
                        <a:t>System software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latin typeface="Times New Roman" pitchFamily="18" charset="0"/>
                          <a:ea typeface="Calibri"/>
                          <a:cs typeface="Times New Roman" pitchFamily="18" charset="0"/>
                        </a:rPr>
                        <a:t>Application software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System software is meant to manage the system resources. It serves as the platform to run application software.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Application software helps perform a specific set of functions for which they have been designed.</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System software is developed in a low-level language (assembly language for example)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dirty="0">
                          <a:solidFill>
                            <a:srgbClr val="3A3E41"/>
                          </a:solidFill>
                          <a:latin typeface="Times New Roman" pitchFamily="18" charset="0"/>
                          <a:ea typeface="Times New Roman"/>
                          <a:cs typeface="Times New Roman" pitchFamily="18" charset="0"/>
                        </a:rPr>
                        <a:t>Application </a:t>
                      </a:r>
                      <a:r>
                        <a:rPr lang="en-US" sz="1600" kern="1200">
                          <a:solidFill>
                            <a:srgbClr val="3A3E41"/>
                          </a:solidFill>
                          <a:latin typeface="Times New Roman" pitchFamily="18" charset="0"/>
                          <a:ea typeface="Times New Roman"/>
                          <a:cs typeface="Times New Roman" pitchFamily="18" charset="0"/>
                        </a:rPr>
                        <a:t>software </a:t>
                      </a:r>
                      <a:r>
                        <a:rPr lang="en-US" sz="1600" kern="1200" smtClean="0">
                          <a:solidFill>
                            <a:srgbClr val="3A3E41"/>
                          </a:solidFill>
                          <a:latin typeface="Times New Roman" pitchFamily="18" charset="0"/>
                          <a:ea typeface="Times New Roman"/>
                          <a:cs typeface="Times New Roman" pitchFamily="18" charset="0"/>
                        </a:rPr>
                        <a:t>is </a:t>
                      </a:r>
                      <a:r>
                        <a:rPr lang="en-US" sz="1600" kern="1200">
                          <a:solidFill>
                            <a:srgbClr val="3A3E41"/>
                          </a:solidFill>
                          <a:latin typeface="Times New Roman" pitchFamily="18" charset="0"/>
                          <a:ea typeface="Times New Roman"/>
                          <a:cs typeface="Times New Roman" pitchFamily="18" charset="0"/>
                        </a:rPr>
                        <a:t>developed in a high-level language such as Java, C++, </a:t>
                      </a:r>
                      <a:r>
                        <a:rPr lang="en-US" sz="1600" kern="1200" dirty="0" err="1">
                          <a:solidFill>
                            <a:srgbClr val="3A3E41"/>
                          </a:solidFill>
                          <a:latin typeface="Times New Roman" pitchFamily="18" charset="0"/>
                          <a:ea typeface="Times New Roman"/>
                          <a:cs typeface="Times New Roman" pitchFamily="18" charset="0"/>
                        </a:rPr>
                        <a:t>.net</a:t>
                      </a:r>
                      <a:r>
                        <a:rPr lang="en-US" sz="1600" kern="1200" dirty="0">
                          <a:solidFill>
                            <a:srgbClr val="3A3E41"/>
                          </a:solidFill>
                          <a:latin typeface="Times New Roman" pitchFamily="18" charset="0"/>
                          <a:ea typeface="Times New Roman"/>
                          <a:cs typeface="Times New Roman" pitchFamily="18" charset="0"/>
                        </a:rPr>
                        <a:t> and VB.</a:t>
                      </a:r>
                      <a:r>
                        <a:rPr lang="en-US" sz="1600" kern="1200" dirty="0">
                          <a:solidFill>
                            <a:srgbClr val="000000"/>
                          </a:solidFill>
                          <a:latin typeface="Times New Roman" pitchFamily="18" charset="0"/>
                          <a:ea typeface="Calibri"/>
                          <a:cs typeface="Times New Roman" pitchFamily="18" charset="0"/>
                        </a:rPr>
                        <a:t> </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System software automatically starts running once the system is turned on and stops when the system is shut down.</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Application software runs as and when the user requests it.</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 system cannot even start without system software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Application software is user specific and it is not needed to run the system on the whole.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System software is endowed with a general purpose.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Application software carries a specific purpose.</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600" kern="1200">
                          <a:solidFill>
                            <a:srgbClr val="3A3E41"/>
                          </a:solidFill>
                          <a:latin typeface="Times New Roman" pitchFamily="18" charset="0"/>
                          <a:ea typeface="Times New Roman"/>
                          <a:cs typeface="Times New Roman" pitchFamily="18" charset="0"/>
                        </a:rPr>
                        <a:t>A typical example for a system software is Windows Operating System</a:t>
                      </a:r>
                      <a:r>
                        <a:rPr lang="en-US" sz="1600" kern="1200">
                          <a:solidFill>
                            <a:srgbClr val="000000"/>
                          </a:solidFill>
                          <a:latin typeface="Times New Roman" pitchFamily="18" charset="0"/>
                          <a:ea typeface="Calibri"/>
                          <a:cs typeface="Times New Roman" pitchFamily="18" charset="0"/>
                        </a:rPr>
                        <a:t> </a:t>
                      </a:r>
                      <a:endParaRPr lang="en-US" sz="16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1200" dirty="0">
                          <a:solidFill>
                            <a:srgbClr val="3A3E41"/>
                          </a:solidFill>
                          <a:latin typeface="Times New Roman" pitchFamily="18" charset="0"/>
                          <a:ea typeface="Times New Roman"/>
                          <a:cs typeface="Times New Roman" pitchFamily="18" charset="0"/>
                        </a:rPr>
                        <a:t>Some characteristic examples for application software is MS Office, Photoshop and CorelDraw</a:t>
                      </a:r>
                      <a:r>
                        <a:rPr lang="en-US" sz="1600" kern="1200" dirty="0">
                          <a:solidFill>
                            <a:srgbClr val="000000"/>
                          </a:solidFill>
                          <a:latin typeface="Times New Roman" pitchFamily="18" charset="0"/>
                          <a:ea typeface="Calibri"/>
                          <a:cs typeface="Times New Roman" pitchFamily="18" charset="0"/>
                        </a:rPr>
                        <a:t> </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3970318"/>
          </a:xfrm>
          <a:prstGeom prst="rect">
            <a:avLst/>
          </a:prstGeom>
          <a:noFill/>
        </p:spPr>
        <p:txBody>
          <a:bodyPr wrap="square" rtlCol="0">
            <a:spAutoFit/>
          </a:bodyPr>
          <a:lstStyle/>
          <a:p>
            <a:r>
              <a:rPr lang="en-US" u="sng" dirty="0" smtClean="0">
                <a:latin typeface="Times New Roman" pitchFamily="18" charset="0"/>
                <a:cs typeface="Times New Roman" pitchFamily="18" charset="0"/>
              </a:rPr>
              <a:t>Device driver </a:t>
            </a:r>
          </a:p>
          <a:p>
            <a:r>
              <a:rPr lang="en-US" dirty="0" smtClean="0">
                <a:latin typeface="Times New Roman" pitchFamily="18" charset="0"/>
                <a:cs typeface="Times New Roman" pitchFamily="18" charset="0"/>
              </a:rPr>
              <a:t>A computer program that operates or controls a particular type of device that is attached to a computer</a:t>
            </a:r>
          </a:p>
          <a:p>
            <a:r>
              <a:rPr lang="en-US" dirty="0" smtClean="0">
                <a:latin typeface="Times New Roman" pitchFamily="18" charset="0"/>
                <a:cs typeface="Times New Roman" pitchFamily="18" charset="0"/>
              </a:rPr>
              <a:t>Operating system or some other computer programs can access that hardware without knowing much detail about that hardware component by taking help from device drivers</a:t>
            </a:r>
          </a:p>
          <a:p>
            <a:r>
              <a:rPr lang="en-US" dirty="0" smtClean="0">
                <a:latin typeface="Times New Roman" pitchFamily="18" charset="0"/>
                <a:cs typeface="Times New Roman" pitchFamily="18" charset="0"/>
              </a:rPr>
              <a:t>Allows to send data and receive data from the connected hardware device</a:t>
            </a:r>
          </a:p>
          <a:p>
            <a:r>
              <a:rPr lang="en-US" dirty="0" smtClean="0">
                <a:latin typeface="Times New Roman" pitchFamily="18" charset="0"/>
                <a:cs typeface="Times New Roman" pitchFamily="18" charset="0"/>
              </a:rPr>
              <a:t>When the operating system or a program needs to communicate with a hardware device, it invokes a routine in the driver. Then the driver issues commands to that device. When the device sends data back to the driver, the driver invokes routines in the original calling program.</a:t>
            </a:r>
          </a:p>
          <a:p>
            <a:r>
              <a:rPr lang="en-US" dirty="0" smtClean="0">
                <a:latin typeface="Times New Roman" pitchFamily="18" charset="0"/>
                <a:cs typeface="Times New Roman" pitchFamily="18" charset="0"/>
              </a:rPr>
              <a:t>Works as a translator between the hardware device and the application or the operating system that uses it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1466</Words>
  <Application>Microsoft Office PowerPoint</Application>
  <PresentationFormat>On-screen Show (4:3)</PresentationFormat>
  <Paragraphs>199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112</cp:revision>
  <dcterms:created xsi:type="dcterms:W3CDTF">2021-04-04T06:42:27Z</dcterms:created>
  <dcterms:modified xsi:type="dcterms:W3CDTF">2021-07-16T07:07:59Z</dcterms:modified>
</cp:coreProperties>
</file>