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1" r:id="rId2"/>
    <p:sldId id="286" r:id="rId3"/>
    <p:sldId id="284" r:id="rId4"/>
    <p:sldId id="287" r:id="rId5"/>
    <p:sldId id="288" r:id="rId6"/>
    <p:sldId id="282" r:id="rId7"/>
    <p:sldId id="283" r:id="rId8"/>
    <p:sldId id="29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53FE8C-5E33-48A8-8B46-F8E24128D115}" type="datetimeFigureOut">
              <a:rPr lang="en-US" smtClean="0"/>
              <a:pPr/>
              <a:t>7/8/2021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357495-4974-4C32-AA8D-59653C7A961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357495-4974-4C32-AA8D-59653C7A961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9ED96-3347-4F66-AF63-A490A6A376AB}"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9ED96-3347-4F66-AF63-A490A6A376AB}"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9ED96-3347-4F66-AF63-A490A6A376AB}"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9ED96-3347-4F66-AF63-A490A6A376AB}"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9ED96-3347-4F66-AF63-A490A6A376AB}"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9ED96-3347-4F66-AF63-A490A6A376AB}"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9ED96-3347-4F66-AF63-A490A6A376AB}"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BA936-2C30-4475-9F9B-1916CF6BCB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9ED96-3347-4F66-AF63-A490A6A376AB}" type="datetimeFigureOut">
              <a:rPr lang="en-US" smtClean="0"/>
              <a:pPr/>
              <a:t>7/8/2021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BA936-2C30-4475-9F9B-1916CF6BCB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86800" cy="4247317"/>
          </a:xfrm>
          <a:prstGeom prst="rect">
            <a:avLst/>
          </a:prstGeom>
          <a:noFill/>
        </p:spPr>
        <p:txBody>
          <a:bodyPr wrap="square" rtlCol="0">
            <a:spAutoFit/>
          </a:bodyPr>
          <a:lstStyle/>
          <a:p>
            <a:r>
              <a:rPr lang="en-US" b="1" dirty="0" smtClean="0">
                <a:latin typeface="Times New Roman" pitchFamily="18" charset="0"/>
                <a:cs typeface="Times New Roman" pitchFamily="18" charset="0"/>
              </a:rPr>
              <a:t>Dynamic memory allocation</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Memory allocation</a:t>
            </a:r>
            <a:r>
              <a:rPr lang="en-US" dirty="0" smtClean="0">
                <a:latin typeface="Times New Roman" pitchFamily="18" charset="0"/>
                <a:cs typeface="Times New Roman" pitchFamily="18" charset="0"/>
              </a:rPr>
              <a:t> is the procedure of assigning the computer memory for the execution of programs and processes. </a:t>
            </a:r>
          </a:p>
          <a:p>
            <a:r>
              <a:rPr lang="en-US" dirty="0" smtClean="0">
                <a:latin typeface="Times New Roman" pitchFamily="18" charset="0"/>
                <a:cs typeface="Times New Roman" pitchFamily="18" charset="0"/>
              </a:rPr>
              <a:t>Dynamic allocation technique is used when how much of memory space is needed for the program and process is not known.</a:t>
            </a:r>
          </a:p>
          <a:p>
            <a:r>
              <a:rPr lang="en-US" dirty="0" smtClean="0">
                <a:latin typeface="Times New Roman" pitchFamily="18" charset="0"/>
                <a:cs typeface="Times New Roman" pitchFamily="18" charset="0"/>
              </a:rPr>
              <a:t>Dynamic memory allocation arises due to the problem associated with static memory allocation such as if fewer elements are stored, then the rest of the memory is unnecessarily wasted. Therefore, it overcomes the problem of static memory allocation where memory is allocated only when it is required.</a:t>
            </a:r>
          </a:p>
          <a:p>
            <a:pPr fontAlgn="base"/>
            <a:r>
              <a:rPr lang="en-US" dirty="0" smtClean="0">
                <a:latin typeface="Times New Roman" pitchFamily="18" charset="0"/>
                <a:cs typeface="Times New Roman" pitchFamily="18" charset="0"/>
              </a:rPr>
              <a:t>The name </a:t>
            </a:r>
            <a:r>
              <a:rPr lang="en-US" b="1"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calloc</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are library functions that allocate memory dynamically. It means that memory is allocated during runtime i.e. during the execution of the program.</a:t>
            </a: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2862322"/>
          </a:xfrm>
          <a:prstGeom prst="rect">
            <a:avLst/>
          </a:prstGeom>
          <a:noFill/>
        </p:spPr>
        <p:txBody>
          <a:bodyPr wrap="square" rtlCol="0">
            <a:spAutoFit/>
          </a:bodyPr>
          <a:lstStyle/>
          <a:p>
            <a:r>
              <a:rPr lang="en-US" b="1" dirty="0" smtClean="0">
                <a:latin typeface="Times New Roman" pitchFamily="18" charset="0"/>
                <a:cs typeface="Times New Roman" pitchFamily="18" charset="0"/>
              </a:rPr>
              <a:t>Definition of </a:t>
            </a:r>
            <a:r>
              <a:rPr lang="en-US" b="1" dirty="0" err="1" smtClean="0">
                <a:latin typeface="Times New Roman" pitchFamily="18" charset="0"/>
                <a:cs typeface="Times New Roman" pitchFamily="18" charset="0"/>
              </a:rPr>
              <a:t>malloc</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Allocates a memory block of given size (in bytes)</a:t>
            </a:r>
          </a:p>
          <a:p>
            <a:r>
              <a:rPr lang="en-US" dirty="0" smtClean="0">
                <a:latin typeface="Times New Roman" pitchFamily="18" charset="0"/>
                <a:cs typeface="Times New Roman" pitchFamily="18" charset="0"/>
              </a:rPr>
              <a:t>Returns</a:t>
            </a:r>
            <a:r>
              <a:rPr lang="en-US" b="1" dirty="0" smtClean="0">
                <a:latin typeface="Times New Roman" pitchFamily="18" charset="0"/>
                <a:cs typeface="Times New Roman" pitchFamily="18" charset="0"/>
              </a:rPr>
              <a:t> void type</a:t>
            </a:r>
            <a:r>
              <a:rPr lang="en-US" dirty="0" smtClean="0">
                <a:latin typeface="Times New Roman" pitchFamily="18" charset="0"/>
                <a:cs typeface="Times New Roman" pitchFamily="18" charset="0"/>
              </a:rPr>
              <a:t> of pointer, that means any type of pointer can be assigned.</a:t>
            </a:r>
          </a:p>
          <a:p>
            <a:pPr fontAlgn="base"/>
            <a:r>
              <a:rPr lang="en-US" dirty="0" smtClean="0">
                <a:latin typeface="Times New Roman" pitchFamily="18" charset="0"/>
                <a:cs typeface="Times New Roman" pitchFamily="18" charset="0"/>
              </a:rPr>
              <a:t>Doesn’t initialize the allocated memory. If we try to access the content of memory block (before initializing) then we’ll get segmentation fault error (or maybe garbage values).</a:t>
            </a:r>
          </a:p>
          <a:p>
            <a:r>
              <a:rPr lang="en-US" dirty="0" smtClean="0">
                <a:latin typeface="Times New Roman" pitchFamily="18" charset="0"/>
                <a:cs typeface="Times New Roman" pitchFamily="18" charset="0"/>
              </a:rPr>
              <a:t>void*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size_t</a:t>
            </a:r>
            <a:r>
              <a:rPr lang="en-US" dirty="0" smtClean="0">
                <a:latin typeface="Times New Roman" pitchFamily="18" charset="0"/>
                <a:cs typeface="Times New Roman" pitchFamily="18" charset="0"/>
              </a:rPr>
              <a:t> size);</a:t>
            </a:r>
          </a:p>
          <a:p>
            <a:r>
              <a:rPr lang="en-US" b="1"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(size*</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Here size represents the size of memory required in bytes i.e. the number of contiguous memory location to  be allocated</a:t>
            </a:r>
            <a:endParaRPr lang="en-US" dirty="0"/>
          </a:p>
        </p:txBody>
      </p:sp>
      <p:sp>
        <p:nvSpPr>
          <p:cNvPr id="3" name="TextBox 2"/>
          <p:cNvSpPr txBox="1"/>
          <p:nvPr/>
        </p:nvSpPr>
        <p:spPr>
          <a:xfrm>
            <a:off x="457200" y="3200400"/>
            <a:ext cx="533400" cy="338554"/>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ptr</a:t>
            </a:r>
            <a:endParaRPr lang="en-US" sz="1600" dirty="0">
              <a:latin typeface="Times New Roman" pitchFamily="18" charset="0"/>
              <a:cs typeface="Times New Roman" pitchFamily="18" charset="0"/>
            </a:endParaRPr>
          </a:p>
        </p:txBody>
      </p:sp>
      <p:sp>
        <p:nvSpPr>
          <p:cNvPr id="4" name="Oval 3"/>
          <p:cNvSpPr/>
          <p:nvPr/>
        </p:nvSpPr>
        <p:spPr>
          <a:xfrm>
            <a:off x="6858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8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432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004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76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864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29200" y="3581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4" idx="6"/>
            <a:endCxn id="6" idx="1"/>
          </p:cNvCxnSpPr>
          <p:nvPr/>
        </p:nvCxnSpPr>
        <p:spPr>
          <a:xfrm>
            <a:off x="838200" y="3733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000" y="3962400"/>
            <a:ext cx="18288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Address of 1st byte</a:t>
            </a:r>
            <a:endParaRPr lang="en-US" sz="1600" dirty="0">
              <a:latin typeface="Times New Roman" pitchFamily="18" charset="0"/>
              <a:cs typeface="Times New Roman" pitchFamily="18" charset="0"/>
            </a:endParaRPr>
          </a:p>
        </p:txBody>
      </p:sp>
      <p:sp>
        <p:nvSpPr>
          <p:cNvPr id="18" name="TextBox 17"/>
          <p:cNvSpPr txBox="1"/>
          <p:nvPr/>
        </p:nvSpPr>
        <p:spPr>
          <a:xfrm>
            <a:off x="228600" y="4572000"/>
            <a:ext cx="85344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Storage space allocated dynamically has no name and so its content can be accessed only through a pointer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86800" cy="5909310"/>
          </a:xfrm>
          <a:prstGeom prst="rect">
            <a:avLst/>
          </a:prstGeom>
          <a:noFill/>
        </p:spPr>
        <p:txBody>
          <a:bodyPr wrap="square" rtlCol="0">
            <a:spAutoFit/>
          </a:bodyPr>
          <a:lstStyle/>
          <a:p>
            <a:r>
              <a:rPr lang="en-US" b="1" dirty="0" smtClean="0">
                <a:latin typeface="Times New Roman" pitchFamily="18" charset="0"/>
                <a:cs typeface="Times New Roman" pitchFamily="18" charset="0"/>
              </a:rPr>
              <a:t>Definition of </a:t>
            </a:r>
            <a:r>
              <a:rPr lang="en-US" b="1" dirty="0" err="1" smtClean="0">
                <a:latin typeface="Times New Roman" pitchFamily="18" charset="0"/>
                <a:cs typeface="Times New Roman" pitchFamily="18" charset="0"/>
              </a:rPr>
              <a:t>calloc</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function operates precisely same as </a:t>
            </a:r>
            <a:r>
              <a:rPr lang="en-US" b="1"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function excluding the fact that it requires two arguments as in case of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only one argument is needed.</a:t>
            </a:r>
          </a:p>
          <a:p>
            <a:pPr fontAlgn="base"/>
            <a:r>
              <a:rPr lang="en-US" dirty="0" smtClean="0">
                <a:latin typeface="Times New Roman" pitchFamily="18" charset="0"/>
                <a:cs typeface="Times New Roman" pitchFamily="18" charset="0"/>
              </a:rPr>
              <a:t>1) Number of blocks to be allocated.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Size of each block.</a:t>
            </a:r>
          </a:p>
          <a:p>
            <a:pPr fontAlgn="base"/>
            <a:r>
              <a:rPr lang="en-US" dirty="0" smtClean="0">
                <a:latin typeface="Times New Roman" pitchFamily="18" charset="0"/>
                <a:cs typeface="Times New Roman" pitchFamily="18" charset="0"/>
              </a:rPr>
              <a:t>Allocates memory and also initializes the allocated memory block to zero. If we try to access the content of these blocks then we’ll get 0.</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For example:</a:t>
            </a:r>
          </a:p>
          <a:p>
            <a:r>
              <a:rPr lang="en-US" b="1"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(10,2);</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Here </a:t>
            </a: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specifies the size of the data type in byte for which we want the allocation to be made, which in this case is 2 for integers and 10 signifies the number of elements for which allocation is to be made.</a:t>
            </a:r>
          </a:p>
          <a:p>
            <a:r>
              <a:rPr lang="en-US" dirty="0" smtClean="0">
                <a:latin typeface="Times New Roman" pitchFamily="18" charset="0"/>
                <a:cs typeface="Times New Roman" pitchFamily="18" charset="0"/>
              </a:rPr>
              <a:t>A memory block of 20 bytes is allocated to the requesting program and the address of the first block is assigned to the pointer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Return value:</a:t>
            </a:r>
            <a:r>
              <a:rPr lang="en-US" dirty="0" smtClean="0">
                <a:latin typeface="Times New Roman" pitchFamily="18" charset="0"/>
                <a:cs typeface="Times New Roman" pitchFamily="18" charset="0"/>
              </a:rPr>
              <a:t> After successful allocation in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a pointer to the block of memory is returned otherwise </a:t>
            </a:r>
            <a:r>
              <a:rPr lang="en-US" b="1" dirty="0" smtClean="0">
                <a:latin typeface="Times New Roman" pitchFamily="18" charset="0"/>
                <a:cs typeface="Times New Roman" pitchFamily="18" charset="0"/>
              </a:rPr>
              <a:t>NULL</a:t>
            </a:r>
            <a:r>
              <a:rPr lang="en-US" dirty="0" smtClean="0">
                <a:latin typeface="Times New Roman" pitchFamily="18" charset="0"/>
                <a:cs typeface="Times New Roman" pitchFamily="18" charset="0"/>
              </a:rPr>
              <a:t> value is returned which indicates the failure of allocation.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17693"/>
            <a:ext cx="8686800" cy="6740307"/>
          </a:xfrm>
          <a:prstGeom prst="rect">
            <a:avLst/>
          </a:prstGeom>
          <a:noFill/>
        </p:spPr>
        <p:txBody>
          <a:bodyPr wrap="square" rtlCol="0">
            <a:spAutoFit/>
          </a:bodyPr>
          <a:lstStyle/>
          <a:p>
            <a:pPr fontAlgn="base"/>
            <a:r>
              <a:rPr lang="en-US" dirty="0" smtClean="0">
                <a:latin typeface="Times New Roman" pitchFamily="18" charset="0"/>
                <a:cs typeface="Times New Roman" pitchFamily="18" charset="0"/>
              </a:rPr>
              <a:t>Program to allocate memory for array of 5 integers:-</a:t>
            </a:r>
          </a:p>
          <a:p>
            <a:r>
              <a:rPr lang="en-US" dirty="0" smtClean="0">
                <a:latin typeface="Times New Roman" pitchFamily="18" charset="0"/>
                <a:cs typeface="Times New Roman" pitchFamily="18" charset="0"/>
              </a:rPr>
              <a:t>// C program to demonstrate the use of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stdlib.h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(5 *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5*4bytes = 20 bytes</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=0;i&lt;5;i++)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d",arr</a:t>
            </a:r>
            <a:r>
              <a:rPr lang="en-US" dirty="0" smtClean="0">
                <a:latin typeface="Times New Roman" pitchFamily="18" charset="0"/>
                <a:cs typeface="Times New Roman" pitchFamily="18" charset="0"/>
              </a:rPr>
              <a:t>); //1 2 3 4 5</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//1 2 3 4 5</a:t>
            </a:r>
          </a:p>
          <a:p>
            <a:r>
              <a:rPr lang="en-US" dirty="0" smtClean="0">
                <a:latin typeface="Times New Roman" pitchFamily="18" charset="0"/>
                <a:cs typeface="Times New Roman" pitchFamily="18" charset="0"/>
              </a:rPr>
              <a:t>free(</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Deallocates</a:t>
            </a:r>
            <a:r>
              <a:rPr lang="en-US" dirty="0" smtClean="0">
                <a:latin typeface="Times New Roman" pitchFamily="18" charset="0"/>
                <a:cs typeface="Times New Roman" pitchFamily="18" charset="0"/>
              </a:rPr>
              <a:t> memory previously allocated by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function</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=0;i&lt;5;i++)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//0 0 0 0 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allocates the memory for 5 integers and sets 0 to all of them</a:t>
            </a:r>
          </a:p>
          <a:p>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=0;i&lt;5;i++)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d",arr</a:t>
            </a:r>
            <a:r>
              <a:rPr lang="en-US" dirty="0" smtClean="0">
                <a:latin typeface="Times New Roman" pitchFamily="18" charset="0"/>
                <a:cs typeface="Times New Roman" pitchFamily="18" charset="0"/>
              </a:rPr>
              <a:t>);  //11 22 33 44 55</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//11 22 33 44 55</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Deallocates</a:t>
            </a:r>
            <a:r>
              <a:rPr lang="en-US" dirty="0" smtClean="0">
                <a:latin typeface="Times New Roman" pitchFamily="18" charset="0"/>
                <a:cs typeface="Times New Roman" pitchFamily="18" charset="0"/>
              </a:rPr>
              <a:t> memory previously allocated by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function</a:t>
            </a:r>
          </a:p>
          <a:p>
            <a:r>
              <a:rPr lang="en-US" dirty="0" smtClean="0">
                <a:latin typeface="Times New Roman" pitchFamily="18" charset="0"/>
                <a:cs typeface="Times New Roman" pitchFamily="18" charset="0"/>
              </a:rPr>
              <a:t>free(</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=0;i&lt;5;i++)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("%d\n",*</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return (0);</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2585323"/>
          </a:xfrm>
          <a:prstGeom prst="rect">
            <a:avLst/>
          </a:prstGeom>
          <a:noFill/>
        </p:spPr>
        <p:txBody>
          <a:bodyPr wrap="square" rtlCol="0">
            <a:spAutoFit/>
          </a:bodyPr>
          <a:lstStyle/>
          <a:p>
            <a:r>
              <a:rPr lang="en-US" u="sng" dirty="0" smtClean="0">
                <a:latin typeface="Times New Roman" pitchFamily="18" charset="0"/>
                <a:cs typeface="Times New Roman" pitchFamily="18" charset="0"/>
              </a:rPr>
              <a:t>Key Differences Between </a:t>
            </a:r>
            <a:r>
              <a:rPr lang="en-US" u="sng" dirty="0" err="1" smtClean="0">
                <a:latin typeface="Times New Roman" pitchFamily="18" charset="0"/>
                <a:cs typeface="Times New Roman" pitchFamily="18" charset="0"/>
              </a:rPr>
              <a:t>malloc</a:t>
            </a:r>
            <a:r>
              <a:rPr lang="en-US" u="sng" dirty="0" smtClean="0">
                <a:latin typeface="Times New Roman" pitchFamily="18" charset="0"/>
                <a:cs typeface="Times New Roman" pitchFamily="18" charset="0"/>
              </a:rPr>
              <a:t> and </a:t>
            </a:r>
            <a:r>
              <a:rPr lang="en-US" u="sng" dirty="0" err="1" smtClean="0">
                <a:latin typeface="Times New Roman" pitchFamily="18" charset="0"/>
                <a:cs typeface="Times New Roman" pitchFamily="18" charset="0"/>
              </a:rPr>
              <a:t>calloc</a:t>
            </a:r>
            <a:endParaRPr lang="en-US" b="1" u="sng"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primary differences between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functions are:</a:t>
            </a:r>
          </a:p>
          <a:p>
            <a:pPr lvl="0"/>
            <a:r>
              <a:rPr lang="en-US" dirty="0" smtClean="0">
                <a:latin typeface="Times New Roman" pitchFamily="18" charset="0"/>
                <a:cs typeface="Times New Roman" pitchFamily="18" charset="0"/>
              </a:rPr>
              <a:t>1. A single block of demanded memory is assigned in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while multiple blocks of requested memory are allocated by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a:t>
            </a:r>
          </a:p>
          <a:p>
            <a:pPr lvl="0"/>
            <a:r>
              <a:rPr lang="en-US" dirty="0" smtClean="0">
                <a:latin typeface="Times New Roman" pitchFamily="18" charset="0"/>
                <a:cs typeface="Times New Roman" pitchFamily="18" charset="0"/>
              </a:rPr>
              <a:t>2. The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function doesn’t clear and initializes the allocated memory. It contains garbage value and item of the allocated memory. In contrast,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initializes the allocated memory to zero.</a:t>
            </a:r>
          </a:p>
          <a:p>
            <a:pPr lvl="0"/>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 is faster than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due to the requirement of additional steps of initialization in the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 but the difference is negligible.</a:t>
            </a:r>
          </a:p>
        </p:txBody>
      </p:sp>
      <p:graphicFrame>
        <p:nvGraphicFramePr>
          <p:cNvPr id="3" name="Table 2"/>
          <p:cNvGraphicFramePr>
            <a:graphicFrameLocks noGrp="1"/>
          </p:cNvGraphicFramePr>
          <p:nvPr/>
        </p:nvGraphicFramePr>
        <p:xfrm>
          <a:off x="381000" y="3352800"/>
          <a:ext cx="8458200" cy="3174352"/>
        </p:xfrm>
        <a:graphic>
          <a:graphicData uri="http://schemas.openxmlformats.org/drawingml/2006/table">
            <a:tbl>
              <a:tblPr/>
              <a:tblGrid>
                <a:gridCol w="2819400"/>
                <a:gridCol w="2819400"/>
                <a:gridCol w="2819400"/>
              </a:tblGrid>
              <a:tr h="535525">
                <a:tc>
                  <a:txBody>
                    <a:bodyPr/>
                    <a:lstStyle/>
                    <a:p>
                      <a:pPr marL="0" marR="0" algn="ctr">
                        <a:lnSpc>
                          <a:spcPct val="100000"/>
                        </a:lnSpc>
                        <a:spcBef>
                          <a:spcPts val="0"/>
                        </a:spcBef>
                        <a:spcAft>
                          <a:spcPts val="0"/>
                        </a:spcAft>
                      </a:pPr>
                      <a:r>
                        <a:rPr lang="en-US" sz="1200" b="1" cap="all" dirty="0">
                          <a:solidFill>
                            <a:srgbClr val="222222"/>
                          </a:solidFill>
                          <a:latin typeface="Times New Roman"/>
                          <a:ea typeface="Times New Roman"/>
                          <a:cs typeface="Times New Roman"/>
                        </a:rPr>
                        <a:t>BASIS OF COMPARISON</a:t>
                      </a:r>
                      <a:endParaRPr lang="en-US" sz="1000" dirty="0">
                        <a:latin typeface="Calibri"/>
                        <a:ea typeface="Calibri"/>
                        <a:cs typeface="Times New Roman"/>
                      </a:endParaRPr>
                    </a:p>
                  </a:txBody>
                  <a:tcPr marL="55050" marR="55050" marT="55050" marB="5505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marL="0" marR="0" algn="ctr">
                        <a:lnSpc>
                          <a:spcPct val="100000"/>
                        </a:lnSpc>
                        <a:spcBef>
                          <a:spcPts val="0"/>
                        </a:spcBef>
                        <a:spcAft>
                          <a:spcPts val="0"/>
                        </a:spcAft>
                      </a:pPr>
                      <a:r>
                        <a:rPr lang="en-US" sz="1200" b="1" cap="all">
                          <a:solidFill>
                            <a:srgbClr val="222222"/>
                          </a:solidFill>
                          <a:latin typeface="Times New Roman"/>
                          <a:ea typeface="Times New Roman"/>
                          <a:cs typeface="Times New Roman"/>
                        </a:rPr>
                        <a:t>MALLOC()</a:t>
                      </a:r>
                      <a:endParaRPr lang="en-US" sz="1000">
                        <a:latin typeface="Calibri"/>
                        <a:ea typeface="Calibri"/>
                        <a:cs typeface="Times New Roman"/>
                      </a:endParaRPr>
                    </a:p>
                  </a:txBody>
                  <a:tcPr marL="55050" marR="55050" marT="55050" marB="5505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c>
                  <a:txBody>
                    <a:bodyPr/>
                    <a:lstStyle/>
                    <a:p>
                      <a:pPr marL="0" marR="0" algn="ctr">
                        <a:lnSpc>
                          <a:spcPct val="100000"/>
                        </a:lnSpc>
                        <a:spcBef>
                          <a:spcPts val="0"/>
                        </a:spcBef>
                        <a:spcAft>
                          <a:spcPts val="0"/>
                        </a:spcAft>
                      </a:pPr>
                      <a:r>
                        <a:rPr lang="en-US" sz="1200" b="1" cap="all">
                          <a:solidFill>
                            <a:srgbClr val="222222"/>
                          </a:solidFill>
                          <a:latin typeface="Times New Roman"/>
                          <a:ea typeface="Times New Roman"/>
                          <a:cs typeface="Times New Roman"/>
                        </a:rPr>
                        <a:t>CALLOC()</a:t>
                      </a:r>
                      <a:endParaRPr lang="en-US" sz="1000">
                        <a:latin typeface="Calibri"/>
                        <a:ea typeface="Calibri"/>
                        <a:cs typeface="Times New Roman"/>
                      </a:endParaRPr>
                    </a:p>
                  </a:txBody>
                  <a:tcPr marL="55050" marR="55050" marT="55050" marB="55050" anchor="ctr">
                    <a:lnL>
                      <a:noFill/>
                    </a:lnL>
                    <a:lnR>
                      <a:noFill/>
                    </a:lnR>
                    <a:lnT>
                      <a:noFill/>
                    </a:lnT>
                    <a:lnB w="12700" cap="flat" cmpd="sng" algn="ctr">
                      <a:solidFill>
                        <a:srgbClr val="DDDDDD"/>
                      </a:solidFill>
                      <a:prstDash val="solid"/>
                      <a:round/>
                      <a:headEnd type="none" w="med" len="med"/>
                      <a:tailEnd type="none" w="med" len="med"/>
                    </a:lnB>
                    <a:solidFill>
                      <a:srgbClr val="D9EDF7"/>
                    </a:solidFill>
                  </a:tcPr>
                </a:tc>
              </a:tr>
              <a:tr h="505875">
                <a:tc>
                  <a:txBody>
                    <a:bodyPr/>
                    <a:lstStyle/>
                    <a:p>
                      <a:pPr marL="0" marR="0">
                        <a:lnSpc>
                          <a:spcPct val="100000"/>
                        </a:lnSpc>
                        <a:spcBef>
                          <a:spcPts val="0"/>
                        </a:spcBef>
                        <a:spcAft>
                          <a:spcPts val="0"/>
                        </a:spcAft>
                      </a:pPr>
                      <a:r>
                        <a:rPr lang="en-US" sz="1200" dirty="0">
                          <a:solidFill>
                            <a:srgbClr val="222222"/>
                          </a:solidFill>
                          <a:latin typeface="Times New Roman"/>
                          <a:ea typeface="Times New Roman"/>
                          <a:cs typeface="Times New Roman"/>
                        </a:rPr>
                        <a:t>No of blocks</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Assigns single block of demanded memory.</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200" dirty="0">
                          <a:solidFill>
                            <a:srgbClr val="222222"/>
                          </a:solidFill>
                          <a:latin typeface="Times New Roman"/>
                          <a:ea typeface="Times New Roman"/>
                          <a:cs typeface="Times New Roman"/>
                        </a:rPr>
                        <a:t>Assigns multiple blocks of the requested memory.</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r>
              <a:tr h="457200">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Syntax</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1200" dirty="0">
                          <a:solidFill>
                            <a:srgbClr val="222222"/>
                          </a:solidFill>
                          <a:latin typeface="Times New Roman"/>
                          <a:ea typeface="Times New Roman"/>
                          <a:cs typeface="Times New Roman"/>
                        </a:rPr>
                        <a:t>void *</a:t>
                      </a:r>
                      <a:r>
                        <a:rPr lang="en-US" sz="1200" dirty="0" err="1">
                          <a:solidFill>
                            <a:srgbClr val="222222"/>
                          </a:solidFill>
                          <a:latin typeface="Times New Roman"/>
                          <a:ea typeface="Times New Roman"/>
                          <a:cs typeface="Times New Roman"/>
                        </a:rPr>
                        <a:t>malloc</a:t>
                      </a:r>
                      <a:r>
                        <a:rPr lang="en-US" sz="1200" dirty="0">
                          <a:solidFill>
                            <a:srgbClr val="222222"/>
                          </a:solidFill>
                          <a:latin typeface="Times New Roman"/>
                          <a:ea typeface="Times New Roman"/>
                          <a:cs typeface="Times New Roman"/>
                        </a:rPr>
                        <a:t>(</a:t>
                      </a:r>
                      <a:r>
                        <a:rPr lang="en-US" sz="1200" dirty="0" err="1">
                          <a:solidFill>
                            <a:srgbClr val="222222"/>
                          </a:solidFill>
                          <a:latin typeface="Times New Roman"/>
                          <a:ea typeface="Times New Roman"/>
                          <a:cs typeface="Times New Roman"/>
                        </a:rPr>
                        <a:t>size_t</a:t>
                      </a:r>
                      <a:r>
                        <a:rPr lang="en-US" sz="1200" dirty="0">
                          <a:solidFill>
                            <a:srgbClr val="222222"/>
                          </a:solidFill>
                          <a:latin typeface="Times New Roman"/>
                          <a:ea typeface="Times New Roman"/>
                          <a:cs typeface="Times New Roman"/>
                        </a:rPr>
                        <a:t> size);</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void *calloc(size_t num, size_t size);</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667140">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Initialization</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200" dirty="0" err="1">
                          <a:solidFill>
                            <a:srgbClr val="222222"/>
                          </a:solidFill>
                          <a:latin typeface="Times New Roman"/>
                          <a:ea typeface="Times New Roman"/>
                          <a:cs typeface="Times New Roman"/>
                        </a:rPr>
                        <a:t>malloc</a:t>
                      </a:r>
                      <a:r>
                        <a:rPr lang="en-US" sz="1200" dirty="0">
                          <a:solidFill>
                            <a:srgbClr val="222222"/>
                          </a:solidFill>
                          <a:latin typeface="Times New Roman"/>
                          <a:ea typeface="Times New Roman"/>
                          <a:cs typeface="Times New Roman"/>
                        </a:rPr>
                        <a:t>() doesn't clear and initialize the allocated memory.</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The allocated memory is initialized to zero by using calloc().</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FFFFF"/>
                    </a:solidFill>
                  </a:tcPr>
                </a:tc>
              </a:tr>
              <a:tr h="685800">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Manner of Allocation</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1200" dirty="0" err="1">
                          <a:solidFill>
                            <a:srgbClr val="222222"/>
                          </a:solidFill>
                          <a:latin typeface="Times New Roman"/>
                          <a:ea typeface="Times New Roman"/>
                          <a:cs typeface="Times New Roman"/>
                        </a:rPr>
                        <a:t>malloc</a:t>
                      </a:r>
                      <a:r>
                        <a:rPr lang="en-US" sz="1200" dirty="0">
                          <a:solidFill>
                            <a:srgbClr val="222222"/>
                          </a:solidFill>
                          <a:latin typeface="Times New Roman"/>
                          <a:ea typeface="Times New Roman"/>
                          <a:cs typeface="Times New Roman"/>
                        </a:rPr>
                        <a:t>() function allocates memory of size 'size' </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nSpc>
                          <a:spcPct val="100000"/>
                        </a:lnSpc>
                        <a:spcBef>
                          <a:spcPts val="0"/>
                        </a:spcBef>
                        <a:spcAft>
                          <a:spcPts val="0"/>
                        </a:spcAft>
                      </a:pPr>
                      <a:r>
                        <a:rPr lang="en-US" sz="1200" dirty="0" err="1">
                          <a:solidFill>
                            <a:srgbClr val="222222"/>
                          </a:solidFill>
                          <a:latin typeface="Times New Roman"/>
                          <a:ea typeface="Times New Roman"/>
                          <a:cs typeface="Times New Roman"/>
                        </a:rPr>
                        <a:t>calloc</a:t>
                      </a:r>
                      <a:r>
                        <a:rPr lang="en-US" sz="1200" dirty="0">
                          <a:solidFill>
                            <a:srgbClr val="222222"/>
                          </a:solidFill>
                          <a:latin typeface="Times New Roman"/>
                          <a:ea typeface="Times New Roman"/>
                          <a:cs typeface="Times New Roman"/>
                        </a:rPr>
                        <a:t>() function allocates memory the size of which is equal to num *size.</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r>
              <a:tr h="322812">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Speed</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a:noFill/>
                    </a:lnB>
                    <a:solidFill>
                      <a:srgbClr val="F3F3F3"/>
                    </a:solidFill>
                  </a:tcPr>
                </a:tc>
                <a:tc>
                  <a:txBody>
                    <a:bodyPr/>
                    <a:lstStyle/>
                    <a:p>
                      <a:pPr marL="0" marR="0">
                        <a:lnSpc>
                          <a:spcPct val="100000"/>
                        </a:lnSpc>
                        <a:spcBef>
                          <a:spcPts val="0"/>
                        </a:spcBef>
                        <a:spcAft>
                          <a:spcPts val="0"/>
                        </a:spcAft>
                      </a:pPr>
                      <a:r>
                        <a:rPr lang="en-US" sz="1200">
                          <a:solidFill>
                            <a:srgbClr val="222222"/>
                          </a:solidFill>
                          <a:latin typeface="Times New Roman"/>
                          <a:ea typeface="Times New Roman"/>
                          <a:cs typeface="Times New Roman"/>
                        </a:rPr>
                        <a:t>Fast</a:t>
                      </a:r>
                      <a:endParaRPr lang="en-US" sz="100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a:noFill/>
                    </a:lnB>
                    <a:solidFill>
                      <a:srgbClr val="F3F3F3"/>
                    </a:solidFill>
                  </a:tcPr>
                </a:tc>
                <a:tc>
                  <a:txBody>
                    <a:bodyPr/>
                    <a:lstStyle/>
                    <a:p>
                      <a:pPr marL="0" marR="0">
                        <a:lnSpc>
                          <a:spcPct val="100000"/>
                        </a:lnSpc>
                        <a:spcBef>
                          <a:spcPts val="0"/>
                        </a:spcBef>
                        <a:spcAft>
                          <a:spcPts val="0"/>
                        </a:spcAft>
                      </a:pPr>
                      <a:r>
                        <a:rPr lang="en-US" sz="1200" dirty="0">
                          <a:solidFill>
                            <a:srgbClr val="222222"/>
                          </a:solidFill>
                          <a:latin typeface="Times New Roman"/>
                          <a:ea typeface="Times New Roman"/>
                          <a:cs typeface="Times New Roman"/>
                        </a:rPr>
                        <a:t>Comparatively slow.</a:t>
                      </a:r>
                      <a:endParaRPr lang="en-US" sz="1000" dirty="0">
                        <a:latin typeface="Calibri"/>
                        <a:ea typeface="Calibri"/>
                        <a:cs typeface="Times New Roman"/>
                      </a:endParaRPr>
                    </a:p>
                  </a:txBody>
                  <a:tcPr marL="55050" marR="55050" marT="55050" marB="55050">
                    <a:lnL>
                      <a:noFill/>
                    </a:lnL>
                    <a:lnR>
                      <a:noFill/>
                    </a:lnR>
                    <a:lnT w="12700"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4724400" cy="5909310"/>
          </a:xfrm>
          <a:prstGeom prst="rect">
            <a:avLst/>
          </a:prstGeom>
          <a:noFill/>
        </p:spPr>
        <p:txBody>
          <a:bodyPr wrap="square" rtlCol="0">
            <a:spAutoFit/>
          </a:bodyPr>
          <a:lstStyle/>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stdlib.h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 *table;</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size;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("What is the size of table?\n");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("%d", &amp;size);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/*Memory allocation*/</a:t>
            </a:r>
          </a:p>
          <a:p>
            <a:r>
              <a:rPr lang="en-US" dirty="0" smtClean="0">
                <a:latin typeface="Times New Roman" pitchFamily="18" charset="0"/>
                <a:cs typeface="Times New Roman" pitchFamily="18" charset="0"/>
              </a:rPr>
              <a:t>if ((table=(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malloc</a:t>
            </a:r>
            <a:r>
              <a:rPr lang="en-US" dirty="0" smtClean="0">
                <a:latin typeface="Times New Roman" pitchFamily="18" charset="0"/>
                <a:cs typeface="Times New Roman" pitchFamily="18" charset="0"/>
              </a:rPr>
              <a:t>(size*</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)))==0)</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("No space is available\n");    </a:t>
            </a:r>
          </a:p>
          <a:p>
            <a:r>
              <a:rPr lang="en-US" dirty="0" smtClean="0">
                <a:latin typeface="Times New Roman" pitchFamily="18" charset="0"/>
                <a:cs typeface="Times New Roman" pitchFamily="18" charset="0"/>
              </a:rPr>
              <a:t>     exit(1);}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("Address of the first byte is %u\n", table);</a:t>
            </a:r>
          </a:p>
          <a:p>
            <a:r>
              <a:rPr lang="en-US" dirty="0" smtClean="0">
                <a:latin typeface="Times New Roman" pitchFamily="18" charset="0"/>
                <a:cs typeface="Times New Roman" pitchFamily="18" charset="0"/>
              </a:rPr>
              <a:t>/*Reading table values*/</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("Input table values\n");</a:t>
            </a:r>
          </a:p>
          <a:p>
            <a:r>
              <a:rPr lang="en-US" dirty="0" smtClean="0">
                <a:latin typeface="Times New Roman" pitchFamily="18" charset="0"/>
                <a:cs typeface="Times New Roman" pitchFamily="18" charset="0"/>
              </a:rPr>
              <a:t>for(p=</a:t>
            </a:r>
            <a:r>
              <a:rPr lang="en-US" dirty="0" err="1" smtClean="0">
                <a:latin typeface="Times New Roman" pitchFamily="18" charset="0"/>
                <a:cs typeface="Times New Roman" pitchFamily="18" charset="0"/>
              </a:rPr>
              <a:t>table;p</a:t>
            </a:r>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table+size;p</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d",p</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is stored at address %u\n",*</a:t>
            </a:r>
            <a:r>
              <a:rPr lang="en-US" dirty="0" err="1" smtClean="0">
                <a:latin typeface="Times New Roman" pitchFamily="18" charset="0"/>
                <a:cs typeface="Times New Roman" pitchFamily="18" charset="0"/>
              </a:rPr>
              <a:t>p,p</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/*Printing table values in reverse order*/</a:t>
            </a:r>
          </a:p>
          <a:p>
            <a:r>
              <a:rPr lang="en-US" dirty="0" smtClean="0">
                <a:latin typeface="Times New Roman" pitchFamily="18" charset="0"/>
                <a:cs typeface="Times New Roman" pitchFamily="18" charset="0"/>
              </a:rPr>
              <a:t>for(p=table+size-1;p&gt;=</a:t>
            </a:r>
            <a:r>
              <a:rPr lang="en-US" dirty="0" err="1" smtClean="0">
                <a:latin typeface="Times New Roman" pitchFamily="18" charset="0"/>
                <a:cs typeface="Times New Roman" pitchFamily="18" charset="0"/>
              </a:rPr>
              <a:t>table;p</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is stored at address %u\n", *</a:t>
            </a:r>
            <a:r>
              <a:rPr lang="en-US" dirty="0" err="1" smtClean="0">
                <a:latin typeface="Times New Roman" pitchFamily="18" charset="0"/>
                <a:cs typeface="Times New Roman" pitchFamily="18" charset="0"/>
              </a:rPr>
              <a:t>p,p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extBox 2"/>
          <p:cNvSpPr txBox="1"/>
          <p:nvPr/>
        </p:nvSpPr>
        <p:spPr>
          <a:xfrm>
            <a:off x="4800600" y="381000"/>
            <a:ext cx="4114800" cy="3539430"/>
          </a:xfrm>
          <a:prstGeom prst="rect">
            <a:avLst/>
          </a:prstGeom>
          <a:noFill/>
        </p:spPr>
        <p:txBody>
          <a:bodyPr wrap="square" rtlCol="0">
            <a:spAutoFit/>
          </a:bodyPr>
          <a:lstStyle/>
          <a:p>
            <a:r>
              <a:rPr lang="en-US" sz="1600" dirty="0" smtClean="0">
                <a:latin typeface="Times New Roman" pitchFamily="18" charset="0"/>
                <a:cs typeface="Times New Roman" pitchFamily="18" charset="0"/>
              </a:rPr>
              <a:t>What is the size of table?</a:t>
            </a:r>
          </a:p>
          <a:p>
            <a:r>
              <a:rPr lang="en-US" sz="1600" dirty="0" smtClean="0">
                <a:latin typeface="Times New Roman" pitchFamily="18" charset="0"/>
                <a:cs typeface="Times New Roman" pitchFamily="18" charset="0"/>
              </a:rPr>
              <a:t>5</a:t>
            </a:r>
          </a:p>
          <a:p>
            <a:r>
              <a:rPr lang="en-US" sz="1600" dirty="0" smtClean="0">
                <a:latin typeface="Times New Roman" pitchFamily="18" charset="0"/>
                <a:cs typeface="Times New Roman" pitchFamily="18" charset="0"/>
              </a:rPr>
              <a:t>Address of the first byte is 2838090432</a:t>
            </a:r>
          </a:p>
          <a:p>
            <a:r>
              <a:rPr lang="en-US" sz="1600" dirty="0" smtClean="0">
                <a:latin typeface="Times New Roman" pitchFamily="18" charset="0"/>
                <a:cs typeface="Times New Roman" pitchFamily="18" charset="0"/>
              </a:rPr>
              <a:t>Input table values –1 2 3 4 5</a:t>
            </a:r>
          </a:p>
          <a:p>
            <a:r>
              <a:rPr lang="en-US" sz="1600" dirty="0" smtClean="0">
                <a:latin typeface="Times New Roman" pitchFamily="18" charset="0"/>
                <a:cs typeface="Times New Roman" pitchFamily="18" charset="0"/>
              </a:rPr>
              <a:t>1 is stored at address 2838090432</a:t>
            </a:r>
          </a:p>
          <a:p>
            <a:r>
              <a:rPr lang="en-US" sz="1600" dirty="0" smtClean="0">
                <a:latin typeface="Times New Roman" pitchFamily="18" charset="0"/>
                <a:cs typeface="Times New Roman" pitchFamily="18" charset="0"/>
              </a:rPr>
              <a:t>2 is stored at address 2838090436</a:t>
            </a:r>
          </a:p>
          <a:p>
            <a:r>
              <a:rPr lang="en-US" sz="1600" dirty="0" smtClean="0">
                <a:latin typeface="Times New Roman" pitchFamily="18" charset="0"/>
                <a:cs typeface="Times New Roman" pitchFamily="18" charset="0"/>
              </a:rPr>
              <a:t>3 is stored at address 2838090440</a:t>
            </a:r>
          </a:p>
          <a:p>
            <a:r>
              <a:rPr lang="en-US" sz="1600" dirty="0" smtClean="0">
                <a:latin typeface="Times New Roman" pitchFamily="18" charset="0"/>
                <a:cs typeface="Times New Roman" pitchFamily="18" charset="0"/>
              </a:rPr>
              <a:t>4 is stored at address 2838090444</a:t>
            </a:r>
          </a:p>
          <a:p>
            <a:r>
              <a:rPr lang="en-US" sz="1600" dirty="0" smtClean="0">
                <a:latin typeface="Times New Roman" pitchFamily="18" charset="0"/>
                <a:cs typeface="Times New Roman" pitchFamily="18" charset="0"/>
              </a:rPr>
              <a:t>5 is stored at address 2838090448</a:t>
            </a:r>
          </a:p>
          <a:p>
            <a:r>
              <a:rPr lang="en-US" sz="1600" dirty="0" smtClean="0">
                <a:latin typeface="Times New Roman" pitchFamily="18" charset="0"/>
                <a:cs typeface="Times New Roman" pitchFamily="18" charset="0"/>
              </a:rPr>
              <a:t>5 is stored at address 2838090448</a:t>
            </a:r>
          </a:p>
          <a:p>
            <a:r>
              <a:rPr lang="en-US" sz="1600" dirty="0" smtClean="0">
                <a:latin typeface="Times New Roman" pitchFamily="18" charset="0"/>
                <a:cs typeface="Times New Roman" pitchFamily="18" charset="0"/>
              </a:rPr>
              <a:t>4 is stored at address 2838090444</a:t>
            </a:r>
          </a:p>
          <a:p>
            <a:r>
              <a:rPr lang="en-US" sz="1600" dirty="0" smtClean="0">
                <a:latin typeface="Times New Roman" pitchFamily="18" charset="0"/>
                <a:cs typeface="Times New Roman" pitchFamily="18" charset="0"/>
              </a:rPr>
              <a:t>3 is stored at address 2838090440</a:t>
            </a:r>
          </a:p>
          <a:p>
            <a:r>
              <a:rPr lang="en-US" sz="1600" dirty="0" smtClean="0">
                <a:latin typeface="Times New Roman" pitchFamily="18" charset="0"/>
                <a:cs typeface="Times New Roman" pitchFamily="18" charset="0"/>
              </a:rPr>
              <a:t>2 is stored at address 2838090436</a:t>
            </a:r>
          </a:p>
          <a:p>
            <a:r>
              <a:rPr lang="en-US" sz="1600" dirty="0" smtClean="0">
                <a:latin typeface="Times New Roman" pitchFamily="18" charset="0"/>
                <a:cs typeface="Times New Roman" pitchFamily="18" charset="0"/>
              </a:rPr>
              <a:t>1 is stored at address 2838090432</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4800600" cy="4801314"/>
          </a:xfrm>
          <a:prstGeom prst="rect">
            <a:avLst/>
          </a:prstGeom>
          <a:noFill/>
        </p:spPr>
        <p:txBody>
          <a:bodyPr wrap="square" rtlCol="0">
            <a:spAutoFit/>
          </a:bodyPr>
          <a:lstStyle/>
          <a:p>
            <a:r>
              <a:rPr lang="en-US" u="sng" dirty="0" smtClean="0">
                <a:latin typeface="Times New Roman" pitchFamily="18" charset="0"/>
                <a:cs typeface="Times New Roman" pitchFamily="18" charset="0"/>
              </a:rPr>
              <a:t>Allocating multiple blocks of memory</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stdlib.h</a:t>
            </a:r>
            <a:r>
              <a:rPr lang="en-US" dirty="0" smtClean="0">
                <a:latin typeface="Times New Roman" pitchFamily="18" charset="0"/>
                <a:cs typeface="Times New Roman" pitchFamily="18" charset="0"/>
              </a:rPr>
              <a:t>&gt;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 n=4,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p=(</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calloc</a:t>
            </a:r>
            <a:r>
              <a:rPr lang="en-US" dirty="0" smtClean="0">
                <a:latin typeface="Times New Roman" pitchFamily="18" charset="0"/>
                <a:cs typeface="Times New Roman" pitchFamily="18" charset="0"/>
              </a:rPr>
              <a:t>(n, </a:t>
            </a:r>
            <a:r>
              <a:rPr lang="en-US" dirty="0" err="1" smtClean="0">
                <a:latin typeface="Times New Roman" pitchFamily="18" charset="0"/>
                <a:cs typeface="Times New Roman" pitchFamily="18" charset="0"/>
              </a:rPr>
              <a:t>sizeof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if (p==0)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("Memory can not be allocated\n");</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elements of array\n");    </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("%d", &amp;*(</a:t>
            </a:r>
            <a:r>
              <a:rPr lang="en-US" dirty="0" err="1" smtClean="0">
                <a:latin typeface="Times New Roman" pitchFamily="18" charset="0"/>
                <a:cs typeface="Times New Roman" pitchFamily="18" charset="0"/>
              </a:rPr>
              <a:t>p+i</a:t>
            </a:r>
            <a:r>
              <a:rPr lang="en-US" dirty="0" smtClean="0">
                <a:latin typeface="Times New Roman" pitchFamily="18" charset="0"/>
                <a:cs typeface="Times New Roman" pitchFamily="18" charset="0"/>
              </a:rPr>
              <a:t>)); /*value at address (</a:t>
            </a:r>
            <a:r>
              <a:rPr lang="en-US" dirty="0" err="1" smtClean="0">
                <a:latin typeface="Times New Roman" pitchFamily="18" charset="0"/>
                <a:cs typeface="Times New Roman" pitchFamily="18" charset="0"/>
              </a:rPr>
              <a:t>p+i</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("Elements of array are\n");    </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is stored at %u\n", *(</a:t>
            </a:r>
            <a:r>
              <a:rPr lang="en-US" dirty="0" err="1" smtClean="0">
                <a:latin typeface="Times New Roman" pitchFamily="18" charset="0"/>
                <a:cs typeface="Times New Roman" pitchFamily="18" charset="0"/>
              </a:rPr>
              <a:t>p+i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return 0;} </a:t>
            </a:r>
          </a:p>
        </p:txBody>
      </p:sp>
      <p:sp>
        <p:nvSpPr>
          <p:cNvPr id="3" name="TextBox 2"/>
          <p:cNvSpPr txBox="1"/>
          <p:nvPr/>
        </p:nvSpPr>
        <p:spPr>
          <a:xfrm>
            <a:off x="5257800" y="457200"/>
            <a:ext cx="3505200"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Enter elements of array</a:t>
            </a:r>
          </a:p>
          <a:p>
            <a:r>
              <a:rPr lang="en-US" dirty="0" smtClean="0">
                <a:latin typeface="Times New Roman" pitchFamily="18" charset="0"/>
                <a:cs typeface="Times New Roman" pitchFamily="18" charset="0"/>
              </a:rPr>
              <a:t>1</a:t>
            </a:r>
          </a:p>
          <a:p>
            <a:r>
              <a:rPr lang="en-US" dirty="0" smtClean="0">
                <a:latin typeface="Times New Roman" pitchFamily="18" charset="0"/>
                <a:cs typeface="Times New Roman" pitchFamily="18" charset="0"/>
              </a:rPr>
              <a:t>2</a:t>
            </a:r>
          </a:p>
          <a:p>
            <a:r>
              <a:rPr lang="en-US" dirty="0" smtClean="0">
                <a:latin typeface="Times New Roman" pitchFamily="18" charset="0"/>
                <a:cs typeface="Times New Roman" pitchFamily="18" charset="0"/>
              </a:rPr>
              <a:t>3</a:t>
            </a:r>
          </a:p>
          <a:p>
            <a:r>
              <a:rPr lang="en-US" dirty="0" smtClean="0">
                <a:latin typeface="Times New Roman" pitchFamily="18" charset="0"/>
                <a:cs typeface="Times New Roman" pitchFamily="18" charset="0"/>
              </a:rPr>
              <a:t>4</a:t>
            </a:r>
          </a:p>
          <a:p>
            <a:r>
              <a:rPr lang="en-US" dirty="0" smtClean="0">
                <a:latin typeface="Times New Roman" pitchFamily="18" charset="0"/>
                <a:cs typeface="Times New Roman" pitchFamily="18" charset="0"/>
              </a:rPr>
              <a:t>Elements of array are</a:t>
            </a:r>
          </a:p>
          <a:p>
            <a:r>
              <a:rPr lang="en-US" dirty="0" smtClean="0">
                <a:latin typeface="Times New Roman" pitchFamily="18" charset="0"/>
                <a:cs typeface="Times New Roman" pitchFamily="18" charset="0"/>
              </a:rPr>
              <a:t>1 is stored at 3108397728</a:t>
            </a:r>
          </a:p>
          <a:p>
            <a:r>
              <a:rPr lang="en-US" dirty="0" smtClean="0">
                <a:latin typeface="Times New Roman" pitchFamily="18" charset="0"/>
                <a:cs typeface="Times New Roman" pitchFamily="18" charset="0"/>
              </a:rPr>
              <a:t>2 is stored at 3108397732</a:t>
            </a:r>
          </a:p>
          <a:p>
            <a:r>
              <a:rPr lang="en-US" dirty="0" smtClean="0">
                <a:latin typeface="Times New Roman" pitchFamily="18" charset="0"/>
                <a:cs typeface="Times New Roman" pitchFamily="18" charset="0"/>
              </a:rPr>
              <a:t>3 is stored at 3108397736</a:t>
            </a:r>
          </a:p>
          <a:p>
            <a:r>
              <a:rPr lang="en-US" dirty="0" smtClean="0">
                <a:latin typeface="Times New Roman" pitchFamily="18" charset="0"/>
                <a:cs typeface="Times New Roman" pitchFamily="18" charset="0"/>
              </a:rPr>
              <a:t>4 is stored at 3108397740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838200"/>
            <a:ext cx="2286000" cy="3416320"/>
          </a:xfrm>
          <a:prstGeom prst="rect">
            <a:avLst/>
          </a:prstGeom>
          <a:noFill/>
        </p:spPr>
        <p:txBody>
          <a:bodyPr wrap="square" rtlCol="0">
            <a:spAutoFit/>
          </a:bodyPr>
          <a:lstStyle/>
          <a:p>
            <a:r>
              <a:rPr lang="en-US" dirty="0" smtClean="0">
                <a:latin typeface="Times New Roman" pitchFamily="18" charset="0"/>
                <a:cs typeface="Times New Roman" pitchFamily="18" charset="0"/>
              </a:rPr>
              <a:t>1A) (iii) x=(a&gt;b)?a:b;</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i,n,sum</a:t>
            </a:r>
            <a:r>
              <a:rPr lang="en-US" dirty="0" smtClean="0">
                <a:latin typeface="Times New Roman" pitchFamily="18" charset="0"/>
                <a:cs typeface="Times New Roman" pitchFamily="18" charset="0"/>
              </a:rPr>
              <a:t>=0;</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d",&amp;n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=1;i&lt;=</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{if(i%2==0)</a:t>
            </a:r>
          </a:p>
          <a:p>
            <a:r>
              <a:rPr lang="en-US" dirty="0" smtClean="0">
                <a:latin typeface="Times New Roman" pitchFamily="18" charset="0"/>
                <a:cs typeface="Times New Roman" pitchFamily="18" charset="0"/>
              </a:rPr>
              <a:t>  sum-=</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else</a:t>
            </a:r>
          </a:p>
          <a:p>
            <a:r>
              <a:rPr lang="en-US" dirty="0" smtClean="0">
                <a:latin typeface="Times New Roman" pitchFamily="18" charset="0"/>
                <a:cs typeface="Times New Roman" pitchFamily="18" charset="0"/>
              </a:rPr>
              <a:t>   sum+=</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d",sum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extBox 2"/>
          <p:cNvSpPr txBox="1"/>
          <p:nvPr/>
        </p:nvSpPr>
        <p:spPr>
          <a:xfrm>
            <a:off x="304800" y="4343400"/>
            <a:ext cx="21336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4) #include&lt;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i,j,n</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d",&amp;n</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&gt;=1;i--)</a:t>
            </a:r>
          </a:p>
          <a:p>
            <a:r>
              <a:rPr lang="en-US" dirty="0" smtClean="0">
                <a:latin typeface="Times New Roman" pitchFamily="18" charset="0"/>
                <a:cs typeface="Times New Roman" pitchFamily="18" charset="0"/>
              </a:rPr>
              <a:t>{for(j=1;j&lt;=</a:t>
            </a:r>
            <a:r>
              <a:rPr lang="en-US" dirty="0" err="1" smtClean="0">
                <a:latin typeface="Times New Roman" pitchFamily="18" charset="0"/>
                <a:cs typeface="Times New Roman" pitchFamily="18" charset="0"/>
              </a:rPr>
              <a:t>i;j</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   </a:t>
            </a:r>
            <a:endParaRPr lang="en-US" dirty="0">
              <a:latin typeface="Times New Roman" pitchFamily="18" charset="0"/>
              <a:cs typeface="Times New Roman" pitchFamily="18" charset="0"/>
            </a:endParaRPr>
          </a:p>
        </p:txBody>
      </p:sp>
      <p:sp>
        <p:nvSpPr>
          <p:cNvPr id="5" name="TextBox 4"/>
          <p:cNvSpPr txBox="1"/>
          <p:nvPr/>
        </p:nvSpPr>
        <p:spPr>
          <a:xfrm>
            <a:off x="2514600" y="457200"/>
            <a:ext cx="2590800" cy="4247317"/>
          </a:xfrm>
          <a:prstGeom prst="rect">
            <a:avLst/>
          </a:prstGeom>
          <a:noFill/>
        </p:spPr>
        <p:txBody>
          <a:bodyPr wrap="square" rtlCol="0">
            <a:spAutoFit/>
          </a:bodyPr>
          <a:lstStyle/>
          <a:p>
            <a:r>
              <a:rPr lang="en-US" dirty="0" smtClean="0">
                <a:latin typeface="Times New Roman" pitchFamily="18" charset="0"/>
                <a:cs typeface="Times New Roman" pitchFamily="18" charset="0"/>
              </a:rPr>
              <a:t>5) #include&lt;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fibonacci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t>
            </a:r>
          </a:p>
          <a:p>
            <a:r>
              <a:rPr lang="en-US" dirty="0" smtClean="0">
                <a:latin typeface="Times New Roman" pitchFamily="18" charset="0"/>
                <a:cs typeface="Times New Roman" pitchFamily="18" charset="0"/>
              </a:rPr>
              <a:t>{static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n1=0,n2=1,n3;</a:t>
            </a:r>
          </a:p>
          <a:p>
            <a:r>
              <a:rPr lang="en-US" dirty="0" smtClean="0">
                <a:latin typeface="Times New Roman" pitchFamily="18" charset="0"/>
                <a:cs typeface="Times New Roman" pitchFamily="18" charset="0"/>
              </a:rPr>
              <a:t>if (n&gt;0)</a:t>
            </a:r>
          </a:p>
          <a:p>
            <a:r>
              <a:rPr lang="en-US" dirty="0" smtClean="0">
                <a:latin typeface="Times New Roman" pitchFamily="18" charset="0"/>
                <a:cs typeface="Times New Roman" pitchFamily="18" charset="0"/>
              </a:rPr>
              <a:t>{n3=n1+n2;</a:t>
            </a:r>
          </a:p>
          <a:p>
            <a:r>
              <a:rPr lang="en-US" dirty="0" smtClean="0">
                <a:latin typeface="Times New Roman" pitchFamily="18" charset="0"/>
                <a:cs typeface="Times New Roman" pitchFamily="18" charset="0"/>
              </a:rPr>
              <a:t>n1=n2;</a:t>
            </a:r>
          </a:p>
          <a:p>
            <a:r>
              <a:rPr lang="en-US" dirty="0" smtClean="0">
                <a:latin typeface="Times New Roman" pitchFamily="18" charset="0"/>
                <a:cs typeface="Times New Roman" pitchFamily="18" charset="0"/>
              </a:rPr>
              <a:t>n2=n3;</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",n3);</a:t>
            </a:r>
          </a:p>
          <a:p>
            <a:r>
              <a:rPr lang="en-US" dirty="0" err="1" smtClean="0">
                <a:latin typeface="Times New Roman" pitchFamily="18" charset="0"/>
                <a:cs typeface="Times New Roman" pitchFamily="18" charset="0"/>
              </a:rPr>
              <a:t>fibonacci</a:t>
            </a:r>
            <a:r>
              <a:rPr lang="en-US" dirty="0" smtClean="0">
                <a:latin typeface="Times New Roman" pitchFamily="18" charset="0"/>
                <a:cs typeface="Times New Roman" pitchFamily="18" charset="0"/>
              </a:rPr>
              <a:t>(n-1);}}</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d",&amp;n</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("%d %d ",0,1);</a:t>
            </a:r>
          </a:p>
          <a:p>
            <a:r>
              <a:rPr lang="en-US" dirty="0" err="1" smtClean="0">
                <a:latin typeface="Times New Roman" pitchFamily="18" charset="0"/>
                <a:cs typeface="Times New Roman" pitchFamily="18" charset="0"/>
              </a:rPr>
              <a:t>fibonacci</a:t>
            </a:r>
            <a:r>
              <a:rPr lang="en-US" dirty="0" smtClean="0">
                <a:latin typeface="Times New Roman" pitchFamily="18" charset="0"/>
                <a:cs typeface="Times New Roman" pitchFamily="18" charset="0"/>
              </a:rPr>
              <a:t>(n-2);</a:t>
            </a:r>
          </a:p>
          <a:p>
            <a:r>
              <a:rPr lang="en-US" dirty="0" smtClean="0">
                <a:latin typeface="Times New Roman" pitchFamily="18" charset="0"/>
                <a:cs typeface="Times New Roman" pitchFamily="18" charset="0"/>
              </a:rPr>
              <a:t>return 0;}   </a:t>
            </a:r>
            <a:endParaRPr lang="en-US" dirty="0">
              <a:latin typeface="Times New Roman" pitchFamily="18" charset="0"/>
              <a:cs typeface="Times New Roman" pitchFamily="18" charset="0"/>
            </a:endParaRPr>
          </a:p>
        </p:txBody>
      </p:sp>
      <p:sp>
        <p:nvSpPr>
          <p:cNvPr id="6" name="TextBox 5"/>
          <p:cNvSpPr txBox="1"/>
          <p:nvPr/>
        </p:nvSpPr>
        <p:spPr>
          <a:xfrm>
            <a:off x="5486400" y="457200"/>
            <a:ext cx="3352800" cy="3970318"/>
          </a:xfrm>
          <a:prstGeom prst="rect">
            <a:avLst/>
          </a:prstGeom>
          <a:noFill/>
        </p:spPr>
        <p:txBody>
          <a:bodyPr wrap="square" rtlCol="0">
            <a:spAutoFit/>
          </a:bodyPr>
          <a:lstStyle/>
          <a:p>
            <a:r>
              <a:rPr lang="en-US" dirty="0" smtClean="0">
                <a:latin typeface="Times New Roman" pitchFamily="18" charset="0"/>
                <a:cs typeface="Times New Roman" pitchFamily="18" charset="0"/>
              </a:rPr>
              <a:t>6) #include&lt;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i,arr</a:t>
            </a:r>
            <a:r>
              <a:rPr lang="en-US" dirty="0" smtClean="0">
                <a:latin typeface="Times New Roman" pitchFamily="18" charset="0"/>
                <a:cs typeface="Times New Roman" pitchFamily="18" charset="0"/>
              </a:rPr>
              <a:t>[11]={0};</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=0;i&lt;10;i++)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d",&amp;arr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=0;i&lt;10;i++)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[%d]=%d ",</a:t>
            </a:r>
            <a:r>
              <a:rPr lang="en-US" dirty="0" err="1" smtClean="0">
                <a:latin typeface="Times New Roman" pitchFamily="18" charset="0"/>
                <a:cs typeface="Times New Roman" pitchFamily="18" charset="0"/>
              </a:rPr>
              <a:t>i,arr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=10;i&gt;=4;i--)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[i-1];</a:t>
            </a:r>
          </a:p>
          <a:p>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[3]=42;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=0;i&lt;=10;i++)</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[%d]=%d ",</a:t>
            </a:r>
            <a:r>
              <a:rPr lang="en-US" dirty="0" err="1" smtClean="0">
                <a:latin typeface="Times New Roman" pitchFamily="18" charset="0"/>
                <a:cs typeface="Times New Roman" pitchFamily="18" charset="0"/>
              </a:rPr>
              <a:t>i,arr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TextBox 6"/>
          <p:cNvSpPr txBox="1"/>
          <p:nvPr/>
        </p:nvSpPr>
        <p:spPr>
          <a:xfrm>
            <a:off x="2819400" y="5410200"/>
            <a:ext cx="6172200" cy="1200329"/>
          </a:xfrm>
          <a:prstGeom prst="rect">
            <a:avLst/>
          </a:prstGeom>
          <a:noFill/>
        </p:spPr>
        <p:txBody>
          <a:bodyPr wrap="square" rtlCol="0">
            <a:spAutoFit/>
          </a:bodyPr>
          <a:lstStyle/>
          <a:p>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[0]=1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[1]=2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[3]=4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[4]=5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[5]=6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[6]=7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[7]=8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[8]=9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[9]=0 </a:t>
            </a:r>
          </a:p>
          <a:p>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[0]=1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[1]=2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[2]=3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[3]=42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[4]=4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[5]=5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[6]=6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[7]=7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[8]=8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[9]=9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[10]=0 </a:t>
            </a:r>
            <a:endParaRPr lang="en-US" dirty="0">
              <a:latin typeface="Times New Roman" pitchFamily="18" charset="0"/>
              <a:cs typeface="Times New Roman" pitchFamily="18" charset="0"/>
            </a:endParaRPr>
          </a:p>
        </p:txBody>
      </p:sp>
      <p:cxnSp>
        <p:nvCxnSpPr>
          <p:cNvPr id="9" name="Straight Arrow Connector 8"/>
          <p:cNvCxnSpPr/>
          <p:nvPr/>
        </p:nvCxnSpPr>
        <p:spPr>
          <a:xfrm rot="16200000" flipH="1">
            <a:off x="6591300" y="49149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228600"/>
            <a:ext cx="2133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Mid term paper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1745</TotalTime>
  <Words>961</Words>
  <Application>Microsoft Office PowerPoint</Application>
  <PresentationFormat>On-screen Show (4:3)</PresentationFormat>
  <Paragraphs>193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213</cp:revision>
  <dcterms:created xsi:type="dcterms:W3CDTF">2021-05-08T12:30:04Z</dcterms:created>
  <dcterms:modified xsi:type="dcterms:W3CDTF">2021-07-08T07:59:17Z</dcterms:modified>
</cp:coreProperties>
</file>