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2" r:id="rId14"/>
    <p:sldId id="273" r:id="rId15"/>
    <p:sldId id="274" r:id="rId16"/>
    <p:sldId id="275" r:id="rId17"/>
    <p:sldId id="276"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16"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03C11-B536-4AC2-9FA6-4ACE52394EB7}" type="datetimeFigureOut">
              <a:rPr lang="en-US" smtClean="0"/>
              <a:pPr/>
              <a:t>6/6/2021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6B0C5-9A3D-468E-BCA8-88AE419B7C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D6B0C5-9A3D-468E-BCA8-88AE419B7C0B}"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D6B0C5-9A3D-468E-BCA8-88AE419B7C0B}"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FDA75D-77E6-4020-A5C5-F1451CCA7451}"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DA75D-77E6-4020-A5C5-F1451CCA7451}"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DA75D-77E6-4020-A5C5-F1451CCA7451}"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DA75D-77E6-4020-A5C5-F1451CCA7451}"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DA75D-77E6-4020-A5C5-F1451CCA7451}"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FDA75D-77E6-4020-A5C5-F1451CCA7451}"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FDA75D-77E6-4020-A5C5-F1451CCA7451}" type="datetimeFigureOut">
              <a:rPr lang="en-US" smtClean="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DA75D-77E6-4020-A5C5-F1451CCA7451}"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DA75D-77E6-4020-A5C5-F1451CCA7451}" type="datetimeFigureOut">
              <a:rPr lang="en-US" smtClean="0"/>
              <a:pPr/>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DA75D-77E6-4020-A5C5-F1451CCA7451}"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DA75D-77E6-4020-A5C5-F1451CCA7451}"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6AA4B-B75E-43CA-A695-4D3E8908E6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DA75D-77E6-4020-A5C5-F1451CCA7451}" type="datetimeFigureOut">
              <a:rPr lang="en-US" smtClean="0"/>
              <a:pPr/>
              <a:t>6/6/2021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6AA4B-B75E-43CA-A695-4D3E8908E6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5410200"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Arrays</a:t>
            </a:r>
          </a:p>
          <a:p>
            <a:r>
              <a:rPr lang="en-US" dirty="0" smtClean="0">
                <a:latin typeface="Times New Roman" pitchFamily="18" charset="0"/>
                <a:cs typeface="Times New Roman" pitchFamily="18" charset="0"/>
              </a:rPr>
              <a:t>An array is a collective name given to a </a:t>
            </a:r>
            <a:r>
              <a:rPr lang="en-US" u="sng" dirty="0" smtClean="0">
                <a:latin typeface="Times New Roman" pitchFamily="18" charset="0"/>
                <a:cs typeface="Times New Roman" pitchFamily="18" charset="0"/>
              </a:rPr>
              <a:t>group of similar quantities</a:t>
            </a:r>
          </a:p>
        </p:txBody>
      </p:sp>
      <p:sp>
        <p:nvSpPr>
          <p:cNvPr id="5" name="TextBox 4"/>
          <p:cNvSpPr txBox="1"/>
          <p:nvPr/>
        </p:nvSpPr>
        <p:spPr>
          <a:xfrm>
            <a:off x="6248400" y="304800"/>
            <a:ext cx="2667000" cy="923330"/>
          </a:xfrm>
          <a:prstGeom prst="rect">
            <a:avLst/>
          </a:prstGeom>
          <a:noFill/>
        </p:spPr>
        <p:txBody>
          <a:bodyPr wrap="square" rtlCol="0">
            <a:spAutoFit/>
          </a:bodyPr>
          <a:lstStyle/>
          <a:p>
            <a:r>
              <a:rPr lang="en-US" dirty="0" smtClean="0">
                <a:latin typeface="Times New Roman" pitchFamily="18" charset="0"/>
                <a:cs typeface="Times New Roman" pitchFamily="18" charset="0"/>
              </a:rPr>
              <a:t>% marks of 100 students</a:t>
            </a:r>
          </a:p>
          <a:p>
            <a:r>
              <a:rPr lang="en-US" dirty="0" smtClean="0">
                <a:latin typeface="Times New Roman" pitchFamily="18" charset="0"/>
                <a:cs typeface="Times New Roman" pitchFamily="18" charset="0"/>
              </a:rPr>
              <a:t>Salaries of 300 employees</a:t>
            </a:r>
          </a:p>
          <a:p>
            <a:r>
              <a:rPr lang="en-US" dirty="0" smtClean="0">
                <a:latin typeface="Times New Roman" pitchFamily="18" charset="0"/>
                <a:cs typeface="Times New Roman" pitchFamily="18" charset="0"/>
              </a:rPr>
              <a:t>Ages of 50 employees</a:t>
            </a:r>
          </a:p>
        </p:txBody>
      </p:sp>
      <p:cxnSp>
        <p:nvCxnSpPr>
          <p:cNvPr id="7" name="Straight Arrow Connector 6"/>
          <p:cNvCxnSpPr>
            <a:endCxn id="5" idx="1"/>
          </p:cNvCxnSpPr>
          <p:nvPr/>
        </p:nvCxnSpPr>
        <p:spPr>
          <a:xfrm>
            <a:off x="5410200" y="685800"/>
            <a:ext cx="838200" cy="80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400" y="1295400"/>
            <a:ext cx="8763000" cy="5909310"/>
          </a:xfrm>
          <a:prstGeom prst="rect">
            <a:avLst/>
          </a:prstGeom>
          <a:noFill/>
        </p:spPr>
        <p:txBody>
          <a:bodyPr wrap="square" rtlCol="0">
            <a:spAutoFit/>
          </a:bodyPr>
          <a:lstStyle/>
          <a:p>
            <a:r>
              <a:rPr lang="en-US" dirty="0" smtClean="0">
                <a:latin typeface="Times New Roman" pitchFamily="18" charset="0"/>
                <a:cs typeface="Times New Roman" pitchFamily="18" charset="0"/>
              </a:rPr>
              <a:t>Each member in the group is referred to by its position in the group</a:t>
            </a:r>
          </a:p>
          <a:p>
            <a:r>
              <a:rPr lang="en-US" dirty="0" smtClean="0">
                <a:latin typeface="Times New Roman" pitchFamily="18" charset="0"/>
                <a:cs typeface="Times New Roman" pitchFamily="18" charset="0"/>
              </a:rPr>
              <a:t>A={92, 31, 56, 72, 23}, A[0]=92, A[1]=31, A[2]=56, A[3]=72, A[4]=23</a:t>
            </a:r>
          </a:p>
          <a:p>
            <a:r>
              <a:rPr lang="en-US" dirty="0" smtClean="0">
                <a:latin typeface="Times New Roman" pitchFamily="18" charset="0"/>
                <a:cs typeface="Times New Roman" pitchFamily="18" charset="0"/>
              </a:rPr>
              <a:t>An array is a collection of similar elements, could be all </a:t>
            </a:r>
            <a:r>
              <a:rPr lang="en-US" dirty="0" err="1" smtClean="0">
                <a:latin typeface="Times New Roman" pitchFamily="18" charset="0"/>
                <a:cs typeface="Times New Roman" pitchFamily="18" charset="0"/>
              </a:rPr>
              <a:t>ints</a:t>
            </a:r>
            <a:r>
              <a:rPr lang="en-US" dirty="0" smtClean="0">
                <a:latin typeface="Times New Roman" pitchFamily="18" charset="0"/>
                <a:cs typeface="Times New Roman" pitchFamily="18" charset="0"/>
              </a:rPr>
              <a:t>, all floats, all chars etc. </a:t>
            </a:r>
          </a:p>
          <a:p>
            <a:r>
              <a:rPr lang="en-US" dirty="0" smtClean="0">
                <a:latin typeface="Times New Roman" pitchFamily="18" charset="0"/>
                <a:cs typeface="Times New Roman" pitchFamily="18" charset="0"/>
              </a:rPr>
              <a:t>Array of characters is called a string whereas an array of </a:t>
            </a:r>
            <a:r>
              <a:rPr lang="en-US" dirty="0" err="1" smtClean="0">
                <a:latin typeface="Times New Roman" pitchFamily="18" charset="0"/>
                <a:cs typeface="Times New Roman" pitchFamily="18" charset="0"/>
              </a:rPr>
              <a:t>ints</a:t>
            </a:r>
            <a:r>
              <a:rPr lang="en-US" dirty="0" smtClean="0">
                <a:latin typeface="Times New Roman" pitchFamily="18" charset="0"/>
                <a:cs typeface="Times New Roman" pitchFamily="18" charset="0"/>
              </a:rPr>
              <a:t>/floats is called an array</a:t>
            </a:r>
          </a:p>
          <a:p>
            <a:endParaRPr lang="en-US" dirty="0">
              <a:latin typeface="Times New Roman" pitchFamily="18" charset="0"/>
              <a:cs typeface="Times New Roman" pitchFamily="18" charset="0"/>
            </a:endParaRPr>
          </a:p>
          <a:p>
            <a:r>
              <a:rPr lang="en-US" u="sng" dirty="0" smtClean="0">
                <a:latin typeface="Times New Roman" pitchFamily="18" charset="0"/>
                <a:cs typeface="Times New Roman" pitchFamily="18" charset="0"/>
              </a:rPr>
              <a:t>Array declarations</a:t>
            </a:r>
          </a:p>
          <a:p>
            <a:r>
              <a:rPr lang="en-US" dirty="0" smtClean="0">
                <a:latin typeface="Times New Roman" pitchFamily="18" charset="0"/>
                <a:cs typeface="Times New Roman" pitchFamily="18" charset="0"/>
              </a:rPr>
              <a:t>An array needs to be declared so that the compiler will know the type and size of the array</a:t>
            </a:r>
          </a:p>
          <a:p>
            <a:r>
              <a:rPr lang="en-US" dirty="0" err="1">
                <a:latin typeface="Times New Roman" pitchFamily="18" charset="0"/>
                <a:cs typeface="Times New Roman" pitchFamily="18" charset="0"/>
              </a:rPr>
              <a:t>i</a:t>
            </a:r>
            <a:r>
              <a:rPr lang="en-US" dirty="0" err="1" smtClean="0">
                <a:latin typeface="Times New Roman" pitchFamily="18" charset="0"/>
                <a:cs typeface="Times New Roman" pitchFamily="18" charset="0"/>
              </a:rPr>
              <a:t>nt</a:t>
            </a:r>
            <a:r>
              <a:rPr lang="en-US" dirty="0" smtClean="0">
                <a:latin typeface="Times New Roman" pitchFamily="18" charset="0"/>
                <a:cs typeface="Times New Roman" pitchFamily="18" charset="0"/>
              </a:rPr>
              <a:t> marks[50]; </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 for type of the array elements</a:t>
            </a:r>
          </a:p>
          <a:p>
            <a:r>
              <a:rPr lang="en-US" dirty="0" smtClean="0">
                <a:latin typeface="Times New Roman" pitchFamily="18" charset="0"/>
                <a:cs typeface="Times New Roman" pitchFamily="18" charset="0"/>
              </a:rPr>
              <a:t>marks – name of the array</a:t>
            </a:r>
          </a:p>
          <a:p>
            <a:r>
              <a:rPr lang="en-US" dirty="0" smtClean="0">
                <a:latin typeface="Times New Roman" pitchFamily="18" charset="0"/>
                <a:cs typeface="Times New Roman" pitchFamily="18" charset="0"/>
              </a:rPr>
              <a:t>[ ] – tells the compiler that we are dealing with an array</a:t>
            </a:r>
          </a:p>
          <a:p>
            <a:r>
              <a:rPr lang="en-US" dirty="0" smtClean="0">
                <a:latin typeface="Times New Roman" pitchFamily="18" charset="0"/>
                <a:cs typeface="Times New Roman" pitchFamily="18" charset="0"/>
              </a:rPr>
              <a:t>50 – number of integer elements in the array marks</a:t>
            </a:r>
          </a:p>
          <a:p>
            <a:endParaRPr lang="en-US" dirty="0">
              <a:latin typeface="Times New Roman" pitchFamily="18" charset="0"/>
              <a:cs typeface="Times New Roman" pitchFamily="18" charset="0"/>
            </a:endParaRPr>
          </a:p>
          <a:p>
            <a:r>
              <a:rPr lang="en-US" u="sng" dirty="0" smtClean="0">
                <a:latin typeface="Times New Roman" pitchFamily="18" charset="0"/>
                <a:cs typeface="Times New Roman" pitchFamily="18" charset="0"/>
              </a:rPr>
              <a:t>Array initialization</a:t>
            </a:r>
          </a:p>
          <a:p>
            <a:r>
              <a:rPr lang="en-US" dirty="0" err="1">
                <a:latin typeface="Times New Roman" pitchFamily="18" charset="0"/>
                <a:cs typeface="Times New Roman" pitchFamily="18" charset="0"/>
              </a:rPr>
              <a:t>i</a:t>
            </a:r>
            <a:r>
              <a:rPr lang="en-US" dirty="0" err="1" smtClean="0">
                <a:latin typeface="Times New Roman" pitchFamily="18" charset="0"/>
                <a:cs typeface="Times New Roman" pitchFamily="18" charset="0"/>
              </a:rPr>
              <a:t>nt</a:t>
            </a:r>
            <a:r>
              <a:rPr lang="en-US" dirty="0" smtClean="0">
                <a:latin typeface="Times New Roman" pitchFamily="18" charset="0"/>
                <a:cs typeface="Times New Roman" pitchFamily="18" charset="0"/>
              </a:rPr>
              <a:t> num[6]  = {2, 4, 12, 5, 40, 6};</a:t>
            </a:r>
          </a:p>
          <a:p>
            <a:r>
              <a:rPr lang="en-US" dirty="0" smtClean="0">
                <a:latin typeface="Times New Roman" pitchFamily="18" charset="0"/>
                <a:cs typeface="Times New Roman" pitchFamily="18" charset="0"/>
              </a:rPr>
              <a:t>Till the array elements are not given any specific values, they are supposed to contain garbage values</a:t>
            </a:r>
          </a:p>
          <a:p>
            <a:r>
              <a:rPr lang="en-US" dirty="0" err="1">
                <a:latin typeface="Times New Roman" pitchFamily="18" charset="0"/>
                <a:cs typeface="Times New Roman" pitchFamily="18" charset="0"/>
              </a:rPr>
              <a:t>i</a:t>
            </a:r>
            <a:r>
              <a:rPr lang="en-US" dirty="0" err="1" smtClean="0">
                <a:latin typeface="Times New Roman" pitchFamily="18" charset="0"/>
                <a:cs typeface="Times New Roman" pitchFamily="18" charset="0"/>
              </a:rPr>
              <a:t>nt</a:t>
            </a:r>
            <a:r>
              <a:rPr lang="en-US" dirty="0" smtClean="0">
                <a:latin typeface="Times New Roman" pitchFamily="18" charset="0"/>
                <a:cs typeface="Times New Roman" pitchFamily="18" charset="0"/>
              </a:rPr>
              <a:t> n[ ] = {5, 6, 10, 12, 2, 1};</a:t>
            </a:r>
          </a:p>
          <a:p>
            <a:r>
              <a:rPr lang="en-US" dirty="0" smtClean="0">
                <a:latin typeface="Times New Roman" pitchFamily="18" charset="0"/>
                <a:cs typeface="Times New Roman" pitchFamily="18" charset="0"/>
              </a:rPr>
              <a:t>Array initialization at the time of declaration, so mentioning the dimension of the array is optional</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369332"/>
          </a:xfrm>
          <a:prstGeom prst="rect">
            <a:avLst/>
          </a:prstGeom>
        </p:spPr>
        <p:txBody>
          <a:bodyPr wrap="square">
            <a:spAutoFit/>
          </a:bodyPr>
          <a:lstStyle/>
          <a:p>
            <a:r>
              <a:rPr lang="en-US" u="sng" dirty="0" smtClean="0">
                <a:latin typeface="Times New Roman" pitchFamily="18" charset="0"/>
                <a:cs typeface="Times New Roman" pitchFamily="18" charset="0"/>
              </a:rPr>
              <a:t>Storage of names in memory</a:t>
            </a:r>
          </a:p>
        </p:txBody>
      </p:sp>
      <p:graphicFrame>
        <p:nvGraphicFramePr>
          <p:cNvPr id="3" name="Table 2"/>
          <p:cNvGraphicFramePr>
            <a:graphicFrameLocks noGrp="1"/>
          </p:cNvGraphicFramePr>
          <p:nvPr/>
        </p:nvGraphicFramePr>
        <p:xfrm>
          <a:off x="1371600" y="838200"/>
          <a:ext cx="6096000" cy="148336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P</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G</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h</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\0</a:t>
                      </a:r>
                      <a:endParaRPr lang="en-US" dirty="0">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c>
                  <a:txBody>
                    <a:bodyPr/>
                    <a:lstStyle/>
                    <a:p>
                      <a:endParaRPr lang="en-US">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
        <p:nvSpPr>
          <p:cNvPr id="4" name="TextBox 3"/>
          <p:cNvSpPr txBox="1"/>
          <p:nvPr/>
        </p:nvSpPr>
        <p:spPr>
          <a:xfrm>
            <a:off x="609600" y="1219200"/>
            <a:ext cx="7620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65464</a:t>
            </a:r>
            <a:endParaRPr lang="en-US" sz="1600" dirty="0">
              <a:latin typeface="Times New Roman" pitchFamily="18" charset="0"/>
              <a:cs typeface="Times New Roman" pitchFamily="18" charset="0"/>
            </a:endParaRPr>
          </a:p>
        </p:txBody>
      </p:sp>
      <p:sp>
        <p:nvSpPr>
          <p:cNvPr id="5" name="TextBox 4"/>
          <p:cNvSpPr txBox="1"/>
          <p:nvPr/>
        </p:nvSpPr>
        <p:spPr>
          <a:xfrm>
            <a:off x="609600" y="838200"/>
            <a:ext cx="7620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65454</a:t>
            </a:r>
            <a:endParaRPr lang="en-US" sz="1600" dirty="0">
              <a:latin typeface="Times New Roman" pitchFamily="18" charset="0"/>
              <a:cs typeface="Times New Roman" pitchFamily="18" charset="0"/>
            </a:endParaRPr>
          </a:p>
        </p:txBody>
      </p:sp>
      <p:sp>
        <p:nvSpPr>
          <p:cNvPr id="6" name="TextBox 5"/>
          <p:cNvSpPr txBox="1"/>
          <p:nvPr/>
        </p:nvSpPr>
        <p:spPr>
          <a:xfrm>
            <a:off x="609600" y="1981200"/>
            <a:ext cx="7620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65484</a:t>
            </a:r>
            <a:endParaRPr lang="en-US" sz="1600" dirty="0">
              <a:latin typeface="Times New Roman" pitchFamily="18" charset="0"/>
              <a:cs typeface="Times New Roman" pitchFamily="18" charset="0"/>
            </a:endParaRPr>
          </a:p>
        </p:txBody>
      </p:sp>
      <p:sp>
        <p:nvSpPr>
          <p:cNvPr id="7" name="TextBox 6"/>
          <p:cNvSpPr txBox="1"/>
          <p:nvPr/>
        </p:nvSpPr>
        <p:spPr>
          <a:xfrm>
            <a:off x="609600" y="1600200"/>
            <a:ext cx="7620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65474</a:t>
            </a:r>
            <a:endParaRPr lang="en-US" sz="1600" dirty="0">
              <a:latin typeface="Times New Roman" pitchFamily="18" charset="0"/>
              <a:cs typeface="Times New Roman" pitchFamily="18" charset="0"/>
            </a:endParaRPr>
          </a:p>
        </p:txBody>
      </p:sp>
      <p:sp>
        <p:nvSpPr>
          <p:cNvPr id="8" name="TextBox 7"/>
          <p:cNvSpPr txBox="1"/>
          <p:nvPr/>
        </p:nvSpPr>
        <p:spPr>
          <a:xfrm>
            <a:off x="7467600" y="838200"/>
            <a:ext cx="838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4 bytes</a:t>
            </a:r>
            <a:endParaRPr lang="en-US" sz="1600" dirty="0">
              <a:latin typeface="Times New Roman" pitchFamily="18" charset="0"/>
              <a:cs typeface="Times New Roman" pitchFamily="18" charset="0"/>
            </a:endParaRPr>
          </a:p>
        </p:txBody>
      </p:sp>
      <p:sp>
        <p:nvSpPr>
          <p:cNvPr id="9" name="TextBox 8"/>
          <p:cNvSpPr txBox="1"/>
          <p:nvPr/>
        </p:nvSpPr>
        <p:spPr>
          <a:xfrm>
            <a:off x="7467600" y="1981200"/>
            <a:ext cx="838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7 bytes</a:t>
            </a:r>
            <a:endParaRPr lang="en-US" sz="1600" dirty="0">
              <a:latin typeface="Times New Roman" pitchFamily="18" charset="0"/>
              <a:cs typeface="Times New Roman" pitchFamily="18" charset="0"/>
            </a:endParaRPr>
          </a:p>
        </p:txBody>
      </p:sp>
      <p:sp>
        <p:nvSpPr>
          <p:cNvPr id="10" name="TextBox 9"/>
          <p:cNvSpPr txBox="1"/>
          <p:nvPr/>
        </p:nvSpPr>
        <p:spPr>
          <a:xfrm>
            <a:off x="7467600" y="1600200"/>
            <a:ext cx="838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6 bytes</a:t>
            </a:r>
            <a:endParaRPr lang="en-US" sz="1600" dirty="0">
              <a:latin typeface="Times New Roman" pitchFamily="18" charset="0"/>
              <a:cs typeface="Times New Roman" pitchFamily="18" charset="0"/>
            </a:endParaRPr>
          </a:p>
        </p:txBody>
      </p:sp>
      <p:sp>
        <p:nvSpPr>
          <p:cNvPr id="11" name="TextBox 10"/>
          <p:cNvSpPr txBox="1"/>
          <p:nvPr/>
        </p:nvSpPr>
        <p:spPr>
          <a:xfrm>
            <a:off x="7467600" y="1219200"/>
            <a:ext cx="838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7 bytes</a:t>
            </a:r>
            <a:endParaRPr lang="en-US" sz="1600" dirty="0">
              <a:latin typeface="Times New Roman" pitchFamily="18" charset="0"/>
              <a:cs typeface="Times New Roman" pitchFamily="18" charset="0"/>
            </a:endParaRPr>
          </a:p>
        </p:txBody>
      </p:sp>
      <p:sp>
        <p:nvSpPr>
          <p:cNvPr id="12" name="TextBox 11"/>
          <p:cNvSpPr txBox="1"/>
          <p:nvPr/>
        </p:nvSpPr>
        <p:spPr>
          <a:xfrm>
            <a:off x="152400" y="2514600"/>
            <a:ext cx="88392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Difficulty: Wastage of space </a:t>
            </a:r>
            <a:r>
              <a:rPr lang="en-US" smtClean="0">
                <a:latin typeface="Times New Roman" pitchFamily="18" charset="0"/>
                <a:cs typeface="Times New Roman" pitchFamily="18" charset="0"/>
              </a:rPr>
              <a:t>as the </a:t>
            </a:r>
            <a:r>
              <a:rPr lang="en-US" dirty="0" smtClean="0">
                <a:latin typeface="Times New Roman" pitchFamily="18" charset="0"/>
                <a:cs typeface="Times New Roman" pitchFamily="18" charset="0"/>
              </a:rPr>
              <a:t>required memory space is only 24 bytes but it reserves 40 bytes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839200" cy="6186309"/>
          </a:xfrm>
          <a:prstGeom prst="rect">
            <a:avLst/>
          </a:prstGeom>
          <a:noFill/>
        </p:spPr>
        <p:txBody>
          <a:bodyPr wrap="square" rtlCol="0">
            <a:spAutoFit/>
          </a:bodyPr>
          <a:lstStyle/>
          <a:p>
            <a:r>
              <a:rPr lang="en-US" b="1" dirty="0" smtClean="0">
                <a:latin typeface="Times New Roman" pitchFamily="18" charset="0"/>
                <a:cs typeface="Times New Roman" pitchFamily="18" charset="0"/>
              </a:rPr>
              <a:t>C preprocessor</a:t>
            </a:r>
          </a:p>
          <a:p>
            <a:r>
              <a:rPr lang="en-US" dirty="0" smtClean="0">
                <a:latin typeface="Times New Roman" pitchFamily="18" charset="0"/>
                <a:cs typeface="Times New Roman" pitchFamily="18" charset="0"/>
              </a:rPr>
              <a:t>A program that processes source program before it is passed to the compiler</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Macro substitution directive of preprocessor</a:t>
            </a:r>
          </a:p>
          <a:p>
            <a:r>
              <a:rPr lang="en-US" dirty="0" smtClean="0">
                <a:latin typeface="Times New Roman" pitchFamily="18" charset="0"/>
                <a:cs typeface="Times New Roman" pitchFamily="18" charset="0"/>
              </a:rPr>
              <a:t>A process where an identifier is replaced by a predefined string composed of one or more tokens</a:t>
            </a:r>
          </a:p>
          <a:p>
            <a:r>
              <a:rPr lang="en-US" dirty="0" smtClean="0">
                <a:latin typeface="Times New Roman" pitchFamily="18" charset="0"/>
                <a:cs typeface="Times New Roman" pitchFamily="18" charset="0"/>
              </a:rPr>
              <a:t>Preprocessor accomplishes the task under the directive of #define statement</a:t>
            </a:r>
          </a:p>
          <a:p>
            <a:r>
              <a:rPr lang="en-US" dirty="0" smtClean="0">
                <a:latin typeface="Times New Roman" pitchFamily="18" charset="0"/>
                <a:cs typeface="Times New Roman" pitchFamily="18" charset="0"/>
              </a:rPr>
              <a:t># define identifier string – Macro definition not terminated by the semicolon</a:t>
            </a:r>
          </a:p>
          <a:p>
            <a:r>
              <a:rPr lang="en-US" dirty="0" smtClean="0">
                <a:latin typeface="Times New Roman" pitchFamily="18" charset="0"/>
                <a:cs typeface="Times New Roman" pitchFamily="18" charset="0"/>
              </a:rPr>
              <a:t>                                        -- If this statement is included in the program at the beginning, </a:t>
            </a:r>
          </a:p>
          <a:p>
            <a:r>
              <a:rPr lang="en-US" dirty="0" smtClean="0">
                <a:latin typeface="Times New Roman" pitchFamily="18" charset="0"/>
                <a:cs typeface="Times New Roman" pitchFamily="18" charset="0"/>
              </a:rPr>
              <a:t>                                            then the preprocessor replaces  every occurrence of the </a:t>
            </a:r>
          </a:p>
          <a:p>
            <a:r>
              <a:rPr lang="en-US" dirty="0" smtClean="0">
                <a:latin typeface="Times New Roman" pitchFamily="18" charset="0"/>
                <a:cs typeface="Times New Roman" pitchFamily="18" charset="0"/>
              </a:rPr>
              <a:t>                                            identifier in the source code by the string</a:t>
            </a:r>
          </a:p>
          <a:p>
            <a:r>
              <a:rPr lang="en-US" dirty="0" smtClean="0">
                <a:latin typeface="Times New Roman" pitchFamily="18" charset="0"/>
                <a:cs typeface="Times New Roman" pitchFamily="18" charset="0"/>
              </a:rPr>
              <a:t>#define COUNT 100       All macros are written in capital to identify them as symbolic</a:t>
            </a:r>
          </a:p>
          <a:p>
            <a:r>
              <a:rPr lang="en-US" dirty="0" smtClean="0">
                <a:latin typeface="Times New Roman" pitchFamily="18" charset="0"/>
                <a:cs typeface="Times New Roman" pitchFamily="18" charset="0"/>
              </a:rPr>
              <a:t>#define FALSE 0             constants</a:t>
            </a:r>
          </a:p>
          <a:p>
            <a:r>
              <a:rPr lang="en-US" dirty="0" smtClean="0">
                <a:latin typeface="Times New Roman" pitchFamily="18" charset="0"/>
                <a:cs typeface="Times New Roman" pitchFamily="18" charset="0"/>
              </a:rPr>
              <a:t>#define SUBJECTS 6</a:t>
            </a:r>
          </a:p>
          <a:p>
            <a:r>
              <a:rPr lang="en-US" dirty="0" smtClean="0">
                <a:latin typeface="Times New Roman" pitchFamily="18" charset="0"/>
                <a:cs typeface="Times New Roman" pitchFamily="18" charset="0"/>
              </a:rPr>
              <a:t>#define PI 3.1416</a:t>
            </a:r>
          </a:p>
          <a:p>
            <a:r>
              <a:rPr lang="en-US" dirty="0" smtClean="0">
                <a:latin typeface="Times New Roman" pitchFamily="18" charset="0"/>
                <a:cs typeface="Times New Roman" pitchFamily="18" charset="0"/>
              </a:rPr>
              <a:t>#define M 5 --- Replace all occurrence of M with 5, starting from the line of definition to</a:t>
            </a:r>
          </a:p>
          <a:p>
            <a:r>
              <a:rPr lang="en-US" dirty="0" smtClean="0">
                <a:latin typeface="Times New Roman" pitchFamily="18" charset="0"/>
                <a:cs typeface="Times New Roman" pitchFamily="18" charset="0"/>
              </a:rPr>
              <a:t>                         the end of the program, however a macro inside a string does not replaced</a:t>
            </a:r>
          </a:p>
          <a:p>
            <a:r>
              <a:rPr lang="en-US" dirty="0" smtClean="0">
                <a:latin typeface="Times New Roman" pitchFamily="18" charset="0"/>
                <a:cs typeface="Times New Roman" pitchFamily="18" charset="0"/>
              </a:rPr>
              <a:t>total = M*value;              After preprocessing these two lines become</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(“M=%d\n”, M);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total=5*value;</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(“M=%d\n”, 5</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 string, left unchanged during macro substitution</a:t>
            </a:r>
            <a:endParaRPr lang="en-US" dirty="0">
              <a:latin typeface="Times New Roman" pitchFamily="18" charset="0"/>
              <a:cs typeface="Times New Roman" pitchFamily="18" charset="0"/>
            </a:endParaRPr>
          </a:p>
        </p:txBody>
      </p:sp>
      <p:sp>
        <p:nvSpPr>
          <p:cNvPr id="3" name="Right Brace 2"/>
          <p:cNvSpPr/>
          <p:nvPr/>
        </p:nvSpPr>
        <p:spPr>
          <a:xfrm>
            <a:off x="2438400" y="3505200"/>
            <a:ext cx="762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p:cNvSpPr/>
          <p:nvPr/>
        </p:nvSpPr>
        <p:spPr>
          <a:xfrm>
            <a:off x="2438400" y="5105400"/>
            <a:ext cx="45719"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rot="5400000">
            <a:off x="3429794" y="6019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3200400" y="5867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57600" y="5867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839200" cy="5632311"/>
          </a:xfrm>
          <a:prstGeom prst="rect">
            <a:avLst/>
          </a:prstGeom>
          <a:noFill/>
        </p:spPr>
        <p:txBody>
          <a:bodyPr wrap="square" rtlCol="0">
            <a:spAutoFit/>
          </a:bodyPr>
          <a:lstStyle/>
          <a:p>
            <a:r>
              <a:rPr lang="en-US" dirty="0" smtClean="0">
                <a:latin typeface="Times New Roman" pitchFamily="18" charset="0"/>
                <a:cs typeface="Times New Roman" pitchFamily="18" charset="0"/>
              </a:rPr>
              <a:t>#define AREA 12*15.46</a:t>
            </a:r>
          </a:p>
          <a:p>
            <a:r>
              <a:rPr lang="en-US" dirty="0" smtClean="0">
                <a:latin typeface="Times New Roman" pitchFamily="18" charset="0"/>
                <a:cs typeface="Times New Roman" pitchFamily="18" charset="0"/>
              </a:rPr>
              <a:t>#define TWO-PI 2.0*3.1416</a:t>
            </a:r>
          </a:p>
          <a:p>
            <a:r>
              <a:rPr lang="en-US" dirty="0" smtClean="0">
                <a:latin typeface="Times New Roman" pitchFamily="18" charset="0"/>
                <a:cs typeface="Times New Roman" pitchFamily="18" charset="0"/>
              </a:rPr>
              <a:t>#define D (45-22)</a:t>
            </a:r>
          </a:p>
          <a:p>
            <a:r>
              <a:rPr lang="en-US" dirty="0" smtClean="0">
                <a:latin typeface="Times New Roman" pitchFamily="18" charset="0"/>
                <a:cs typeface="Times New Roman" pitchFamily="18" charset="0"/>
              </a:rPr>
              <a:t>#define A (78+32)</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ratio D/A; -- becomes (45-22)/(78+32) after preprocessor substitution for D and A</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User </a:t>
            </a:r>
            <a:r>
              <a:rPr lang="en-US" u="sng" dirty="0" smtClean="0">
                <a:latin typeface="Times New Roman" pitchFamily="18" charset="0"/>
                <a:cs typeface="Times New Roman" pitchFamily="18" charset="0"/>
              </a:rPr>
              <a:t>defined type declaration</a:t>
            </a:r>
          </a:p>
          <a:p>
            <a:r>
              <a:rPr lang="en-US" dirty="0" smtClean="0">
                <a:latin typeface="Times New Roman" pitchFamily="18" charset="0"/>
                <a:cs typeface="Times New Roman" pitchFamily="18" charset="0"/>
              </a:rPr>
              <a:t>C supports a feature known as “type-definition” that allows user to define an identifier that would represent an existing data type</a:t>
            </a:r>
          </a:p>
          <a:p>
            <a:r>
              <a:rPr lang="en-US" dirty="0" smtClean="0">
                <a:latin typeface="Times New Roman" pitchFamily="18" charset="0"/>
                <a:cs typeface="Times New Roman" pitchFamily="18" charset="0"/>
              </a:rPr>
              <a:t>Syntax</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typedef</a:t>
            </a:r>
            <a:r>
              <a:rPr lang="en-US" dirty="0" smtClean="0">
                <a:latin typeface="Times New Roman" pitchFamily="18" charset="0"/>
                <a:cs typeface="Times New Roman" pitchFamily="18" charset="0"/>
              </a:rPr>
              <a:t> type identifier;-- type refers to an existing data type, identifier refers to the </a:t>
            </a:r>
          </a:p>
          <a:p>
            <a:r>
              <a:rPr lang="en-US" dirty="0" smtClean="0">
                <a:latin typeface="Times New Roman" pitchFamily="18" charset="0"/>
                <a:cs typeface="Times New Roman" pitchFamily="18" charset="0"/>
              </a:rPr>
              <a:t>                                                       new name given to the data type   </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typedef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units;-- units symbolizes </a:t>
            </a:r>
            <a:r>
              <a:rPr lang="en-US" dirty="0" err="1" smtClean="0">
                <a:latin typeface="Times New Roman" pitchFamily="18" charset="0"/>
                <a:cs typeface="Times New Roman" pitchFamily="18" charset="0"/>
              </a:rPr>
              <a:t>int</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typedef</a:t>
            </a:r>
            <a:r>
              <a:rPr lang="en-US" dirty="0" smtClean="0">
                <a:latin typeface="Times New Roman" pitchFamily="18" charset="0"/>
                <a:cs typeface="Times New Roman" pitchFamily="18" charset="0"/>
              </a:rPr>
              <a:t> float marks;-- marks symbolizes float</a:t>
            </a:r>
          </a:p>
          <a:p>
            <a:r>
              <a:rPr lang="en-US" dirty="0" smtClean="0">
                <a:latin typeface="Times New Roman" pitchFamily="18" charset="0"/>
                <a:cs typeface="Times New Roman" pitchFamily="18" charset="0"/>
              </a:rPr>
              <a:t>units batch1, batch2; -- batch1 and batch2 are declared as integer variables</a:t>
            </a:r>
          </a:p>
          <a:p>
            <a:r>
              <a:rPr lang="en-US" dirty="0" smtClean="0">
                <a:latin typeface="Times New Roman" pitchFamily="18" charset="0"/>
                <a:cs typeface="Times New Roman" pitchFamily="18" charset="0"/>
              </a:rPr>
              <a:t>marks name1[50], name2[50];--name1 and name2 are declared as 50 elements floating point</a:t>
            </a:r>
          </a:p>
          <a:p>
            <a:r>
              <a:rPr lang="en-US" dirty="0" smtClean="0">
                <a:latin typeface="Times New Roman" pitchFamily="18" charset="0"/>
                <a:cs typeface="Times New Roman" pitchFamily="18" charset="0"/>
              </a:rPr>
              <a:t>                                                 array variables</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Advantage of using </a:t>
            </a:r>
            <a:r>
              <a:rPr lang="en-US" u="sng" dirty="0" err="1" smtClean="0">
                <a:latin typeface="Times New Roman" pitchFamily="18" charset="0"/>
                <a:cs typeface="Times New Roman" pitchFamily="18" charset="0"/>
              </a:rPr>
              <a:t>typedef</a:t>
            </a:r>
            <a:r>
              <a:rPr lang="en-US" dirty="0" smtClean="0">
                <a:latin typeface="Times New Roman" pitchFamily="18" charset="0"/>
                <a:cs typeface="Times New Roman" pitchFamily="18" charset="0"/>
              </a:rPr>
              <a:t>: User can create meaningful data type names for increasing the readability of the </a:t>
            </a:r>
            <a:r>
              <a:rPr lang="en-US" dirty="0" smtClean="0">
                <a:latin typeface="Times New Roman" pitchFamily="18" charset="0"/>
                <a:cs typeface="Times New Roman" pitchFamily="18" charset="0"/>
              </a:rPr>
              <a:t>program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8763000" cy="1477328"/>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pPr fontAlgn="base"/>
            <a:r>
              <a:rPr lang="en-US" b="1" dirty="0" smtClean="0">
                <a:latin typeface="Times New Roman" pitchFamily="18" charset="0"/>
                <a:cs typeface="Times New Roman" pitchFamily="18" charset="0"/>
              </a:rPr>
              <a:t>Sorting algorithm</a:t>
            </a:r>
            <a:r>
              <a:rPr lang="en-US" dirty="0" smtClean="0">
                <a:latin typeface="Times New Roman" pitchFamily="18" charset="0"/>
                <a:cs typeface="Times New Roman" pitchFamily="18" charset="0"/>
              </a:rPr>
              <a:t>: A Sorting Algorithm is used to rearrange the elements in a given array.</a:t>
            </a:r>
          </a:p>
          <a:p>
            <a:pPr fontAlgn="base"/>
            <a:r>
              <a:rPr lang="en-US" b="1" dirty="0" smtClean="0">
                <a:latin typeface="Times New Roman" pitchFamily="18" charset="0"/>
                <a:cs typeface="Times New Roman" pitchFamily="18" charset="0"/>
              </a:rPr>
              <a:t>For example</a:t>
            </a:r>
            <a:r>
              <a:rPr lang="en-US" dirty="0" smtClean="0">
                <a:latin typeface="Times New Roman" pitchFamily="18" charset="0"/>
                <a:cs typeface="Times New Roman" pitchFamily="18" charset="0"/>
              </a:rPr>
              <a:t>: A array of characters (shown as input) is sorted in increasing order of their ASCII values. That is, the character with lesser ASCII value will be placed first than the character with higher ASCII value.</a:t>
            </a:r>
            <a:endParaRPr lang="en-US" dirty="0"/>
          </a:p>
        </p:txBody>
      </p:sp>
      <p:pic>
        <p:nvPicPr>
          <p:cNvPr id="3" name="Picture 2" descr="sorting-algorithms"/>
          <p:cNvPicPr/>
          <p:nvPr/>
        </p:nvPicPr>
        <p:blipFill>
          <a:blip r:embed="rId2"/>
          <a:srcRect/>
          <a:stretch>
            <a:fillRect/>
          </a:stretch>
        </p:blipFill>
        <p:spPr bwMode="auto">
          <a:xfrm>
            <a:off x="838200" y="2133600"/>
            <a:ext cx="6327775" cy="7607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533400"/>
            <a:ext cx="8686800" cy="1477328"/>
          </a:xfrm>
          <a:prstGeom prst="rect">
            <a:avLst/>
          </a:prstGeom>
          <a:noFill/>
        </p:spPr>
        <p:txBody>
          <a:bodyPr wrap="square" rtlCol="0">
            <a:spAutoFit/>
          </a:bodyPr>
          <a:lstStyle/>
          <a:p>
            <a:r>
              <a:rPr lang="en-US" u="sng" dirty="0" smtClean="0">
                <a:latin typeface="Times New Roman" pitchFamily="18" charset="0"/>
                <a:cs typeface="Times New Roman" pitchFamily="18" charset="0"/>
              </a:rPr>
              <a:t>Bubble sort </a:t>
            </a:r>
            <a:r>
              <a:rPr lang="en-US" dirty="0" smtClean="0">
                <a:latin typeface="Times New Roman" pitchFamily="18" charset="0"/>
                <a:cs typeface="Times New Roman" pitchFamily="18" charset="0"/>
              </a:rPr>
              <a:t>is comparison-based sorting algorithm in which each pair of adjacent elements of an array is compared and the elements are swapped if they are not in order. This algorithm is not suitable for large data sets as its average and worst case complexity are of Ο(n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where </a:t>
            </a:r>
            <a:r>
              <a:rPr lang="en-US" b="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is the number of elements in the given array.</a:t>
            </a:r>
          </a:p>
          <a:p>
            <a:r>
              <a:rPr lang="en-US" dirty="0" smtClean="0">
                <a:latin typeface="Times New Roman" pitchFamily="18" charset="0"/>
                <a:cs typeface="Times New Roman" pitchFamily="18" charset="0"/>
              </a:rPr>
              <a:t>For example: Take an unsorted array as follows:</a:t>
            </a:r>
          </a:p>
        </p:txBody>
      </p:sp>
      <p:sp>
        <p:nvSpPr>
          <p:cNvPr id="3" name="TextBox 2"/>
          <p:cNvSpPr txBox="1"/>
          <p:nvPr/>
        </p:nvSpPr>
        <p:spPr>
          <a:xfrm>
            <a:off x="2667000" y="1905000"/>
            <a:ext cx="6248400" cy="830997"/>
          </a:xfrm>
          <a:prstGeom prst="rect">
            <a:avLst/>
          </a:prstGeom>
          <a:noFill/>
        </p:spPr>
        <p:txBody>
          <a:bodyPr wrap="square" rtlCol="0">
            <a:spAutoFit/>
          </a:bodyPr>
          <a:lstStyle/>
          <a:p>
            <a:r>
              <a:rPr lang="en-US" sz="1600" dirty="0" smtClean="0">
                <a:latin typeface="Times New Roman" pitchFamily="18" charset="0"/>
                <a:cs typeface="Times New Roman" pitchFamily="18" charset="0"/>
              </a:rPr>
              <a:t>Bubble sort starts with very first two elements (14, 33), comparing them to check which one is greater. In this case, value 33 is greater than 14, so these two elements are in sorted locations.</a:t>
            </a:r>
          </a:p>
        </p:txBody>
      </p:sp>
      <p:pic>
        <p:nvPicPr>
          <p:cNvPr id="4" name="Picture 3" descr="Bubble Sort"/>
          <p:cNvPicPr/>
          <p:nvPr/>
        </p:nvPicPr>
        <p:blipFill>
          <a:blip r:embed="rId2"/>
          <a:srcRect/>
          <a:stretch>
            <a:fillRect/>
          </a:stretch>
        </p:blipFill>
        <p:spPr bwMode="auto">
          <a:xfrm>
            <a:off x="228600" y="2057400"/>
            <a:ext cx="2406650" cy="534035"/>
          </a:xfrm>
          <a:prstGeom prst="rect">
            <a:avLst/>
          </a:prstGeom>
          <a:noFill/>
          <a:ln w="9525">
            <a:noFill/>
            <a:miter lim="800000"/>
            <a:headEnd/>
            <a:tailEnd/>
          </a:ln>
        </p:spPr>
      </p:pic>
      <p:pic>
        <p:nvPicPr>
          <p:cNvPr id="5" name="Picture 4" descr="Bubble Sort"/>
          <p:cNvPicPr/>
          <p:nvPr/>
        </p:nvPicPr>
        <p:blipFill>
          <a:blip r:embed="rId3"/>
          <a:srcRect/>
          <a:stretch>
            <a:fillRect/>
          </a:stretch>
        </p:blipFill>
        <p:spPr bwMode="auto">
          <a:xfrm>
            <a:off x="228600" y="2895600"/>
            <a:ext cx="2406650" cy="534035"/>
          </a:xfrm>
          <a:prstGeom prst="rect">
            <a:avLst/>
          </a:prstGeom>
          <a:noFill/>
          <a:ln w="9525">
            <a:noFill/>
            <a:miter lim="800000"/>
            <a:headEnd/>
            <a:tailEnd/>
          </a:ln>
        </p:spPr>
      </p:pic>
      <p:sp>
        <p:nvSpPr>
          <p:cNvPr id="7" name="TextBox 6"/>
          <p:cNvSpPr txBox="1"/>
          <p:nvPr/>
        </p:nvSpPr>
        <p:spPr>
          <a:xfrm>
            <a:off x="2743200" y="2819400"/>
            <a:ext cx="624840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Next, the algorithm compares 33 and 27, and swaps these two elements as 27 is smaller than 33.</a:t>
            </a:r>
          </a:p>
        </p:txBody>
      </p:sp>
      <p:pic>
        <p:nvPicPr>
          <p:cNvPr id="8" name="Picture 7" descr="Bubble Sort"/>
          <p:cNvPicPr/>
          <p:nvPr/>
        </p:nvPicPr>
        <p:blipFill>
          <a:blip r:embed="rId4"/>
          <a:srcRect/>
          <a:stretch>
            <a:fillRect/>
          </a:stretch>
        </p:blipFill>
        <p:spPr bwMode="auto">
          <a:xfrm>
            <a:off x="228600" y="3581400"/>
            <a:ext cx="2406650" cy="534035"/>
          </a:xfrm>
          <a:prstGeom prst="rect">
            <a:avLst/>
          </a:prstGeom>
          <a:noFill/>
          <a:ln w="9525">
            <a:noFill/>
            <a:miter lim="800000"/>
            <a:headEnd/>
            <a:tailEnd/>
          </a:ln>
        </p:spPr>
      </p:pic>
      <p:sp>
        <p:nvSpPr>
          <p:cNvPr id="9" name="TextBox 8"/>
          <p:cNvSpPr txBox="1"/>
          <p:nvPr/>
        </p:nvSpPr>
        <p:spPr>
          <a:xfrm>
            <a:off x="2743200" y="3581400"/>
            <a:ext cx="6248400" cy="584775"/>
          </a:xfrm>
          <a:prstGeom prst="rect">
            <a:avLst/>
          </a:prstGeom>
          <a:noFill/>
        </p:spPr>
        <p:txBody>
          <a:bodyPr wrap="square" rtlCol="0">
            <a:spAutoFit/>
          </a:bodyPr>
          <a:lstStyle/>
          <a:p>
            <a:r>
              <a:rPr lang="en-US" sz="1600" dirty="0" smtClean="0">
                <a:latin typeface="Times New Roman" pitchFamily="18" charset="0"/>
                <a:cs typeface="Times New Roman" pitchFamily="18" charset="0"/>
              </a:rPr>
              <a:t>Next, the algorithm compares 33 and 35, and finds that these two elements are in sorted locations.</a:t>
            </a:r>
          </a:p>
        </p:txBody>
      </p:sp>
      <p:pic>
        <p:nvPicPr>
          <p:cNvPr id="10" name="Picture 9" descr="Bubble Sort"/>
          <p:cNvPicPr/>
          <p:nvPr/>
        </p:nvPicPr>
        <p:blipFill>
          <a:blip r:embed="rId5"/>
          <a:srcRect/>
          <a:stretch>
            <a:fillRect/>
          </a:stretch>
        </p:blipFill>
        <p:spPr bwMode="auto">
          <a:xfrm>
            <a:off x="228600" y="4267200"/>
            <a:ext cx="2406650" cy="534035"/>
          </a:xfrm>
          <a:prstGeom prst="rect">
            <a:avLst/>
          </a:prstGeom>
          <a:noFill/>
          <a:ln w="9525">
            <a:noFill/>
            <a:miter lim="800000"/>
            <a:headEnd/>
            <a:tailEnd/>
          </a:ln>
        </p:spPr>
      </p:pic>
      <p:sp>
        <p:nvSpPr>
          <p:cNvPr id="11" name="TextBox 10"/>
          <p:cNvSpPr txBox="1"/>
          <p:nvPr/>
        </p:nvSpPr>
        <p:spPr>
          <a:xfrm>
            <a:off x="2743200" y="4191000"/>
            <a:ext cx="6248400" cy="830997"/>
          </a:xfrm>
          <a:prstGeom prst="rect">
            <a:avLst/>
          </a:prstGeom>
          <a:noFill/>
        </p:spPr>
        <p:txBody>
          <a:bodyPr wrap="square" rtlCol="0">
            <a:spAutoFit/>
          </a:bodyPr>
          <a:lstStyle/>
          <a:p>
            <a:r>
              <a:rPr lang="en-US" sz="1600" dirty="0" smtClean="0">
                <a:latin typeface="Times New Roman" pitchFamily="18" charset="0"/>
                <a:cs typeface="Times New Roman" pitchFamily="18" charset="0"/>
              </a:rPr>
              <a:t>Next, the algorithm compares 35 and 10, and swaps these two elements as 10 is smaller than 35. The algorithm reaches to the end of the array after the first iteration.</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ubble Sort"/>
          <p:cNvPicPr/>
          <p:nvPr/>
        </p:nvPicPr>
        <p:blipFill>
          <a:blip r:embed="rId2"/>
          <a:srcRect/>
          <a:stretch>
            <a:fillRect/>
          </a:stretch>
        </p:blipFill>
        <p:spPr bwMode="auto">
          <a:xfrm>
            <a:off x="228600" y="685800"/>
            <a:ext cx="2406650" cy="534035"/>
          </a:xfrm>
          <a:prstGeom prst="rect">
            <a:avLst/>
          </a:prstGeom>
          <a:noFill/>
          <a:ln w="9525">
            <a:noFill/>
            <a:miter lim="800000"/>
            <a:headEnd/>
            <a:tailEnd/>
          </a:ln>
        </p:spPr>
      </p:pic>
      <p:pic>
        <p:nvPicPr>
          <p:cNvPr id="3" name="Picture 2" descr="Bubble Sort"/>
          <p:cNvPicPr/>
          <p:nvPr/>
        </p:nvPicPr>
        <p:blipFill>
          <a:blip r:embed="rId3"/>
          <a:srcRect/>
          <a:stretch>
            <a:fillRect/>
          </a:stretch>
        </p:blipFill>
        <p:spPr bwMode="auto">
          <a:xfrm>
            <a:off x="2743200" y="685800"/>
            <a:ext cx="2406650" cy="534035"/>
          </a:xfrm>
          <a:prstGeom prst="rect">
            <a:avLst/>
          </a:prstGeom>
          <a:noFill/>
          <a:ln w="9525">
            <a:noFill/>
            <a:miter lim="800000"/>
            <a:headEnd/>
            <a:tailEnd/>
          </a:ln>
        </p:spPr>
      </p:pic>
      <p:pic>
        <p:nvPicPr>
          <p:cNvPr id="4" name="Picture 3" descr="Bubble Sort"/>
          <p:cNvPicPr/>
          <p:nvPr/>
        </p:nvPicPr>
        <p:blipFill>
          <a:blip r:embed="rId4"/>
          <a:srcRect/>
          <a:stretch>
            <a:fillRect/>
          </a:stretch>
        </p:blipFill>
        <p:spPr bwMode="auto">
          <a:xfrm>
            <a:off x="5257800" y="685800"/>
            <a:ext cx="2406650" cy="534035"/>
          </a:xfrm>
          <a:prstGeom prst="rect">
            <a:avLst/>
          </a:prstGeom>
          <a:noFill/>
          <a:ln w="9525">
            <a:noFill/>
            <a:miter lim="800000"/>
            <a:headEnd/>
            <a:tailEnd/>
          </a:ln>
        </p:spPr>
      </p:pic>
      <p:sp>
        <p:nvSpPr>
          <p:cNvPr id="5" name="TextBox 4"/>
          <p:cNvSpPr txBox="1"/>
          <p:nvPr/>
        </p:nvSpPr>
        <p:spPr>
          <a:xfrm>
            <a:off x="304800" y="1295400"/>
            <a:ext cx="22860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After the second iteration</a:t>
            </a:r>
            <a:endParaRPr lang="en-US" sz="1600" dirty="0">
              <a:latin typeface="Times New Roman" pitchFamily="18" charset="0"/>
              <a:cs typeface="Times New Roman" pitchFamily="18" charset="0"/>
            </a:endParaRPr>
          </a:p>
        </p:txBody>
      </p:sp>
      <p:sp>
        <p:nvSpPr>
          <p:cNvPr id="6" name="TextBox 5"/>
          <p:cNvSpPr txBox="1"/>
          <p:nvPr/>
        </p:nvSpPr>
        <p:spPr>
          <a:xfrm>
            <a:off x="2819400" y="1295400"/>
            <a:ext cx="22860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After the third iteration</a:t>
            </a:r>
            <a:endParaRPr lang="en-US" sz="1600" dirty="0">
              <a:latin typeface="Times New Roman" pitchFamily="18" charset="0"/>
              <a:cs typeface="Times New Roman" pitchFamily="18" charset="0"/>
            </a:endParaRPr>
          </a:p>
        </p:txBody>
      </p:sp>
      <p:sp>
        <p:nvSpPr>
          <p:cNvPr id="7" name="TextBox 6"/>
          <p:cNvSpPr txBox="1"/>
          <p:nvPr/>
        </p:nvSpPr>
        <p:spPr>
          <a:xfrm>
            <a:off x="5334000" y="1295400"/>
            <a:ext cx="22860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After the fourth iteration</a:t>
            </a:r>
            <a:endParaRPr lang="en-US" sz="1600" dirty="0">
              <a:latin typeface="Times New Roman" pitchFamily="18" charset="0"/>
              <a:cs typeface="Times New Roman" pitchFamily="18" charset="0"/>
            </a:endParaRPr>
          </a:p>
        </p:txBody>
      </p:sp>
      <p:sp>
        <p:nvSpPr>
          <p:cNvPr id="8" name="TextBox 7"/>
          <p:cNvSpPr txBox="1"/>
          <p:nvPr/>
        </p:nvSpPr>
        <p:spPr>
          <a:xfrm>
            <a:off x="304800" y="1905000"/>
            <a:ext cx="8610600" cy="4247317"/>
          </a:xfrm>
          <a:prstGeom prst="rect">
            <a:avLst/>
          </a:prstGeom>
          <a:noFill/>
        </p:spPr>
        <p:txBody>
          <a:bodyPr wrap="square" rtlCol="0">
            <a:spAutoFit/>
          </a:bodyPr>
          <a:lstStyle/>
          <a:p>
            <a:r>
              <a:rPr lang="en-US" dirty="0" smtClean="0">
                <a:latin typeface="Times New Roman" pitchFamily="18" charset="0"/>
                <a:cs typeface="Times New Roman" pitchFamily="18" charset="0"/>
              </a:rPr>
              <a:t>Algorithm</a:t>
            </a:r>
          </a:p>
          <a:p>
            <a:r>
              <a:rPr lang="en-US" dirty="0" smtClean="0">
                <a:latin typeface="Times New Roman" pitchFamily="18" charset="0"/>
                <a:cs typeface="Times New Roman" pitchFamily="18" charset="0"/>
              </a:rPr>
              <a:t>The array has n number of elements. </a:t>
            </a:r>
            <a:r>
              <a:rPr lang="en-US" b="1" dirty="0" smtClean="0">
                <a:latin typeface="Times New Roman" pitchFamily="18" charset="0"/>
                <a:cs typeface="Times New Roman" pitchFamily="18" charset="0"/>
              </a:rPr>
              <a:t>swap</a:t>
            </a:r>
            <a:r>
              <a:rPr lang="en-US" dirty="0" smtClean="0">
                <a:latin typeface="Times New Roman" pitchFamily="18" charset="0"/>
                <a:cs typeface="Times New Roman" pitchFamily="18" charset="0"/>
              </a:rPr>
              <a:t> function swaps the values of the given array elements.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begin </a:t>
            </a:r>
            <a:r>
              <a:rPr lang="en-US" dirty="0" err="1" smtClean="0">
                <a:latin typeface="Times New Roman" pitchFamily="18" charset="0"/>
                <a:cs typeface="Times New Roman" pitchFamily="18" charset="0"/>
              </a:rPr>
              <a:t>BubbleSort</a:t>
            </a:r>
            <a:r>
              <a:rPr lang="en-US" dirty="0" smtClean="0">
                <a:latin typeface="Times New Roman" pitchFamily="18" charset="0"/>
                <a:cs typeface="Times New Roman" pitchFamily="18" charset="0"/>
              </a:rPr>
              <a:t>(array)</a:t>
            </a:r>
          </a:p>
          <a:p>
            <a:r>
              <a:rPr lang="en-US" dirty="0" smtClean="0">
                <a:latin typeface="Times New Roman" pitchFamily="18" charset="0"/>
                <a:cs typeface="Times New Roman" pitchFamily="18" charset="0"/>
              </a:rPr>
              <a:t>    for all elements of array</a:t>
            </a:r>
          </a:p>
          <a:p>
            <a:r>
              <a:rPr lang="en-US" dirty="0" smtClean="0">
                <a:latin typeface="Times New Roman" pitchFamily="18" charset="0"/>
                <a:cs typeface="Times New Roman" pitchFamily="18" charset="0"/>
              </a:rPr>
              <a:t>      if array[</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&gt; array[i+1]</a:t>
            </a:r>
          </a:p>
          <a:p>
            <a:r>
              <a:rPr lang="en-US" dirty="0" smtClean="0">
                <a:latin typeface="Times New Roman" pitchFamily="18" charset="0"/>
                <a:cs typeface="Times New Roman" pitchFamily="18" charset="0"/>
              </a:rPr>
              <a:t>         swap(array[</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array[i+1])</a:t>
            </a:r>
          </a:p>
          <a:p>
            <a:r>
              <a:rPr lang="en-US" dirty="0" smtClean="0">
                <a:latin typeface="Times New Roman" pitchFamily="18" charset="0"/>
                <a:cs typeface="Times New Roman" pitchFamily="18" charset="0"/>
              </a:rPr>
              <a:t>      end if</a:t>
            </a:r>
          </a:p>
          <a:p>
            <a:r>
              <a:rPr lang="en-US" dirty="0" smtClean="0">
                <a:latin typeface="Times New Roman" pitchFamily="18" charset="0"/>
                <a:cs typeface="Times New Roman" pitchFamily="18" charset="0"/>
              </a:rPr>
              <a:t>    end for</a:t>
            </a:r>
          </a:p>
          <a:p>
            <a:r>
              <a:rPr lang="en-US" dirty="0" smtClean="0">
                <a:latin typeface="Times New Roman" pitchFamily="18" charset="0"/>
                <a:cs typeface="Times New Roman" pitchFamily="18" charset="0"/>
              </a:rPr>
              <a:t>      return array</a:t>
            </a:r>
          </a:p>
          <a:p>
            <a:r>
              <a:rPr lang="en-US" dirty="0" smtClean="0">
                <a:latin typeface="Times New Roman" pitchFamily="18" charset="0"/>
                <a:cs typeface="Times New Roman" pitchFamily="18" charset="0"/>
              </a:rPr>
              <a:t>end </a:t>
            </a:r>
            <a:r>
              <a:rPr lang="en-US" dirty="0" err="1" smtClean="0">
                <a:latin typeface="Times New Roman" pitchFamily="18" charset="0"/>
                <a:cs typeface="Times New Roman" pitchFamily="18" charset="0"/>
              </a:rPr>
              <a:t>BubbleSort</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Bubble Sort compares each pair of array element unless the whole array is completely sorted in an ascending order.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8839200"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Selection sort </a:t>
            </a:r>
            <a:r>
              <a:rPr lang="en-US" dirty="0" smtClean="0">
                <a:latin typeface="Times New Roman" pitchFamily="18" charset="0"/>
                <a:cs typeface="Times New Roman" pitchFamily="18" charset="0"/>
              </a:rPr>
              <a:t>is an in-place comparison-based algorithm in which the array is divided into two parts, the sorted part at the left end and the unsorted part at the right end. Initially, the sorted part is empty and the unsorted part is the entire array.</a:t>
            </a:r>
          </a:p>
          <a:p>
            <a:r>
              <a:rPr lang="en-US" dirty="0" smtClean="0">
                <a:latin typeface="Times New Roman" pitchFamily="18" charset="0"/>
                <a:cs typeface="Times New Roman" pitchFamily="18" charset="0"/>
              </a:rPr>
              <a:t>The smallest element is selected from the unsorted array and swapped with the leftmost element, and that element becomes a part of the sorted array. This process </a:t>
            </a:r>
            <a:r>
              <a:rPr lang="en-US" dirty="0" smtClean="0">
                <a:latin typeface="Times New Roman" pitchFamily="18" charset="0"/>
                <a:cs typeface="Times New Roman" pitchFamily="18" charset="0"/>
              </a:rPr>
              <a:t>continues, </a:t>
            </a:r>
            <a:r>
              <a:rPr lang="en-US" dirty="0" smtClean="0">
                <a:latin typeface="Times New Roman" pitchFamily="18" charset="0"/>
                <a:cs typeface="Times New Roman" pitchFamily="18" charset="0"/>
              </a:rPr>
              <a:t>moving unsorted array boundary by one element to the right.</a:t>
            </a:r>
          </a:p>
          <a:p>
            <a:r>
              <a:rPr lang="en-US" dirty="0" smtClean="0">
                <a:latin typeface="Times New Roman" pitchFamily="18" charset="0"/>
                <a:cs typeface="Times New Roman" pitchFamily="18" charset="0"/>
              </a:rPr>
              <a:t>This algorithm is not suitable for large data sets as its average and worst case complexities are of Ο(n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where </a:t>
            </a:r>
            <a:r>
              <a:rPr lang="en-US" b="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is the number of items.</a:t>
            </a:r>
            <a:endParaRPr lang="en-US" dirty="0">
              <a:latin typeface="Times New Roman" pitchFamily="18" charset="0"/>
              <a:cs typeface="Times New Roman" pitchFamily="18" charset="0"/>
            </a:endParaRPr>
          </a:p>
        </p:txBody>
      </p:sp>
      <p:pic>
        <p:nvPicPr>
          <p:cNvPr id="3" name="Picture 2" descr="Unsorted Array"/>
          <p:cNvPicPr/>
          <p:nvPr/>
        </p:nvPicPr>
        <p:blipFill>
          <a:blip r:embed="rId3"/>
          <a:srcRect/>
          <a:stretch>
            <a:fillRect/>
          </a:stretch>
        </p:blipFill>
        <p:spPr bwMode="auto">
          <a:xfrm>
            <a:off x="228600" y="2895600"/>
            <a:ext cx="3352800" cy="534035"/>
          </a:xfrm>
          <a:prstGeom prst="rect">
            <a:avLst/>
          </a:prstGeom>
          <a:noFill/>
          <a:ln w="9525">
            <a:noFill/>
            <a:miter lim="800000"/>
            <a:headEnd/>
            <a:tailEnd/>
          </a:ln>
        </p:spPr>
      </p:pic>
      <p:sp>
        <p:nvSpPr>
          <p:cNvPr id="4" name="TextBox 3"/>
          <p:cNvSpPr txBox="1"/>
          <p:nvPr/>
        </p:nvSpPr>
        <p:spPr>
          <a:xfrm>
            <a:off x="3733800" y="2819400"/>
            <a:ext cx="5257800" cy="1477328"/>
          </a:xfrm>
          <a:prstGeom prst="rect">
            <a:avLst/>
          </a:prstGeom>
          <a:noFill/>
        </p:spPr>
        <p:txBody>
          <a:bodyPr wrap="square" rtlCol="0">
            <a:spAutoFit/>
          </a:bodyPr>
          <a:lstStyle/>
          <a:p>
            <a:r>
              <a:rPr lang="en-US" dirty="0" smtClean="0">
                <a:latin typeface="Times New Roman" pitchFamily="18" charset="0"/>
                <a:cs typeface="Times New Roman" pitchFamily="18" charset="0"/>
              </a:rPr>
              <a:t>In the first position of the array 14 is stored presently. The unsorted array is searched sequentially, 10 is obtained as the lowest value. So the algorithm replaces 14 with 10 and after one iteration 10 appears in the first position of the sorted array.</a:t>
            </a:r>
            <a:endParaRPr lang="en-US" dirty="0">
              <a:latin typeface="Times New Roman" pitchFamily="18" charset="0"/>
              <a:cs typeface="Times New Roman" pitchFamily="18" charset="0"/>
            </a:endParaRPr>
          </a:p>
        </p:txBody>
      </p:sp>
      <p:pic>
        <p:nvPicPr>
          <p:cNvPr id="5" name="Picture 4" descr="Selection Sort"/>
          <p:cNvPicPr/>
          <p:nvPr/>
        </p:nvPicPr>
        <p:blipFill>
          <a:blip r:embed="rId4"/>
          <a:srcRect/>
          <a:stretch>
            <a:fillRect/>
          </a:stretch>
        </p:blipFill>
        <p:spPr bwMode="auto">
          <a:xfrm>
            <a:off x="228600" y="3505200"/>
            <a:ext cx="3429000" cy="534035"/>
          </a:xfrm>
          <a:prstGeom prst="rect">
            <a:avLst/>
          </a:prstGeom>
          <a:noFill/>
          <a:ln w="9525">
            <a:noFill/>
            <a:miter lim="800000"/>
            <a:headEnd/>
            <a:tailEnd/>
          </a:ln>
        </p:spPr>
      </p:pic>
      <p:pic>
        <p:nvPicPr>
          <p:cNvPr id="6" name="Picture 5" descr="Selection Sort"/>
          <p:cNvPicPr/>
          <p:nvPr/>
        </p:nvPicPr>
        <p:blipFill>
          <a:blip r:embed="rId5"/>
          <a:srcRect/>
          <a:stretch>
            <a:fillRect/>
          </a:stretch>
        </p:blipFill>
        <p:spPr bwMode="auto">
          <a:xfrm>
            <a:off x="228601" y="4114800"/>
            <a:ext cx="3429000" cy="534035"/>
          </a:xfrm>
          <a:prstGeom prst="rect">
            <a:avLst/>
          </a:prstGeom>
          <a:noFill/>
          <a:ln w="9525">
            <a:noFill/>
            <a:miter lim="800000"/>
            <a:headEnd/>
            <a:tailEnd/>
          </a:ln>
        </p:spPr>
      </p:pic>
      <p:pic>
        <p:nvPicPr>
          <p:cNvPr id="7" name="Picture 6" descr="Selection Sort"/>
          <p:cNvPicPr/>
          <p:nvPr/>
        </p:nvPicPr>
        <p:blipFill>
          <a:blip r:embed="rId6"/>
          <a:srcRect/>
          <a:stretch>
            <a:fillRect/>
          </a:stretch>
        </p:blipFill>
        <p:spPr bwMode="auto">
          <a:xfrm>
            <a:off x="228600" y="4724400"/>
            <a:ext cx="3428999" cy="534035"/>
          </a:xfrm>
          <a:prstGeom prst="rect">
            <a:avLst/>
          </a:prstGeom>
          <a:noFill/>
          <a:ln w="9525">
            <a:noFill/>
            <a:miter lim="800000"/>
            <a:headEnd/>
            <a:tailEnd/>
          </a:ln>
        </p:spPr>
      </p:pic>
      <p:pic>
        <p:nvPicPr>
          <p:cNvPr id="8" name="Picture 7" descr="Selection Sort"/>
          <p:cNvPicPr/>
          <p:nvPr/>
        </p:nvPicPr>
        <p:blipFill>
          <a:blip r:embed="rId7"/>
          <a:srcRect/>
          <a:stretch>
            <a:fillRect/>
          </a:stretch>
        </p:blipFill>
        <p:spPr bwMode="auto">
          <a:xfrm>
            <a:off x="228601" y="5334000"/>
            <a:ext cx="3505200" cy="534035"/>
          </a:xfrm>
          <a:prstGeom prst="rect">
            <a:avLst/>
          </a:prstGeom>
          <a:noFill/>
          <a:ln w="9525">
            <a:noFill/>
            <a:miter lim="800000"/>
            <a:headEnd/>
            <a:tailEnd/>
          </a:ln>
        </p:spPr>
      </p:pic>
      <p:sp>
        <p:nvSpPr>
          <p:cNvPr id="9" name="TextBox 8"/>
          <p:cNvSpPr txBox="1"/>
          <p:nvPr/>
        </p:nvSpPr>
        <p:spPr>
          <a:xfrm>
            <a:off x="3886200" y="4343400"/>
            <a:ext cx="4953000"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In the second position of the array 33 is stored presently. The unsorted array is searched sequentially, 14 is obtained as the second lowest value in the array and it should appear in the second position of the sorted array. The algorithm swaps these elements to place 14 in the second position of the sorted array after the second iteration.</a:t>
            </a:r>
            <a:endParaRPr lang="en-US" dirty="0">
              <a:latin typeface="Times New Roman" pitchFamily="18" charset="0"/>
              <a:cs typeface="Times New Roman" pitchFamily="18" charset="0"/>
            </a:endParaRPr>
          </a:p>
        </p:txBody>
      </p:sp>
      <p:sp>
        <p:nvSpPr>
          <p:cNvPr id="10" name="Right Brace 9"/>
          <p:cNvSpPr/>
          <p:nvPr/>
        </p:nvSpPr>
        <p:spPr>
          <a:xfrm>
            <a:off x="3581400" y="2971800"/>
            <a:ext cx="762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3657600" y="4724400"/>
            <a:ext cx="76200"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rot="16200000" flipH="1">
            <a:off x="3657600" y="502920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p:cNvCxnSpPr>
          <p:nvPr/>
        </p:nvCxnSpPr>
        <p:spPr>
          <a:xfrm rot="5400000" flipH="1" flipV="1">
            <a:off x="3619500" y="41529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215538" y="2819400"/>
            <a:ext cx="89262" cy="685800"/>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685800" y="4038600"/>
            <a:ext cx="89262" cy="685800"/>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143000" y="5257800"/>
            <a:ext cx="89262" cy="685800"/>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9600" y="533400"/>
            <a:ext cx="3810000" cy="3416320"/>
          </a:xfrm>
          <a:prstGeom prst="rect">
            <a:avLst/>
          </a:prstGeom>
          <a:noFill/>
        </p:spPr>
        <p:txBody>
          <a:bodyPr wrap="square" rtlCol="0">
            <a:spAutoFit/>
          </a:bodyPr>
          <a:lstStyle/>
          <a:p>
            <a:r>
              <a:rPr lang="en-US" dirty="0" smtClean="0">
                <a:latin typeface="Times New Roman" pitchFamily="18" charset="0"/>
                <a:cs typeface="Times New Roman" pitchFamily="18" charset="0"/>
              </a:rPr>
              <a:t>The same process is applied to the rest of the items in the </a:t>
            </a:r>
            <a:r>
              <a:rPr lang="en-US" dirty="0" smtClean="0">
                <a:latin typeface="Times New Roman" pitchFamily="18" charset="0"/>
                <a:cs typeface="Times New Roman" pitchFamily="18" charset="0"/>
              </a:rPr>
              <a:t>unsorted array</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Algorithm</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 Set MIN to location 0</a:t>
            </a:r>
          </a:p>
          <a:p>
            <a:r>
              <a:rPr lang="en-US" b="1" dirty="0" smtClean="0">
                <a:latin typeface="Times New Roman" pitchFamily="18" charset="0"/>
                <a:cs typeface="Times New Roman" pitchFamily="18" charset="0"/>
              </a:rPr>
              <a:t>Step 2</a:t>
            </a:r>
            <a:r>
              <a:rPr lang="en-US" dirty="0" smtClean="0">
                <a:latin typeface="Times New Roman" pitchFamily="18" charset="0"/>
                <a:cs typeface="Times New Roman" pitchFamily="18" charset="0"/>
              </a:rPr>
              <a:t> − Search the minimum element in the list</a:t>
            </a:r>
          </a:p>
          <a:p>
            <a:r>
              <a:rPr lang="en-US" b="1" dirty="0" smtClean="0">
                <a:latin typeface="Times New Roman" pitchFamily="18" charset="0"/>
                <a:cs typeface="Times New Roman" pitchFamily="18" charset="0"/>
              </a:rPr>
              <a:t>Step 3</a:t>
            </a:r>
            <a:r>
              <a:rPr lang="en-US" dirty="0" smtClean="0">
                <a:latin typeface="Times New Roman" pitchFamily="18" charset="0"/>
                <a:cs typeface="Times New Roman" pitchFamily="18" charset="0"/>
              </a:rPr>
              <a:t> − Swap with value at location MIN</a:t>
            </a:r>
          </a:p>
          <a:p>
            <a:r>
              <a:rPr lang="en-US" b="1" dirty="0" smtClean="0">
                <a:latin typeface="Times New Roman" pitchFamily="18" charset="0"/>
                <a:cs typeface="Times New Roman" pitchFamily="18" charset="0"/>
              </a:rPr>
              <a:t>Step 4</a:t>
            </a:r>
            <a:r>
              <a:rPr lang="en-US" dirty="0" smtClean="0">
                <a:latin typeface="Times New Roman" pitchFamily="18" charset="0"/>
                <a:cs typeface="Times New Roman" pitchFamily="18" charset="0"/>
              </a:rPr>
              <a:t> − Increment MIN to point the next element</a:t>
            </a:r>
          </a:p>
          <a:p>
            <a:r>
              <a:rPr lang="en-US" b="1" dirty="0" smtClean="0">
                <a:latin typeface="Times New Roman" pitchFamily="18" charset="0"/>
                <a:cs typeface="Times New Roman" pitchFamily="18" charset="0"/>
              </a:rPr>
              <a:t>Step 5</a:t>
            </a:r>
            <a:r>
              <a:rPr lang="en-US" dirty="0" smtClean="0">
                <a:latin typeface="Times New Roman" pitchFamily="18" charset="0"/>
                <a:cs typeface="Times New Roman" pitchFamily="18" charset="0"/>
              </a:rPr>
              <a:t> − Repeat until array is sorted</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35" descr="Selection Sort"/>
          <p:cNvPicPr>
            <a:picLocks noChangeAspect="1" noChangeArrowheads="1"/>
          </p:cNvPicPr>
          <p:nvPr/>
        </p:nvPicPr>
        <p:blipFill>
          <a:blip r:embed="rId2"/>
          <a:srcRect/>
          <a:stretch>
            <a:fillRect/>
          </a:stretch>
        </p:blipFill>
        <p:spPr bwMode="auto">
          <a:xfrm>
            <a:off x="152400" y="152400"/>
            <a:ext cx="3733800" cy="6181725"/>
          </a:xfrm>
          <a:prstGeom prst="rect">
            <a:avLst/>
          </a:prstGeom>
          <a:noFill/>
        </p:spPr>
      </p:pic>
      <p:sp>
        <p:nvSpPr>
          <p:cNvPr id="1027" name="Rectangle 3"/>
          <p:cNvSpPr>
            <a:spLocks noChangeArrowheads="1"/>
          </p:cNvSpPr>
          <p:nvPr/>
        </p:nvSpPr>
        <p:spPr bwMode="auto">
          <a:xfrm>
            <a:off x="0" y="6638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33400"/>
            <a:ext cx="8839200" cy="1754326"/>
          </a:xfrm>
          <a:prstGeom prst="rect">
            <a:avLst/>
          </a:prstGeom>
          <a:noFill/>
        </p:spPr>
        <p:txBody>
          <a:bodyPr wrap="square" rtlCol="0">
            <a:spAutoFit/>
          </a:bodyPr>
          <a:lstStyle/>
          <a:p>
            <a:r>
              <a:rPr lang="en-US" b="1" dirty="0" smtClean="0">
                <a:latin typeface="Times New Roman" pitchFamily="18" charset="0"/>
                <a:cs typeface="Times New Roman" pitchFamily="18" charset="0"/>
              </a:rPr>
              <a:t>Searching algorithm</a:t>
            </a:r>
            <a:r>
              <a:rPr lang="en-US" dirty="0" smtClean="0">
                <a:latin typeface="Times New Roman" pitchFamily="18" charset="0"/>
                <a:cs typeface="Times New Roman" pitchFamily="18" charset="0"/>
              </a:rPr>
              <a:t>: The searching algorithms are used to search or find one or more than one element from a dataset. </a:t>
            </a:r>
          </a:p>
          <a:p>
            <a:r>
              <a:rPr lang="en-US" dirty="0" smtClean="0">
                <a:latin typeface="Times New Roman" pitchFamily="18" charset="0"/>
                <a:cs typeface="Times New Roman" pitchFamily="18" charset="0"/>
              </a:rPr>
              <a:t> </a:t>
            </a:r>
          </a:p>
          <a:p>
            <a:r>
              <a:rPr lang="en-US" u="sng" dirty="0" smtClean="0">
                <a:latin typeface="Times New Roman" pitchFamily="18" charset="0"/>
                <a:cs typeface="Times New Roman" pitchFamily="18" charset="0"/>
              </a:rPr>
              <a:t>Linear search</a:t>
            </a:r>
            <a:r>
              <a:rPr lang="en-US" dirty="0" smtClean="0">
                <a:latin typeface="Times New Roman" pitchFamily="18" charset="0"/>
                <a:cs typeface="Times New Roman" pitchFamily="18" charset="0"/>
              </a:rPr>
              <a:t>: A sequential search is made over all items one by one. Every item is checked and if a match is found then that particular item is returned, otherwise the search continues till the end of the data collection.</a:t>
            </a:r>
          </a:p>
        </p:txBody>
      </p:sp>
      <p:pic>
        <p:nvPicPr>
          <p:cNvPr id="3" name="Picture 2" descr="Linear Search Animation"/>
          <p:cNvPicPr/>
          <p:nvPr/>
        </p:nvPicPr>
        <p:blipFill>
          <a:blip r:embed="rId3"/>
          <a:srcRect/>
          <a:stretch>
            <a:fillRect/>
          </a:stretch>
        </p:blipFill>
        <p:spPr bwMode="auto">
          <a:xfrm>
            <a:off x="4724400" y="2286000"/>
            <a:ext cx="4174490" cy="1905000"/>
          </a:xfrm>
          <a:prstGeom prst="rect">
            <a:avLst/>
          </a:prstGeom>
          <a:noFill/>
          <a:ln w="9525">
            <a:noFill/>
            <a:miter lim="800000"/>
            <a:headEnd/>
            <a:tailEnd/>
          </a:ln>
        </p:spPr>
      </p:pic>
      <p:sp>
        <p:nvSpPr>
          <p:cNvPr id="4" name="TextBox 3"/>
          <p:cNvSpPr txBox="1"/>
          <p:nvPr/>
        </p:nvSpPr>
        <p:spPr>
          <a:xfrm>
            <a:off x="228600" y="3200400"/>
            <a:ext cx="4724400" cy="3416320"/>
          </a:xfrm>
          <a:prstGeom prst="rect">
            <a:avLst/>
          </a:prstGeom>
          <a:noFill/>
        </p:spPr>
        <p:txBody>
          <a:bodyPr wrap="square" rtlCol="0">
            <a:spAutoFit/>
          </a:bodyPr>
          <a:lstStyle/>
          <a:p>
            <a:r>
              <a:rPr lang="en-US" dirty="0" smtClean="0">
                <a:latin typeface="Times New Roman" pitchFamily="18" charset="0"/>
                <a:cs typeface="Times New Roman" pitchFamily="18" charset="0"/>
              </a:rPr>
              <a:t> Algorithm</a:t>
            </a:r>
          </a:p>
          <a:p>
            <a:r>
              <a:rPr lang="en-US" dirty="0" smtClean="0">
                <a:latin typeface="Times New Roman" pitchFamily="18" charset="0"/>
                <a:cs typeface="Times New Roman" pitchFamily="18" charset="0"/>
              </a:rPr>
              <a:t>Linear Search (Array A, Value x)</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Step 1: Set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to 1</a:t>
            </a:r>
          </a:p>
          <a:p>
            <a:r>
              <a:rPr lang="en-US" dirty="0" smtClean="0">
                <a:latin typeface="Times New Roman" pitchFamily="18" charset="0"/>
                <a:cs typeface="Times New Roman" pitchFamily="18" charset="0"/>
              </a:rPr>
              <a:t>Step 2: if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&gt; n then go to step 7</a:t>
            </a:r>
          </a:p>
          <a:p>
            <a:r>
              <a:rPr lang="en-US" dirty="0" smtClean="0">
                <a:latin typeface="Times New Roman" pitchFamily="18" charset="0"/>
                <a:cs typeface="Times New Roman" pitchFamily="18" charset="0"/>
              </a:rPr>
              <a:t>Step 3: if 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x then go to step 6</a:t>
            </a:r>
          </a:p>
          <a:p>
            <a:r>
              <a:rPr lang="en-US" dirty="0" smtClean="0">
                <a:latin typeface="Times New Roman" pitchFamily="18" charset="0"/>
                <a:cs typeface="Times New Roman" pitchFamily="18" charset="0"/>
              </a:rPr>
              <a:t>Step 4: Set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to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+ 1</a:t>
            </a:r>
          </a:p>
          <a:p>
            <a:r>
              <a:rPr lang="en-US" dirty="0" smtClean="0">
                <a:latin typeface="Times New Roman" pitchFamily="18" charset="0"/>
                <a:cs typeface="Times New Roman" pitchFamily="18" charset="0"/>
              </a:rPr>
              <a:t>Step 5: Go to Step 2</a:t>
            </a:r>
          </a:p>
          <a:p>
            <a:r>
              <a:rPr lang="en-US" dirty="0" smtClean="0">
                <a:latin typeface="Times New Roman" pitchFamily="18" charset="0"/>
                <a:cs typeface="Times New Roman" pitchFamily="18" charset="0"/>
              </a:rPr>
              <a:t>Step 6: Print Element x Found at index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and go to step 8</a:t>
            </a:r>
          </a:p>
          <a:p>
            <a:r>
              <a:rPr lang="en-US" dirty="0" smtClean="0">
                <a:latin typeface="Times New Roman" pitchFamily="18" charset="0"/>
                <a:cs typeface="Times New Roman" pitchFamily="18" charset="0"/>
              </a:rPr>
              <a:t>Step 7: Print element not found</a:t>
            </a:r>
          </a:p>
          <a:p>
            <a:r>
              <a:rPr lang="en-US" dirty="0" smtClean="0">
                <a:latin typeface="Times New Roman" pitchFamily="18" charset="0"/>
                <a:cs typeface="Times New Roman" pitchFamily="18" charset="0"/>
              </a:rPr>
              <a:t>Step 8: Exit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685800"/>
            <a:ext cx="3276600" cy="4801314"/>
          </a:xfrm>
          <a:prstGeom prst="rect">
            <a:avLst/>
          </a:prstGeom>
          <a:noFill/>
        </p:spPr>
        <p:txBody>
          <a:bodyPr wrap="square" rtlCol="0">
            <a:spAutoFit/>
          </a:bodyPr>
          <a:lstStyle/>
          <a:p>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Binary search</a:t>
            </a:r>
            <a:r>
              <a:rPr lang="en-US" dirty="0" smtClean="0">
                <a:latin typeface="Times New Roman" pitchFamily="18" charset="0"/>
                <a:cs typeface="Times New Roman" pitchFamily="18" charset="0"/>
              </a:rPr>
              <a:t>: The binary search technique is used to find items from a sorted array. In this searching technique, the entire array is divided into two sub-arrays. If the item is found in the middle position, it returns the location, otherwise jumps to either left or right sub-array and repeats the same process again until finding the item or exceed the range.</a:t>
            </a:r>
          </a:p>
          <a:p>
            <a:r>
              <a:rPr lang="en-US" b="1" dirty="0" smtClean="0">
                <a:latin typeface="Times New Roman" pitchFamily="18" charset="0"/>
                <a:cs typeface="Times New Roman" pitchFamily="18" charset="0"/>
              </a:rPr>
              <a:t>Input and Output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Input: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 sorted array of data: 12 25 48 52 67 79 88 93</a:t>
            </a:r>
          </a:p>
          <a:p>
            <a:r>
              <a:rPr lang="en-US" dirty="0" smtClean="0">
                <a:latin typeface="Times New Roman" pitchFamily="18" charset="0"/>
                <a:cs typeface="Times New Roman" pitchFamily="18" charset="0"/>
              </a:rPr>
              <a:t>The search key 79</a:t>
            </a:r>
          </a:p>
          <a:p>
            <a:r>
              <a:rPr lang="en-US" dirty="0" smtClean="0">
                <a:latin typeface="Times New Roman" pitchFamily="18" charset="0"/>
                <a:cs typeface="Times New Roman" pitchFamily="18" charset="0"/>
              </a:rPr>
              <a:t>Output: Item found at location: 5</a:t>
            </a:r>
            <a:endParaRPr lang="en-US" dirty="0">
              <a:latin typeface="Times New Roman" pitchFamily="18" charset="0"/>
              <a:cs typeface="Times New Roman" pitchFamily="18" charset="0"/>
            </a:endParaRPr>
          </a:p>
        </p:txBody>
      </p:sp>
      <p:sp>
        <p:nvSpPr>
          <p:cNvPr id="3" name="TextBox 2"/>
          <p:cNvSpPr txBox="1"/>
          <p:nvPr/>
        </p:nvSpPr>
        <p:spPr>
          <a:xfrm>
            <a:off x="3733800" y="609600"/>
            <a:ext cx="5257800" cy="5078313"/>
          </a:xfrm>
          <a:prstGeom prst="rect">
            <a:avLst/>
          </a:prstGeom>
          <a:noFill/>
        </p:spPr>
        <p:txBody>
          <a:bodyPr wrap="square" rtlCol="0">
            <a:spAutoFit/>
          </a:bodyPr>
          <a:lstStyle/>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Algorithm</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binarySearch</a:t>
            </a:r>
            <a:r>
              <a:rPr lang="en-US" dirty="0" smtClean="0">
                <a:latin typeface="Times New Roman" pitchFamily="18" charset="0"/>
                <a:cs typeface="Times New Roman" pitchFamily="18" charset="0"/>
              </a:rPr>
              <a:t>(array, start, end, key)</a:t>
            </a:r>
          </a:p>
          <a:p>
            <a:r>
              <a:rPr lang="en-US" b="1" dirty="0" smtClean="0">
                <a:latin typeface="Times New Roman" pitchFamily="18" charset="0"/>
                <a:cs typeface="Times New Roman" pitchFamily="18" charset="0"/>
              </a:rPr>
              <a:t>Input −</a:t>
            </a:r>
            <a:r>
              <a:rPr lang="en-US" dirty="0" smtClean="0">
                <a:latin typeface="Times New Roman" pitchFamily="18" charset="0"/>
                <a:cs typeface="Times New Roman" pitchFamily="18" charset="0"/>
              </a:rPr>
              <a:t> An sorted array, start and end location, and the search key</a:t>
            </a:r>
          </a:p>
          <a:p>
            <a:r>
              <a:rPr lang="en-US" b="1" dirty="0" smtClean="0">
                <a:latin typeface="Times New Roman" pitchFamily="18" charset="0"/>
                <a:cs typeface="Times New Roman" pitchFamily="18" charset="0"/>
              </a:rPr>
              <a:t>Output −</a:t>
            </a:r>
            <a:r>
              <a:rPr lang="en-US" dirty="0" smtClean="0">
                <a:latin typeface="Times New Roman" pitchFamily="18" charset="0"/>
                <a:cs typeface="Times New Roman" pitchFamily="18" charset="0"/>
              </a:rPr>
              <a:t> location of the key (if found), otherwise wrong location.</a:t>
            </a:r>
          </a:p>
          <a:p>
            <a:r>
              <a:rPr lang="en-US" dirty="0" smtClean="0">
                <a:latin typeface="Times New Roman" pitchFamily="18" charset="0"/>
                <a:cs typeface="Times New Roman" pitchFamily="18" charset="0"/>
              </a:rPr>
              <a:t>Begin</a:t>
            </a:r>
          </a:p>
          <a:p>
            <a:r>
              <a:rPr lang="en-US" dirty="0" smtClean="0">
                <a:latin typeface="Times New Roman" pitchFamily="18" charset="0"/>
                <a:cs typeface="Times New Roman" pitchFamily="18" charset="0"/>
              </a:rPr>
              <a:t>   if start &lt;= end then</a:t>
            </a:r>
          </a:p>
          <a:p>
            <a:r>
              <a:rPr lang="en-US" dirty="0" smtClean="0">
                <a:latin typeface="Times New Roman" pitchFamily="18" charset="0"/>
                <a:cs typeface="Times New Roman" pitchFamily="18" charset="0"/>
              </a:rPr>
              <a:t>      mid := start + (end - start) /2</a:t>
            </a:r>
          </a:p>
          <a:p>
            <a:r>
              <a:rPr lang="en-US" dirty="0" smtClean="0">
                <a:latin typeface="Times New Roman" pitchFamily="18" charset="0"/>
                <a:cs typeface="Times New Roman" pitchFamily="18" charset="0"/>
              </a:rPr>
              <a:t>      if array[mid] = key then</a:t>
            </a:r>
          </a:p>
          <a:p>
            <a:r>
              <a:rPr lang="en-US" dirty="0" smtClean="0">
                <a:latin typeface="Times New Roman" pitchFamily="18" charset="0"/>
                <a:cs typeface="Times New Roman" pitchFamily="18" charset="0"/>
              </a:rPr>
              <a:t>         return mid location</a:t>
            </a:r>
          </a:p>
          <a:p>
            <a:r>
              <a:rPr lang="en-US" dirty="0" smtClean="0">
                <a:latin typeface="Times New Roman" pitchFamily="18" charset="0"/>
                <a:cs typeface="Times New Roman" pitchFamily="18" charset="0"/>
              </a:rPr>
              <a:t>      if array[mid] &gt; key then</a:t>
            </a:r>
          </a:p>
          <a:p>
            <a:r>
              <a:rPr lang="en-US" dirty="0" smtClean="0">
                <a:latin typeface="Times New Roman" pitchFamily="18" charset="0"/>
                <a:cs typeface="Times New Roman" pitchFamily="18" charset="0"/>
              </a:rPr>
              <a:t>         call </a:t>
            </a:r>
            <a:r>
              <a:rPr lang="en-US" dirty="0" err="1" smtClean="0">
                <a:latin typeface="Times New Roman" pitchFamily="18" charset="0"/>
                <a:cs typeface="Times New Roman" pitchFamily="18" charset="0"/>
              </a:rPr>
              <a:t>binarySearch</a:t>
            </a:r>
            <a:r>
              <a:rPr lang="en-US" dirty="0" smtClean="0">
                <a:latin typeface="Times New Roman" pitchFamily="18" charset="0"/>
                <a:cs typeface="Times New Roman" pitchFamily="18" charset="0"/>
              </a:rPr>
              <a:t>(array, start, mid-1, key)          </a:t>
            </a:r>
          </a:p>
          <a:p>
            <a:r>
              <a:rPr lang="en-US" dirty="0" smtClean="0">
                <a:latin typeface="Times New Roman" pitchFamily="18" charset="0"/>
                <a:cs typeface="Times New Roman" pitchFamily="18" charset="0"/>
              </a:rPr>
              <a:t>      else when array[mid] &lt; key then</a:t>
            </a:r>
          </a:p>
          <a:p>
            <a:r>
              <a:rPr lang="en-US" dirty="0" smtClean="0">
                <a:latin typeface="Times New Roman" pitchFamily="18" charset="0"/>
                <a:cs typeface="Times New Roman" pitchFamily="18" charset="0"/>
              </a:rPr>
              <a:t>          call </a:t>
            </a:r>
            <a:r>
              <a:rPr lang="en-US" dirty="0" err="1" smtClean="0">
                <a:latin typeface="Times New Roman" pitchFamily="18" charset="0"/>
                <a:cs typeface="Times New Roman" pitchFamily="18" charset="0"/>
              </a:rPr>
              <a:t>binarySearch</a:t>
            </a:r>
            <a:r>
              <a:rPr lang="en-US" dirty="0" smtClean="0">
                <a:latin typeface="Times New Roman" pitchFamily="18" charset="0"/>
                <a:cs typeface="Times New Roman" pitchFamily="18" charset="0"/>
              </a:rPr>
              <a:t>(array, mid+1, end, key)</a:t>
            </a:r>
          </a:p>
          <a:p>
            <a:r>
              <a:rPr lang="en-US" dirty="0" smtClean="0">
                <a:latin typeface="Times New Roman" pitchFamily="18" charset="0"/>
                <a:cs typeface="Times New Roman" pitchFamily="18" charset="0"/>
              </a:rPr>
              <a:t>   else</a:t>
            </a:r>
          </a:p>
          <a:p>
            <a:r>
              <a:rPr lang="en-US" dirty="0" smtClean="0">
                <a:latin typeface="Times New Roman" pitchFamily="18" charset="0"/>
                <a:cs typeface="Times New Roman" pitchFamily="18" charset="0"/>
              </a:rPr>
              <a:t>      return invalid location</a:t>
            </a:r>
          </a:p>
          <a:p>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Array elements in memory</a:t>
            </a:r>
          </a:p>
          <a:p>
            <a:r>
              <a:rPr lang="en-US" dirty="0" err="1">
                <a:latin typeface="Times New Roman" pitchFamily="18" charset="0"/>
                <a:cs typeface="Times New Roman" pitchFamily="18" charset="0"/>
              </a:rPr>
              <a:t>i</a:t>
            </a:r>
            <a:r>
              <a:rPr lang="en-US" dirty="0" err="1" smtClean="0">
                <a:latin typeface="Times New Roman" pitchFamily="18" charset="0"/>
                <a:cs typeface="Times New Roman" pitchFamily="18" charset="0"/>
              </a:rPr>
              <a:t>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[8];</a:t>
            </a:r>
          </a:p>
          <a:p>
            <a:pPr marL="342900" indent="-342900">
              <a:buAutoNum type="arabicPlain" startAt="16"/>
            </a:pPr>
            <a:r>
              <a:rPr lang="en-US" dirty="0" smtClean="0">
                <a:latin typeface="Times New Roman" pitchFamily="18" charset="0"/>
                <a:cs typeface="Times New Roman" pitchFamily="18" charset="0"/>
              </a:rPr>
              <a:t>bytes get immediately reserved for the array </a:t>
            </a:r>
            <a:r>
              <a:rPr lang="en-US" dirty="0" err="1" smtClean="0">
                <a:latin typeface="Times New Roman" pitchFamily="18" charset="0"/>
                <a:cs typeface="Times New Roman" pitchFamily="18" charset="0"/>
              </a:rPr>
              <a:t>arr</a:t>
            </a:r>
            <a:r>
              <a:rPr lang="en-US" dirty="0" smtClean="0">
                <a:latin typeface="Times New Roman" pitchFamily="18" charset="0"/>
                <a:cs typeface="Times New Roman" pitchFamily="18" charset="0"/>
              </a:rPr>
              <a:t> in memory, 2 bytes each for the 8 integers </a:t>
            </a:r>
          </a:p>
        </p:txBody>
      </p:sp>
      <p:graphicFrame>
        <p:nvGraphicFramePr>
          <p:cNvPr id="3" name="Table 2"/>
          <p:cNvGraphicFramePr>
            <a:graphicFrameLocks noGrp="1"/>
          </p:cNvGraphicFramePr>
          <p:nvPr/>
        </p:nvGraphicFramePr>
        <p:xfrm>
          <a:off x="609600" y="1600200"/>
          <a:ext cx="6629400" cy="741680"/>
        </p:xfrm>
        <a:graphic>
          <a:graphicData uri="http://schemas.openxmlformats.org/drawingml/2006/table">
            <a:tbl>
              <a:tblPr firstRow="1" bandRow="1">
                <a:tableStyleId>{5C22544A-7EE6-4342-B048-85BDC9FD1C3A}</a:tableStyleId>
              </a:tblPr>
              <a:tblGrid>
                <a:gridCol w="828675"/>
                <a:gridCol w="828675"/>
                <a:gridCol w="828675"/>
                <a:gridCol w="828675"/>
                <a:gridCol w="828675"/>
                <a:gridCol w="828675"/>
                <a:gridCol w="828675"/>
                <a:gridCol w="828675"/>
              </a:tblGrid>
              <a:tr h="370840">
                <a:tc>
                  <a:txBody>
                    <a:bodyPr/>
                    <a:lstStyle/>
                    <a:p>
                      <a:r>
                        <a:rPr lang="en-US" dirty="0" smtClean="0">
                          <a:latin typeface="Times New Roman" pitchFamily="18" charset="0"/>
                          <a:cs typeface="Times New Roman" pitchFamily="18" charset="0"/>
                        </a:rPr>
                        <a:t>12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66</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-45</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90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70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62</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65508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65510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65512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65514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65516</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65518</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65520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65522</a:t>
                      </a:r>
                      <a:endParaRPr lang="en-US" dirty="0">
                        <a:latin typeface="Times New Roman" pitchFamily="18" charset="0"/>
                        <a:cs typeface="Times New Roman" pitchFamily="18" charset="0"/>
                      </a:endParaRPr>
                    </a:p>
                  </a:txBody>
                  <a:tcPr/>
                </a:tc>
              </a:tr>
            </a:tbl>
          </a:graphicData>
        </a:graphic>
      </p:graphicFrame>
      <p:sp>
        <p:nvSpPr>
          <p:cNvPr id="4" name="TextBox 3"/>
          <p:cNvSpPr txBox="1"/>
          <p:nvPr/>
        </p:nvSpPr>
        <p:spPr>
          <a:xfrm>
            <a:off x="152400" y="2590800"/>
            <a:ext cx="8763000" cy="2862322"/>
          </a:xfrm>
          <a:prstGeom prst="rect">
            <a:avLst/>
          </a:prstGeom>
          <a:noFill/>
        </p:spPr>
        <p:txBody>
          <a:bodyPr wrap="square" rtlCol="0">
            <a:spAutoFit/>
          </a:bodyPr>
          <a:lstStyle/>
          <a:p>
            <a:r>
              <a:rPr lang="en-US" dirty="0" smtClean="0">
                <a:latin typeface="Times New Roman" pitchFamily="18" charset="0"/>
                <a:cs typeface="Times New Roman" pitchFamily="18" charset="0"/>
              </a:rPr>
              <a:t>Since the array is not initialized, all 8 values are garbage values as the storage class of array is auto</a:t>
            </a:r>
          </a:p>
          <a:p>
            <a:r>
              <a:rPr lang="en-US" dirty="0" smtClean="0">
                <a:latin typeface="Times New Roman" pitchFamily="18" charset="0"/>
                <a:cs typeface="Times New Roman" pitchFamily="18" charset="0"/>
              </a:rPr>
              <a:t>If the storage class of the array is declared as static then all the array elements would have a default initial value as 0</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Bounds checking</a:t>
            </a:r>
          </a:p>
          <a:p>
            <a:r>
              <a:rPr lang="en-US" dirty="0" smtClean="0">
                <a:latin typeface="Times New Roman" pitchFamily="18" charset="0"/>
                <a:cs typeface="Times New Roman" pitchFamily="18" charset="0"/>
              </a:rPr>
              <a:t>main()                            In C there is no check  to see if the subscript used for an array</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num[40], j;            exceeds the size of the array</a:t>
            </a:r>
          </a:p>
          <a:p>
            <a:r>
              <a:rPr lang="en-US" dirty="0" smtClean="0">
                <a:latin typeface="Times New Roman" pitchFamily="18" charset="0"/>
                <a:cs typeface="Times New Roman" pitchFamily="18" charset="0"/>
              </a:rPr>
              <a:t>for(j=0;j&lt;=100;j++)     There will be no error message to warn the programmer </a:t>
            </a:r>
          </a:p>
          <a:p>
            <a:r>
              <a:rPr lang="en-US" dirty="0" smtClean="0">
                <a:latin typeface="Times New Roman" pitchFamily="18" charset="0"/>
                <a:cs typeface="Times New Roman" pitchFamily="18" charset="0"/>
              </a:rPr>
              <a:t>num[j]=2;}                    In some cases computer may just hang  </a:t>
            </a:r>
          </a:p>
        </p:txBody>
      </p:sp>
      <p:sp>
        <p:nvSpPr>
          <p:cNvPr id="5" name="Right Brace 4"/>
          <p:cNvSpPr/>
          <p:nvPr/>
        </p:nvSpPr>
        <p:spPr>
          <a:xfrm>
            <a:off x="2133600" y="4343400"/>
            <a:ext cx="76200"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2862322"/>
          </a:xfrm>
          <a:prstGeom prst="rect">
            <a:avLst/>
          </a:prstGeom>
          <a:noFill/>
        </p:spPr>
        <p:txBody>
          <a:bodyPr wrap="square" rtlCol="0">
            <a:spAutoFit/>
          </a:bodyPr>
          <a:lstStyle/>
          <a:p>
            <a:r>
              <a:rPr lang="en-US" u="sng" dirty="0" smtClean="0">
                <a:latin typeface="Times New Roman" pitchFamily="18" charset="0"/>
                <a:cs typeface="Times New Roman" pitchFamily="18" charset="0"/>
              </a:rPr>
              <a:t>Two dimensional (2-D) array</a:t>
            </a:r>
            <a:r>
              <a:rPr lang="en-US" dirty="0" smtClean="0">
                <a:latin typeface="Times New Roman" pitchFamily="18" charset="0"/>
                <a:cs typeface="Times New Roman" pitchFamily="18" charset="0"/>
              </a:rPr>
              <a:t>: Also known as matrix</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std[4][2];</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j,k</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for(j=0;j&lt;=3;j++)</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roll no. and marks\n”);</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 &amp;std[j][0], &amp;std[j][1]);}---std[j][0] is the roll number in the 0</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column of </a:t>
            </a:r>
            <a:r>
              <a:rPr lang="en-US" dirty="0" err="1" smtClean="0">
                <a:latin typeface="Times New Roman" pitchFamily="18" charset="0"/>
                <a:cs typeface="Times New Roman" pitchFamily="18" charset="0"/>
              </a:rPr>
              <a:t>j</a:t>
            </a:r>
            <a:r>
              <a:rPr lang="en-US" baseline="30000" dirty="0" err="1" smtClean="0">
                <a:latin typeface="Times New Roman" pitchFamily="18" charset="0"/>
                <a:cs typeface="Times New Roman" pitchFamily="18" charset="0"/>
              </a:rPr>
              <a:t>th</a:t>
            </a:r>
            <a:endParaRPr lang="en-US" baseline="30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for(j=0;j&lt;=3;j++)                                     ---row, std[j][1] is the marks in the 1</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column of </a:t>
            </a:r>
            <a:r>
              <a:rPr lang="en-US" dirty="0" err="1" smtClean="0">
                <a:latin typeface="Times New Roman" pitchFamily="18" charset="0"/>
                <a:cs typeface="Times New Roman" pitchFamily="18" charset="0"/>
              </a:rPr>
              <a:t>j</a:t>
            </a:r>
            <a:r>
              <a:rPr lang="en-US" baseline="30000" dirty="0" err="1" smtClean="0">
                <a:latin typeface="Times New Roman" pitchFamily="18" charset="0"/>
                <a:cs typeface="Times New Roman" pitchFamily="18" charset="0"/>
              </a:rPr>
              <a:t>th</a:t>
            </a:r>
            <a:endParaRPr lang="en-US" baseline="30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d,%d</a:t>
            </a:r>
            <a:r>
              <a:rPr lang="en-US" dirty="0" smtClean="0">
                <a:latin typeface="Times New Roman" pitchFamily="18" charset="0"/>
                <a:cs typeface="Times New Roman" pitchFamily="18" charset="0"/>
              </a:rPr>
              <a:t>”, std[j][0], std[j][1]);} --- row</a:t>
            </a:r>
          </a:p>
          <a:p>
            <a:r>
              <a:rPr lang="en-US" dirty="0" smtClean="0">
                <a:latin typeface="Times New Roman" pitchFamily="18" charset="0"/>
                <a:cs typeface="Times New Roman" pitchFamily="18" charset="0"/>
              </a:rPr>
              <a:t>Counting of rows and columns begin with 0</a:t>
            </a:r>
          </a:p>
        </p:txBody>
      </p:sp>
      <p:graphicFrame>
        <p:nvGraphicFramePr>
          <p:cNvPr id="3" name="Table 2"/>
          <p:cNvGraphicFramePr>
            <a:graphicFrameLocks noGrp="1"/>
          </p:cNvGraphicFramePr>
          <p:nvPr/>
        </p:nvGraphicFramePr>
        <p:xfrm>
          <a:off x="228600" y="3124200"/>
          <a:ext cx="4953000" cy="1854200"/>
        </p:xfrm>
        <a:graphic>
          <a:graphicData uri="http://schemas.openxmlformats.org/drawingml/2006/table">
            <a:tbl>
              <a:tblPr firstRow="1" bandRow="1">
                <a:tableStyleId>{5C22544A-7EE6-4342-B048-85BDC9FD1C3A}</a:tableStyleId>
              </a:tblPr>
              <a:tblGrid>
                <a:gridCol w="1219200"/>
                <a:gridCol w="1752600"/>
                <a:gridCol w="1981200"/>
              </a:tblGrid>
              <a:tr h="370840">
                <a:tc>
                  <a:txBody>
                    <a:bodyPr/>
                    <a:lstStyle/>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Column</a:t>
                      </a:r>
                      <a:r>
                        <a:rPr lang="en-US" baseline="0" dirty="0" smtClean="0">
                          <a:latin typeface="Times New Roman" pitchFamily="18" charset="0"/>
                          <a:cs typeface="Times New Roman" pitchFamily="18" charset="0"/>
                        </a:rPr>
                        <a:t> no. 0</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Column</a:t>
                      </a:r>
                      <a:r>
                        <a:rPr lang="en-US" baseline="0" dirty="0" smtClean="0">
                          <a:latin typeface="Times New Roman" pitchFamily="18" charset="0"/>
                          <a:cs typeface="Times New Roman" pitchFamily="18" charset="0"/>
                        </a:rPr>
                        <a:t> no. 1</a:t>
                      </a:r>
                      <a:endParaRPr lang="en-US" dirty="0" smtClean="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Row</a:t>
                      </a:r>
                      <a:r>
                        <a:rPr lang="en-US" baseline="0" dirty="0" smtClean="0">
                          <a:latin typeface="Times New Roman" pitchFamily="18" charset="0"/>
                          <a:cs typeface="Times New Roman" pitchFamily="18" charset="0"/>
                        </a:rPr>
                        <a:t> no. 0</a:t>
                      </a:r>
                      <a:endParaRPr lang="en-US" dirty="0" smtClean="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Row</a:t>
                      </a:r>
                      <a:r>
                        <a:rPr lang="en-US" baseline="0" dirty="0" smtClean="0">
                          <a:latin typeface="Times New Roman" pitchFamily="18" charset="0"/>
                          <a:cs typeface="Times New Roman" pitchFamily="18" charset="0"/>
                        </a:rPr>
                        <a:t> no. 1</a:t>
                      </a:r>
                      <a:endParaRPr lang="en-US" dirty="0" smtClean="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Row</a:t>
                      </a:r>
                      <a:r>
                        <a:rPr lang="en-US" baseline="0" dirty="0" smtClean="0">
                          <a:latin typeface="Times New Roman" pitchFamily="18" charset="0"/>
                          <a:cs typeface="Times New Roman" pitchFamily="18" charset="0"/>
                        </a:rPr>
                        <a:t> no. 2</a:t>
                      </a:r>
                      <a:endParaRPr lang="en-US" dirty="0" smtClean="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7</a:t>
                      </a:r>
                      <a:endParaRPr lang="en-US"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Row</a:t>
                      </a:r>
                      <a:r>
                        <a:rPr lang="en-US" baseline="0" dirty="0" smtClean="0">
                          <a:latin typeface="Times New Roman" pitchFamily="18" charset="0"/>
                          <a:cs typeface="Times New Roman" pitchFamily="18" charset="0"/>
                        </a:rPr>
                        <a:t> no. 3</a:t>
                      </a:r>
                      <a:endParaRPr lang="en-US" dirty="0" smtClean="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8</a:t>
                      </a:r>
                      <a:endParaRPr lang="en-US" dirty="0">
                        <a:latin typeface="Times New Roman" pitchFamily="18" charset="0"/>
                        <a:cs typeface="Times New Roman" pitchFamily="18" charset="0"/>
                      </a:endParaRPr>
                    </a:p>
                  </a:txBody>
                  <a:tcPr/>
                </a:tc>
              </a:tr>
            </a:tbl>
          </a:graphicData>
        </a:graphic>
      </p:graphicFrame>
      <p:sp>
        <p:nvSpPr>
          <p:cNvPr id="4" name="TextBox 3"/>
          <p:cNvSpPr txBox="1"/>
          <p:nvPr/>
        </p:nvSpPr>
        <p:spPr>
          <a:xfrm>
            <a:off x="5486400" y="3048000"/>
            <a:ext cx="3429000"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std[0][0] = 1: roll of 0</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student</a:t>
            </a:r>
          </a:p>
          <a:p>
            <a:r>
              <a:rPr lang="en-US" dirty="0" smtClean="0">
                <a:latin typeface="Times New Roman" pitchFamily="18" charset="0"/>
                <a:cs typeface="Times New Roman" pitchFamily="18" charset="0"/>
              </a:rPr>
              <a:t>std[0][1] = 5: mark of 0</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student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 two dimensional array is nothing but a collection of a number of one dimensional array, placed one below the other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4038600" cy="2554545"/>
          </a:xfrm>
          <a:prstGeom prst="rect">
            <a:avLst/>
          </a:prstGeom>
        </p:spPr>
        <p:txBody>
          <a:bodyPr wrap="square">
            <a:spAutoFit/>
          </a:bodyPr>
          <a:lstStyle/>
          <a:p>
            <a:r>
              <a:rPr lang="en-US" sz="1600" u="sng" dirty="0" smtClean="0">
                <a:latin typeface="Times New Roman" pitchFamily="18" charset="0"/>
                <a:cs typeface="Times New Roman" pitchFamily="18" charset="0"/>
              </a:rPr>
              <a:t>Initialization of 2-D array</a:t>
            </a:r>
          </a:p>
          <a:p>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std[4][2]={</a:t>
            </a:r>
          </a:p>
          <a:p>
            <a:r>
              <a:rPr lang="en-US" sz="1600" dirty="0" smtClean="0">
                <a:latin typeface="Times New Roman" pitchFamily="18" charset="0"/>
                <a:cs typeface="Times New Roman" pitchFamily="18" charset="0"/>
              </a:rPr>
              <a:t>                        {1234, 56},</a:t>
            </a:r>
          </a:p>
          <a:p>
            <a:r>
              <a:rPr lang="en-US" sz="1600" dirty="0" smtClean="0">
                <a:latin typeface="Times New Roman" pitchFamily="18" charset="0"/>
                <a:cs typeface="Times New Roman" pitchFamily="18" charset="0"/>
              </a:rPr>
              <a:t>                        {1212, 33},</a:t>
            </a:r>
          </a:p>
          <a:p>
            <a:r>
              <a:rPr lang="en-US" sz="1600" dirty="0" smtClean="0">
                <a:latin typeface="Times New Roman" pitchFamily="18" charset="0"/>
                <a:cs typeface="Times New Roman" pitchFamily="18" charset="0"/>
              </a:rPr>
              <a:t>                        {3, 7},</a:t>
            </a:r>
          </a:p>
          <a:p>
            <a:r>
              <a:rPr lang="en-US" sz="1600" dirty="0" smtClean="0">
                <a:latin typeface="Times New Roman" pitchFamily="18" charset="0"/>
                <a:cs typeface="Times New Roman" pitchFamily="18" charset="0"/>
              </a:rPr>
              <a:t>                        {4, 8}</a:t>
            </a:r>
          </a:p>
          <a:p>
            <a:r>
              <a:rPr lang="en-US" sz="1600" dirty="0" smtClean="0">
                <a:latin typeface="Times New Roman" pitchFamily="18" charset="0"/>
                <a:cs typeface="Times New Roman" pitchFamily="18" charset="0"/>
              </a:rPr>
              <a:t>                       };</a:t>
            </a:r>
          </a:p>
          <a:p>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std[4][2] = {1234, 56, 1212, 33, 3, 7, 4, 8};</a:t>
            </a:r>
          </a:p>
          <a:p>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arr</a:t>
            </a:r>
            <a:r>
              <a:rPr lang="en-US" sz="1600" dirty="0" smtClean="0">
                <a:latin typeface="Times New Roman" pitchFamily="18" charset="0"/>
                <a:cs typeface="Times New Roman" pitchFamily="18" charset="0"/>
              </a:rPr>
              <a:t>[2][3] = {1, 2, 5, 6, 7, 0};</a:t>
            </a:r>
          </a:p>
          <a:p>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 ] = {1, 2, 5, 6, 7, 0}; </a:t>
            </a:r>
          </a:p>
        </p:txBody>
      </p:sp>
      <p:graphicFrame>
        <p:nvGraphicFramePr>
          <p:cNvPr id="3" name="Table 2"/>
          <p:cNvGraphicFramePr>
            <a:graphicFrameLocks noGrp="1"/>
          </p:cNvGraphicFramePr>
          <p:nvPr/>
        </p:nvGraphicFramePr>
        <p:xfrm>
          <a:off x="228600" y="4038600"/>
          <a:ext cx="8305800" cy="1112520"/>
        </p:xfrm>
        <a:graphic>
          <a:graphicData uri="http://schemas.openxmlformats.org/drawingml/2006/table">
            <a:tbl>
              <a:tblPr firstRow="1" bandRow="1">
                <a:tableStyleId>{5C22544A-7EE6-4342-B048-85BDC9FD1C3A}</a:tableStyleId>
              </a:tblPr>
              <a:tblGrid>
                <a:gridCol w="1038225"/>
                <a:gridCol w="1038225"/>
                <a:gridCol w="1038225"/>
                <a:gridCol w="1038225"/>
                <a:gridCol w="1038225"/>
                <a:gridCol w="1038225"/>
                <a:gridCol w="1038225"/>
                <a:gridCol w="1038225"/>
              </a:tblGrid>
              <a:tr h="370840">
                <a:tc>
                  <a:txBody>
                    <a:bodyPr/>
                    <a:lstStyle/>
                    <a:p>
                      <a:r>
                        <a:rPr lang="en-US" sz="1600" dirty="0" smtClean="0">
                          <a:latin typeface="Times New Roman" pitchFamily="18" charset="0"/>
                          <a:cs typeface="Times New Roman" pitchFamily="18" charset="0"/>
                        </a:rPr>
                        <a:t>S[0][0]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S[0][1]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S[1][0]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S[1][1]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S[2][1]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S[3][0]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S[3][1]</a:t>
                      </a:r>
                      <a:endParaRPr lang="en-US" sz="1600" dirty="0">
                        <a:latin typeface="Times New Roman" pitchFamily="18" charset="0"/>
                        <a:cs typeface="Times New Roman" pitchFamily="18" charset="0"/>
                      </a:endParaRPr>
                    </a:p>
                  </a:txBody>
                  <a:tcPr/>
                </a:tc>
              </a:tr>
              <a:tr h="370840">
                <a:tc>
                  <a:txBody>
                    <a:bodyPr/>
                    <a:lstStyle/>
                    <a:p>
                      <a:r>
                        <a:rPr lang="en-US" sz="1600" dirty="0" smtClean="0">
                          <a:latin typeface="Times New Roman" pitchFamily="18" charset="0"/>
                          <a:cs typeface="Times New Roman" pitchFamily="18" charset="0"/>
                        </a:rPr>
                        <a:t>6</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7</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8</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tc>
              </a:tr>
              <a:tr h="370840">
                <a:tc>
                  <a:txBody>
                    <a:bodyPr/>
                    <a:lstStyle/>
                    <a:p>
                      <a:r>
                        <a:rPr lang="en-US" sz="1600" dirty="0" smtClean="0">
                          <a:latin typeface="Times New Roman" pitchFamily="18" charset="0"/>
                          <a:cs typeface="Times New Roman" pitchFamily="18" charset="0"/>
                        </a:rPr>
                        <a:t>65508</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65510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65512</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65514</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65516</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65518</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65520</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65522</a:t>
                      </a:r>
                      <a:endParaRPr lang="en-US" sz="1600" dirty="0">
                        <a:latin typeface="Times New Roman" pitchFamily="18" charset="0"/>
                        <a:cs typeface="Times New Roman" pitchFamily="18" charset="0"/>
                      </a:endParaRPr>
                    </a:p>
                  </a:txBody>
                  <a:tcPr/>
                </a:tc>
              </a:tr>
            </a:tbl>
          </a:graphicData>
        </a:graphic>
      </p:graphicFrame>
      <p:sp>
        <p:nvSpPr>
          <p:cNvPr id="4" name="TextBox 3"/>
          <p:cNvSpPr txBox="1"/>
          <p:nvPr/>
        </p:nvSpPr>
        <p:spPr>
          <a:xfrm>
            <a:off x="4343400" y="152400"/>
            <a:ext cx="4648200" cy="2031325"/>
          </a:xfrm>
          <a:prstGeom prst="rect">
            <a:avLst/>
          </a:prstGeom>
          <a:noFill/>
        </p:spPr>
        <p:txBody>
          <a:bodyPr wrap="square" rtlCol="0">
            <a:spAutoFit/>
          </a:bodyPr>
          <a:lstStyle/>
          <a:p>
            <a:r>
              <a:rPr lang="en-US" dirty="0" smtClean="0">
                <a:latin typeface="Times New Roman" pitchFamily="18" charset="0"/>
                <a:cs typeface="Times New Roman" pitchFamily="18" charset="0"/>
              </a:rPr>
              <a:t>While initializing a 2-D array it is necessary to mention the column (2</a:t>
            </a:r>
            <a:r>
              <a:rPr lang="en-US" baseline="30000" dirty="0" smtClean="0">
                <a:latin typeface="Times New Roman" pitchFamily="18" charset="0"/>
                <a:cs typeface="Times New Roman" pitchFamily="18" charset="0"/>
              </a:rPr>
              <a:t>nd</a:t>
            </a:r>
            <a:r>
              <a:rPr lang="en-US" dirty="0" smtClean="0">
                <a:latin typeface="Times New Roman" pitchFamily="18" charset="0"/>
                <a:cs typeface="Times New Roman" pitchFamily="18" charset="0"/>
              </a:rPr>
              <a:t>) dimension, whereas the row dimension (1</a:t>
            </a:r>
            <a:r>
              <a:rPr lang="en-US" baseline="30000" dirty="0" smtClean="0">
                <a:latin typeface="Times New Roman" pitchFamily="18" charset="0"/>
                <a:cs typeface="Times New Roman" pitchFamily="18" charset="0"/>
              </a:rPr>
              <a:t>st</a:t>
            </a:r>
            <a:r>
              <a:rPr lang="en-US" dirty="0" smtClean="0">
                <a:latin typeface="Times New Roman" pitchFamily="18" charset="0"/>
                <a:cs typeface="Times New Roman" pitchFamily="18" charset="0"/>
              </a:rPr>
              <a:t>) is optional</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Print elements of 2-D array (s)</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(“Marks of 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student=%d\n”, s[2][1]);</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(“Roll no. of 3</a:t>
            </a:r>
            <a:r>
              <a:rPr lang="en-US" baseline="30000" dirty="0" smtClean="0">
                <a:latin typeface="Times New Roman" pitchFamily="18" charset="0"/>
                <a:cs typeface="Times New Roman" pitchFamily="18" charset="0"/>
              </a:rPr>
              <a:t>rd</a:t>
            </a:r>
            <a:r>
              <a:rPr lang="en-US" dirty="0" smtClean="0">
                <a:latin typeface="Times New Roman" pitchFamily="18" charset="0"/>
                <a:cs typeface="Times New Roman" pitchFamily="18" charset="0"/>
              </a:rPr>
              <a:t> student=%d\n”, s[2][0]);</a:t>
            </a:r>
          </a:p>
        </p:txBody>
      </p:sp>
      <p:sp>
        <p:nvSpPr>
          <p:cNvPr id="5" name="TextBox 4"/>
          <p:cNvSpPr txBox="1"/>
          <p:nvPr/>
        </p:nvSpPr>
        <p:spPr>
          <a:xfrm>
            <a:off x="152400" y="2971800"/>
            <a:ext cx="8686800" cy="923330"/>
          </a:xfrm>
          <a:prstGeom prst="rect">
            <a:avLst/>
          </a:prstGeom>
          <a:noFill/>
        </p:spPr>
        <p:txBody>
          <a:bodyPr wrap="square" rtlCol="0">
            <a:spAutoFit/>
          </a:bodyPr>
          <a:lstStyle/>
          <a:p>
            <a:r>
              <a:rPr lang="en-US" u="sng" dirty="0" smtClean="0">
                <a:latin typeface="Times New Roman" pitchFamily="18" charset="0"/>
                <a:cs typeface="Times New Roman" pitchFamily="18" charset="0"/>
              </a:rPr>
              <a:t>Memory map of a 2-D array</a:t>
            </a:r>
          </a:p>
          <a:p>
            <a:r>
              <a:rPr lang="en-US" dirty="0" smtClean="0">
                <a:latin typeface="Times New Roman" pitchFamily="18" charset="0"/>
                <a:cs typeface="Times New Roman" pitchFamily="18" charset="0"/>
              </a:rPr>
              <a:t>In memory whether it is a 1-D or 2-D array, the array elements are stored in one continuous chain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1200329"/>
          </a:xfrm>
          <a:prstGeom prst="rect">
            <a:avLst/>
          </a:prstGeom>
          <a:noFill/>
        </p:spPr>
        <p:txBody>
          <a:bodyPr wrap="square" rtlCol="0">
            <a:spAutoFit/>
          </a:bodyPr>
          <a:lstStyle/>
          <a:p>
            <a:r>
              <a:rPr lang="en-US" u="sng" dirty="0" smtClean="0">
                <a:latin typeface="Times New Roman" pitchFamily="18" charset="0"/>
                <a:cs typeface="Times New Roman" pitchFamily="18" charset="0"/>
              </a:rPr>
              <a:t>Strings</a:t>
            </a:r>
            <a:r>
              <a:rPr lang="en-US" dirty="0" smtClean="0">
                <a:latin typeface="Times New Roman" pitchFamily="18" charset="0"/>
                <a:cs typeface="Times New Roman" pitchFamily="18" charset="0"/>
              </a:rPr>
              <a:t>: Character array, use to manipulate text such as words and sentences</a:t>
            </a:r>
          </a:p>
          <a:p>
            <a:r>
              <a:rPr lang="en-US" u="sng" dirty="0" smtClean="0">
                <a:latin typeface="Times New Roman" pitchFamily="18" charset="0"/>
                <a:cs typeface="Times New Roman" pitchFamily="18" charset="0"/>
              </a:rPr>
              <a:t>String constant</a:t>
            </a:r>
            <a:r>
              <a:rPr lang="en-US" dirty="0" smtClean="0">
                <a:latin typeface="Times New Roman" pitchFamily="18" charset="0"/>
                <a:cs typeface="Times New Roman" pitchFamily="18" charset="0"/>
              </a:rPr>
              <a:t>: One dimensional array of characters terminated by a null (‘\0’)</a:t>
            </a:r>
          </a:p>
          <a:p>
            <a:r>
              <a:rPr lang="en-US" dirty="0" smtClean="0">
                <a:latin typeface="Times New Roman" pitchFamily="18" charset="0"/>
                <a:cs typeface="Times New Roman" pitchFamily="18" charset="0"/>
              </a:rPr>
              <a:t>Example: char name[ ]={‘A’, ‘B’, ‘C’, ‘\0’}; -- \0 is for end of string</a:t>
            </a:r>
          </a:p>
          <a:p>
            <a:r>
              <a:rPr lang="en-US" dirty="0" smtClean="0">
                <a:latin typeface="Times New Roman" pitchFamily="18" charset="0"/>
                <a:cs typeface="Times New Roman" pitchFamily="18" charset="0"/>
              </a:rPr>
              <a:t>Example: char name[ ]= “ABC”; -- In this type of initialization C inserts \0 automatically</a:t>
            </a:r>
          </a:p>
        </p:txBody>
      </p:sp>
      <p:graphicFrame>
        <p:nvGraphicFramePr>
          <p:cNvPr id="3" name="Table 2"/>
          <p:cNvGraphicFramePr>
            <a:graphicFrameLocks noGrp="1"/>
          </p:cNvGraphicFramePr>
          <p:nvPr/>
        </p:nvGraphicFramePr>
        <p:xfrm>
          <a:off x="228600" y="1447800"/>
          <a:ext cx="3505200" cy="741680"/>
        </p:xfrm>
        <a:graphic>
          <a:graphicData uri="http://schemas.openxmlformats.org/drawingml/2006/table">
            <a:tbl>
              <a:tblPr firstRow="1" bandRow="1">
                <a:tableStyleId>{5C22544A-7EE6-4342-B048-85BDC9FD1C3A}</a:tableStyleId>
              </a:tblPr>
              <a:tblGrid>
                <a:gridCol w="876300"/>
                <a:gridCol w="876300"/>
                <a:gridCol w="876300"/>
                <a:gridCol w="876300"/>
              </a:tblGrid>
              <a:tr h="370840">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\0</a:t>
                      </a:r>
                      <a:endParaRPr lang="en-US" dirty="0"/>
                    </a:p>
                  </a:txBody>
                  <a:tcPr/>
                </a:tc>
              </a:tr>
              <a:tr h="370840">
                <a:tc>
                  <a:txBody>
                    <a:bodyPr/>
                    <a:lstStyle/>
                    <a:p>
                      <a:r>
                        <a:rPr lang="en-US" dirty="0" smtClean="0"/>
                        <a:t>65500</a:t>
                      </a:r>
                      <a:endParaRPr lang="en-US" dirty="0"/>
                    </a:p>
                  </a:txBody>
                  <a:tcPr/>
                </a:tc>
                <a:tc>
                  <a:txBody>
                    <a:bodyPr/>
                    <a:lstStyle/>
                    <a:p>
                      <a:r>
                        <a:rPr lang="en-US" dirty="0" smtClean="0"/>
                        <a:t>65501</a:t>
                      </a:r>
                      <a:endParaRPr lang="en-US" dirty="0"/>
                    </a:p>
                  </a:txBody>
                  <a:tcPr/>
                </a:tc>
                <a:tc>
                  <a:txBody>
                    <a:bodyPr/>
                    <a:lstStyle/>
                    <a:p>
                      <a:r>
                        <a:rPr lang="en-US" dirty="0" smtClean="0"/>
                        <a:t>65502</a:t>
                      </a:r>
                      <a:endParaRPr lang="en-US" dirty="0"/>
                    </a:p>
                  </a:txBody>
                  <a:tcPr/>
                </a:tc>
                <a:tc>
                  <a:txBody>
                    <a:bodyPr/>
                    <a:lstStyle/>
                    <a:p>
                      <a:r>
                        <a:rPr lang="en-US" dirty="0" smtClean="0"/>
                        <a:t>65503</a:t>
                      </a:r>
                      <a:endParaRPr lang="en-US" dirty="0"/>
                    </a:p>
                  </a:txBody>
                  <a:tcPr/>
                </a:tc>
              </a:tr>
            </a:tbl>
          </a:graphicData>
        </a:graphic>
      </p:graphicFrame>
      <p:sp>
        <p:nvSpPr>
          <p:cNvPr id="4" name="TextBox 3"/>
          <p:cNvSpPr txBox="1"/>
          <p:nvPr/>
        </p:nvSpPr>
        <p:spPr>
          <a:xfrm>
            <a:off x="152400" y="2286000"/>
            <a:ext cx="3048000" cy="2031325"/>
          </a:xfrm>
          <a:prstGeom prst="rect">
            <a:avLst/>
          </a:prstGeom>
          <a:noFill/>
        </p:spPr>
        <p:txBody>
          <a:bodyPr wrap="square" rtlCol="0">
            <a:spAutoFit/>
          </a:bodyPr>
          <a:lstStyle/>
          <a:p>
            <a:r>
              <a:rPr lang="en-US" u="sng" dirty="0" smtClean="0">
                <a:latin typeface="Times New Roman" pitchFamily="18" charset="0"/>
                <a:cs typeface="Times New Roman" pitchFamily="18" charset="0"/>
              </a:rPr>
              <a:t>Program to print a string</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{char name[ ]=“ABDUL”;</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j=0;</a:t>
            </a:r>
          </a:p>
          <a:p>
            <a:r>
              <a:rPr lang="en-US" dirty="0" smtClean="0">
                <a:latin typeface="Times New Roman" pitchFamily="18" charset="0"/>
                <a:cs typeface="Times New Roman" pitchFamily="18" charset="0"/>
              </a:rPr>
              <a:t>while(j&lt;=4){</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(“%c”, name[j]);</a:t>
            </a:r>
          </a:p>
          <a:p>
            <a:r>
              <a:rPr lang="en-US" dirty="0" smtClean="0">
                <a:latin typeface="Times New Roman" pitchFamily="18" charset="0"/>
                <a:cs typeface="Times New Roman" pitchFamily="18" charset="0"/>
              </a:rPr>
              <a:t>j++;}} --- rely on string length</a:t>
            </a:r>
          </a:p>
        </p:txBody>
      </p:sp>
      <p:sp>
        <p:nvSpPr>
          <p:cNvPr id="5" name="TextBox 4"/>
          <p:cNvSpPr txBox="1"/>
          <p:nvPr/>
        </p:nvSpPr>
        <p:spPr>
          <a:xfrm>
            <a:off x="3886200" y="1600200"/>
            <a:ext cx="47244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Each character occupies 1 byte space in memory</a:t>
            </a:r>
            <a:endParaRPr lang="en-US" dirty="0"/>
          </a:p>
        </p:txBody>
      </p:sp>
      <p:sp>
        <p:nvSpPr>
          <p:cNvPr id="6" name="TextBox 5"/>
          <p:cNvSpPr txBox="1"/>
          <p:nvPr/>
        </p:nvSpPr>
        <p:spPr>
          <a:xfrm>
            <a:off x="152400" y="4419600"/>
            <a:ext cx="2819400" cy="2308324"/>
          </a:xfrm>
          <a:prstGeom prst="rect">
            <a:avLst/>
          </a:prstGeom>
          <a:noFill/>
        </p:spPr>
        <p:txBody>
          <a:bodyPr wrap="square" rtlCol="0">
            <a:spAutoFit/>
          </a:bodyPr>
          <a:lstStyle/>
          <a:p>
            <a:r>
              <a:rPr lang="en-US" u="sng" dirty="0" smtClean="0">
                <a:latin typeface="Times New Roman" pitchFamily="18" charset="0"/>
                <a:cs typeface="Times New Roman" pitchFamily="18" charset="0"/>
              </a:rPr>
              <a:t>Program to print a string</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{char name[ ]=“ABDUL”;</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j=0;</a:t>
            </a:r>
          </a:p>
          <a:p>
            <a:r>
              <a:rPr lang="en-US" dirty="0" smtClean="0">
                <a:latin typeface="Times New Roman" pitchFamily="18" charset="0"/>
                <a:cs typeface="Times New Roman" pitchFamily="18" charset="0"/>
              </a:rPr>
              <a:t>while(name[j]!=‘\0’){</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(“%c”, name[j]);</a:t>
            </a:r>
          </a:p>
          <a:p>
            <a:r>
              <a:rPr lang="en-US" dirty="0" smtClean="0">
                <a:latin typeface="Times New Roman" pitchFamily="18" charset="0"/>
                <a:cs typeface="Times New Roman" pitchFamily="18" charset="0"/>
              </a:rPr>
              <a:t>j++;}} -- not rely on string </a:t>
            </a:r>
          </a:p>
          <a:p>
            <a:r>
              <a:rPr lang="en-US" dirty="0" smtClean="0">
                <a:latin typeface="Times New Roman" pitchFamily="18" charset="0"/>
                <a:cs typeface="Times New Roman" pitchFamily="18" charset="0"/>
              </a:rPr>
              <a:t>                length</a:t>
            </a:r>
          </a:p>
        </p:txBody>
      </p:sp>
      <p:sp>
        <p:nvSpPr>
          <p:cNvPr id="7" name="TextBox 6"/>
          <p:cNvSpPr txBox="1"/>
          <p:nvPr/>
        </p:nvSpPr>
        <p:spPr>
          <a:xfrm>
            <a:off x="3200400" y="2362200"/>
            <a:ext cx="5715000" cy="1754326"/>
          </a:xfrm>
          <a:prstGeom prst="rect">
            <a:avLst/>
          </a:prstGeom>
          <a:noFill/>
        </p:spPr>
        <p:txBody>
          <a:bodyPr wrap="square" rtlCol="0">
            <a:spAutoFit/>
          </a:bodyPr>
          <a:lstStyle/>
          <a:p>
            <a:r>
              <a:rPr lang="en-US" u="sng" dirty="0" smtClean="0">
                <a:latin typeface="Times New Roman" pitchFamily="18" charset="0"/>
                <a:cs typeface="Times New Roman" pitchFamily="18" charset="0"/>
              </a:rPr>
              <a:t>Program to receive and print a string</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{char name[ ]=“ABDUL”;</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(“%s”, name); --- to receive a string from the keyboard</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 name);} --- %s is format specification to print</a:t>
            </a:r>
          </a:p>
          <a:p>
            <a:r>
              <a:rPr lang="en-US" dirty="0" smtClean="0">
                <a:latin typeface="Times New Roman" pitchFamily="18" charset="0"/>
                <a:cs typeface="Times New Roman" pitchFamily="18" charset="0"/>
              </a:rPr>
              <a:t>                                       a string</a:t>
            </a:r>
          </a:p>
        </p:txBody>
      </p:sp>
      <p:sp>
        <p:nvSpPr>
          <p:cNvPr id="8" name="Rectangle 7"/>
          <p:cNvSpPr/>
          <p:nvPr/>
        </p:nvSpPr>
        <p:spPr>
          <a:xfrm>
            <a:off x="3048000" y="4343400"/>
            <a:ext cx="5943600" cy="2308324"/>
          </a:xfrm>
          <a:prstGeom prst="rect">
            <a:avLst/>
          </a:prstGeom>
        </p:spPr>
        <p:txBody>
          <a:bodyPr wrap="square">
            <a:spAutoFit/>
          </a:bodyPr>
          <a:lstStyle/>
          <a:p>
            <a:r>
              <a:rPr lang="en-US" dirty="0" smtClean="0">
                <a:latin typeface="Times New Roman" pitchFamily="18" charset="0"/>
                <a:cs typeface="Times New Roman" pitchFamily="18" charset="0"/>
              </a:rPr>
              <a:t>char name[20]; -- sets aside 20 bytes under the array name[ ]</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your name\n”); </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(“%s”, name); -- fills the character array until the enter </a:t>
            </a:r>
          </a:p>
          <a:p>
            <a:r>
              <a:rPr lang="en-US" dirty="0" smtClean="0">
                <a:latin typeface="Times New Roman" pitchFamily="18" charset="0"/>
                <a:cs typeface="Times New Roman" pitchFamily="18" charset="0"/>
              </a:rPr>
              <a:t>                                    key is pressed, </a:t>
            </a:r>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 places ‘\0’ in the </a:t>
            </a:r>
          </a:p>
          <a:p>
            <a:r>
              <a:rPr lang="en-US" dirty="0" smtClean="0">
                <a:latin typeface="Times New Roman" pitchFamily="18" charset="0"/>
                <a:cs typeface="Times New Roman" pitchFamily="18" charset="0"/>
              </a:rPr>
              <a:t>                                    array as soon as the enter key is pressed</a:t>
            </a:r>
          </a:p>
          <a:p>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Limitation of </a:t>
            </a:r>
            <a:r>
              <a:rPr lang="en-US" u="sng"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 Not capable of receiving multi-word strings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04800"/>
            <a:ext cx="8763000" cy="2031325"/>
          </a:xfrm>
          <a:prstGeom prst="rect">
            <a:avLst/>
          </a:prstGeom>
          <a:noFill/>
        </p:spPr>
        <p:txBody>
          <a:bodyPr wrap="square" rtlCol="0">
            <a:spAutoFit/>
          </a:bodyPr>
          <a:lstStyle/>
          <a:p>
            <a:r>
              <a:rPr lang="en-US" u="sng" dirty="0" smtClean="0">
                <a:latin typeface="Times New Roman" pitchFamily="18" charset="0"/>
                <a:cs typeface="Times New Roman" pitchFamily="18" charset="0"/>
              </a:rPr>
              <a:t>Usage of function gets() and puts()</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{char name[20];</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full name”); --- Enter full name </a:t>
            </a:r>
            <a:r>
              <a:rPr lang="en-US" b="1" dirty="0" smtClean="0">
                <a:latin typeface="Times New Roman" pitchFamily="18" charset="0"/>
                <a:cs typeface="Times New Roman" pitchFamily="18" charset="0"/>
              </a:rPr>
              <a:t>S. Roy</a:t>
            </a:r>
          </a:p>
          <a:p>
            <a:r>
              <a:rPr lang="en-US" dirty="0" smtClean="0">
                <a:latin typeface="Times New Roman" pitchFamily="18" charset="0"/>
                <a:cs typeface="Times New Roman" pitchFamily="18" charset="0"/>
              </a:rPr>
              <a:t>gets(name); --- gets() receive multiword string </a:t>
            </a:r>
            <a:r>
              <a:rPr lang="en-US" b="1" dirty="0" smtClean="0">
                <a:latin typeface="Times New Roman" pitchFamily="18" charset="0"/>
                <a:cs typeface="Times New Roman" pitchFamily="18" charset="0"/>
              </a:rPr>
              <a:t>S. Roy</a:t>
            </a:r>
          </a:p>
          <a:p>
            <a:r>
              <a:rPr lang="en-US" dirty="0" smtClean="0">
                <a:latin typeface="Times New Roman" pitchFamily="18" charset="0"/>
                <a:cs typeface="Times New Roman" pitchFamily="18" charset="0"/>
              </a:rPr>
              <a:t>puts(name); -- unlike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puts() places the cursor in the next line after printing </a:t>
            </a:r>
            <a:r>
              <a:rPr lang="en-US" b="1" dirty="0" smtClean="0">
                <a:latin typeface="Times New Roman" pitchFamily="18" charset="0"/>
                <a:cs typeface="Times New Roman" pitchFamily="18" charset="0"/>
              </a:rPr>
              <a:t>S. Roy</a:t>
            </a:r>
          </a:p>
          <a:p>
            <a:r>
              <a:rPr lang="en-US" dirty="0" smtClean="0">
                <a:latin typeface="Times New Roman" pitchFamily="18" charset="0"/>
                <a:cs typeface="Times New Roman" pitchFamily="18" charset="0"/>
              </a:rPr>
              <a:t>puts(“Cat”);}</a:t>
            </a:r>
          </a:p>
        </p:txBody>
      </p:sp>
      <p:sp>
        <p:nvSpPr>
          <p:cNvPr id="4" name="TextBox 3"/>
          <p:cNvSpPr txBox="1"/>
          <p:nvPr/>
        </p:nvSpPr>
        <p:spPr>
          <a:xfrm>
            <a:off x="152400" y="2438400"/>
            <a:ext cx="8763000" cy="3693319"/>
          </a:xfrm>
          <a:prstGeom prst="rect">
            <a:avLst/>
          </a:prstGeom>
          <a:noFill/>
        </p:spPr>
        <p:txBody>
          <a:bodyPr wrap="square" rtlCol="0">
            <a:spAutoFit/>
          </a:bodyPr>
          <a:lstStyle/>
          <a:p>
            <a:r>
              <a:rPr lang="en-US" u="sng" dirty="0" smtClean="0">
                <a:latin typeface="Times New Roman" pitchFamily="18" charset="0"/>
                <a:cs typeface="Times New Roman" pitchFamily="18" charset="0"/>
              </a:rPr>
              <a:t>Standard library and string function</a:t>
            </a:r>
          </a:p>
          <a:p>
            <a:r>
              <a:rPr lang="en-US" b="1" dirty="0" err="1" smtClean="0">
                <a:latin typeface="Times New Roman" pitchFamily="18" charset="0"/>
                <a:cs typeface="Times New Roman" pitchFamily="18" charset="0"/>
              </a:rPr>
              <a:t>strlen</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Counts the number of characters present in a string, </a:t>
            </a:r>
            <a:r>
              <a:rPr lang="en-US" dirty="0" err="1" smtClean="0">
                <a:latin typeface="Times New Roman" pitchFamily="18" charset="0"/>
                <a:cs typeface="Times New Roman" pitchFamily="18" charset="0"/>
              </a:rPr>
              <a:t>strlen</a:t>
            </a:r>
            <a:r>
              <a:rPr lang="en-US" dirty="0" smtClean="0">
                <a:latin typeface="Times New Roman" pitchFamily="18" charset="0"/>
                <a:cs typeface="Times New Roman" pitchFamily="18" charset="0"/>
              </a:rPr>
              <a:t> returns length of the string without counting \0</a:t>
            </a:r>
          </a:p>
          <a:p>
            <a:r>
              <a:rPr lang="en-US" dirty="0" smtClean="0">
                <a:latin typeface="Times New Roman" pitchFamily="18" charset="0"/>
                <a:cs typeface="Times New Roman" pitchFamily="18" charset="0"/>
              </a:rPr>
              <a:t>#include&lt;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string.h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{char arr1[ ] = “Program”;</a:t>
            </a:r>
          </a:p>
          <a:p>
            <a:r>
              <a:rPr lang="en-US" dirty="0" smtClean="0">
                <a:latin typeface="Times New Roman" pitchFamily="18" charset="0"/>
                <a:cs typeface="Times New Roman" pitchFamily="18" charset="0"/>
              </a:rPr>
              <a:t>char arr2[ ] = “Programming”;</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len1, len2;</a:t>
            </a:r>
          </a:p>
          <a:p>
            <a:r>
              <a:rPr lang="en-US" dirty="0" smtClean="0">
                <a:latin typeface="Times New Roman" pitchFamily="18" charset="0"/>
                <a:cs typeface="Times New Roman" pitchFamily="18" charset="0"/>
              </a:rPr>
              <a:t>len1=</a:t>
            </a:r>
            <a:r>
              <a:rPr lang="en-US" dirty="0" err="1" smtClean="0">
                <a:latin typeface="Times New Roman" pitchFamily="18" charset="0"/>
                <a:cs typeface="Times New Roman" pitchFamily="18" charset="0"/>
              </a:rPr>
              <a:t>strlen</a:t>
            </a:r>
            <a:r>
              <a:rPr lang="en-US" dirty="0" smtClean="0">
                <a:latin typeface="Times New Roman" pitchFamily="18" charset="0"/>
                <a:cs typeface="Times New Roman" pitchFamily="18" charset="0"/>
              </a:rPr>
              <a:t>(arr1);  call function </a:t>
            </a:r>
            <a:r>
              <a:rPr lang="en-US" dirty="0" err="1" smtClean="0">
                <a:latin typeface="Times New Roman" pitchFamily="18" charset="0"/>
                <a:cs typeface="Times New Roman" pitchFamily="18" charset="0"/>
              </a:rPr>
              <a:t>strlen</a:t>
            </a:r>
            <a:r>
              <a:rPr lang="en-US" dirty="0" smtClean="0">
                <a:latin typeface="Times New Roman" pitchFamily="18" charset="0"/>
                <a:cs typeface="Times New Roman" pitchFamily="18" charset="0"/>
              </a:rPr>
              <a:t> by passing the base address of the string</a:t>
            </a:r>
          </a:p>
          <a:p>
            <a:r>
              <a:rPr lang="en-US" dirty="0" smtClean="0">
                <a:latin typeface="Times New Roman" pitchFamily="18" charset="0"/>
                <a:cs typeface="Times New Roman" pitchFamily="18" charset="0"/>
              </a:rPr>
              <a:t>len2=</a:t>
            </a:r>
            <a:r>
              <a:rPr lang="en-US" dirty="0" err="1" smtClean="0">
                <a:latin typeface="Times New Roman" pitchFamily="18" charset="0"/>
                <a:cs typeface="Times New Roman" pitchFamily="18" charset="0"/>
              </a:rPr>
              <a:t>strlen</a:t>
            </a:r>
            <a:r>
              <a:rPr lang="en-US" dirty="0" smtClean="0">
                <a:latin typeface="Times New Roman" pitchFamily="18" charset="0"/>
                <a:cs typeface="Times New Roman" pitchFamily="18" charset="0"/>
              </a:rPr>
              <a:t>(arr2);</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(“String=%s, Length=%d”, arr1, len1);--</a:t>
            </a:r>
            <a:r>
              <a:rPr lang="en-US" b="1" dirty="0" smtClean="0">
                <a:latin typeface="Times New Roman" pitchFamily="18" charset="0"/>
                <a:cs typeface="Times New Roman" pitchFamily="18" charset="0"/>
              </a:rPr>
              <a:t>String=Program, Length=7</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(“String=%s, Length=%d”, arr2, len2);}-- </a:t>
            </a:r>
            <a:r>
              <a:rPr lang="en-US" b="1" dirty="0" smtClean="0">
                <a:latin typeface="Times New Roman" pitchFamily="18" charset="0"/>
                <a:cs typeface="Times New Roman" pitchFamily="18" charset="0"/>
              </a:rPr>
              <a:t>String=Programming, Length=11</a:t>
            </a:r>
          </a:p>
        </p:txBody>
      </p:sp>
      <p:sp>
        <p:nvSpPr>
          <p:cNvPr id="5" name="Right Brace 4"/>
          <p:cNvSpPr/>
          <p:nvPr/>
        </p:nvSpPr>
        <p:spPr>
          <a:xfrm>
            <a:off x="1905000" y="5105400"/>
            <a:ext cx="762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3416320"/>
          </a:xfrm>
          <a:prstGeom prst="rect">
            <a:avLst/>
          </a:prstGeom>
          <a:noFill/>
        </p:spPr>
        <p:txBody>
          <a:bodyPr wrap="square" rtlCol="0">
            <a:spAutoFit/>
          </a:bodyPr>
          <a:lstStyle/>
          <a:p>
            <a:r>
              <a:rPr lang="en-US" b="1" dirty="0" err="1" smtClean="0">
                <a:latin typeface="Times New Roman" pitchFamily="18" charset="0"/>
                <a:cs typeface="Times New Roman" pitchFamily="18" charset="0"/>
              </a:rPr>
              <a:t>strcpy</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 Copies the content of one string into another</a:t>
            </a:r>
          </a:p>
          <a:p>
            <a:r>
              <a:rPr lang="en-US" dirty="0" smtClean="0">
                <a:latin typeface="Times New Roman" pitchFamily="18" charset="0"/>
                <a:cs typeface="Times New Roman" pitchFamily="18" charset="0"/>
              </a:rPr>
              <a:t>Base address of the source and target string should be supplied to this function</a:t>
            </a:r>
          </a:p>
          <a:p>
            <a:r>
              <a:rPr lang="en-US" dirty="0" err="1" smtClean="0">
                <a:latin typeface="Times New Roman" pitchFamily="18" charset="0"/>
                <a:cs typeface="Times New Roman" pitchFamily="18" charset="0"/>
              </a:rPr>
              <a:t>strcpy</a:t>
            </a:r>
            <a:r>
              <a:rPr lang="en-US" dirty="0" smtClean="0">
                <a:latin typeface="Times New Roman" pitchFamily="18" charset="0"/>
                <a:cs typeface="Times New Roman" pitchFamily="18" charset="0"/>
              </a:rPr>
              <a:t> goes on copying the characters in source string into target string till it encounters ‘\0’ in the source string</a:t>
            </a:r>
          </a:p>
          <a:p>
            <a:r>
              <a:rPr lang="en-US" dirty="0" smtClean="0">
                <a:latin typeface="Times New Roman" pitchFamily="18" charset="0"/>
                <a:cs typeface="Times New Roman" pitchFamily="18" charset="0"/>
              </a:rPr>
              <a:t>Target string must be long enough to hold the source string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{char source[ ]=“Program”;</a:t>
            </a:r>
          </a:p>
          <a:p>
            <a:r>
              <a:rPr lang="en-US" dirty="0" smtClean="0">
                <a:latin typeface="Times New Roman" pitchFamily="18" charset="0"/>
                <a:cs typeface="Times New Roman" pitchFamily="18" charset="0"/>
              </a:rPr>
              <a:t>char target[20];</a:t>
            </a:r>
          </a:p>
          <a:p>
            <a:r>
              <a:rPr lang="en-US" dirty="0" err="1" smtClean="0">
                <a:latin typeface="Times New Roman" pitchFamily="18" charset="0"/>
                <a:cs typeface="Times New Roman" pitchFamily="18" charset="0"/>
              </a:rPr>
              <a:t>strcpy</a:t>
            </a:r>
            <a:r>
              <a:rPr lang="en-US" dirty="0" smtClean="0">
                <a:latin typeface="Times New Roman" pitchFamily="18" charset="0"/>
                <a:cs typeface="Times New Roman" pitchFamily="18" charset="0"/>
              </a:rPr>
              <a:t>(target, source);-- base address of source and target are supplied to </a:t>
            </a:r>
            <a:r>
              <a:rPr lang="en-US" dirty="0" err="1" smtClean="0">
                <a:latin typeface="Times New Roman" pitchFamily="18" charset="0"/>
                <a:cs typeface="Times New Roman" pitchFamily="18" charset="0"/>
              </a:rPr>
              <a:t>strcpy</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(“Source string=%s”, source);</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(“Target string=%s”, target);}</a:t>
            </a:r>
            <a:endParaRPr lang="en-US" dirty="0">
              <a:latin typeface="Times New Roman" pitchFamily="18" charset="0"/>
              <a:cs typeface="Times New Roman" pitchFamily="18" charset="0"/>
            </a:endParaRPr>
          </a:p>
        </p:txBody>
      </p:sp>
      <p:sp>
        <p:nvSpPr>
          <p:cNvPr id="7" name="Rectangle 6"/>
          <p:cNvSpPr/>
          <p:nvPr/>
        </p:nvSpPr>
        <p:spPr>
          <a:xfrm>
            <a:off x="228600" y="3810000"/>
            <a:ext cx="7010400" cy="2031325"/>
          </a:xfrm>
          <a:prstGeom prst="rect">
            <a:avLst/>
          </a:prstGeom>
        </p:spPr>
        <p:txBody>
          <a:bodyPr wrap="square">
            <a:spAutoFit/>
          </a:bodyPr>
          <a:lstStyle/>
          <a:p>
            <a:r>
              <a:rPr lang="en-US" b="1" dirty="0" err="1" smtClean="0">
                <a:latin typeface="Times New Roman" pitchFamily="18" charset="0"/>
                <a:cs typeface="Times New Roman" pitchFamily="18" charset="0"/>
              </a:rPr>
              <a:t>strcat</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Concatenates the source string at the end of target string</a:t>
            </a:r>
          </a:p>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{char source[ ]=“Bombay”;</a:t>
            </a:r>
          </a:p>
          <a:p>
            <a:r>
              <a:rPr lang="en-US" dirty="0" smtClean="0">
                <a:latin typeface="Times New Roman" pitchFamily="18" charset="0"/>
                <a:cs typeface="Times New Roman" pitchFamily="18" charset="0"/>
              </a:rPr>
              <a:t>char target[30]=“Goa”;</a:t>
            </a:r>
          </a:p>
          <a:p>
            <a:r>
              <a:rPr lang="en-US" dirty="0" err="1" smtClean="0">
                <a:latin typeface="Times New Roman" pitchFamily="18" charset="0"/>
                <a:cs typeface="Times New Roman" pitchFamily="18" charset="0"/>
              </a:rPr>
              <a:t>strcat</a:t>
            </a:r>
            <a:r>
              <a:rPr lang="en-US" dirty="0" smtClean="0">
                <a:latin typeface="Times New Roman" pitchFamily="18" charset="0"/>
                <a:cs typeface="Times New Roman" pitchFamily="18" charset="0"/>
              </a:rPr>
              <a:t>(target, source);</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(“Source string=%s”, source); -- Source string=Bombay</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(“Target string=%s”, target);} – Target string=</a:t>
            </a:r>
            <a:r>
              <a:rPr lang="en-US" smtClean="0">
                <a:latin typeface="Times New Roman" pitchFamily="18" charset="0"/>
                <a:cs typeface="Times New Roman" pitchFamily="18" charset="0"/>
              </a:rPr>
              <a:t>GoaBombay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228600"/>
            <a:ext cx="8229600" cy="1477328"/>
          </a:xfrm>
          <a:prstGeom prst="rect">
            <a:avLst/>
          </a:prstGeom>
        </p:spPr>
        <p:txBody>
          <a:bodyPr wrap="square">
            <a:spAutoFit/>
          </a:bodyPr>
          <a:lstStyle/>
          <a:p>
            <a:r>
              <a:rPr lang="en-US" b="1" dirty="0" err="1" smtClean="0">
                <a:latin typeface="Times New Roman" pitchFamily="18" charset="0"/>
                <a:cs typeface="Times New Roman" pitchFamily="18" charset="0"/>
              </a:rPr>
              <a:t>strcmp</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Compare two strings to find out whether they are same or different</a:t>
            </a:r>
          </a:p>
          <a:p>
            <a:r>
              <a:rPr lang="en-US" dirty="0" smtClean="0">
                <a:latin typeface="Times New Roman" pitchFamily="18" charset="0"/>
                <a:cs typeface="Times New Roman" pitchFamily="18" charset="0"/>
              </a:rPr>
              <a:t>Two strings are compared character by character until there is a mismatch or end of one of the string is reached, whichever occurs first</a:t>
            </a:r>
          </a:p>
          <a:p>
            <a:r>
              <a:rPr lang="en-US" dirty="0" smtClean="0">
                <a:latin typeface="Times New Roman" pitchFamily="18" charset="0"/>
                <a:cs typeface="Times New Roman" pitchFamily="18" charset="0"/>
              </a:rPr>
              <a:t>If two strings are identical, </a:t>
            </a:r>
            <a:r>
              <a:rPr lang="en-US" dirty="0" err="1" smtClean="0">
                <a:latin typeface="Times New Roman" pitchFamily="18" charset="0"/>
                <a:cs typeface="Times New Roman" pitchFamily="18" charset="0"/>
              </a:rPr>
              <a:t>strcmp</a:t>
            </a:r>
            <a:r>
              <a:rPr lang="en-US" dirty="0" smtClean="0">
                <a:latin typeface="Times New Roman" pitchFamily="18" charset="0"/>
                <a:cs typeface="Times New Roman" pitchFamily="18" charset="0"/>
              </a:rPr>
              <a:t>() returns a value 0, otherwise it returns the numeric difference between the two ASCII values of the first non-matching pairs of characters</a:t>
            </a:r>
            <a:endParaRPr lang="en-US" dirty="0">
              <a:latin typeface="Times New Roman" pitchFamily="18" charset="0"/>
              <a:cs typeface="Times New Roman" pitchFamily="18" charset="0"/>
            </a:endParaRPr>
          </a:p>
        </p:txBody>
      </p:sp>
      <p:sp>
        <p:nvSpPr>
          <p:cNvPr id="7" name="Rectangle 6"/>
          <p:cNvSpPr/>
          <p:nvPr/>
        </p:nvSpPr>
        <p:spPr>
          <a:xfrm>
            <a:off x="152400" y="1981200"/>
            <a:ext cx="8839200" cy="3970318"/>
          </a:xfrm>
          <a:prstGeom prst="rect">
            <a:avLst/>
          </a:prstGeom>
        </p:spPr>
        <p:txBody>
          <a:bodyPr wrap="square">
            <a:spAutoFit/>
          </a:bodyPr>
          <a:lstStyle/>
          <a:p>
            <a:r>
              <a:rPr lang="en-US" dirty="0" smtClean="0">
                <a:latin typeface="Times New Roman" pitchFamily="18" charset="0"/>
                <a:cs typeface="Times New Roman" pitchFamily="18" charset="0"/>
              </a:rPr>
              <a:t>main()</a:t>
            </a:r>
          </a:p>
          <a:p>
            <a:r>
              <a:rPr lang="en-US" dirty="0" smtClean="0">
                <a:latin typeface="Times New Roman" pitchFamily="18" charset="0"/>
                <a:cs typeface="Times New Roman" pitchFamily="18" charset="0"/>
              </a:rPr>
              <a:t>{char string1[ ]=“Jerry”;</a:t>
            </a:r>
          </a:p>
          <a:p>
            <a:r>
              <a:rPr lang="en-US" dirty="0" smtClean="0">
                <a:latin typeface="Times New Roman" pitchFamily="18" charset="0"/>
                <a:cs typeface="Times New Roman" pitchFamily="18" charset="0"/>
              </a:rPr>
              <a:t>char string2[ ]=“Ferry”;</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j, k;</a:t>
            </a:r>
          </a:p>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strcmp</a:t>
            </a:r>
            <a:r>
              <a:rPr lang="en-US" dirty="0" smtClean="0">
                <a:latin typeface="Times New Roman" pitchFamily="18" charset="0"/>
                <a:cs typeface="Times New Roman" pitchFamily="18" charset="0"/>
              </a:rPr>
              <a:t>(string1, “Jerry”);</a:t>
            </a:r>
          </a:p>
          <a:p>
            <a:r>
              <a:rPr lang="en-US" dirty="0" smtClean="0">
                <a:latin typeface="Times New Roman" pitchFamily="18" charset="0"/>
                <a:cs typeface="Times New Roman" pitchFamily="18" charset="0"/>
              </a:rPr>
              <a:t>j=</a:t>
            </a:r>
            <a:r>
              <a:rPr lang="en-US" dirty="0" err="1" smtClean="0">
                <a:latin typeface="Times New Roman" pitchFamily="18" charset="0"/>
                <a:cs typeface="Times New Roman" pitchFamily="18" charset="0"/>
              </a:rPr>
              <a:t>strcmp</a:t>
            </a:r>
            <a:r>
              <a:rPr lang="en-US" dirty="0" smtClean="0">
                <a:latin typeface="Times New Roman" pitchFamily="18" charset="0"/>
                <a:cs typeface="Times New Roman" pitchFamily="18" charset="0"/>
              </a:rPr>
              <a:t>(string1, string2);</a:t>
            </a:r>
          </a:p>
          <a:p>
            <a:r>
              <a:rPr lang="en-US" dirty="0" smtClean="0">
                <a:latin typeface="Times New Roman" pitchFamily="18" charset="0"/>
                <a:cs typeface="Times New Roman" pitchFamily="18" charset="0"/>
              </a:rPr>
              <a:t>/*First character of Jerry and Ferry is different, </a:t>
            </a:r>
            <a:r>
              <a:rPr lang="en-US" dirty="0" err="1" smtClean="0">
                <a:latin typeface="Times New Roman" pitchFamily="18" charset="0"/>
                <a:cs typeface="Times New Roman" pitchFamily="18" charset="0"/>
              </a:rPr>
              <a:t>strcmp</a:t>
            </a:r>
            <a:r>
              <a:rPr lang="en-US" dirty="0" smtClean="0">
                <a:latin typeface="Times New Roman" pitchFamily="18" charset="0"/>
                <a:cs typeface="Times New Roman" pitchFamily="18" charset="0"/>
              </a:rPr>
              <a:t> returns difference of ASCII value of J and ASCII value of F=4*/</a:t>
            </a:r>
          </a:p>
          <a:p>
            <a:r>
              <a:rPr lang="en-US" dirty="0" smtClean="0">
                <a:latin typeface="Times New Roman" pitchFamily="18" charset="0"/>
                <a:cs typeface="Times New Roman" pitchFamily="18" charset="0"/>
              </a:rPr>
              <a:t>k=</a:t>
            </a:r>
            <a:r>
              <a:rPr lang="en-US" dirty="0" err="1" smtClean="0">
                <a:latin typeface="Times New Roman" pitchFamily="18" charset="0"/>
                <a:cs typeface="Times New Roman" pitchFamily="18" charset="0"/>
              </a:rPr>
              <a:t>strcmp</a:t>
            </a:r>
            <a:r>
              <a:rPr lang="en-US" dirty="0" smtClean="0">
                <a:latin typeface="Times New Roman" pitchFamily="18" charset="0"/>
                <a:cs typeface="Times New Roman" pitchFamily="18" charset="0"/>
              </a:rPr>
              <a:t>(string1, “Jerry boy”);</a:t>
            </a:r>
          </a:p>
          <a:p>
            <a:r>
              <a:rPr lang="en-US" dirty="0" smtClean="0">
                <a:latin typeface="Times New Roman" pitchFamily="18" charset="0"/>
                <a:cs typeface="Times New Roman" pitchFamily="18" charset="0"/>
              </a:rPr>
              <a:t>/*’\0’ at the end of Jerry is not identical to space in between Jerry and boy, </a:t>
            </a:r>
            <a:r>
              <a:rPr lang="en-US" dirty="0" err="1" smtClean="0">
                <a:latin typeface="Times New Roman" pitchFamily="18" charset="0"/>
                <a:cs typeface="Times New Roman" pitchFamily="18" charset="0"/>
              </a:rPr>
              <a:t>strcmp</a:t>
            </a:r>
            <a:r>
              <a:rPr lang="en-US" dirty="0" smtClean="0">
                <a:latin typeface="Times New Roman" pitchFamily="18" charset="0"/>
                <a:cs typeface="Times New Roman" pitchFamily="18" charset="0"/>
              </a:rPr>
              <a:t> returns the difference of null character and ASCII value of space=-32*/</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d,%d,%d</a:t>
            </a:r>
            <a:r>
              <a:rPr lang="en-US" dirty="0" smtClean="0">
                <a:latin typeface="Times New Roman" pitchFamily="18" charset="0"/>
                <a:cs typeface="Times New Roman" pitchFamily="18" charset="0"/>
              </a:rPr>
              <a:t>\n”,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j, k);}</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Output: 0 4 -32</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740307"/>
          </a:xfrm>
          <a:prstGeom prst="rect">
            <a:avLst/>
          </a:prstGeom>
        </p:spPr>
        <p:txBody>
          <a:bodyPr wrap="square">
            <a:spAutoFit/>
          </a:bodyPr>
          <a:lstStyle/>
          <a:p>
            <a:r>
              <a:rPr lang="en-US" u="sng" dirty="0" smtClean="0">
                <a:latin typeface="Times New Roman" pitchFamily="18" charset="0"/>
                <a:cs typeface="Times New Roman" pitchFamily="18" charset="0"/>
              </a:rPr>
              <a:t>Two dimensional array of characters</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stdio.h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string.h</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#define FOUND 1</a:t>
            </a:r>
          </a:p>
          <a:p>
            <a:r>
              <a:rPr lang="en-US" dirty="0" smtClean="0">
                <a:latin typeface="Times New Roman" pitchFamily="18" charset="0"/>
                <a:cs typeface="Times New Roman" pitchFamily="18" charset="0"/>
              </a:rPr>
              <a:t>#define NOTFOUND 0</a:t>
            </a:r>
          </a:p>
          <a:p>
            <a:r>
              <a:rPr lang="en-US" dirty="0" smtClean="0">
                <a:latin typeface="Times New Roman" pitchFamily="18" charset="0"/>
                <a:cs typeface="Times New Roman" pitchFamily="18" charset="0"/>
              </a:rPr>
              <a:t>void main()</a:t>
            </a:r>
          </a:p>
          <a:p>
            <a:r>
              <a:rPr lang="en-US" dirty="0" smtClean="0">
                <a:latin typeface="Times New Roman" pitchFamily="18" charset="0"/>
                <a:cs typeface="Times New Roman" pitchFamily="18" charset="0"/>
              </a:rPr>
              <a:t>{char </a:t>
            </a:r>
            <a:r>
              <a:rPr lang="en-US" dirty="0" err="1" smtClean="0">
                <a:latin typeface="Times New Roman" pitchFamily="18" charset="0"/>
                <a:cs typeface="Times New Roman" pitchFamily="18" charset="0"/>
              </a:rPr>
              <a:t>masterarray</a:t>
            </a:r>
            <a:r>
              <a:rPr lang="en-US" dirty="0" smtClean="0">
                <a:latin typeface="Times New Roman" pitchFamily="18" charset="0"/>
                <a:cs typeface="Times New Roman" pitchFamily="18" charset="0"/>
              </a:rPr>
              <a:t>[4][10]={“Ram” /*4 is the number of names in the array and 10 is the length*/</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Prasun</a:t>
            </a:r>
            <a:r>
              <a:rPr lang="en-US" dirty="0" smtClean="0">
                <a:latin typeface="Times New Roman" pitchFamily="18" charset="0"/>
                <a:cs typeface="Times New Roman" pitchFamily="18" charset="0"/>
              </a:rPr>
              <a:t>” /* of each name in the array*/</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Gopal</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Rakesh</a:t>
            </a:r>
            <a:r>
              <a:rPr lang="en-US" dirty="0" smtClean="0">
                <a:latin typeface="Times New Roman" pitchFamily="18" charset="0"/>
                <a:cs typeface="Times New Roman" pitchFamily="18" charset="0"/>
              </a:rPr>
              <a:t>”};</a:t>
            </a:r>
          </a:p>
          <a:p>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flag, a;</a:t>
            </a:r>
          </a:p>
          <a:p>
            <a:r>
              <a:rPr lang="en-US" dirty="0" smtClean="0">
                <a:latin typeface="Times New Roman" pitchFamily="18" charset="0"/>
                <a:cs typeface="Times New Roman" pitchFamily="18" charset="0"/>
              </a:rPr>
              <a:t>char </a:t>
            </a:r>
            <a:r>
              <a:rPr lang="en-US" dirty="0" err="1" smtClean="0">
                <a:latin typeface="Times New Roman" pitchFamily="18" charset="0"/>
                <a:cs typeface="Times New Roman" pitchFamily="18" charset="0"/>
              </a:rPr>
              <a:t>yourname</a:t>
            </a:r>
            <a:r>
              <a:rPr lang="en-US" dirty="0" smtClean="0">
                <a:latin typeface="Times New Roman" pitchFamily="18" charset="0"/>
                <a:cs typeface="Times New Roman" pitchFamily="18" charset="0"/>
              </a:rPr>
              <a:t>[10];</a:t>
            </a:r>
          </a:p>
          <a:p>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(“Enter your name\n”);</a:t>
            </a:r>
          </a:p>
          <a:p>
            <a:r>
              <a:rPr lang="en-US" dirty="0" err="1" smtClean="0">
                <a:latin typeface="Times New Roman" pitchFamily="18" charset="0"/>
                <a:cs typeface="Times New Roman" pitchFamily="18" charset="0"/>
              </a:rPr>
              <a:t>scanf</a:t>
            </a:r>
            <a:r>
              <a:rPr lang="en-US" dirty="0" smtClean="0">
                <a:latin typeface="Times New Roman" pitchFamily="18" charset="0"/>
                <a:cs typeface="Times New Roman" pitchFamily="18" charset="0"/>
              </a:rPr>
              <a:t>(“%s”, </a:t>
            </a:r>
            <a:r>
              <a:rPr lang="en-US" dirty="0" err="1" smtClean="0">
                <a:latin typeface="Times New Roman" pitchFamily="18" charset="0"/>
                <a:cs typeface="Times New Roman" pitchFamily="18" charset="0"/>
              </a:rPr>
              <a:t>yourname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flag=NOTFOUND;</a:t>
            </a:r>
          </a:p>
          <a:p>
            <a:r>
              <a:rPr lang="en-US" dirty="0" smtClean="0">
                <a:latin typeface="Times New Roman" pitchFamily="18" charset="0"/>
                <a:cs typeface="Times New Roman" pitchFamily="18" charset="0"/>
              </a:rPr>
              <a:t>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=0;i&lt;=3;i++)</a:t>
            </a:r>
          </a:p>
          <a:p>
            <a:r>
              <a:rPr lang="en-US" dirty="0" smtClean="0">
                <a:latin typeface="Times New Roman" pitchFamily="18" charset="0"/>
                <a:cs typeface="Times New Roman" pitchFamily="18" charset="0"/>
              </a:rPr>
              <a:t>{ a=</a:t>
            </a:r>
            <a:r>
              <a:rPr lang="en-US" dirty="0" err="1" smtClean="0">
                <a:latin typeface="Times New Roman" pitchFamily="18" charset="0"/>
                <a:cs typeface="Times New Roman" pitchFamily="18" charset="0"/>
              </a:rPr>
              <a:t>strcmp</a:t>
            </a:r>
            <a:r>
              <a:rPr lang="en-US" dirty="0" smtClean="0">
                <a:latin typeface="Times New Roman" pitchFamily="18" charset="0"/>
                <a:cs typeface="Times New Roman" pitchFamily="18" charset="0"/>
              </a:rPr>
              <a:t>(&amp;</a:t>
            </a:r>
            <a:r>
              <a:rPr lang="en-US" dirty="0" err="1" smtClean="0">
                <a:latin typeface="Times New Roman" pitchFamily="18" charset="0"/>
                <a:cs typeface="Times New Roman" pitchFamily="18" charset="0"/>
              </a:rPr>
              <a:t>masterarray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 </a:t>
            </a:r>
            <a:r>
              <a:rPr lang="en-US" dirty="0" err="1" smtClean="0">
                <a:latin typeface="Times New Roman" pitchFamily="18" charset="0"/>
                <a:cs typeface="Times New Roman" pitchFamily="18" charset="0"/>
              </a:rPr>
              <a:t>yourname</a:t>
            </a:r>
            <a:r>
              <a:rPr lang="en-US" dirty="0" smtClean="0">
                <a:latin typeface="Times New Roman" pitchFamily="18" charset="0"/>
                <a:cs typeface="Times New Roman" pitchFamily="18" charset="0"/>
              </a:rPr>
              <a:t>);/*addresses of the strings are passed to </a:t>
            </a:r>
            <a:r>
              <a:rPr lang="en-US" dirty="0" err="1" smtClean="0">
                <a:latin typeface="Times New Roman" pitchFamily="18" charset="0"/>
                <a:cs typeface="Times New Roman" pitchFamily="18" charset="0"/>
              </a:rPr>
              <a:t>strcmp</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if (a==0)</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(“Welcome”);</a:t>
            </a:r>
          </a:p>
          <a:p>
            <a:r>
              <a:rPr lang="en-US" dirty="0" smtClean="0">
                <a:latin typeface="Times New Roman" pitchFamily="18" charset="0"/>
                <a:cs typeface="Times New Roman" pitchFamily="18" charset="0"/>
              </a:rPr>
              <a:t>flag=FOUND;</a:t>
            </a:r>
          </a:p>
          <a:p>
            <a:r>
              <a:rPr lang="en-US" dirty="0" smtClean="0">
                <a:latin typeface="Times New Roman" pitchFamily="18" charset="0"/>
                <a:cs typeface="Times New Roman" pitchFamily="18" charset="0"/>
              </a:rPr>
              <a:t>break;}}</a:t>
            </a:r>
          </a:p>
          <a:p>
            <a:r>
              <a:rPr lang="en-US" dirty="0" smtClean="0">
                <a:latin typeface="Times New Roman" pitchFamily="18" charset="0"/>
                <a:cs typeface="Times New Roman" pitchFamily="18" charset="0"/>
              </a:rPr>
              <a:t>if (flag==NOTFOUND)</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(“No”);}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TotalTime>
  <Words>2808</Words>
  <Application>Microsoft Office PowerPoint</Application>
  <PresentationFormat>On-screen Show (4:3)</PresentationFormat>
  <Paragraphs>383</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Sulata Mitra</dc:creator>
  <cp:lastModifiedBy>Sulata Mitra</cp:lastModifiedBy>
  <cp:revision>137</cp:revision>
  <dcterms:created xsi:type="dcterms:W3CDTF">2021-05-17T08:08:30Z</dcterms:created>
  <dcterms:modified xsi:type="dcterms:W3CDTF">2021-06-06T07:14:59Z</dcterms:modified>
</cp:coreProperties>
</file>