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0" r:id="rId2"/>
    <p:sldId id="289" r:id="rId3"/>
    <p:sldId id="279" r:id="rId4"/>
    <p:sldId id="280" r:id="rId5"/>
    <p:sldId id="268" r:id="rId6"/>
    <p:sldId id="281" r:id="rId7"/>
    <p:sldId id="269" r:id="rId8"/>
    <p:sldId id="282" r:id="rId9"/>
    <p:sldId id="270" r:id="rId10"/>
    <p:sldId id="283" r:id="rId11"/>
    <p:sldId id="291" r:id="rId12"/>
    <p:sldId id="284"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CED79-5228-4F51-BF35-873884CCBFDA}" type="datetimeFigureOut">
              <a:rPr lang="en-US" smtClean="0"/>
              <a:pPr/>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DBD46B-880A-48C2-AC6A-132D738712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DBD46B-880A-48C2-AC6A-132D738712C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89ED96-3347-4F66-AF63-A490A6A376AB}"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9ED96-3347-4F66-AF63-A490A6A376AB}"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9ED96-3347-4F66-AF63-A490A6A376AB}"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9ED96-3347-4F66-AF63-A490A6A376AB}"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9ED96-3347-4F66-AF63-A490A6A376AB}"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89ED96-3347-4F66-AF63-A490A6A376AB}"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89ED96-3347-4F66-AF63-A490A6A376AB}" type="datetimeFigureOut">
              <a:rPr lang="en-US" smtClean="0"/>
              <a:pPr/>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89ED96-3347-4F66-AF63-A490A6A376AB}" type="datetimeFigureOut">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9ED96-3347-4F66-AF63-A490A6A376AB}" type="datetimeFigureOut">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9ED96-3347-4F66-AF63-A490A6A376AB}" type="datetimeFigureOut">
              <a:rPr lang="en-US" smtClean="0"/>
              <a:pPr/>
              <a:t>7/13/2021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BA936-2C30-4475-9F9B-1916CF6BCB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62890"/>
            <a:ext cx="8686800" cy="4801314"/>
          </a:xfrm>
          <a:prstGeom prst="rect">
            <a:avLst/>
          </a:prstGeom>
          <a:noFill/>
        </p:spPr>
        <p:txBody>
          <a:bodyPr wrap="square" rtlCol="0">
            <a:spAutoFit/>
          </a:bodyPr>
          <a:lstStyle/>
          <a:p>
            <a:r>
              <a:rPr lang="en-US" b="1" dirty="0">
                <a:latin typeface="Times New Roman" pitchFamily="18" charset="0"/>
                <a:cs typeface="Times New Roman" pitchFamily="18" charset="0"/>
              </a:rPr>
              <a:t>File management in C</a:t>
            </a:r>
          </a:p>
          <a:p>
            <a:pPr fontAlgn="base"/>
            <a:r>
              <a:rPr lang="en-US" u="sng" dirty="0">
                <a:latin typeface="Times New Roman" pitchFamily="18" charset="0"/>
                <a:cs typeface="Times New Roman" pitchFamily="18" charset="0"/>
              </a:rPr>
              <a:t>Field</a:t>
            </a:r>
            <a:r>
              <a:rPr lang="en-US" dirty="0">
                <a:latin typeface="Times New Roman" pitchFamily="18" charset="0"/>
                <a:cs typeface="Times New Roman" pitchFamily="18" charset="0"/>
              </a:rPr>
              <a:t>:   A combination of one or more characters is called field. It is the smallest unit of data that can be accessed by the user. The name of each field in a record is unique. The data type of a field indicates the type of data that can be stored in the field. Each field contains one specific piece of information. A field size defines the maximum number of characters that can be stored in a field.</a:t>
            </a:r>
          </a:p>
          <a:p>
            <a:pPr fontAlgn="base"/>
            <a:r>
              <a:rPr lang="en-US" dirty="0">
                <a:latin typeface="Times New Roman" pitchFamily="18" charset="0"/>
                <a:cs typeface="Times New Roman" pitchFamily="18" charset="0"/>
              </a:rPr>
              <a:t>  For example, Employee Number, Employee Name, Grade and Designation are fields.</a:t>
            </a:r>
          </a:p>
          <a:p>
            <a:pPr fontAlgn="base"/>
            <a:endParaRPr lang="en-US" dirty="0">
              <a:latin typeface="Times New Roman" pitchFamily="18" charset="0"/>
              <a:cs typeface="Times New Roman" pitchFamily="18" charset="0"/>
            </a:endParaRPr>
          </a:p>
          <a:p>
            <a:pPr fontAlgn="base"/>
            <a:r>
              <a:rPr lang="en-US" u="sng" dirty="0">
                <a:latin typeface="Times New Roman" pitchFamily="18" charset="0"/>
                <a:cs typeface="Times New Roman" pitchFamily="18" charset="0"/>
              </a:rPr>
              <a:t>Record</a:t>
            </a:r>
            <a:r>
              <a:rPr lang="en-US" dirty="0">
                <a:latin typeface="Times New Roman" pitchFamily="18" charset="0"/>
                <a:cs typeface="Times New Roman" pitchFamily="18" charset="0"/>
              </a:rPr>
              <a:t>: A collection of related fields treated as a single unit is called a record. For example a employee’s record includes a set of fields that contains Employee Number, Employee Name, Grade and designation etc.</a:t>
            </a:r>
          </a:p>
          <a:p>
            <a:pPr fontAlgn="base"/>
            <a:r>
              <a:rPr lang="en-US" dirty="0">
                <a:latin typeface="Times New Roman" pitchFamily="18" charset="0"/>
                <a:cs typeface="Times New Roman" pitchFamily="18" charset="0"/>
              </a:rPr>
              <a:t> </a:t>
            </a:r>
          </a:p>
          <a:p>
            <a:pPr fontAlgn="base"/>
            <a:r>
              <a:rPr lang="en-US" u="sng" dirty="0">
                <a:latin typeface="Times New Roman" pitchFamily="18" charset="0"/>
                <a:cs typeface="Times New Roman" pitchFamily="18" charset="0"/>
              </a:rPr>
              <a:t> File</a:t>
            </a:r>
            <a:r>
              <a:rPr lang="en-US" dirty="0">
                <a:latin typeface="Times New Roman" pitchFamily="18" charset="0"/>
                <a:cs typeface="Times New Roman" pitchFamily="18" charset="0"/>
              </a:rPr>
              <a:t>: A collection of related records treated as a single unit is called file. File is also known as data set. Files are stored in disk like hard disk, CD-ROM or DVD-ROM etc. A Student file may contain the records of hundreds of students. Each student’s record consists of same fields but each field contains different data.</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3886200" cy="4524315"/>
          </a:xfrm>
          <a:prstGeom prst="rect">
            <a:avLst/>
          </a:prstGeom>
          <a:noFill/>
        </p:spPr>
        <p:txBody>
          <a:bodyPr wrap="square" rtlCol="0">
            <a:spAutoFit/>
          </a:bodyPr>
          <a:lstStyle/>
          <a:p>
            <a:r>
              <a:rPr lang="en-US" u="sng" dirty="0">
                <a:latin typeface="Times New Roman" pitchFamily="18" charset="0"/>
                <a:cs typeface="Times New Roman" pitchFamily="18" charset="0"/>
              </a:rPr>
              <a:t>String (line) I/O in Files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Reading or writing strings of characters from and to files is as easy as reading and writing individual characters. Here is a program that writes strings to a file using the function </a:t>
            </a:r>
            <a:r>
              <a:rPr lang="en-US" dirty="0" err="1">
                <a:latin typeface="Times New Roman" pitchFamily="18" charset="0"/>
                <a:cs typeface="Times New Roman" pitchFamily="18" charset="0"/>
              </a:rPr>
              <a:t>fputs</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Each string is terminated by hitting enter. </a:t>
            </a:r>
          </a:p>
          <a:p>
            <a:r>
              <a:rPr lang="en-US" dirty="0">
                <a:latin typeface="Times New Roman" pitchFamily="18" charset="0"/>
                <a:cs typeface="Times New Roman" pitchFamily="18" charset="0"/>
              </a:rPr>
              <a:t>A character array is set up to receive the string; the </a:t>
            </a:r>
            <a:r>
              <a:rPr lang="en-US" dirty="0" err="1">
                <a:latin typeface="Times New Roman" pitchFamily="18" charset="0"/>
                <a:cs typeface="Times New Roman" pitchFamily="18" charset="0"/>
              </a:rPr>
              <a:t>fputs</a:t>
            </a:r>
            <a:r>
              <a:rPr lang="en-US" dirty="0">
                <a:latin typeface="Times New Roman" pitchFamily="18" charset="0"/>
                <a:cs typeface="Times New Roman" pitchFamily="18" charset="0"/>
              </a:rPr>
              <a:t>( ) function then writes the contents of the array to the disk. Since </a:t>
            </a:r>
            <a:r>
              <a:rPr lang="en-US" dirty="0" err="1">
                <a:latin typeface="Times New Roman" pitchFamily="18" charset="0"/>
                <a:cs typeface="Times New Roman" pitchFamily="18" charset="0"/>
              </a:rPr>
              <a:t>fputs</a:t>
            </a:r>
            <a:r>
              <a:rPr lang="en-US" dirty="0">
                <a:latin typeface="Times New Roman" pitchFamily="18" charset="0"/>
                <a:cs typeface="Times New Roman" pitchFamily="18" charset="0"/>
              </a:rPr>
              <a:t>( ) does not automatically add a newline character to the end of the string, we must do this explicitly to make it easier to read the string back from the file. </a:t>
            </a:r>
          </a:p>
        </p:txBody>
      </p:sp>
      <p:sp>
        <p:nvSpPr>
          <p:cNvPr id="3" name="TextBox 2"/>
          <p:cNvSpPr txBox="1"/>
          <p:nvPr/>
        </p:nvSpPr>
        <p:spPr>
          <a:xfrm>
            <a:off x="4495800" y="228600"/>
            <a:ext cx="4419600" cy="2862322"/>
          </a:xfrm>
          <a:prstGeom prst="rect">
            <a:avLst/>
          </a:prstGeom>
          <a:noFill/>
        </p:spPr>
        <p:txBody>
          <a:bodyPr wrap="square" rtlCol="0">
            <a:spAutoFit/>
          </a:bodyPr>
          <a:lstStyle/>
          <a:p>
            <a:r>
              <a:rPr lang="en-US" dirty="0">
                <a:latin typeface="Times New Roman" pitchFamily="18" charset="0"/>
                <a:cs typeface="Times New Roman" pitchFamily="18" charset="0"/>
              </a:rPr>
              <a:t>/* Reads strings from the file and displays them on screen */ </a:t>
            </a:r>
          </a:p>
          <a:p>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 ) </a:t>
            </a:r>
          </a:p>
          <a:p>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char s[80] ; </a:t>
            </a:r>
          </a:p>
          <a:p>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"POEM.TXT", "r" ) ; </a:t>
            </a:r>
          </a:p>
          <a:p>
            <a:r>
              <a:rPr lang="en-US" dirty="0">
                <a:latin typeface="Times New Roman" pitchFamily="18" charset="0"/>
                <a:cs typeface="Times New Roman" pitchFamily="18" charset="0"/>
              </a:rPr>
              <a:t>while ( </a:t>
            </a:r>
            <a:r>
              <a:rPr lang="en-US" dirty="0" err="1">
                <a:latin typeface="Times New Roman" pitchFamily="18" charset="0"/>
                <a:cs typeface="Times New Roman" pitchFamily="18" charset="0"/>
              </a:rPr>
              <a:t>fgets</a:t>
            </a:r>
            <a:r>
              <a:rPr lang="en-US" dirty="0">
                <a:latin typeface="Times New Roman" pitchFamily="18" charset="0"/>
                <a:cs typeface="Times New Roman" pitchFamily="18" charset="0"/>
              </a:rPr>
              <a:t> ( s, 79,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 NULL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"%s" , s ) ;</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 }</a:t>
            </a:r>
          </a:p>
        </p:txBody>
      </p:sp>
      <p:sp>
        <p:nvSpPr>
          <p:cNvPr id="4" name="TextBox 3"/>
          <p:cNvSpPr txBox="1"/>
          <p:nvPr/>
        </p:nvSpPr>
        <p:spPr>
          <a:xfrm>
            <a:off x="4267200" y="3962400"/>
            <a:ext cx="4724400" cy="2031325"/>
          </a:xfrm>
          <a:prstGeom prst="rect">
            <a:avLst/>
          </a:prstGeom>
          <a:noFill/>
        </p:spPr>
        <p:txBody>
          <a:bodyPr wrap="square" rtlCol="0">
            <a:spAutoFit/>
          </a:bodyPr>
          <a:lstStyle/>
          <a:p>
            <a:r>
              <a:rPr lang="en-US" dirty="0">
                <a:latin typeface="Times New Roman" pitchFamily="18" charset="0"/>
                <a:cs typeface="Times New Roman" pitchFamily="18" charset="0"/>
              </a:rPr>
              <a:t>The function </a:t>
            </a:r>
            <a:r>
              <a:rPr lang="en-US" dirty="0" err="1">
                <a:latin typeface="Times New Roman" pitchFamily="18" charset="0"/>
                <a:cs typeface="Times New Roman" pitchFamily="18" charset="0"/>
              </a:rPr>
              <a:t>fgets</a:t>
            </a:r>
            <a:r>
              <a:rPr lang="en-US" dirty="0">
                <a:latin typeface="Times New Roman" pitchFamily="18" charset="0"/>
                <a:cs typeface="Times New Roman" pitchFamily="18" charset="0"/>
              </a:rPr>
              <a:t>( ) takes three arguments:</a:t>
            </a:r>
          </a:p>
          <a:p>
            <a:r>
              <a:rPr lang="en-US" dirty="0">
                <a:latin typeface="Times New Roman" pitchFamily="18" charset="0"/>
                <a:cs typeface="Times New Roman" pitchFamily="18" charset="0"/>
              </a:rPr>
              <a:t>First is the address where the string is stored</a:t>
            </a:r>
          </a:p>
          <a:p>
            <a:r>
              <a:rPr lang="en-US" dirty="0">
                <a:latin typeface="Times New Roman" pitchFamily="18" charset="0"/>
                <a:cs typeface="Times New Roman" pitchFamily="18" charset="0"/>
              </a:rPr>
              <a:t>Second is the maximum length of the string to prevent </a:t>
            </a:r>
            <a:r>
              <a:rPr lang="en-US" dirty="0" err="1">
                <a:latin typeface="Times New Roman" pitchFamily="18" charset="0"/>
                <a:cs typeface="Times New Roman" pitchFamily="18" charset="0"/>
              </a:rPr>
              <a:t>fgets</a:t>
            </a:r>
            <a:r>
              <a:rPr lang="en-US" dirty="0">
                <a:latin typeface="Times New Roman" pitchFamily="18" charset="0"/>
                <a:cs typeface="Times New Roman" pitchFamily="18" charset="0"/>
              </a:rPr>
              <a:t>( ) from reading in too long a string and overflowing the array</a:t>
            </a:r>
          </a:p>
          <a:p>
            <a:r>
              <a:rPr lang="en-US" dirty="0">
                <a:latin typeface="Times New Roman" pitchFamily="18" charset="0"/>
                <a:cs typeface="Times New Roman" pitchFamily="18" charset="0"/>
              </a:rPr>
              <a:t>Third argument is the pointer to the structure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3970318"/>
          </a:xfrm>
          <a:prstGeom prst="rect">
            <a:avLst/>
          </a:prstGeom>
          <a:noFill/>
        </p:spPr>
        <p:txBody>
          <a:bodyPr wrap="square" rtlCol="0">
            <a:spAutoFit/>
          </a:bodyPr>
          <a:lstStyle/>
          <a:p>
            <a:r>
              <a:rPr lang="en-US" u="sng" dirty="0">
                <a:latin typeface="Times New Roman" pitchFamily="18" charset="0"/>
                <a:cs typeface="Times New Roman" pitchFamily="18" charset="0"/>
              </a:rPr>
              <a:t>Record IO in files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 ) and </a:t>
            </a:r>
            <a:r>
              <a:rPr lang="en-US" dirty="0" err="1">
                <a:latin typeface="Times New Roman" pitchFamily="18" charset="0"/>
                <a:cs typeface="Times New Roman" pitchFamily="18" charset="0"/>
              </a:rPr>
              <a:t>fscanf</a:t>
            </a:r>
            <a:r>
              <a:rPr lang="en-US" dirty="0">
                <a:latin typeface="Times New Roman" pitchFamily="18" charset="0"/>
                <a:cs typeface="Times New Roman" pitchFamily="18" charset="0"/>
              </a:rPr>
              <a:t>( ) library functions to read/write data from/to file. </a:t>
            </a:r>
          </a:p>
          <a:p>
            <a:endParaRPr lang="en-US" u="sng" dirty="0">
              <a:latin typeface="Times New Roman" pitchFamily="18" charset="0"/>
              <a:cs typeface="Times New Roman" pitchFamily="18" charset="0"/>
            </a:endParaRPr>
          </a:p>
          <a:p>
            <a:r>
              <a:rPr lang="en-US" u="sng" dirty="0" err="1">
                <a:latin typeface="Times New Roman" pitchFamily="18" charset="0"/>
                <a:cs typeface="Times New Roman" pitchFamily="18" charset="0"/>
              </a:rPr>
              <a:t>fprintf</a:t>
            </a:r>
            <a:r>
              <a:rPr lang="en-US" u="sng" dirty="0">
                <a:latin typeface="Times New Roman" pitchFamily="18" charset="0"/>
                <a:cs typeface="Times New Roman" pitchFamily="18" charset="0"/>
              </a:rPr>
              <a:t> and </a:t>
            </a:r>
            <a:r>
              <a:rPr lang="en-US" u="sng" dirty="0" err="1">
                <a:latin typeface="Times New Roman" pitchFamily="18" charset="0"/>
                <a:cs typeface="Times New Roman" pitchFamily="18" charset="0"/>
              </a:rPr>
              <a:t>fscanf</a:t>
            </a:r>
            <a:r>
              <a:rPr lang="en-US" u="sng" dirty="0">
                <a:latin typeface="Times New Roman" pitchFamily="18" charset="0"/>
                <a:cs typeface="Times New Roman" pitchFamily="18" charset="0"/>
              </a:rPr>
              <a:t> function</a:t>
            </a: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“control string”, list);</a:t>
            </a:r>
          </a:p>
          <a:p>
            <a:pPr>
              <a:buFont typeface="Symbol"/>
              <a:buChar char="®"/>
            </a:pPr>
            <a:r>
              <a:rPr lang="en-US" dirty="0" err="1">
                <a:latin typeface="Times New Roman" pitchFamily="18" charset="0"/>
                <a:cs typeface="Times New Roman" pitchFamily="18" charset="0"/>
                <a:sym typeface="Symbol"/>
              </a:rPr>
              <a:t>fp</a:t>
            </a:r>
            <a:r>
              <a:rPr lang="en-US" dirty="0">
                <a:latin typeface="Times New Roman" pitchFamily="18" charset="0"/>
                <a:cs typeface="Times New Roman" pitchFamily="18" charset="0"/>
                <a:sym typeface="Symbol"/>
              </a:rPr>
              <a:t> file pointer associated with the file opened in write mode, control string contains output specification for the items in the list, list may include variables, constants, strings</a:t>
            </a:r>
          </a:p>
          <a:p>
            <a:pPr>
              <a:buFont typeface="Symbol"/>
              <a:buChar char="®"/>
            </a:pPr>
            <a:r>
              <a:rPr lang="en-US" dirty="0">
                <a:latin typeface="Times New Roman" pitchFamily="18" charset="0"/>
                <a:cs typeface="Times New Roman" pitchFamily="18" charset="0"/>
                <a:sym typeface="Symbol"/>
              </a:rPr>
              <a:t> </a:t>
            </a:r>
            <a:r>
              <a:rPr lang="en-US" dirty="0" err="1">
                <a:latin typeface="Times New Roman" pitchFamily="18" charset="0"/>
                <a:cs typeface="Times New Roman" pitchFamily="18" charset="0"/>
                <a:sym typeface="Symbol"/>
              </a:rPr>
              <a:t>fprintf</a:t>
            </a:r>
            <a:r>
              <a:rPr lang="en-US" dirty="0">
                <a:latin typeface="Times New Roman" pitchFamily="18" charset="0"/>
                <a:cs typeface="Times New Roman" pitchFamily="18" charset="0"/>
                <a:sym typeface="Symbol"/>
              </a:rPr>
              <a:t>(f1, “%</a:t>
            </a:r>
            <a:r>
              <a:rPr lang="en-US" dirty="0" err="1">
                <a:latin typeface="Times New Roman" pitchFamily="18" charset="0"/>
                <a:cs typeface="Times New Roman" pitchFamily="18" charset="0"/>
                <a:sym typeface="Symbol"/>
              </a:rPr>
              <a:t>s%d%f”,name</a:t>
            </a:r>
            <a:r>
              <a:rPr lang="en-US" dirty="0">
                <a:latin typeface="Times New Roman" pitchFamily="18" charset="0"/>
                <a:cs typeface="Times New Roman" pitchFamily="18" charset="0"/>
                <a:sym typeface="Symbol"/>
              </a:rPr>
              <a:t>, age, 7.5); --name array variable of type character, age integer variable, 7.5 float constant</a:t>
            </a:r>
          </a:p>
          <a:p>
            <a:r>
              <a:rPr lang="en-US" dirty="0" err="1">
                <a:latin typeface="Times New Roman" pitchFamily="18" charset="0"/>
                <a:cs typeface="Times New Roman" pitchFamily="18" charset="0"/>
                <a:sym typeface="Symbol"/>
              </a:rPr>
              <a:t>fscanf</a:t>
            </a:r>
            <a:r>
              <a:rPr lang="en-US" dirty="0">
                <a:latin typeface="Times New Roman" pitchFamily="18" charset="0"/>
                <a:cs typeface="Times New Roman" pitchFamily="18" charset="0"/>
                <a:sym typeface="Symbol"/>
              </a:rPr>
              <a:t>(</a:t>
            </a:r>
            <a:r>
              <a:rPr lang="en-US" dirty="0" err="1">
                <a:latin typeface="Times New Roman" pitchFamily="18" charset="0"/>
                <a:cs typeface="Times New Roman" pitchFamily="18" charset="0"/>
                <a:sym typeface="Symbol"/>
              </a:rPr>
              <a:t>fp,”control</a:t>
            </a:r>
            <a:r>
              <a:rPr lang="en-US" dirty="0">
                <a:latin typeface="Times New Roman" pitchFamily="18" charset="0"/>
                <a:cs typeface="Times New Roman" pitchFamily="18" charset="0"/>
                <a:sym typeface="Symbol"/>
              </a:rPr>
              <a:t> </a:t>
            </a:r>
            <a:r>
              <a:rPr lang="en-US" dirty="0" err="1">
                <a:latin typeface="Times New Roman" pitchFamily="18" charset="0"/>
                <a:cs typeface="Times New Roman" pitchFamily="18" charset="0"/>
                <a:sym typeface="Symbol"/>
              </a:rPr>
              <a:t>string”,list</a:t>
            </a:r>
            <a:r>
              <a:rPr lang="en-US" dirty="0">
                <a:latin typeface="Times New Roman" pitchFamily="18" charset="0"/>
                <a:cs typeface="Times New Roman" pitchFamily="18" charset="0"/>
                <a:sym typeface="Symbol"/>
              </a:rPr>
              <a:t>);</a:t>
            </a:r>
          </a:p>
          <a:p>
            <a:pPr>
              <a:buFont typeface="Symbol"/>
              <a:buChar char="®"/>
            </a:pPr>
            <a:r>
              <a:rPr lang="en-US" dirty="0">
                <a:latin typeface="Times New Roman" pitchFamily="18" charset="0"/>
                <a:cs typeface="Times New Roman" pitchFamily="18" charset="0"/>
                <a:sym typeface="Symbol"/>
              </a:rPr>
              <a:t>Cause the reading of the items in the list from the file specified by </a:t>
            </a:r>
            <a:r>
              <a:rPr lang="en-US" dirty="0" err="1">
                <a:latin typeface="Times New Roman" pitchFamily="18" charset="0"/>
                <a:cs typeface="Times New Roman" pitchFamily="18" charset="0"/>
                <a:sym typeface="Symbol"/>
              </a:rPr>
              <a:t>fp</a:t>
            </a:r>
            <a:r>
              <a:rPr lang="en-US" dirty="0">
                <a:latin typeface="Times New Roman" pitchFamily="18" charset="0"/>
                <a:cs typeface="Times New Roman" pitchFamily="18" charset="0"/>
                <a:sym typeface="Symbol"/>
              </a:rPr>
              <a:t>, according to the specification contained in the control string</a:t>
            </a:r>
          </a:p>
          <a:p>
            <a:pPr>
              <a:buFont typeface="Symbol"/>
              <a:buChar char="®"/>
            </a:pPr>
            <a:r>
              <a:rPr lang="en-US" dirty="0">
                <a:latin typeface="Times New Roman" pitchFamily="18" charset="0"/>
                <a:cs typeface="Times New Roman" pitchFamily="18" charset="0"/>
                <a:sym typeface="Symbol"/>
              </a:rPr>
              <a:t> </a:t>
            </a:r>
            <a:r>
              <a:rPr lang="en-US" dirty="0" err="1">
                <a:latin typeface="Times New Roman" pitchFamily="18" charset="0"/>
                <a:cs typeface="Times New Roman" pitchFamily="18" charset="0"/>
                <a:sym typeface="Symbol"/>
              </a:rPr>
              <a:t>fscanf</a:t>
            </a:r>
            <a:r>
              <a:rPr lang="en-US" dirty="0">
                <a:latin typeface="Times New Roman" pitchFamily="18" charset="0"/>
                <a:cs typeface="Times New Roman" pitchFamily="18" charset="0"/>
                <a:sym typeface="Symbol"/>
              </a:rPr>
              <a:t>(f2,”%</a:t>
            </a:r>
            <a:r>
              <a:rPr lang="en-US" dirty="0" err="1">
                <a:latin typeface="Times New Roman" pitchFamily="18" charset="0"/>
                <a:cs typeface="Times New Roman" pitchFamily="18" charset="0"/>
                <a:sym typeface="Symbol"/>
              </a:rPr>
              <a:t>s%d</a:t>
            </a:r>
            <a:r>
              <a:rPr lang="en-US" dirty="0">
                <a:latin typeface="Times New Roman" pitchFamily="18" charset="0"/>
                <a:cs typeface="Times New Roman" pitchFamily="18" charset="0"/>
                <a:sym typeface="Symbol"/>
              </a:rPr>
              <a:t>”, item, &amp;quantity); --returns the number of items along with quantities  that can be read from the file successfully, returns EOF when the end of file is reached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3810000" cy="3693319"/>
          </a:xfrm>
          <a:prstGeom prst="rect">
            <a:avLst/>
          </a:prstGeom>
          <a:noFill/>
        </p:spPr>
        <p:txBody>
          <a:bodyPr wrap="square" rtlCol="0">
            <a:spAutoFit/>
          </a:bodyPr>
          <a:lstStyle/>
          <a:p>
            <a:r>
              <a:rPr lang="en-US" dirty="0">
                <a:latin typeface="Times New Roman" pitchFamily="18" charset="0"/>
                <a:cs typeface="Times New Roman" pitchFamily="18" charset="0"/>
              </a:rPr>
              <a:t>Program illustrates the use of structures for writing records of employees.</a:t>
            </a:r>
          </a:p>
          <a:p>
            <a:r>
              <a:rPr lang="en-US" dirty="0">
                <a:latin typeface="Times New Roman" pitchFamily="18" charset="0"/>
                <a:cs typeface="Times New Roman" pitchFamily="18" charset="0"/>
              </a:rPr>
              <a:t>This program is reading the data into a structure variable using </a:t>
            </a:r>
            <a:r>
              <a:rPr lang="en-US" dirty="0" err="1">
                <a:latin typeface="Times New Roman" pitchFamily="18" charset="0"/>
                <a:cs typeface="Times New Roman" pitchFamily="18" charset="0"/>
              </a:rPr>
              <a:t>scanf</a:t>
            </a:r>
            <a:r>
              <a:rPr lang="en-US" dirty="0">
                <a:latin typeface="Times New Roman" pitchFamily="18" charset="0"/>
                <a:cs typeface="Times New Roman" pitchFamily="18" charset="0"/>
              </a:rPr>
              <a:t>( ), and then dumping it into a disk file using </a:t>
            </a:r>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Records can be added in the file till the user supplies ‘N’ as answer of the question ‘Add another record (Y/N)’. </a:t>
            </a:r>
          </a:p>
          <a:p>
            <a:r>
              <a:rPr lang="en-US" dirty="0">
                <a:latin typeface="Times New Roman" pitchFamily="18" charset="0"/>
                <a:cs typeface="Times New Roman" pitchFamily="18" charset="0"/>
              </a:rPr>
              <a:t>Function </a:t>
            </a:r>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 ) writes the values in the structure variable to the file</a:t>
            </a:r>
          </a:p>
          <a:p>
            <a:r>
              <a:rPr lang="en-US" dirty="0">
                <a:latin typeface="Times New Roman" pitchFamily="18" charset="0"/>
                <a:cs typeface="Times New Roman" pitchFamily="18" charset="0"/>
              </a:rPr>
              <a:t>Use of ‘</a:t>
            </a:r>
            <a:r>
              <a:rPr lang="en-US" dirty="0" err="1">
                <a:latin typeface="Times New Roman" pitchFamily="18" charset="0"/>
                <a:cs typeface="Times New Roman" pitchFamily="18" charset="0"/>
              </a:rPr>
              <a:t>stdin</a:t>
            </a:r>
            <a:r>
              <a:rPr lang="en-US" dirty="0">
                <a:latin typeface="Times New Roman" pitchFamily="18" charset="0"/>
                <a:cs typeface="Times New Roman" pitchFamily="18" charset="0"/>
              </a:rPr>
              <a:t>’ means buffer related with standard input device—keyboard. </a:t>
            </a:r>
          </a:p>
        </p:txBody>
      </p:sp>
      <p:sp>
        <p:nvSpPr>
          <p:cNvPr id="4" name="TextBox 3"/>
          <p:cNvSpPr txBox="1"/>
          <p:nvPr/>
        </p:nvSpPr>
        <p:spPr>
          <a:xfrm>
            <a:off x="4191000" y="152400"/>
            <a:ext cx="4800600" cy="5355312"/>
          </a:xfrm>
          <a:prstGeom prst="rect">
            <a:avLst/>
          </a:prstGeom>
          <a:noFill/>
        </p:spPr>
        <p:txBody>
          <a:bodyPr wrap="square" rtlCol="0">
            <a:spAutoFit/>
          </a:bodyPr>
          <a:lstStyle/>
          <a:p>
            <a:r>
              <a:rPr lang="en-US" dirty="0">
                <a:latin typeface="Times New Roman" pitchFamily="18" charset="0"/>
                <a:cs typeface="Times New Roman" pitchFamily="18" charset="0"/>
              </a:rPr>
              <a:t>/* Writes records to a file using structure */ </a:t>
            </a:r>
          </a:p>
          <a:p>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 ) </a:t>
            </a:r>
          </a:p>
          <a:p>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char another = 'Y' ; </a:t>
            </a:r>
          </a:p>
          <a:p>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emp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char name[40] ; </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age ; </a:t>
            </a:r>
          </a:p>
          <a:p>
            <a:r>
              <a:rPr lang="en-US" dirty="0">
                <a:latin typeface="Times New Roman" pitchFamily="18" charset="0"/>
                <a:cs typeface="Times New Roman" pitchFamily="18" charset="0"/>
              </a:rPr>
              <a:t>float </a:t>
            </a:r>
            <a:r>
              <a:rPr lang="en-US" dirty="0" err="1">
                <a:latin typeface="Times New Roman" pitchFamily="18" charset="0"/>
                <a:cs typeface="Times New Roman" pitchFamily="18" charset="0"/>
              </a:rPr>
              <a:t>bs</a:t>
            </a:r>
            <a:r>
              <a:rPr lang="en-US" dirty="0">
                <a:latin typeface="Times New Roman" pitchFamily="18" charset="0"/>
                <a:cs typeface="Times New Roman" pitchFamily="18" charset="0"/>
              </a:rPr>
              <a:t> ; } ; </a:t>
            </a:r>
          </a:p>
          <a:p>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emp</a:t>
            </a:r>
            <a:r>
              <a:rPr lang="en-US" dirty="0">
                <a:latin typeface="Times New Roman" pitchFamily="18" charset="0"/>
                <a:cs typeface="Times New Roman" pitchFamily="18" charset="0"/>
              </a:rPr>
              <a:t> e ; </a:t>
            </a:r>
          </a:p>
          <a:p>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"EMPLOYEE.DAT", "w" ) ; </a:t>
            </a:r>
          </a:p>
          <a:p>
            <a:r>
              <a:rPr lang="en-US" dirty="0">
                <a:latin typeface="Times New Roman" pitchFamily="18" charset="0"/>
                <a:cs typeface="Times New Roman" pitchFamily="18" charset="0"/>
              </a:rPr>
              <a:t>while ( another == 'Y'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name, age and basic salary: "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scanf</a:t>
            </a:r>
            <a:r>
              <a:rPr lang="en-US" dirty="0">
                <a:latin typeface="Times New Roman" pitchFamily="18" charset="0"/>
                <a:cs typeface="Times New Roman" pitchFamily="18" charset="0"/>
              </a:rPr>
              <a:t> ( "%s %d %f", e.name, &amp;</a:t>
            </a:r>
            <a:r>
              <a:rPr lang="en-US" dirty="0" err="1">
                <a:latin typeface="Times New Roman" pitchFamily="18" charset="0"/>
                <a:cs typeface="Times New Roman" pitchFamily="18" charset="0"/>
              </a:rPr>
              <a:t>e.age</a:t>
            </a:r>
            <a:r>
              <a:rPr lang="en-US" dirty="0">
                <a:latin typeface="Times New Roman" pitchFamily="18" charset="0"/>
                <a:cs typeface="Times New Roman" pitchFamily="18" charset="0"/>
              </a:rPr>
              <a:t>, &amp;e.bs ) ; </a:t>
            </a: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"%s %d %f\n", e.name, </a:t>
            </a:r>
            <a:r>
              <a:rPr lang="en-US" dirty="0" err="1">
                <a:latin typeface="Times New Roman" pitchFamily="18" charset="0"/>
                <a:cs typeface="Times New Roman" pitchFamily="18" charset="0"/>
              </a:rPr>
              <a:t>e.age</a:t>
            </a:r>
            <a:r>
              <a:rPr lang="en-US" dirty="0">
                <a:latin typeface="Times New Roman" pitchFamily="18" charset="0"/>
                <a:cs typeface="Times New Roman" pitchFamily="18" charset="0"/>
              </a:rPr>
              <a:t>, e.bs )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"Add another record (Y/N) " ) ; </a:t>
            </a:r>
          </a:p>
          <a:p>
            <a:r>
              <a:rPr lang="en-US" dirty="0" err="1">
                <a:latin typeface="Times New Roman" pitchFamily="18" charset="0"/>
                <a:cs typeface="Times New Roman" pitchFamily="18" charset="0"/>
              </a:rPr>
              <a:t>fflush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stdin</a:t>
            </a:r>
            <a:r>
              <a:rPr lang="en-US" dirty="0">
                <a:latin typeface="Times New Roman" pitchFamily="18" charset="0"/>
                <a:cs typeface="Times New Roman" pitchFamily="18" charset="0"/>
              </a:rPr>
              <a:t> ) ; </a:t>
            </a:r>
          </a:p>
          <a:p>
            <a:r>
              <a:rPr lang="en-US" dirty="0">
                <a:latin typeface="Times New Roman" pitchFamily="18" charset="0"/>
                <a:cs typeface="Times New Roman" pitchFamily="18" charset="0"/>
              </a:rPr>
              <a:t>another = </a:t>
            </a:r>
            <a:r>
              <a:rPr lang="en-US" dirty="0" err="1">
                <a:latin typeface="Times New Roman" pitchFamily="18" charset="0"/>
                <a:cs typeface="Times New Roman" pitchFamily="18" charset="0"/>
              </a:rPr>
              <a:t>getchar</a:t>
            </a:r>
            <a:r>
              <a:rPr lang="en-US" dirty="0">
                <a:latin typeface="Times New Roman" pitchFamily="18" charset="0"/>
                <a:cs typeface="Times New Roman" pitchFamily="18" charset="0"/>
              </a:rPr>
              <a:t>( ) ; } </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4247317"/>
          </a:xfrm>
          <a:prstGeom prst="rect">
            <a:avLst/>
          </a:prstGeom>
          <a:noFill/>
        </p:spPr>
        <p:txBody>
          <a:bodyPr wrap="square" rtlCol="0">
            <a:spAutoFit/>
          </a:bodyPr>
          <a:lstStyle/>
          <a:p>
            <a:r>
              <a:rPr lang="en-US" dirty="0">
                <a:latin typeface="Times New Roman" pitchFamily="18" charset="0"/>
                <a:cs typeface="Times New Roman" pitchFamily="18" charset="0"/>
              </a:rPr>
              <a:t>Program to read the employee records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 Read records from a file using structure */</a:t>
            </a:r>
          </a:p>
          <a:p>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r>
              <a:rPr lang="en-US" dirty="0">
                <a:latin typeface="Times New Roman" pitchFamily="18" charset="0"/>
                <a:cs typeface="Times New Roman" pitchFamily="18" charset="0"/>
              </a:rPr>
              <a:t>void main( ) </a:t>
            </a:r>
          </a:p>
          <a:p>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p>
          <a:p>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emp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char name[40] ; </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age ; </a:t>
            </a:r>
          </a:p>
          <a:p>
            <a:r>
              <a:rPr lang="en-US" dirty="0">
                <a:latin typeface="Times New Roman" pitchFamily="18" charset="0"/>
                <a:cs typeface="Times New Roman" pitchFamily="18" charset="0"/>
              </a:rPr>
              <a:t>float </a:t>
            </a:r>
            <a:r>
              <a:rPr lang="en-US" dirty="0" err="1">
                <a:latin typeface="Times New Roman" pitchFamily="18" charset="0"/>
                <a:cs typeface="Times New Roman" pitchFamily="18" charset="0"/>
              </a:rPr>
              <a:t>bs</a:t>
            </a:r>
            <a:r>
              <a:rPr lang="en-US" dirty="0">
                <a:latin typeface="Times New Roman" pitchFamily="18" charset="0"/>
                <a:cs typeface="Times New Roman" pitchFamily="18" charset="0"/>
              </a:rPr>
              <a:t> ; } ; </a:t>
            </a:r>
          </a:p>
          <a:p>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emp</a:t>
            </a:r>
            <a:r>
              <a:rPr lang="en-US" dirty="0">
                <a:latin typeface="Times New Roman" pitchFamily="18" charset="0"/>
                <a:cs typeface="Times New Roman" pitchFamily="18" charset="0"/>
              </a:rPr>
              <a:t> e ; </a:t>
            </a:r>
          </a:p>
          <a:p>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"EMPLOYEE.DAT", "r" ) ; </a:t>
            </a:r>
          </a:p>
          <a:p>
            <a:r>
              <a:rPr lang="en-US" dirty="0">
                <a:latin typeface="Times New Roman" pitchFamily="18" charset="0"/>
                <a:cs typeface="Times New Roman" pitchFamily="18" charset="0"/>
              </a:rPr>
              <a:t>while ( </a:t>
            </a:r>
            <a:r>
              <a:rPr lang="en-US" dirty="0" err="1">
                <a:latin typeface="Times New Roman" pitchFamily="18" charset="0"/>
                <a:cs typeface="Times New Roman" pitchFamily="18" charset="0"/>
              </a:rPr>
              <a:t>fscanf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"%s %d %f", e.name, &amp;</a:t>
            </a:r>
            <a:r>
              <a:rPr lang="en-US" dirty="0" err="1">
                <a:latin typeface="Times New Roman" pitchFamily="18" charset="0"/>
                <a:cs typeface="Times New Roman" pitchFamily="18" charset="0"/>
              </a:rPr>
              <a:t>e.age</a:t>
            </a:r>
            <a:r>
              <a:rPr lang="en-US" dirty="0">
                <a:latin typeface="Times New Roman" pitchFamily="18" charset="0"/>
                <a:cs typeface="Times New Roman" pitchFamily="18" charset="0"/>
              </a:rPr>
              <a:t>, &amp;e.bs ) != EOF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n%s</a:t>
            </a:r>
            <a:r>
              <a:rPr lang="en-US" dirty="0">
                <a:latin typeface="Times New Roman" pitchFamily="18" charset="0"/>
                <a:cs typeface="Times New Roman" pitchFamily="18" charset="0"/>
              </a:rPr>
              <a:t> %d %f", e.name, </a:t>
            </a:r>
            <a:r>
              <a:rPr lang="en-US" dirty="0" err="1">
                <a:latin typeface="Times New Roman" pitchFamily="18" charset="0"/>
                <a:cs typeface="Times New Roman" pitchFamily="18" charset="0"/>
              </a:rPr>
              <a:t>e.age</a:t>
            </a:r>
            <a:r>
              <a:rPr lang="en-US" dirty="0">
                <a:latin typeface="Times New Roman" pitchFamily="18" charset="0"/>
                <a:cs typeface="Times New Roman" pitchFamily="18" charset="0"/>
              </a:rPr>
              <a:t>, e.bs ) ;</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62890"/>
            <a:ext cx="8686800" cy="2308324"/>
          </a:xfrm>
          <a:prstGeom prst="rect">
            <a:avLst/>
          </a:prstGeom>
          <a:noFill/>
        </p:spPr>
        <p:txBody>
          <a:bodyPr wrap="square" rtlCol="0">
            <a:spAutoFit/>
          </a:bodyPr>
          <a:lstStyle/>
          <a:p>
            <a:r>
              <a:rPr lang="en-US" dirty="0" err="1">
                <a:latin typeface="Times New Roman" pitchFamily="18" charset="0"/>
                <a:cs typeface="Times New Roman" pitchFamily="18" charset="0"/>
                <a:sym typeface="Symbol"/>
              </a:rPr>
              <a:t>scanf</a:t>
            </a:r>
            <a:r>
              <a:rPr lang="en-US" dirty="0">
                <a:latin typeface="Times New Roman" pitchFamily="18" charset="0"/>
                <a:cs typeface="Times New Roman" pitchFamily="18" charset="0"/>
                <a:sym typeface="Symbol"/>
              </a:rPr>
              <a:t>, </a:t>
            </a:r>
            <a:r>
              <a:rPr lang="en-US" dirty="0" err="1">
                <a:latin typeface="Times New Roman" pitchFamily="18" charset="0"/>
                <a:cs typeface="Times New Roman" pitchFamily="18" charset="0"/>
                <a:sym typeface="Symbol"/>
              </a:rPr>
              <a:t>printf</a:t>
            </a:r>
            <a:r>
              <a:rPr lang="en-US" dirty="0">
                <a:latin typeface="Times New Roman" pitchFamily="18" charset="0"/>
                <a:cs typeface="Times New Roman" pitchFamily="18" charset="0"/>
                <a:sym typeface="Symbol"/>
              </a:rPr>
              <a:t>  library functions to read data from keyboard, write data into terminal</a:t>
            </a:r>
          </a:p>
          <a:p>
            <a:r>
              <a:rPr lang="en-US" dirty="0">
                <a:latin typeface="Times New Roman" pitchFamily="18" charset="0"/>
                <a:cs typeface="Times New Roman" pitchFamily="18" charset="0"/>
                <a:sym typeface="Symbol"/>
              </a:rPr>
              <a:t>This works fine as long as the data is small</a:t>
            </a:r>
          </a:p>
          <a:p>
            <a:r>
              <a:rPr lang="en-US" dirty="0">
                <a:latin typeface="Times New Roman" pitchFamily="18" charset="0"/>
                <a:cs typeface="Times New Roman" pitchFamily="18" charset="0"/>
                <a:sym typeface="Symbol"/>
              </a:rPr>
              <a:t>However many real life problems involve large volume of data and in such situations it becomes cumbersome and time consuming to handle large volume of data through terminal. Moreover the entire data is lost when either the program is terminated or the computer is turned off.</a:t>
            </a:r>
          </a:p>
          <a:p>
            <a:r>
              <a:rPr lang="en-US" dirty="0">
                <a:latin typeface="Times New Roman" pitchFamily="18" charset="0"/>
                <a:cs typeface="Times New Roman" pitchFamily="18" charset="0"/>
                <a:sym typeface="Symbol"/>
              </a:rPr>
              <a:t>Large volume of data is stored in disk in the form of file.</a:t>
            </a:r>
          </a:p>
          <a:p>
            <a:r>
              <a:rPr lang="en-US" dirty="0">
                <a:latin typeface="Times New Roman" pitchFamily="18" charset="0"/>
                <a:cs typeface="Times New Roman" pitchFamily="18" charset="0"/>
                <a:sym typeface="Symbol"/>
              </a:rPr>
              <a:t>File is a place on the disk where a group of related data is stored.</a:t>
            </a:r>
          </a:p>
        </p:txBody>
      </p:sp>
      <p:sp>
        <p:nvSpPr>
          <p:cNvPr id="3" name="TextBox 2"/>
          <p:cNvSpPr txBox="1"/>
          <p:nvPr/>
        </p:nvSpPr>
        <p:spPr>
          <a:xfrm>
            <a:off x="152400" y="3129677"/>
            <a:ext cx="3733800" cy="2585323"/>
          </a:xfrm>
          <a:prstGeom prst="rect">
            <a:avLst/>
          </a:prstGeom>
          <a:noFill/>
        </p:spPr>
        <p:txBody>
          <a:bodyPr wrap="square" rtlCol="0">
            <a:spAutoFit/>
          </a:bodyPr>
          <a:lstStyle/>
          <a:p>
            <a:r>
              <a:rPr lang="en-US" u="sng" dirty="0">
                <a:latin typeface="Times New Roman" pitchFamily="18" charset="0"/>
                <a:cs typeface="Times New Roman" pitchFamily="18" charset="0"/>
              </a:rPr>
              <a:t>File Operations </a:t>
            </a:r>
          </a:p>
          <a:p>
            <a:r>
              <a:rPr lang="en-US" dirty="0">
                <a:latin typeface="Times New Roman" pitchFamily="18" charset="0"/>
                <a:cs typeface="Times New Roman" pitchFamily="18" charset="0"/>
              </a:rPr>
              <a:t> </a:t>
            </a:r>
          </a:p>
          <a:p>
            <a:pPr lvl="0"/>
            <a:r>
              <a:rPr lang="en-US" dirty="0">
                <a:latin typeface="Times New Roman" pitchFamily="18" charset="0"/>
                <a:cs typeface="Times New Roman" pitchFamily="18" charset="0"/>
              </a:rPr>
              <a:t>Creation of a new file </a:t>
            </a:r>
          </a:p>
          <a:p>
            <a:pPr lvl="0"/>
            <a:r>
              <a:rPr lang="en-US" dirty="0">
                <a:latin typeface="Times New Roman" pitchFamily="18" charset="0"/>
                <a:cs typeface="Times New Roman" pitchFamily="18" charset="0"/>
              </a:rPr>
              <a:t>Opening an existing file </a:t>
            </a:r>
          </a:p>
          <a:p>
            <a:pPr lvl="0"/>
            <a:r>
              <a:rPr lang="en-US" dirty="0">
                <a:latin typeface="Times New Roman" pitchFamily="18" charset="0"/>
                <a:cs typeface="Times New Roman" pitchFamily="18" charset="0"/>
              </a:rPr>
              <a:t>Reading from a file </a:t>
            </a:r>
          </a:p>
          <a:p>
            <a:pPr lvl="0"/>
            <a:r>
              <a:rPr lang="en-US" dirty="0">
                <a:latin typeface="Times New Roman" pitchFamily="18" charset="0"/>
                <a:cs typeface="Times New Roman" pitchFamily="18" charset="0"/>
              </a:rPr>
              <a:t>Writing to a file </a:t>
            </a:r>
          </a:p>
          <a:p>
            <a:pPr lvl="0"/>
            <a:r>
              <a:rPr lang="en-US" dirty="0">
                <a:latin typeface="Times New Roman" pitchFamily="18" charset="0"/>
                <a:cs typeface="Times New Roman" pitchFamily="18" charset="0"/>
              </a:rPr>
              <a:t>Moving to a specific location in a file (seeking) </a:t>
            </a:r>
          </a:p>
          <a:p>
            <a:pPr lvl="0"/>
            <a:r>
              <a:rPr lang="en-US" dirty="0">
                <a:latin typeface="Times New Roman" pitchFamily="18" charset="0"/>
                <a:cs typeface="Times New Roman" pitchFamily="18" charset="0"/>
              </a:rPr>
              <a:t>Closing a file </a:t>
            </a:r>
            <a:endParaRPr lang="en-US" dirty="0"/>
          </a:p>
        </p:txBody>
      </p:sp>
      <p:sp>
        <p:nvSpPr>
          <p:cNvPr id="4" name="TextBox 3"/>
          <p:cNvSpPr txBox="1"/>
          <p:nvPr/>
        </p:nvSpPr>
        <p:spPr>
          <a:xfrm>
            <a:off x="4648200" y="2895600"/>
            <a:ext cx="4114800" cy="3693319"/>
          </a:xfrm>
          <a:prstGeom prst="rect">
            <a:avLst/>
          </a:prstGeom>
          <a:noFill/>
        </p:spPr>
        <p:txBody>
          <a:bodyPr wrap="square" rtlCol="0">
            <a:spAutoFit/>
          </a:bodyPr>
          <a:lstStyle/>
          <a:p>
            <a:r>
              <a:rPr lang="en-US" dirty="0">
                <a:latin typeface="Times New Roman" pitchFamily="18" charset="0"/>
                <a:cs typeface="Times New Roman" pitchFamily="18" charset="0"/>
              </a:rPr>
              <a:t>Write a program to read a file and display its contents on the screen. </a:t>
            </a:r>
          </a:p>
          <a:p>
            <a:r>
              <a:rPr lang="en-US" dirty="0">
                <a:latin typeface="Times New Roman" pitchFamily="18" charset="0"/>
                <a:cs typeface="Times New Roman" pitchFamily="18" charset="0"/>
              </a:rPr>
              <a:t> # 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a:t>
            </a:r>
          </a:p>
          <a:p>
            <a:r>
              <a:rPr lang="en-US" dirty="0">
                <a:latin typeface="Times New Roman" pitchFamily="18" charset="0"/>
                <a:cs typeface="Times New Roman" pitchFamily="18" charset="0"/>
              </a:rPr>
              <a:t>void main( ) </a:t>
            </a:r>
          </a:p>
          <a:p>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a:t>
            </a:r>
          </a:p>
          <a:p>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"PR1.C", "r" ) ; </a:t>
            </a:r>
          </a:p>
          <a:p>
            <a:r>
              <a:rPr lang="en-US" dirty="0">
                <a:latin typeface="Times New Roman" pitchFamily="18" charset="0"/>
                <a:cs typeface="Times New Roman" pitchFamily="18" charset="0"/>
              </a:rPr>
              <a:t>while ( 1 )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fgetc</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if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EOF ) </a:t>
            </a:r>
          </a:p>
          <a:p>
            <a:r>
              <a:rPr lang="en-US" dirty="0">
                <a:latin typeface="Times New Roman" pitchFamily="18" charset="0"/>
                <a:cs typeface="Times New Roman" pitchFamily="18" charset="0"/>
              </a:rPr>
              <a:t>   break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"%c",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5632311"/>
          </a:xfrm>
          <a:prstGeom prst="rect">
            <a:avLst/>
          </a:prstGeom>
          <a:noFill/>
        </p:spPr>
        <p:txBody>
          <a:bodyPr wrap="square" rtlCol="0">
            <a:spAutoFit/>
          </a:bodyPr>
          <a:lstStyle/>
          <a:p>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Function for opening a file on a disk to perform read/write operation. </a:t>
            </a:r>
          </a:p>
          <a:p>
            <a:r>
              <a:rPr lang="en-US" dirty="0">
                <a:latin typeface="Times New Roman" pitchFamily="18" charset="0"/>
                <a:cs typeface="Times New Roman" pitchFamily="18" charset="0"/>
              </a:rPr>
              <a:t>“r”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 string to tell the C compiler that it is required to read the content of the file </a:t>
            </a:r>
          </a:p>
          <a:p>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performs three important tasks when you open the file in “r” mode: </a:t>
            </a:r>
          </a:p>
          <a:p>
            <a:r>
              <a:rPr lang="en-US" dirty="0">
                <a:latin typeface="Times New Roman" pitchFamily="18" charset="0"/>
                <a:cs typeface="Times New Roman" pitchFamily="18" charset="0"/>
              </a:rPr>
              <a:t>(a) Searches on the disk the file to be opened</a:t>
            </a:r>
          </a:p>
          <a:p>
            <a:r>
              <a:rPr lang="en-US" dirty="0">
                <a:latin typeface="Times New Roman" pitchFamily="18" charset="0"/>
                <a:cs typeface="Times New Roman" pitchFamily="18" charset="0"/>
              </a:rPr>
              <a:t>(b) Loads the file from the disk into a place in memory called buffer </a:t>
            </a:r>
          </a:p>
          <a:p>
            <a:r>
              <a:rPr lang="en-US" dirty="0">
                <a:latin typeface="Times New Roman" pitchFamily="18" charset="0"/>
                <a:cs typeface="Times New Roman" pitchFamily="18" charset="0"/>
              </a:rPr>
              <a:t>(c) Sets up a character pointer that points to the first character of the buffer.</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Read the contents of the file into the buffer while opening the file and then read the file character by character from the buffer rather than from the disk due to high access time of the disk</a:t>
            </a:r>
          </a:p>
          <a:p>
            <a:r>
              <a:rPr lang="en-US" dirty="0">
                <a:latin typeface="Times New Roman" pitchFamily="18" charset="0"/>
                <a:cs typeface="Times New Roman" pitchFamily="18" charset="0"/>
              </a:rPr>
              <a:t>Write characters in a buffer instead of writing characters in the file on the disk one character at a time and then finally transfer the contents from the buffer to the disk.</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Information like mode of opening, size of file, place in the file from where the next read operation would be performed, etc. has to be maintained for successful read operation from a file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gathers all these information in a structure called FILE and returns the address of this structure in the structure pointer called fp. </a:t>
            </a:r>
          </a:p>
          <a:p>
            <a:r>
              <a:rPr lang="en-US" dirty="0">
                <a:latin typeface="Times New Roman" pitchFamily="18" charset="0"/>
                <a:cs typeface="Times New Roman" pitchFamily="18" charset="0"/>
              </a:rPr>
              <a:t>FILE structure has been defined in the header file “</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763000" cy="6463308"/>
          </a:xfrm>
          <a:prstGeom prst="rect">
            <a:avLst/>
          </a:prstGeom>
          <a:noFill/>
        </p:spPr>
        <p:txBody>
          <a:bodyPr wrap="square" rtlCol="0">
            <a:spAutoFit/>
          </a:bodyPr>
          <a:lstStyle/>
          <a:p>
            <a:r>
              <a:rPr lang="en-US" u="sng" dirty="0">
                <a:latin typeface="Times New Roman" pitchFamily="18" charset="0"/>
                <a:cs typeface="Times New Roman" pitchFamily="18" charset="0"/>
              </a:rPr>
              <a:t>File opening modes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"r"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Searches file. If the file is opened successfully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loads it into memory and sets up a pointer which points to the first character in it. If the file cannot be opened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returns NULL. </a:t>
            </a:r>
            <a:r>
              <a:rPr lang="en-US" b="1" dirty="0">
                <a:latin typeface="Times New Roman" pitchFamily="18" charset="0"/>
                <a:cs typeface="Times New Roman" pitchFamily="18" charset="0"/>
              </a:rPr>
              <a:t>Operations possible </a:t>
            </a:r>
            <a:r>
              <a:rPr lang="en-US" dirty="0">
                <a:latin typeface="Times New Roman" pitchFamily="18" charset="0"/>
                <a:cs typeface="Times New Roman" pitchFamily="18" charset="0"/>
              </a:rPr>
              <a:t>– reading from the file. </a:t>
            </a:r>
          </a:p>
          <a:p>
            <a:r>
              <a:rPr lang="en-US" dirty="0">
                <a:latin typeface="Times New Roman" pitchFamily="18" charset="0"/>
                <a:cs typeface="Times New Roman" pitchFamily="18" charset="0"/>
              </a:rPr>
              <a:t>"w"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Searches file. If the file exists, its contents are overwritten. If the file doesn’t exist, a new file is created. Returns NULL, if unable to open file. </a:t>
            </a:r>
            <a:r>
              <a:rPr lang="en-US" b="1" dirty="0">
                <a:latin typeface="Times New Roman" pitchFamily="18" charset="0"/>
                <a:cs typeface="Times New Roman" pitchFamily="18" charset="0"/>
              </a:rPr>
              <a:t>Operations possible </a:t>
            </a:r>
            <a:r>
              <a:rPr lang="en-US" dirty="0">
                <a:latin typeface="Times New Roman" pitchFamily="18" charset="0"/>
                <a:cs typeface="Times New Roman" pitchFamily="18" charset="0"/>
              </a:rPr>
              <a:t>– writing to the file. </a:t>
            </a:r>
          </a:p>
          <a:p>
            <a:r>
              <a:rPr lang="en-US" dirty="0">
                <a:latin typeface="Times New Roman" pitchFamily="18" charset="0"/>
                <a:cs typeface="Times New Roman" pitchFamily="18" charset="0"/>
              </a:rPr>
              <a:t>"a"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Searches file. If the file is opened successfully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loads it into memory and sets up a pointer that points to the last character in it. If the file doesn’t exist, a new file is created. Returns NULL, if unable to open file. </a:t>
            </a:r>
            <a:r>
              <a:rPr lang="en-US" b="1" dirty="0">
                <a:latin typeface="Times New Roman" pitchFamily="18" charset="0"/>
                <a:cs typeface="Times New Roman" pitchFamily="18" charset="0"/>
              </a:rPr>
              <a:t>Operations possible </a:t>
            </a:r>
            <a:r>
              <a:rPr lang="en-US" dirty="0">
                <a:latin typeface="Times New Roman" pitchFamily="18" charset="0"/>
                <a:cs typeface="Times New Roman" pitchFamily="18" charset="0"/>
              </a:rPr>
              <a:t>- adding new contents at the end of file. </a:t>
            </a:r>
          </a:p>
          <a:p>
            <a:r>
              <a:rPr lang="en-US" dirty="0">
                <a:latin typeface="Times New Roman" pitchFamily="18" charset="0"/>
                <a:cs typeface="Times New Roman" pitchFamily="18" charset="0"/>
              </a:rPr>
              <a:t>"r+"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Searches file. If the file is opened successfully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loads it into memory and sets up a pointer which points to the first character in it. Returns NULL, if unable to open the file</a:t>
            </a:r>
          </a:p>
          <a:p>
            <a:r>
              <a:rPr lang="en-US" b="1" dirty="0">
                <a:latin typeface="Times New Roman" pitchFamily="18" charset="0"/>
                <a:cs typeface="Times New Roman" pitchFamily="18" charset="0"/>
              </a:rPr>
              <a:t>Operations possible </a:t>
            </a:r>
            <a:r>
              <a:rPr lang="en-US" dirty="0">
                <a:latin typeface="Times New Roman" pitchFamily="18" charset="0"/>
                <a:cs typeface="Times New Roman" pitchFamily="18" charset="0"/>
              </a:rPr>
              <a:t>- reading existing contents, writing new contents, modifying existing contents of the file. </a:t>
            </a:r>
          </a:p>
          <a:p>
            <a:r>
              <a:rPr lang="en-US" dirty="0">
                <a:latin typeface="Times New Roman" pitchFamily="18" charset="0"/>
                <a:cs typeface="Times New Roman" pitchFamily="18" charset="0"/>
              </a:rPr>
              <a:t>"w+"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Searches file. If the file exists, its contents are overwritten. If the file doesn’t exist a new file is created. Returns NULL, if unable to open file. </a:t>
            </a:r>
            <a:r>
              <a:rPr lang="en-US" b="1" dirty="0">
                <a:latin typeface="Times New Roman" pitchFamily="18" charset="0"/>
                <a:cs typeface="Times New Roman" pitchFamily="18" charset="0"/>
              </a:rPr>
              <a:t>Operations possible </a:t>
            </a:r>
            <a:r>
              <a:rPr lang="en-US" dirty="0">
                <a:latin typeface="Times New Roman" pitchFamily="18" charset="0"/>
                <a:cs typeface="Times New Roman" pitchFamily="18" charset="0"/>
              </a:rPr>
              <a:t>- writing new contents, reading them back and modifying existing contents of the file. </a:t>
            </a:r>
          </a:p>
          <a:p>
            <a:r>
              <a:rPr lang="en-US" dirty="0">
                <a:latin typeface="Times New Roman" pitchFamily="18" charset="0"/>
                <a:cs typeface="Times New Roman" pitchFamily="18" charset="0"/>
              </a:rPr>
              <a:t>"a+"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Searches file. If the file is opened successfully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loads it into memory and sets up a pointer which points to the first character in it. If the file doesn’t exist, a new file is created. Returns NULL, if unable to open file. </a:t>
            </a:r>
            <a:r>
              <a:rPr lang="en-US" b="1" dirty="0">
                <a:latin typeface="Times New Roman" pitchFamily="18" charset="0"/>
                <a:cs typeface="Times New Roman" pitchFamily="18" charset="0"/>
              </a:rPr>
              <a:t>Operations possible </a:t>
            </a:r>
            <a:r>
              <a:rPr lang="en-US" dirty="0">
                <a:latin typeface="Times New Roman" pitchFamily="18" charset="0"/>
                <a:cs typeface="Times New Roman" pitchFamily="18" charset="0"/>
              </a:rPr>
              <a:t>- reading existing contents, appending new contents to end of file. Cannot modify existing contents.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943600" y="1981200"/>
            <a:ext cx="2667000" cy="2308324"/>
          </a:xfrm>
          <a:prstGeom prst="rect">
            <a:avLst/>
          </a:prstGeom>
          <a:noFill/>
        </p:spPr>
        <p:txBody>
          <a:bodyPr wrap="square" rtlCol="0">
            <a:spAutoFit/>
          </a:bodyPr>
          <a:lstStyle/>
          <a:p>
            <a:r>
              <a:rPr lang="en-US" dirty="0">
                <a:latin typeface="Times New Roman" pitchFamily="18" charset="0"/>
                <a:cs typeface="Times New Roman" pitchFamily="18" charset="0"/>
              </a:rPr>
              <a:t>FILE *p1, *p2;</a:t>
            </a:r>
          </a:p>
          <a:p>
            <a:r>
              <a:rPr lang="en-US" dirty="0">
                <a:latin typeface="Times New Roman" pitchFamily="18" charset="0"/>
                <a:cs typeface="Times New Roman" pitchFamily="18" charset="0"/>
                <a:sym typeface="Symbol"/>
              </a:rPr>
              <a:t>p1 = </a:t>
            </a:r>
            <a:r>
              <a:rPr lang="en-US" dirty="0" err="1">
                <a:latin typeface="Times New Roman" pitchFamily="18" charset="0"/>
                <a:cs typeface="Times New Roman" pitchFamily="18" charset="0"/>
                <a:sym typeface="Symbol"/>
              </a:rPr>
              <a:t>fopen</a:t>
            </a:r>
            <a:r>
              <a:rPr lang="en-US" dirty="0">
                <a:latin typeface="Times New Roman" pitchFamily="18" charset="0"/>
                <a:cs typeface="Times New Roman" pitchFamily="18" charset="0"/>
                <a:sym typeface="Symbol"/>
              </a:rPr>
              <a:t>(“</a:t>
            </a:r>
            <a:r>
              <a:rPr lang="en-US" dirty="0" err="1">
                <a:latin typeface="Times New Roman" pitchFamily="18" charset="0"/>
                <a:cs typeface="Times New Roman" pitchFamily="18" charset="0"/>
                <a:sym typeface="Symbol"/>
              </a:rPr>
              <a:t>data”,”r</a:t>
            </a:r>
            <a:r>
              <a:rPr lang="en-US" dirty="0">
                <a:latin typeface="Times New Roman" pitchFamily="18" charset="0"/>
                <a:cs typeface="Times New Roman" pitchFamily="18" charset="0"/>
                <a:sym typeface="Symbol"/>
              </a:rPr>
              <a:t>”);</a:t>
            </a:r>
          </a:p>
          <a:p>
            <a:r>
              <a:rPr lang="en-US" dirty="0">
                <a:latin typeface="Times New Roman" pitchFamily="18" charset="0"/>
                <a:cs typeface="Times New Roman" pitchFamily="18" charset="0"/>
                <a:sym typeface="Symbol"/>
              </a:rPr>
              <a:t>p2 = </a:t>
            </a:r>
            <a:r>
              <a:rPr lang="en-US" dirty="0" err="1">
                <a:latin typeface="Times New Roman" pitchFamily="18" charset="0"/>
                <a:cs typeface="Times New Roman" pitchFamily="18" charset="0"/>
                <a:sym typeface="Symbol"/>
              </a:rPr>
              <a:t>fopen</a:t>
            </a:r>
            <a:r>
              <a:rPr lang="en-US" dirty="0">
                <a:latin typeface="Times New Roman" pitchFamily="18" charset="0"/>
                <a:cs typeface="Times New Roman" pitchFamily="18" charset="0"/>
                <a:sym typeface="Symbol"/>
              </a:rPr>
              <a:t>(“</a:t>
            </a:r>
            <a:r>
              <a:rPr lang="en-US" dirty="0" err="1">
                <a:latin typeface="Times New Roman" pitchFamily="18" charset="0"/>
                <a:cs typeface="Times New Roman" pitchFamily="18" charset="0"/>
                <a:sym typeface="Symbol"/>
              </a:rPr>
              <a:t>results”,”w</a:t>
            </a:r>
            <a:r>
              <a:rPr lang="en-US" dirty="0">
                <a:latin typeface="Times New Roman" pitchFamily="18" charset="0"/>
                <a:cs typeface="Times New Roman" pitchFamily="18" charset="0"/>
                <a:sym typeface="Symbol"/>
              </a:rPr>
              <a:t>”);</a:t>
            </a:r>
          </a:p>
          <a:p>
            <a:r>
              <a:rPr lang="en-US" dirty="0">
                <a:latin typeface="Times New Roman" pitchFamily="18" charset="0"/>
                <a:cs typeface="Times New Roman" pitchFamily="18" charset="0"/>
                <a:sym typeface="Symbol"/>
              </a:rPr>
              <a:t>---</a:t>
            </a:r>
          </a:p>
          <a:p>
            <a:r>
              <a:rPr lang="en-US" dirty="0">
                <a:latin typeface="Times New Roman" pitchFamily="18" charset="0"/>
                <a:cs typeface="Times New Roman" pitchFamily="18" charset="0"/>
                <a:sym typeface="Symbol"/>
              </a:rPr>
              <a:t>---</a:t>
            </a:r>
          </a:p>
          <a:p>
            <a:r>
              <a:rPr lang="en-US" dirty="0">
                <a:latin typeface="Times New Roman" pitchFamily="18" charset="0"/>
                <a:cs typeface="Times New Roman" pitchFamily="18" charset="0"/>
                <a:sym typeface="Symbol"/>
              </a:rPr>
              <a:t>---</a:t>
            </a:r>
          </a:p>
          <a:p>
            <a:r>
              <a:rPr lang="en-US" dirty="0" err="1">
                <a:latin typeface="Times New Roman" pitchFamily="18" charset="0"/>
                <a:cs typeface="Times New Roman" pitchFamily="18" charset="0"/>
                <a:sym typeface="Symbol"/>
              </a:rPr>
              <a:t>fclose</a:t>
            </a:r>
            <a:r>
              <a:rPr lang="en-US" dirty="0">
                <a:latin typeface="Times New Roman" pitchFamily="18" charset="0"/>
                <a:cs typeface="Times New Roman" pitchFamily="18" charset="0"/>
                <a:sym typeface="Symbol"/>
              </a:rPr>
              <a:t>(p1);</a:t>
            </a:r>
          </a:p>
          <a:p>
            <a:r>
              <a:rPr lang="en-US" dirty="0" err="1">
                <a:latin typeface="Times New Roman" pitchFamily="18" charset="0"/>
                <a:cs typeface="Times New Roman" pitchFamily="18" charset="0"/>
                <a:sym typeface="Symbol"/>
              </a:rPr>
              <a:t>fclose</a:t>
            </a:r>
            <a:r>
              <a:rPr lang="en-US" dirty="0">
                <a:latin typeface="Times New Roman" pitchFamily="18" charset="0"/>
                <a:cs typeface="Times New Roman" pitchFamily="18" charset="0"/>
                <a:sym typeface="Symbol"/>
              </a:rPr>
              <a:t>(p2);</a:t>
            </a:r>
          </a:p>
        </p:txBody>
      </p:sp>
      <p:sp>
        <p:nvSpPr>
          <p:cNvPr id="20" name="TextBox 19"/>
          <p:cNvSpPr txBox="1"/>
          <p:nvPr/>
        </p:nvSpPr>
        <p:spPr>
          <a:xfrm>
            <a:off x="228600" y="1752600"/>
            <a:ext cx="4038600" cy="646331"/>
          </a:xfrm>
          <a:prstGeom prst="rect">
            <a:avLst/>
          </a:prstGeom>
          <a:noFill/>
        </p:spPr>
        <p:txBody>
          <a:bodyPr wrap="square" rtlCol="0">
            <a:spAutoFit/>
          </a:bodyPr>
          <a:lstStyle/>
          <a:p>
            <a:r>
              <a:rPr lang="en-US" dirty="0">
                <a:latin typeface="Times New Roman" pitchFamily="18" charset="0"/>
                <a:cs typeface="Times New Roman" pitchFamily="18" charset="0"/>
              </a:rPr>
              <a:t>Open the file data in read mode</a:t>
            </a:r>
          </a:p>
          <a:p>
            <a:r>
              <a:rPr lang="en-US" dirty="0">
                <a:latin typeface="Times New Roman" pitchFamily="18" charset="0"/>
                <a:cs typeface="Times New Roman" pitchFamily="18" charset="0"/>
                <a:sym typeface="Symbol"/>
              </a:rPr>
              <a:t>If file data does not exists, it shows error</a:t>
            </a:r>
          </a:p>
        </p:txBody>
      </p:sp>
      <p:sp>
        <p:nvSpPr>
          <p:cNvPr id="21" name="TextBox 20"/>
          <p:cNvSpPr txBox="1"/>
          <p:nvPr/>
        </p:nvSpPr>
        <p:spPr>
          <a:xfrm>
            <a:off x="228600" y="2514600"/>
            <a:ext cx="4038600" cy="923330"/>
          </a:xfrm>
          <a:prstGeom prst="rect">
            <a:avLst/>
          </a:prstGeom>
          <a:noFill/>
        </p:spPr>
        <p:txBody>
          <a:bodyPr wrap="square" rtlCol="0">
            <a:spAutoFit/>
          </a:bodyPr>
          <a:lstStyle/>
          <a:p>
            <a:r>
              <a:rPr lang="en-US" dirty="0">
                <a:latin typeface="Times New Roman" pitchFamily="18" charset="0"/>
                <a:cs typeface="Times New Roman" pitchFamily="18" charset="0"/>
              </a:rPr>
              <a:t>Open the file results in write mode</a:t>
            </a:r>
          </a:p>
          <a:p>
            <a:r>
              <a:rPr lang="en-US" dirty="0">
                <a:latin typeface="Times New Roman" pitchFamily="18" charset="0"/>
                <a:cs typeface="Times New Roman" pitchFamily="18" charset="0"/>
                <a:sym typeface="Symbol"/>
              </a:rPr>
              <a:t>If exists already then data in this file will be deleted and file is opened as a new file</a:t>
            </a:r>
          </a:p>
        </p:txBody>
      </p:sp>
      <p:sp>
        <p:nvSpPr>
          <p:cNvPr id="22" name="TextBox 21"/>
          <p:cNvSpPr txBox="1"/>
          <p:nvPr/>
        </p:nvSpPr>
        <p:spPr>
          <a:xfrm>
            <a:off x="152400" y="3657600"/>
            <a:ext cx="5181600" cy="2585323"/>
          </a:xfrm>
          <a:prstGeom prst="rect">
            <a:avLst/>
          </a:prstGeom>
          <a:noFill/>
        </p:spPr>
        <p:txBody>
          <a:bodyPr wrap="square" rtlCol="0">
            <a:spAutoFit/>
          </a:bodyPr>
          <a:lstStyle/>
          <a:p>
            <a:r>
              <a:rPr lang="en-US" dirty="0">
                <a:latin typeface="Times New Roman" pitchFamily="18" charset="0"/>
                <a:cs typeface="Times New Roman" pitchFamily="18" charset="0"/>
              </a:rPr>
              <a:t>A file must be closed as soon as all operations on it have been completed </a:t>
            </a:r>
          </a:p>
          <a:p>
            <a:r>
              <a:rPr lang="en-US" dirty="0">
                <a:latin typeface="Times New Roman" pitchFamily="18" charset="0"/>
                <a:cs typeface="Times New Roman" pitchFamily="18" charset="0"/>
                <a:sym typeface="Symbol"/>
              </a:rPr>
              <a:t>Closing of file ensures that all outstanding information associated with the file is flushed out from buffer and all links to the file are broken</a:t>
            </a:r>
          </a:p>
          <a:p>
            <a:r>
              <a:rPr lang="en-US" dirty="0">
                <a:latin typeface="Times New Roman" pitchFamily="18" charset="0"/>
                <a:cs typeface="Times New Roman" pitchFamily="18" charset="0"/>
                <a:sym typeface="Symbol"/>
              </a:rPr>
              <a:t>Prevents any accidental misuse of the file</a:t>
            </a:r>
          </a:p>
          <a:p>
            <a:r>
              <a:rPr lang="en-US" dirty="0">
                <a:latin typeface="Times New Roman" pitchFamily="18" charset="0"/>
                <a:cs typeface="Times New Roman" pitchFamily="18" charset="0"/>
                <a:sym typeface="Symbol"/>
              </a:rPr>
              <a:t>Closing of unwanted file might help to open the required file</a:t>
            </a:r>
          </a:p>
          <a:p>
            <a:r>
              <a:rPr lang="en-US" dirty="0">
                <a:latin typeface="Times New Roman" pitchFamily="18" charset="0"/>
                <a:cs typeface="Times New Roman" pitchFamily="18" charset="0"/>
                <a:sym typeface="Symbol"/>
              </a:rPr>
              <a:t>To reopen the same file in different mode</a:t>
            </a:r>
          </a:p>
        </p:txBody>
      </p:sp>
      <p:sp>
        <p:nvSpPr>
          <p:cNvPr id="23" name="Rectangle 22"/>
          <p:cNvSpPr/>
          <p:nvPr/>
        </p:nvSpPr>
        <p:spPr>
          <a:xfrm>
            <a:off x="228600" y="1752600"/>
            <a:ext cx="3810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28600" y="2590800"/>
            <a:ext cx="3886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2400" y="3657600"/>
            <a:ext cx="51816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p:cNvCxnSpPr>
          <p:nvPr/>
        </p:nvCxnSpPr>
        <p:spPr>
          <a:xfrm>
            <a:off x="4038600" y="2057400"/>
            <a:ext cx="1981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4" idx="3"/>
          </p:cNvCxnSpPr>
          <p:nvPr/>
        </p:nvCxnSpPr>
        <p:spPr>
          <a:xfrm flipV="1">
            <a:off x="4114800" y="2743200"/>
            <a:ext cx="19050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Left Brace 45"/>
          <p:cNvSpPr/>
          <p:nvPr/>
        </p:nvSpPr>
        <p:spPr>
          <a:xfrm>
            <a:off x="5867400" y="3733800"/>
            <a:ext cx="762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Arrow Connector 48"/>
          <p:cNvCxnSpPr>
            <a:endCxn id="46" idx="1"/>
          </p:cNvCxnSpPr>
          <p:nvPr/>
        </p:nvCxnSpPr>
        <p:spPr>
          <a:xfrm rot="5400000" flipH="1" flipV="1">
            <a:off x="5295900" y="40005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86800" cy="2862322"/>
          </a:xfrm>
          <a:prstGeom prst="rect">
            <a:avLst/>
          </a:prstGeom>
          <a:noFill/>
        </p:spPr>
        <p:txBody>
          <a:bodyPr wrap="square" rtlCol="0">
            <a:spAutoFit/>
          </a:bodyPr>
          <a:lstStyle/>
          <a:p>
            <a:r>
              <a:rPr lang="en-US" u="sng" dirty="0">
                <a:latin typeface="Times New Roman" pitchFamily="18" charset="0"/>
                <a:cs typeface="Times New Roman" pitchFamily="18" charset="0"/>
              </a:rPr>
              <a:t>Reading from a file</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ch</a:t>
            </a:r>
            <a:r>
              <a:rPr lang="en-US" b="1" dirty="0">
                <a:latin typeface="Times New Roman" pitchFamily="18" charset="0"/>
                <a:cs typeface="Times New Roman" pitchFamily="18" charset="0"/>
              </a:rPr>
              <a:t> = </a:t>
            </a:r>
            <a:r>
              <a:rPr lang="en-US" b="1" dirty="0" err="1">
                <a:latin typeface="Times New Roman" pitchFamily="18" charset="0"/>
                <a:cs typeface="Times New Roman" pitchFamily="18" charset="0"/>
              </a:rPr>
              <a:t>fgetc</a:t>
            </a:r>
            <a:r>
              <a:rPr lang="en-US" b="1" dirty="0">
                <a:latin typeface="Times New Roman" pitchFamily="18" charset="0"/>
                <a:cs typeface="Times New Roman" pitchFamily="18" charset="0"/>
              </a:rPr>
              <a:t> ( </a:t>
            </a:r>
            <a:r>
              <a:rPr lang="en-US" b="1" dirty="0" err="1">
                <a:latin typeface="Times New Roman" pitchFamily="18" charset="0"/>
                <a:cs typeface="Times New Roman" pitchFamily="18" charset="0"/>
              </a:rPr>
              <a:t>fp</a:t>
            </a:r>
            <a:r>
              <a:rPr lang="en-US" b="1" dirty="0">
                <a:latin typeface="Times New Roman" pitchFamily="18" charset="0"/>
                <a:cs typeface="Times New Roman" pitchFamily="18" charset="0"/>
              </a:rPr>
              <a:t> ) ; </a:t>
            </a:r>
          </a:p>
          <a:p>
            <a:r>
              <a:rPr lang="en-US" dirty="0" err="1">
                <a:latin typeface="Times New Roman" pitchFamily="18" charset="0"/>
                <a:cs typeface="Times New Roman" pitchFamily="18" charset="0"/>
              </a:rPr>
              <a:t>fgetc</a:t>
            </a:r>
            <a:r>
              <a:rPr lang="en-US" dirty="0">
                <a:latin typeface="Times New Roman" pitchFamily="18" charset="0"/>
                <a:cs typeface="Times New Roman" pitchFamily="18" charset="0"/>
              </a:rPr>
              <a:t>( ) reads the character from the current pointer position, advances the pointer position so that it now points to the next character, and returns the character in the variable </a:t>
            </a:r>
            <a:r>
              <a:rPr lang="en-US" dirty="0" err="1">
                <a:latin typeface="Times New Roman" pitchFamily="18" charset="0"/>
                <a:cs typeface="Times New Roman" pitchFamily="18" charset="0"/>
              </a:rPr>
              <a:t>ch</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fgetc</a:t>
            </a:r>
            <a:r>
              <a:rPr lang="en-US" dirty="0">
                <a:latin typeface="Times New Roman" pitchFamily="18" charset="0"/>
                <a:cs typeface="Times New Roman" pitchFamily="18" charset="0"/>
              </a:rPr>
              <a:t>() continues read operation till it reaches end of file (EOF). EOF is a special character, whose ASCII value is 26. This character is inserted beyond the last character in the file, when it is created. When </a:t>
            </a:r>
            <a:r>
              <a:rPr lang="en-US" dirty="0" err="1">
                <a:latin typeface="Times New Roman" pitchFamily="18" charset="0"/>
                <a:cs typeface="Times New Roman" pitchFamily="18" charset="0"/>
              </a:rPr>
              <a:t>fgetc</a:t>
            </a:r>
            <a:r>
              <a:rPr lang="en-US" dirty="0">
                <a:latin typeface="Times New Roman" pitchFamily="18" charset="0"/>
                <a:cs typeface="Times New Roman" pitchFamily="18" charset="0"/>
              </a:rPr>
              <a:t>( ) encounters this special character, instead of returning the character that it has read, it returns the macro EOF. The EOF macro has been defined in the file “</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Refers the file through the file pointer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till the file remains open</a:t>
            </a:r>
          </a:p>
        </p:txBody>
      </p:sp>
      <p:sp>
        <p:nvSpPr>
          <p:cNvPr id="3" name="TextBox 2"/>
          <p:cNvSpPr txBox="1"/>
          <p:nvPr/>
        </p:nvSpPr>
        <p:spPr>
          <a:xfrm>
            <a:off x="152400" y="3200400"/>
            <a:ext cx="2819400" cy="3416320"/>
          </a:xfrm>
          <a:prstGeom prst="rect">
            <a:avLst/>
          </a:prstGeom>
          <a:noFill/>
        </p:spPr>
        <p:txBody>
          <a:bodyPr wrap="square" rtlCol="0">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a:t>
            </a:r>
          </a:p>
          <a:p>
            <a:r>
              <a:rPr lang="en-US" dirty="0">
                <a:latin typeface="Times New Roman" pitchFamily="18" charset="0"/>
                <a:cs typeface="Times New Roman" pitchFamily="18" charset="0"/>
              </a:rPr>
              <a:t>{FILE *f1;</a:t>
            </a:r>
          </a:p>
          <a:p>
            <a:r>
              <a:rPr lang="en-US" dirty="0">
                <a:latin typeface="Times New Roman" pitchFamily="18" charset="0"/>
                <a:cs typeface="Times New Roman" pitchFamily="18" charset="0"/>
              </a:rPr>
              <a:t>char c;</a:t>
            </a:r>
          </a:p>
          <a:p>
            <a:r>
              <a:rPr lang="en-US" dirty="0">
                <a:latin typeface="Times New Roman" pitchFamily="18" charset="0"/>
                <a:cs typeface="Times New Roman" pitchFamily="18" charset="0"/>
              </a:rPr>
              <a:t>f1=</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input”,”w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while((c=</a:t>
            </a:r>
            <a:r>
              <a:rPr lang="en-US" dirty="0" err="1">
                <a:latin typeface="Times New Roman" pitchFamily="18" charset="0"/>
                <a:cs typeface="Times New Roman" pitchFamily="18" charset="0"/>
              </a:rPr>
              <a:t>getchar</a:t>
            </a:r>
            <a:r>
              <a:rPr lang="en-US" dirty="0">
                <a:latin typeface="Times New Roman" pitchFamily="18" charset="0"/>
                <a:cs typeface="Times New Roman" pitchFamily="18" charset="0"/>
              </a:rPr>
              <a:t>())!=EOF)</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putc</a:t>
            </a:r>
            <a:r>
              <a:rPr lang="en-US" dirty="0">
                <a:latin typeface="Times New Roman" pitchFamily="18" charset="0"/>
                <a:cs typeface="Times New Roman" pitchFamily="18" charset="0"/>
              </a:rPr>
              <a:t>(c, f1);</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(f1);</a:t>
            </a:r>
          </a:p>
          <a:p>
            <a:r>
              <a:rPr lang="en-US" dirty="0">
                <a:latin typeface="Times New Roman" pitchFamily="18" charset="0"/>
                <a:cs typeface="Times New Roman" pitchFamily="18" charset="0"/>
              </a:rPr>
              <a:t>f1=</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input”,”r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while((c=</a:t>
            </a:r>
            <a:r>
              <a:rPr lang="en-US" dirty="0" err="1">
                <a:latin typeface="Times New Roman" pitchFamily="18" charset="0"/>
                <a:cs typeface="Times New Roman" pitchFamily="18" charset="0"/>
              </a:rPr>
              <a:t>getc</a:t>
            </a:r>
            <a:r>
              <a:rPr lang="en-US" dirty="0">
                <a:latin typeface="Times New Roman" pitchFamily="18" charset="0"/>
                <a:cs typeface="Times New Roman" pitchFamily="18" charset="0"/>
              </a:rPr>
              <a:t>(f1))!=EOF)</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c”,c</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(f1);}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228600"/>
            <a:ext cx="8458200" cy="6186309"/>
          </a:xfrm>
          <a:prstGeom prst="rect">
            <a:avLst/>
          </a:prstGeom>
          <a:noFill/>
        </p:spPr>
        <p:txBody>
          <a:bodyPr wrap="square" rtlCol="0">
            <a:spAutoFit/>
          </a:bodyPr>
          <a:lstStyle/>
          <a:p>
            <a:r>
              <a:rPr lang="en-US" dirty="0">
                <a:latin typeface="Times New Roman" pitchFamily="18" charset="0"/>
                <a:cs typeface="Times New Roman" pitchFamily="18" charset="0"/>
              </a:rPr>
              <a:t>/* Count chars, spaces, tabs and newlines in a file */ </a:t>
            </a:r>
          </a:p>
          <a:p>
            <a:r>
              <a:rPr lang="en-US" dirty="0">
                <a:latin typeface="Times New Roman" pitchFamily="18" charset="0"/>
                <a:cs typeface="Times New Roman" pitchFamily="18" charset="0"/>
              </a:rPr>
              <a:t># 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 ) </a:t>
            </a:r>
          </a:p>
          <a:p>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nol</a:t>
            </a:r>
            <a:r>
              <a:rPr lang="en-US" dirty="0">
                <a:latin typeface="Times New Roman" pitchFamily="18" charset="0"/>
                <a:cs typeface="Times New Roman" pitchFamily="18" charset="0"/>
              </a:rPr>
              <a:t> = 0, not = 0, </a:t>
            </a:r>
            <a:r>
              <a:rPr lang="en-US" dirty="0" err="1">
                <a:latin typeface="Times New Roman" pitchFamily="18" charset="0"/>
                <a:cs typeface="Times New Roman" pitchFamily="18" charset="0"/>
              </a:rPr>
              <a:t>nob</a:t>
            </a:r>
            <a:r>
              <a:rPr lang="en-US" dirty="0">
                <a:latin typeface="Times New Roman" pitchFamily="18" charset="0"/>
                <a:cs typeface="Times New Roman" pitchFamily="18" charset="0"/>
              </a:rPr>
              <a:t> = 0, </a:t>
            </a:r>
            <a:r>
              <a:rPr lang="en-US" dirty="0" err="1">
                <a:latin typeface="Times New Roman" pitchFamily="18" charset="0"/>
                <a:cs typeface="Times New Roman" pitchFamily="18" charset="0"/>
              </a:rPr>
              <a:t>noc</a:t>
            </a:r>
            <a:r>
              <a:rPr lang="en-US" dirty="0">
                <a:latin typeface="Times New Roman" pitchFamily="18" charset="0"/>
                <a:cs typeface="Times New Roman" pitchFamily="18" charset="0"/>
              </a:rPr>
              <a:t> = 0 ; </a:t>
            </a:r>
          </a:p>
          <a:p>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"PR1.C", "r" ) ; </a:t>
            </a:r>
          </a:p>
          <a:p>
            <a:r>
              <a:rPr lang="en-US" dirty="0">
                <a:latin typeface="Times New Roman" pitchFamily="18" charset="0"/>
                <a:cs typeface="Times New Roman" pitchFamily="18" charset="0"/>
              </a:rPr>
              <a:t>while ( 1 )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fgetc</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if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EOF ) break ; </a:t>
            </a:r>
          </a:p>
          <a:p>
            <a:r>
              <a:rPr lang="en-US" dirty="0" err="1">
                <a:latin typeface="Times New Roman" pitchFamily="18" charset="0"/>
                <a:cs typeface="Times New Roman" pitchFamily="18" charset="0"/>
              </a:rPr>
              <a:t>noc</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if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 ' ) </a:t>
            </a:r>
          </a:p>
          <a:p>
            <a:r>
              <a:rPr lang="en-US" dirty="0" err="1">
                <a:latin typeface="Times New Roman" pitchFamily="18" charset="0"/>
                <a:cs typeface="Times New Roman" pitchFamily="18" charset="0"/>
              </a:rPr>
              <a:t>nob</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if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'\n' ) </a:t>
            </a:r>
          </a:p>
          <a:p>
            <a:r>
              <a:rPr lang="en-US" dirty="0" err="1">
                <a:latin typeface="Times New Roman" pitchFamily="18" charset="0"/>
                <a:cs typeface="Times New Roman" pitchFamily="18" charset="0"/>
              </a:rPr>
              <a:t>nol</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if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'\t' ) </a:t>
            </a:r>
          </a:p>
          <a:p>
            <a:r>
              <a:rPr lang="en-US" dirty="0">
                <a:latin typeface="Times New Roman" pitchFamily="18" charset="0"/>
                <a:cs typeface="Times New Roman" pitchFamily="18" charset="0"/>
              </a:rPr>
              <a:t>not++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 )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 of characters = %d", </a:t>
            </a:r>
            <a:r>
              <a:rPr lang="en-US" dirty="0" err="1">
                <a:latin typeface="Times New Roman" pitchFamily="18" charset="0"/>
                <a:cs typeface="Times New Roman" pitchFamily="18" charset="0"/>
              </a:rPr>
              <a:t>noc</a:t>
            </a:r>
            <a:r>
              <a:rPr lang="en-US" dirty="0">
                <a:latin typeface="Times New Roman" pitchFamily="18" charset="0"/>
                <a:cs typeface="Times New Roman" pitchFamily="18" charset="0"/>
              </a:rPr>
              <a:t> )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 of blanks = %d", </a:t>
            </a:r>
            <a:r>
              <a:rPr lang="en-US" dirty="0" err="1">
                <a:latin typeface="Times New Roman" pitchFamily="18" charset="0"/>
                <a:cs typeface="Times New Roman" pitchFamily="18" charset="0"/>
              </a:rPr>
              <a:t>nob</a:t>
            </a:r>
            <a:r>
              <a:rPr lang="en-US" dirty="0">
                <a:latin typeface="Times New Roman" pitchFamily="18" charset="0"/>
                <a:cs typeface="Times New Roman" pitchFamily="18" charset="0"/>
              </a:rPr>
              <a:t> )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 of tabs = %d", not ) ; </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 of lines = %d", </a:t>
            </a:r>
            <a:r>
              <a:rPr lang="en-US" dirty="0" err="1">
                <a:latin typeface="Times New Roman" pitchFamily="18" charset="0"/>
                <a:cs typeface="Times New Roman" pitchFamily="18" charset="0"/>
              </a:rPr>
              <a:t>nol</a:t>
            </a:r>
            <a:r>
              <a:rPr lang="en-US" dirty="0">
                <a:latin typeface="Times New Roman" pitchFamily="18" charset="0"/>
                <a:cs typeface="Times New Roman" pitchFamily="18" charset="0"/>
              </a:rPr>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3276600" cy="2862322"/>
          </a:xfrm>
          <a:prstGeom prst="rect">
            <a:avLst/>
          </a:prstGeom>
          <a:noFill/>
        </p:spPr>
        <p:txBody>
          <a:bodyPr wrap="square" rtlCol="0">
            <a:spAutoFit/>
          </a:bodyPr>
          <a:lstStyle/>
          <a:p>
            <a:r>
              <a:rPr lang="en-US" u="sng" dirty="0">
                <a:latin typeface="Times New Roman" pitchFamily="18" charset="0"/>
                <a:cs typeface="Times New Roman" pitchFamily="18" charset="0"/>
              </a:rPr>
              <a:t>Writing in a file</a:t>
            </a:r>
          </a:p>
          <a:p>
            <a:r>
              <a:rPr lang="en-US" dirty="0" err="1">
                <a:latin typeface="Times New Roman" pitchFamily="18" charset="0"/>
                <a:cs typeface="Times New Roman" pitchFamily="18" charset="0"/>
              </a:rPr>
              <a:t>fputc</a:t>
            </a:r>
            <a:r>
              <a:rPr lang="en-US" dirty="0">
                <a:latin typeface="Times New Roman" pitchFamily="18" charset="0"/>
                <a:cs typeface="Times New Roman" pitchFamily="18" charset="0"/>
              </a:rPr>
              <a:t>( ) writes characters to a file, use to copy the content of one file into another</a:t>
            </a:r>
          </a:p>
          <a:p>
            <a:r>
              <a:rPr lang="en-US" dirty="0" err="1">
                <a:latin typeface="Times New Roman" pitchFamily="18" charset="0"/>
                <a:cs typeface="Times New Roman" pitchFamily="18" charset="0"/>
              </a:rPr>
              <a:t>fputc</a:t>
            </a:r>
            <a:r>
              <a:rPr lang="en-US" dirty="0">
                <a:latin typeface="Times New Roman" pitchFamily="18" charset="0"/>
                <a:cs typeface="Times New Roman" pitchFamily="18" charset="0"/>
              </a:rPr>
              <a:t>( ) writes to the file signified by ft, writing process continues till all characters from the source file have been written to the target file, following which the while loop terminates.</a:t>
            </a:r>
          </a:p>
        </p:txBody>
      </p:sp>
      <p:sp>
        <p:nvSpPr>
          <p:cNvPr id="3" name="TextBox 2"/>
          <p:cNvSpPr txBox="1"/>
          <p:nvPr/>
        </p:nvSpPr>
        <p:spPr>
          <a:xfrm>
            <a:off x="4648200" y="304800"/>
            <a:ext cx="3886200" cy="3970318"/>
          </a:xfrm>
          <a:prstGeom prst="rect">
            <a:avLst/>
          </a:prstGeom>
          <a:noFill/>
        </p:spPr>
        <p:txBody>
          <a:bodyPr wrap="square" rtlCol="0">
            <a:spAutoFit/>
          </a:bodyPr>
          <a:lstStyle/>
          <a:p>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 ) </a:t>
            </a:r>
          </a:p>
          <a:p>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fs</a:t>
            </a:r>
            <a:r>
              <a:rPr lang="en-US" dirty="0">
                <a:latin typeface="Times New Roman" pitchFamily="18" charset="0"/>
                <a:cs typeface="Times New Roman" pitchFamily="18" charset="0"/>
              </a:rPr>
              <a:t>, *ft ; </a:t>
            </a:r>
          </a:p>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a:t>
            </a:r>
          </a:p>
          <a:p>
            <a:r>
              <a:rPr lang="en-US" dirty="0" err="1">
                <a:latin typeface="Times New Roman" pitchFamily="18" charset="0"/>
                <a:cs typeface="Times New Roman" pitchFamily="18" charset="0"/>
              </a:rPr>
              <a:t>fs</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"pr1.c", "r" ) ; </a:t>
            </a:r>
          </a:p>
          <a:p>
            <a:r>
              <a:rPr lang="en-US" dirty="0">
                <a:latin typeface="Times New Roman" pitchFamily="18" charset="0"/>
                <a:cs typeface="Times New Roman" pitchFamily="18" charset="0"/>
              </a:rPr>
              <a:t>ft = </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 ( "pr2.c", "w" ) ; </a:t>
            </a:r>
          </a:p>
          <a:p>
            <a:r>
              <a:rPr lang="en-US" dirty="0">
                <a:latin typeface="Times New Roman" pitchFamily="18" charset="0"/>
                <a:cs typeface="Times New Roman" pitchFamily="18" charset="0"/>
              </a:rPr>
              <a:t>while ( 1 )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fgetc</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fs</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if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EOF ) </a:t>
            </a:r>
          </a:p>
          <a:p>
            <a:r>
              <a:rPr lang="en-US" dirty="0">
                <a:latin typeface="Times New Roman" pitchFamily="18" charset="0"/>
                <a:cs typeface="Times New Roman" pitchFamily="18" charset="0"/>
              </a:rPr>
              <a:t>break ; </a:t>
            </a:r>
          </a:p>
          <a:p>
            <a:r>
              <a:rPr lang="en-US" dirty="0">
                <a:latin typeface="Times New Roman" pitchFamily="18" charset="0"/>
                <a:cs typeface="Times New Roman" pitchFamily="18" charset="0"/>
              </a:rPr>
              <a:t>else </a:t>
            </a:r>
          </a:p>
          <a:p>
            <a:r>
              <a:rPr lang="en-US" dirty="0" err="1">
                <a:latin typeface="Times New Roman" pitchFamily="18" charset="0"/>
                <a:cs typeface="Times New Roman" pitchFamily="18" charset="0"/>
              </a:rPr>
              <a:t>fputc</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ft ) ; } </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fs</a:t>
            </a:r>
            <a:r>
              <a:rPr lang="en-US" dirty="0">
                <a:latin typeface="Times New Roman" pitchFamily="18" charset="0"/>
                <a:cs typeface="Times New Roman" pitchFamily="18" charset="0"/>
              </a:rPr>
              <a:t> ) ; </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 ( ft )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228600"/>
            <a:ext cx="5791200" cy="6740307"/>
          </a:xfrm>
          <a:prstGeom prst="rect">
            <a:avLst/>
          </a:prstGeom>
          <a:noFill/>
        </p:spPr>
        <p:txBody>
          <a:bodyPr wrap="square" rtlCol="0">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a:t>
            </a:r>
          </a:p>
          <a:p>
            <a:r>
              <a:rPr lang="en-US" dirty="0">
                <a:latin typeface="Times New Roman" pitchFamily="18" charset="0"/>
                <a:cs typeface="Times New Roman" pitchFamily="18" charset="0"/>
              </a:rPr>
              <a:t>{FILE *f1, *f2, *f3;</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number,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=1;</a:t>
            </a:r>
          </a:p>
          <a:p>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("Contents of DATA file\n");</a:t>
            </a:r>
          </a:p>
          <a:p>
            <a:r>
              <a:rPr lang="en-US" dirty="0">
                <a:latin typeface="Times New Roman" pitchFamily="18" charset="0"/>
                <a:cs typeface="Times New Roman" pitchFamily="18" charset="0"/>
              </a:rPr>
              <a:t>f1=</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DATA","w</a:t>
            </a:r>
            <a:r>
              <a:rPr lang="en-US" dirty="0">
                <a:latin typeface="Times New Roman" pitchFamily="18" charset="0"/>
                <a:cs typeface="Times New Roman" pitchFamily="18" charset="0"/>
              </a:rPr>
              <a:t>"); /*create  DATA file*/</a:t>
            </a:r>
          </a:p>
          <a:p>
            <a:r>
              <a:rPr lang="en-US" dirty="0">
                <a:latin typeface="Times New Roman" pitchFamily="18" charset="0"/>
                <a:cs typeface="Times New Roman" pitchFamily="18" charset="0"/>
              </a:rPr>
              <a:t>while(</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&lt;=4)</a:t>
            </a: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scanf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d",&amp;number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putw</a:t>
            </a:r>
            <a:r>
              <a:rPr lang="en-US" dirty="0">
                <a:latin typeface="Times New Roman" pitchFamily="18" charset="0"/>
                <a:cs typeface="Times New Roman" pitchFamily="18" charset="0"/>
              </a:rPr>
              <a:t>(number,f1);</a:t>
            </a:r>
          </a:p>
          <a:p>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=i+1;}</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(f1);</a:t>
            </a:r>
          </a:p>
          <a:p>
            <a:r>
              <a:rPr lang="en-US" dirty="0">
                <a:latin typeface="Times New Roman" pitchFamily="18" charset="0"/>
                <a:cs typeface="Times New Roman" pitchFamily="18" charset="0"/>
              </a:rPr>
              <a:t>f1=</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DATA","r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f2=</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ODD","w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f3=</a:t>
            </a:r>
            <a:r>
              <a:rPr lang="en-US" dirty="0" err="1">
                <a:latin typeface="Times New Roman" pitchFamily="18" charset="0"/>
                <a:cs typeface="Times New Roman" pitchFamily="18" charset="0"/>
              </a:rPr>
              <a:t>fopen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EVEN","w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while ((number=</a:t>
            </a:r>
            <a:r>
              <a:rPr lang="en-US" dirty="0" err="1">
                <a:latin typeface="Times New Roman" pitchFamily="18" charset="0"/>
                <a:cs typeface="Times New Roman" pitchFamily="18" charset="0"/>
              </a:rPr>
              <a:t>getw</a:t>
            </a:r>
            <a:r>
              <a:rPr lang="en-US" dirty="0">
                <a:latin typeface="Times New Roman" pitchFamily="18" charset="0"/>
                <a:cs typeface="Times New Roman" pitchFamily="18" charset="0"/>
              </a:rPr>
              <a:t>(f1))!=EOF) /*Read from DATA file*/</a:t>
            </a:r>
          </a:p>
          <a:p>
            <a:r>
              <a:rPr lang="en-US" dirty="0">
                <a:latin typeface="Times New Roman" pitchFamily="18" charset="0"/>
                <a:cs typeface="Times New Roman" pitchFamily="18" charset="0"/>
              </a:rPr>
              <a:t>    {if(number%2==0)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putw</a:t>
            </a:r>
            <a:r>
              <a:rPr lang="en-US" dirty="0">
                <a:latin typeface="Times New Roman" pitchFamily="18" charset="0"/>
                <a:cs typeface="Times New Roman" pitchFamily="18" charset="0"/>
              </a:rPr>
              <a:t>(number, f3); /*Write into EVEN file*/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("Even=%d\</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else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putw</a:t>
            </a:r>
            <a:r>
              <a:rPr lang="en-US" dirty="0">
                <a:latin typeface="Times New Roman" pitchFamily="18" charset="0"/>
                <a:cs typeface="Times New Roman" pitchFamily="18" charset="0"/>
              </a:rPr>
              <a:t>(number, f2); /*Write into ODD file*/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("Odd=%d\</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(f1);</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(f2);</a:t>
            </a:r>
          </a:p>
          <a:p>
            <a:r>
              <a:rPr lang="en-US" dirty="0" err="1">
                <a:latin typeface="Times New Roman" pitchFamily="18" charset="0"/>
                <a:cs typeface="Times New Roman" pitchFamily="18" charset="0"/>
              </a:rPr>
              <a:t>fclose</a:t>
            </a:r>
            <a:r>
              <a:rPr lang="en-US" dirty="0">
                <a:latin typeface="Times New Roman" pitchFamily="18" charset="0"/>
                <a:cs typeface="Times New Roman" pitchFamily="18" charset="0"/>
              </a:rPr>
              <a:t>(f3);}</a:t>
            </a:r>
          </a:p>
        </p:txBody>
      </p:sp>
      <p:sp>
        <p:nvSpPr>
          <p:cNvPr id="11" name="TextBox 10"/>
          <p:cNvSpPr txBox="1"/>
          <p:nvPr/>
        </p:nvSpPr>
        <p:spPr>
          <a:xfrm>
            <a:off x="6172200" y="1219200"/>
            <a:ext cx="2819400" cy="2308324"/>
          </a:xfrm>
          <a:prstGeom prst="rect">
            <a:avLst/>
          </a:prstGeom>
          <a:noFill/>
        </p:spPr>
        <p:txBody>
          <a:bodyPr wrap="square" rtlCol="0">
            <a:spAutoFit/>
          </a:bodyPr>
          <a:lstStyle/>
          <a:p>
            <a:r>
              <a:rPr lang="en-US" u="sng" dirty="0" err="1">
                <a:latin typeface="Times New Roman" pitchFamily="18" charset="0"/>
                <a:cs typeface="Times New Roman" pitchFamily="18" charset="0"/>
              </a:rPr>
              <a:t>getw</a:t>
            </a:r>
            <a:r>
              <a:rPr lang="en-US" u="sng" dirty="0">
                <a:latin typeface="Times New Roman" pitchFamily="18" charset="0"/>
                <a:cs typeface="Times New Roman" pitchFamily="18" charset="0"/>
              </a:rPr>
              <a:t> and </a:t>
            </a:r>
            <a:r>
              <a:rPr lang="en-US" u="sng" dirty="0" err="1">
                <a:latin typeface="Times New Roman" pitchFamily="18" charset="0"/>
                <a:cs typeface="Times New Roman" pitchFamily="18" charset="0"/>
              </a:rPr>
              <a:t>putw</a:t>
            </a:r>
            <a:r>
              <a:rPr lang="en-US" u="sng" dirty="0">
                <a:latin typeface="Times New Roman" pitchFamily="18" charset="0"/>
                <a:cs typeface="Times New Roman" pitchFamily="18" charset="0"/>
              </a:rPr>
              <a:t> functions</a:t>
            </a:r>
          </a:p>
          <a:p>
            <a:r>
              <a:rPr lang="en-US" dirty="0">
                <a:latin typeface="Times New Roman" pitchFamily="18" charset="0"/>
                <a:cs typeface="Times New Roman" pitchFamily="18" charset="0"/>
              </a:rPr>
              <a:t>Integer oriented functions, use to read and write integer values</a:t>
            </a:r>
          </a:p>
          <a:p>
            <a:r>
              <a:rPr lang="en-US" dirty="0">
                <a:latin typeface="Times New Roman" pitchFamily="18" charset="0"/>
                <a:cs typeface="Times New Roman" pitchFamily="18" charset="0"/>
              </a:rPr>
              <a:t>Useful when we deal with integer data</a:t>
            </a:r>
          </a:p>
          <a:p>
            <a:r>
              <a:rPr lang="en-US" dirty="0" err="1">
                <a:latin typeface="Times New Roman" pitchFamily="18" charset="0"/>
                <a:cs typeface="Times New Roman" pitchFamily="18" charset="0"/>
              </a:rPr>
              <a:t>putw</a:t>
            </a:r>
            <a:r>
              <a:rPr lang="en-US" dirty="0">
                <a:latin typeface="Times New Roman" pitchFamily="18" charset="0"/>
                <a:cs typeface="Times New Roman" pitchFamily="18" charset="0"/>
              </a:rPr>
              <a:t>(integer, </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getw</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fp</a:t>
            </a:r>
            <a:r>
              <a:rPr lang="en-US" dirty="0">
                <a:latin typeface="Times New Roman" pitchFamily="18" charset="0"/>
                <a:cs typeface="Times New Roman"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2298</TotalTime>
  <Words>1659</Words>
  <Application>Microsoft Office PowerPoint</Application>
  <PresentationFormat>On-screen Show (4:3)</PresentationFormat>
  <Paragraphs>223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Devanshu Chatterjee</cp:lastModifiedBy>
  <cp:revision>289</cp:revision>
  <dcterms:created xsi:type="dcterms:W3CDTF">2021-05-08T12:30:04Z</dcterms:created>
  <dcterms:modified xsi:type="dcterms:W3CDTF">2021-07-13T13:12:11Z</dcterms:modified>
</cp:coreProperties>
</file>