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6" r:id="rId2"/>
    <p:sldId id="287" r:id="rId3"/>
    <p:sldId id="288" r:id="rId4"/>
    <p:sldId id="289" r:id="rId5"/>
    <p:sldId id="290" r:id="rId6"/>
    <p:sldId id="291" r:id="rId7"/>
    <p:sldId id="29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F6CE5D-DDDC-4657-AF79-885FD4DE301A}" type="datetimeFigureOut">
              <a:rPr lang="en-US" smtClean="0"/>
              <a:t>6/30/2021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6C17F7-08E2-4635-866A-CFF0FD7741E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6C17F7-08E2-4635-866A-CFF0FD7741EC}"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89ED96-3347-4F66-AF63-A490A6A376AB}"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9ED96-3347-4F66-AF63-A490A6A376AB}"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9ED96-3347-4F66-AF63-A490A6A376AB}"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9ED96-3347-4F66-AF63-A490A6A376AB}"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89ED96-3347-4F66-AF63-A490A6A376AB}"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89ED96-3347-4F66-AF63-A490A6A376AB}"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89ED96-3347-4F66-AF63-A490A6A376AB}" type="datetimeFigureOut">
              <a:rPr lang="en-US" smtClean="0"/>
              <a:pPr/>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89ED96-3347-4F66-AF63-A490A6A376AB}" type="datetimeFigureOut">
              <a:rPr lang="en-US" smtClean="0"/>
              <a:pPr/>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9ED96-3347-4F66-AF63-A490A6A376AB}" type="datetimeFigureOut">
              <a:rPr lang="en-US" smtClean="0"/>
              <a:pPr/>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9ED96-3347-4F66-AF63-A490A6A376AB}"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9ED96-3347-4F66-AF63-A490A6A376AB}"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9ED96-3347-4F66-AF63-A490A6A376AB}" type="datetimeFigureOut">
              <a:rPr lang="en-US" smtClean="0"/>
              <a:pPr/>
              <a:t>6/30/2021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BA936-2C30-4475-9F9B-1916CF6BCB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2400" y="152400"/>
            <a:ext cx="8534400" cy="5632311"/>
          </a:xfrm>
          <a:prstGeom prst="rect">
            <a:avLst/>
          </a:prstGeom>
          <a:noFill/>
        </p:spPr>
        <p:txBody>
          <a:bodyPr wrap="square" rtlCol="0">
            <a:spAutoFit/>
          </a:bodyPr>
          <a:lstStyle/>
          <a:p>
            <a:r>
              <a:rPr lang="en-US" b="1" dirty="0" smtClean="0">
                <a:latin typeface="Times New Roman" pitchFamily="18" charset="0"/>
                <a:cs typeface="Times New Roman" pitchFamily="18" charset="0"/>
              </a:rPr>
              <a:t>Formatted </a:t>
            </a:r>
            <a:r>
              <a:rPr lang="en-US" b="1" dirty="0" smtClean="0">
                <a:latin typeface="Times New Roman" pitchFamily="18" charset="0"/>
                <a:cs typeface="Times New Roman" pitchFamily="18" charset="0"/>
              </a:rPr>
              <a:t>input-output</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Formatted Input and Output allow programmers to perform input and output in a particular fashion.</a:t>
            </a:r>
          </a:p>
          <a:p>
            <a:r>
              <a:rPr lang="en-US" u="sng" dirty="0" smtClean="0">
                <a:latin typeface="Times New Roman" pitchFamily="18" charset="0"/>
                <a:cs typeface="Times New Roman" pitchFamily="18" charset="0"/>
              </a:rPr>
              <a:t>Formatting integer input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%wd</a:t>
            </a:r>
          </a:p>
          <a:p>
            <a:r>
              <a:rPr lang="en-US" dirty="0" smtClean="0">
                <a:latin typeface="Times New Roman" pitchFamily="18" charset="0"/>
                <a:cs typeface="Times New Roman" pitchFamily="18" charset="0"/>
              </a:rPr>
              <a:t>%d is the conversion specification for integer </a:t>
            </a:r>
          </a:p>
          <a:p>
            <a:r>
              <a:rPr lang="en-US" dirty="0" smtClean="0">
                <a:latin typeface="Times New Roman" pitchFamily="18" charset="0"/>
                <a:cs typeface="Times New Roman" pitchFamily="18" charset="0"/>
              </a:rPr>
              <a:t>w denotes the maximum width of the input data. </a:t>
            </a:r>
          </a:p>
          <a:p>
            <a:r>
              <a:rPr lang="en-US" dirty="0" smtClean="0">
                <a:latin typeface="Times New Roman" pitchFamily="18" charset="0"/>
                <a:cs typeface="Times New Roman" pitchFamily="18" charset="0"/>
              </a:rPr>
              <a:t>Example: </a:t>
            </a:r>
            <a:r>
              <a:rPr lang="en-US" b="1" dirty="0" err="1" smtClean="0">
                <a:latin typeface="Times New Roman" pitchFamily="18" charset="0"/>
                <a:cs typeface="Times New Roman" pitchFamily="18" charset="0"/>
              </a:rPr>
              <a:t>scanf</a:t>
            </a:r>
            <a:r>
              <a:rPr lang="en-US" b="1" dirty="0" smtClean="0">
                <a:latin typeface="Times New Roman" pitchFamily="18" charset="0"/>
                <a:cs typeface="Times New Roman" pitchFamily="18" charset="0"/>
              </a:rPr>
              <a:t>("%2d%3d", &amp;a, &amp;b);</a:t>
            </a:r>
          </a:p>
          <a:p>
            <a:r>
              <a:rPr lang="en-US" dirty="0" smtClean="0">
                <a:latin typeface="Times New Roman" pitchFamily="18" charset="0"/>
                <a:cs typeface="Times New Roman" pitchFamily="18" charset="0"/>
              </a:rPr>
              <a:t>The width of variable a is 2 and b is 3.</a:t>
            </a:r>
          </a:p>
          <a:p>
            <a:r>
              <a:rPr lang="en-US" dirty="0" smtClean="0">
                <a:latin typeface="Times New Roman" pitchFamily="18" charset="0"/>
                <a:cs typeface="Times New Roman" pitchFamily="18" charset="0"/>
              </a:rPr>
              <a:t>The values of a and b can be entered in the following ways:</a:t>
            </a:r>
          </a:p>
          <a:p>
            <a:r>
              <a:rPr lang="en-US" b="1" dirty="0" smtClean="0">
                <a:latin typeface="Times New Roman" pitchFamily="18" charset="0"/>
                <a:cs typeface="Times New Roman" pitchFamily="18" charset="0"/>
              </a:rPr>
              <a:t>Case 1:</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Length of the data entered is less than the field width, the input values are stored correctly in the given variables.</a:t>
            </a:r>
          </a:p>
          <a:p>
            <a:r>
              <a:rPr lang="en-US" b="1" dirty="0" smtClean="0">
                <a:latin typeface="Times New Roman" pitchFamily="18" charset="0"/>
                <a:cs typeface="Times New Roman" pitchFamily="18" charset="0"/>
              </a:rPr>
              <a:t>Input:</a:t>
            </a:r>
            <a:r>
              <a:rPr lang="en-US" dirty="0" smtClean="0">
                <a:latin typeface="Times New Roman" pitchFamily="18" charset="0"/>
                <a:cs typeface="Times New Roman" pitchFamily="18" charset="0"/>
              </a:rPr>
              <a:t> 4 34</a:t>
            </a:r>
          </a:p>
          <a:p>
            <a:r>
              <a:rPr lang="en-US" dirty="0" smtClean="0">
                <a:latin typeface="Times New Roman" pitchFamily="18" charset="0"/>
                <a:cs typeface="Times New Roman" pitchFamily="18" charset="0"/>
              </a:rPr>
              <a:t>In this case, 4 is stored in a and 34 is stored in b.</a:t>
            </a:r>
          </a:p>
          <a:p>
            <a:r>
              <a:rPr lang="en-US" b="1" dirty="0" smtClean="0">
                <a:latin typeface="Times New Roman" pitchFamily="18" charset="0"/>
                <a:cs typeface="Times New Roman" pitchFamily="18" charset="0"/>
              </a:rPr>
              <a:t>Case 2:</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Length of the data entered is equal to the field width, the input values are stored correctly in the given variables.</a:t>
            </a:r>
          </a:p>
          <a:p>
            <a:r>
              <a:rPr lang="en-US" b="1" dirty="0" smtClean="0">
                <a:latin typeface="Times New Roman" pitchFamily="18" charset="0"/>
                <a:cs typeface="Times New Roman" pitchFamily="18" charset="0"/>
              </a:rPr>
              <a:t>Input:</a:t>
            </a:r>
            <a:r>
              <a:rPr lang="en-US" dirty="0" smtClean="0">
                <a:latin typeface="Times New Roman" pitchFamily="18" charset="0"/>
                <a:cs typeface="Times New Roman" pitchFamily="18" charset="0"/>
              </a:rPr>
              <a:t> 23 456</a:t>
            </a:r>
          </a:p>
          <a:p>
            <a:r>
              <a:rPr lang="en-US" dirty="0" smtClean="0">
                <a:latin typeface="Times New Roman" pitchFamily="18" charset="0"/>
                <a:cs typeface="Times New Roman" pitchFamily="18" charset="0"/>
              </a:rPr>
              <a:t>In this case, 23 is stored in a and 456 is stored in b.</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610600" cy="6463308"/>
          </a:xfrm>
          <a:prstGeom prst="rect">
            <a:avLst/>
          </a:prstGeom>
          <a:noFill/>
        </p:spPr>
        <p:txBody>
          <a:bodyPr wrap="square" rtlCol="0">
            <a:spAutoFit/>
          </a:bodyPr>
          <a:lstStyle/>
          <a:p>
            <a:r>
              <a:rPr lang="en-US" b="1" dirty="0" smtClean="0">
                <a:latin typeface="Times New Roman" pitchFamily="18" charset="0"/>
                <a:cs typeface="Times New Roman" pitchFamily="18" charset="0"/>
              </a:rPr>
              <a:t>Case 3:</a:t>
            </a:r>
            <a:r>
              <a:rPr lang="en-US" dirty="0" smtClean="0">
                <a:latin typeface="Times New Roman" pitchFamily="18" charset="0"/>
                <a:cs typeface="Times New Roman" pitchFamily="18" charset="0"/>
              </a:rPr>
              <a:t> Length of the data entered is greater than the field width, input values are not stored correctly in the given variables.</a:t>
            </a:r>
          </a:p>
          <a:p>
            <a:r>
              <a:rPr lang="en-US" b="1" dirty="0" smtClean="0">
                <a:latin typeface="Times New Roman" pitchFamily="18" charset="0"/>
                <a:cs typeface="Times New Roman" pitchFamily="18" charset="0"/>
              </a:rPr>
              <a:t>Input:</a:t>
            </a:r>
            <a:r>
              <a:rPr lang="en-US" dirty="0" smtClean="0">
                <a:latin typeface="Times New Roman" pitchFamily="18" charset="0"/>
                <a:cs typeface="Times New Roman" pitchFamily="18" charset="0"/>
              </a:rPr>
              <a:t> 234 99</a:t>
            </a:r>
          </a:p>
          <a:p>
            <a:r>
              <a:rPr lang="en-US" dirty="0" smtClean="0">
                <a:latin typeface="Times New Roman" pitchFamily="18" charset="0"/>
                <a:cs typeface="Times New Roman" pitchFamily="18" charset="0"/>
              </a:rPr>
              <a:t>Since a has a width of 2, only 23 is stored in a and 4 is stored in b, while the rest of the input is ignored.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#include&lt;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void main()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("%2d%3d", &amp;a, &amp;b);</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a:t>
            </a:r>
            <a:r>
              <a:rPr lang="en-US" dirty="0" err="1" smtClean="0">
                <a:latin typeface="Times New Roman" pitchFamily="18" charset="0"/>
                <a:cs typeface="Times New Roman" pitchFamily="18" charset="0"/>
              </a:rPr>
              <a:t>d,b</a:t>
            </a:r>
            <a:r>
              <a:rPr lang="en-US" dirty="0" smtClean="0">
                <a:latin typeface="Times New Roman" pitchFamily="18" charset="0"/>
                <a:cs typeface="Times New Roman" pitchFamily="18" charset="0"/>
              </a:rPr>
              <a:t>=%d\</a:t>
            </a:r>
            <a:r>
              <a:rPr lang="en-US" dirty="0" err="1" smtClean="0">
                <a:latin typeface="Times New Roman" pitchFamily="18" charset="0"/>
                <a:cs typeface="Times New Roman" pitchFamily="18" charset="0"/>
              </a:rPr>
              <a:t>n",a,b</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Formatting integer output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%wd</a:t>
            </a:r>
          </a:p>
          <a:p>
            <a:r>
              <a:rPr lang="en-US" dirty="0" smtClean="0">
                <a:latin typeface="Times New Roman" pitchFamily="18" charset="0"/>
                <a:cs typeface="Times New Roman" pitchFamily="18" charset="0"/>
              </a:rPr>
              <a:t>w denotes the minimum width of the data and d is for integer </a:t>
            </a:r>
          </a:p>
          <a:p>
            <a:r>
              <a:rPr lang="en-US" b="1" dirty="0" smtClean="0">
                <a:latin typeface="Times New Roman" pitchFamily="18" charset="0"/>
                <a:cs typeface="Times New Roman" pitchFamily="18" charset="0"/>
              </a:rPr>
              <a:t>Case 1:</a:t>
            </a:r>
            <a:r>
              <a:rPr lang="en-US" dirty="0" smtClean="0">
                <a:latin typeface="Times New Roman" pitchFamily="18" charset="0"/>
                <a:cs typeface="Times New Roman" pitchFamily="18" charset="0"/>
              </a:rPr>
              <a:t> Length of the variable is less than the specified width</a:t>
            </a:r>
          </a:p>
          <a:p>
            <a:r>
              <a:rPr lang="en-US" b="1" dirty="0" err="1" smtClean="0">
                <a:latin typeface="Times New Roman" pitchFamily="18" charset="0"/>
                <a:cs typeface="Times New Roman" pitchFamily="18" charset="0"/>
              </a:rPr>
              <a:t>printf</a:t>
            </a:r>
            <a:r>
              <a:rPr lang="en-US" b="1" dirty="0" smtClean="0">
                <a:latin typeface="Times New Roman" pitchFamily="18" charset="0"/>
                <a:cs typeface="Times New Roman" pitchFamily="18" charset="0"/>
              </a:rPr>
              <a:t>("a=%2d,b=%3d", a, b);</a:t>
            </a:r>
          </a:p>
          <a:p>
            <a:r>
              <a:rPr lang="en-US" dirty="0" smtClean="0">
                <a:latin typeface="Times New Roman" pitchFamily="18" charset="0"/>
                <a:cs typeface="Times New Roman" pitchFamily="18" charset="0"/>
              </a:rPr>
              <a:t>If a = 4 and b = 23, then the output will be: a=•4,b=•23</a:t>
            </a:r>
          </a:p>
          <a:p>
            <a:r>
              <a:rPr lang="en-US" dirty="0" smtClean="0">
                <a:latin typeface="Times New Roman" pitchFamily="18" charset="0"/>
                <a:cs typeface="Times New Roman" pitchFamily="18" charset="0"/>
              </a:rPr>
              <a:t>In this case, width specified for the first variable is 2 and the length of the output is only 1 digit (since the number is 4), as a result, one leading space is added before 4. The space character is represented using a • character. Similarly, the width of the second variable is 3 while the length of the output is only 2 digit (since the number is 23), so once again a leading space is added before 23</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763000" cy="6740307"/>
          </a:xfrm>
          <a:prstGeom prst="rect">
            <a:avLst/>
          </a:prstGeom>
          <a:noFill/>
        </p:spPr>
        <p:txBody>
          <a:bodyPr wrap="square" rtlCol="0">
            <a:spAutoFit/>
          </a:bodyPr>
          <a:lstStyle/>
          <a:p>
            <a:r>
              <a:rPr lang="en-US" b="1" dirty="0" smtClean="0">
                <a:latin typeface="Times New Roman" pitchFamily="18" charset="0"/>
                <a:cs typeface="Times New Roman" pitchFamily="18" charset="0"/>
              </a:rPr>
              <a:t>Case 2:</a:t>
            </a:r>
            <a:r>
              <a:rPr lang="en-US" dirty="0" smtClean="0">
                <a:latin typeface="Times New Roman" pitchFamily="18" charset="0"/>
                <a:cs typeface="Times New Roman" pitchFamily="18" charset="0"/>
              </a:rPr>
              <a:t> Length of the variable is equal to the width specified, no leading space is added.</a:t>
            </a:r>
          </a:p>
          <a:p>
            <a:r>
              <a:rPr lang="en-US" b="1" dirty="0" err="1" smtClean="0">
                <a:latin typeface="Times New Roman" pitchFamily="18" charset="0"/>
                <a:cs typeface="Times New Roman" pitchFamily="18" charset="0"/>
              </a:rPr>
              <a:t>printf</a:t>
            </a:r>
            <a:r>
              <a:rPr lang="en-US" b="1" dirty="0" smtClean="0">
                <a:latin typeface="Times New Roman" pitchFamily="18" charset="0"/>
                <a:cs typeface="Times New Roman" pitchFamily="18" charset="0"/>
              </a:rPr>
              <a:t>("a=%3d,b=%4d", a, b);</a:t>
            </a:r>
          </a:p>
          <a:p>
            <a:r>
              <a:rPr lang="en-US" dirty="0" smtClean="0">
                <a:latin typeface="Times New Roman" pitchFamily="18" charset="0"/>
                <a:cs typeface="Times New Roman" pitchFamily="18" charset="0"/>
              </a:rPr>
              <a:t>If a = 456 and b = 2234, then the output will be: a=456,b=2234 </a:t>
            </a:r>
          </a:p>
          <a:p>
            <a:r>
              <a:rPr lang="en-US" b="1" dirty="0" smtClean="0">
                <a:latin typeface="Times New Roman" pitchFamily="18" charset="0"/>
                <a:cs typeface="Times New Roman" pitchFamily="18" charset="0"/>
              </a:rPr>
              <a:t>Case 3:</a:t>
            </a:r>
            <a:r>
              <a:rPr lang="en-US" dirty="0" smtClean="0">
                <a:latin typeface="Times New Roman" pitchFamily="18" charset="0"/>
                <a:cs typeface="Times New Roman" pitchFamily="18" charset="0"/>
              </a:rPr>
              <a:t> Length of the variable is more than the width specified, the output is printed correctly despite the length of the variable.</a:t>
            </a:r>
          </a:p>
          <a:p>
            <a:r>
              <a:rPr lang="en-US" b="1" dirty="0" err="1" smtClean="0">
                <a:latin typeface="Times New Roman" pitchFamily="18" charset="0"/>
                <a:cs typeface="Times New Roman" pitchFamily="18" charset="0"/>
              </a:rPr>
              <a:t>printf</a:t>
            </a:r>
            <a:r>
              <a:rPr lang="en-US" b="1" dirty="0" smtClean="0">
                <a:latin typeface="Times New Roman" pitchFamily="18" charset="0"/>
                <a:cs typeface="Times New Roman" pitchFamily="18" charset="0"/>
              </a:rPr>
              <a:t>("a=%2d,b=%3d", a, b);</a:t>
            </a:r>
          </a:p>
          <a:p>
            <a:r>
              <a:rPr lang="en-US" dirty="0" smtClean="0">
                <a:latin typeface="Times New Roman" pitchFamily="18" charset="0"/>
                <a:cs typeface="Times New Roman" pitchFamily="18" charset="0"/>
              </a:rPr>
              <a:t>If a = 1221 and b = 19234, then the output will be: a=1221,b=19234</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#include&lt;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void main()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a=1221,b=19234;</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("a=%2d,b=%3d", a, b);}</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Formatting floating point input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wf</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 is an integer number specifying the maximum width of the input data including digits before and after decimal points and the decimal itself.</a:t>
            </a:r>
          </a:p>
          <a:p>
            <a:r>
              <a:rPr lang="en-US" b="1" dirty="0" smtClean="0">
                <a:latin typeface="Times New Roman" pitchFamily="18" charset="0"/>
                <a:cs typeface="Times New Roman" pitchFamily="18" charset="0"/>
              </a:rPr>
              <a:t>Case 1:</a:t>
            </a:r>
            <a:r>
              <a:rPr lang="en-US" dirty="0" smtClean="0">
                <a:latin typeface="Times New Roman" pitchFamily="18" charset="0"/>
                <a:cs typeface="Times New Roman" pitchFamily="18" charset="0"/>
              </a:rPr>
              <a:t> Length of the input data is less than the given width, the values are stored correctly in the given variables.</a:t>
            </a:r>
          </a:p>
          <a:p>
            <a:r>
              <a:rPr lang="en-US" b="1" dirty="0" err="1" smtClean="0">
                <a:latin typeface="Times New Roman" pitchFamily="18" charset="0"/>
                <a:cs typeface="Times New Roman" pitchFamily="18" charset="0"/>
              </a:rPr>
              <a:t>scanf</a:t>
            </a:r>
            <a:r>
              <a:rPr lang="en-US" b="1" dirty="0" smtClean="0">
                <a:latin typeface="Times New Roman" pitchFamily="18" charset="0"/>
                <a:cs typeface="Times New Roman" pitchFamily="18" charset="0"/>
              </a:rPr>
              <a:t>("%3f%4f", &amp;a, &amp;b);</a:t>
            </a:r>
          </a:p>
          <a:p>
            <a:r>
              <a:rPr lang="en-US" b="1" dirty="0" smtClean="0">
                <a:latin typeface="Times New Roman" pitchFamily="18" charset="0"/>
                <a:cs typeface="Times New Roman" pitchFamily="18" charset="0"/>
              </a:rPr>
              <a:t>Input:</a:t>
            </a:r>
            <a:r>
              <a:rPr lang="en-US" dirty="0" smtClean="0">
                <a:latin typeface="Times New Roman" pitchFamily="18" charset="0"/>
                <a:cs typeface="Times New Roman" pitchFamily="18" charset="0"/>
              </a:rPr>
              <a:t> 4 1.2</a:t>
            </a:r>
          </a:p>
          <a:p>
            <a:r>
              <a:rPr lang="en-US" dirty="0" smtClean="0">
                <a:latin typeface="Times New Roman" pitchFamily="18" charset="0"/>
                <a:cs typeface="Times New Roman" pitchFamily="18" charset="0"/>
              </a:rPr>
              <a:t>In this case the maximum width of the first variable is 3, while the length of the input is 1, similarly, the width of the second variable is 4, while the length of the input is 3. So the values are stored correctly in the variables. i.e. a = 4 and b = 1.2.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686800" cy="5078313"/>
          </a:xfrm>
          <a:prstGeom prst="rect">
            <a:avLst/>
          </a:prstGeom>
          <a:noFill/>
        </p:spPr>
        <p:txBody>
          <a:bodyPr wrap="square" rtlCol="0">
            <a:spAutoFit/>
          </a:bodyPr>
          <a:lstStyle/>
          <a:p>
            <a:r>
              <a:rPr lang="en-US" b="1" dirty="0" smtClean="0">
                <a:latin typeface="Times New Roman" pitchFamily="18" charset="0"/>
                <a:cs typeface="Times New Roman" pitchFamily="18" charset="0"/>
              </a:rPr>
              <a:t>Case 2:</a:t>
            </a:r>
            <a:r>
              <a:rPr lang="en-US" dirty="0" smtClean="0">
                <a:latin typeface="Times New Roman" pitchFamily="18" charset="0"/>
                <a:cs typeface="Times New Roman" pitchFamily="18" charset="0"/>
              </a:rPr>
              <a:t> Length of input data is equal to the width, the values are stored correctly in the variables.</a:t>
            </a:r>
          </a:p>
          <a:p>
            <a:r>
              <a:rPr lang="en-US" b="1" dirty="0" err="1" smtClean="0">
                <a:latin typeface="Times New Roman" pitchFamily="18" charset="0"/>
                <a:cs typeface="Times New Roman" pitchFamily="18" charset="0"/>
              </a:rPr>
              <a:t>scanf</a:t>
            </a:r>
            <a:r>
              <a:rPr lang="en-US" b="1" dirty="0" smtClean="0">
                <a:latin typeface="Times New Roman" pitchFamily="18" charset="0"/>
                <a:cs typeface="Times New Roman" pitchFamily="18" charset="0"/>
              </a:rPr>
              <a:t>("%3f%4f", &amp;a, &amp;b);</a:t>
            </a:r>
          </a:p>
          <a:p>
            <a:r>
              <a:rPr lang="en-US" b="1" dirty="0" smtClean="0">
                <a:latin typeface="Times New Roman" pitchFamily="18" charset="0"/>
                <a:cs typeface="Times New Roman" pitchFamily="18" charset="0"/>
              </a:rPr>
              <a:t>Input:</a:t>
            </a:r>
            <a:r>
              <a:rPr lang="en-US" dirty="0" smtClean="0">
                <a:latin typeface="Times New Roman" pitchFamily="18" charset="0"/>
                <a:cs typeface="Times New Roman" pitchFamily="18" charset="0"/>
              </a:rPr>
              <a:t> 1.2 33.1</a:t>
            </a:r>
          </a:p>
          <a:p>
            <a:r>
              <a:rPr lang="en-US" dirty="0" smtClean="0">
                <a:latin typeface="Times New Roman" pitchFamily="18" charset="0"/>
                <a:cs typeface="Times New Roman" pitchFamily="18" charset="0"/>
              </a:rPr>
              <a:t>In this case, the width and length of the input are same, so the values are stored correctly in the variables. i.e. a = 1.2 and b = 33.1.</a:t>
            </a:r>
          </a:p>
          <a:p>
            <a:r>
              <a:rPr lang="en-US" b="1" dirty="0" smtClean="0">
                <a:latin typeface="Times New Roman" pitchFamily="18" charset="0"/>
                <a:cs typeface="Times New Roman" pitchFamily="18" charset="0"/>
              </a:rPr>
              <a:t>Case 3:</a:t>
            </a:r>
            <a:r>
              <a:rPr lang="en-US" dirty="0" smtClean="0">
                <a:latin typeface="Times New Roman" pitchFamily="18" charset="0"/>
                <a:cs typeface="Times New Roman" pitchFamily="18" charset="0"/>
              </a:rPr>
              <a:t> Length of input data is greater than the width specified, the values are not stored correctly in the variables.</a:t>
            </a:r>
          </a:p>
          <a:p>
            <a:r>
              <a:rPr lang="en-US" b="1" dirty="0" err="1" smtClean="0">
                <a:latin typeface="Times New Roman" pitchFamily="18" charset="0"/>
                <a:cs typeface="Times New Roman" pitchFamily="18" charset="0"/>
              </a:rPr>
              <a:t>scanf</a:t>
            </a:r>
            <a:r>
              <a:rPr lang="en-US" b="1" dirty="0" smtClean="0">
                <a:latin typeface="Times New Roman" pitchFamily="18" charset="0"/>
                <a:cs typeface="Times New Roman" pitchFamily="18" charset="0"/>
              </a:rPr>
              <a:t>("%3f%4f", &amp;a, &amp;b);</a:t>
            </a:r>
          </a:p>
          <a:p>
            <a:r>
              <a:rPr lang="en-US" b="1" dirty="0" smtClean="0">
                <a:latin typeface="Times New Roman" pitchFamily="18" charset="0"/>
                <a:cs typeface="Times New Roman" pitchFamily="18" charset="0"/>
              </a:rPr>
              <a:t>Input:</a:t>
            </a:r>
            <a:r>
              <a:rPr lang="en-US" dirty="0" smtClean="0">
                <a:latin typeface="Times New Roman" pitchFamily="18" charset="0"/>
                <a:cs typeface="Times New Roman" pitchFamily="18" charset="0"/>
              </a:rPr>
              <a:t> 5.21 983.71</a:t>
            </a:r>
          </a:p>
          <a:p>
            <a:r>
              <a:rPr lang="en-US" dirty="0" smtClean="0">
                <a:latin typeface="Times New Roman" pitchFamily="18" charset="0"/>
                <a:cs typeface="Times New Roman" pitchFamily="18" charset="0"/>
              </a:rPr>
              <a:t>As the width of the first variable is 3 only 5.2 is stored in the variable a while 1 is stored in b, and the rest of the input is ignored.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#include&lt;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void main() {</a:t>
            </a:r>
          </a:p>
          <a:p>
            <a:r>
              <a:rPr lang="en-US" dirty="0" smtClean="0">
                <a:latin typeface="Times New Roman" pitchFamily="18" charset="0"/>
                <a:cs typeface="Times New Roman" pitchFamily="18" charset="0"/>
              </a:rPr>
              <a:t>    float </a:t>
            </a:r>
            <a:r>
              <a:rPr lang="en-US" dirty="0" err="1" smtClean="0">
                <a:latin typeface="Times New Roman" pitchFamily="18" charset="0"/>
                <a:cs typeface="Times New Roman" pitchFamily="18" charset="0"/>
              </a:rPr>
              <a:t>a,b</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("%3f%4f", &amp;a, &amp;b);</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a:t>
            </a:r>
            <a:r>
              <a:rPr lang="en-US" dirty="0" err="1" smtClean="0">
                <a:latin typeface="Times New Roman" pitchFamily="18" charset="0"/>
                <a:cs typeface="Times New Roman" pitchFamily="18" charset="0"/>
              </a:rPr>
              <a:t>f,b</a:t>
            </a:r>
            <a:r>
              <a:rPr lang="en-US" dirty="0" smtClean="0">
                <a:latin typeface="Times New Roman" pitchFamily="18" charset="0"/>
                <a:cs typeface="Times New Roman" pitchFamily="18" charset="0"/>
              </a:rPr>
              <a:t>=%f", a, b);}</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10600" cy="4801314"/>
          </a:xfrm>
          <a:prstGeom prst="rect">
            <a:avLst/>
          </a:prstGeom>
          <a:noFill/>
        </p:spPr>
        <p:txBody>
          <a:bodyPr wrap="square" rtlCol="0">
            <a:spAutoFit/>
          </a:bodyPr>
          <a:lstStyle/>
          <a:p>
            <a:r>
              <a:rPr lang="en-US" u="sng" dirty="0" smtClean="0">
                <a:latin typeface="Times New Roman" pitchFamily="18" charset="0"/>
                <a:cs typeface="Times New Roman" pitchFamily="18" charset="0"/>
              </a:rPr>
              <a:t>Formatting floating point output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%w.nf</a:t>
            </a:r>
          </a:p>
          <a:p>
            <a:r>
              <a:rPr lang="en-US" dirty="0" smtClean="0">
                <a:latin typeface="Times New Roman" pitchFamily="18" charset="0"/>
                <a:cs typeface="Times New Roman" pitchFamily="18" charset="0"/>
              </a:rPr>
              <a:t>w is the minimum width of output data, width includes digits before and after the decimal point and the decimal itself</a:t>
            </a:r>
          </a:p>
          <a:p>
            <a:r>
              <a:rPr lang="en-US" dirty="0" smtClean="0">
                <a:latin typeface="Times New Roman" pitchFamily="18" charset="0"/>
                <a:cs typeface="Times New Roman" pitchFamily="18" charset="0"/>
              </a:rPr>
              <a:t>n is the digits to be printed after the decimal point</a:t>
            </a:r>
          </a:p>
          <a:p>
            <a:r>
              <a:rPr lang="en-US" b="1" dirty="0" smtClean="0">
                <a:latin typeface="Times New Roman" pitchFamily="18" charset="0"/>
                <a:cs typeface="Times New Roman" pitchFamily="18" charset="0"/>
              </a:rPr>
              <a:t>Case 1:</a:t>
            </a:r>
            <a:r>
              <a:rPr lang="en-US" dirty="0" smtClean="0">
                <a:latin typeface="Times New Roman" pitchFamily="18" charset="0"/>
                <a:cs typeface="Times New Roman" pitchFamily="18" charset="0"/>
              </a:rPr>
              <a:t> Length of the output data is less than width specified, the numbers are right justified with the leading spaces.</a:t>
            </a:r>
          </a:p>
          <a:p>
            <a:r>
              <a:rPr lang="en-US" b="1" dirty="0" err="1" smtClean="0">
                <a:latin typeface="Times New Roman" pitchFamily="18" charset="0"/>
                <a:cs typeface="Times New Roman" pitchFamily="18" charset="0"/>
              </a:rPr>
              <a:t>printf</a:t>
            </a:r>
            <a:r>
              <a:rPr lang="en-US" b="1" dirty="0" smtClean="0">
                <a:latin typeface="Times New Roman" pitchFamily="18" charset="0"/>
                <a:cs typeface="Times New Roman" pitchFamily="18" charset="0"/>
              </a:rPr>
              <a:t>("a=%5.1f, b=%5.2f", a, b);</a:t>
            </a:r>
          </a:p>
          <a:p>
            <a:r>
              <a:rPr lang="en-US" dirty="0" smtClean="0">
                <a:latin typeface="Times New Roman" pitchFamily="18" charset="0"/>
                <a:cs typeface="Times New Roman" pitchFamily="18" charset="0"/>
              </a:rPr>
              <a:t>If a = 3.1 and b = 2.4 then the output will be a=••3.1, b=•2.40</a:t>
            </a:r>
          </a:p>
          <a:p>
            <a:r>
              <a:rPr lang="en-US" dirty="0" smtClean="0">
                <a:latin typeface="Times New Roman" pitchFamily="18" charset="0"/>
                <a:cs typeface="Times New Roman" pitchFamily="18" charset="0"/>
              </a:rPr>
              <a:t>In this case width of the variable, a is 5 and length of output data is 3, that's why two leading spaces are added before 3.1. Similarly, the width of the variable b is 5 and length of output data is 3, but since the number of digits to be printed after the decimal point is 2 only one leading space is added before 2.4.</a:t>
            </a:r>
          </a:p>
          <a:p>
            <a:r>
              <a:rPr lang="en-US" b="1" dirty="0" smtClean="0">
                <a:latin typeface="Times New Roman" pitchFamily="18" charset="0"/>
                <a:cs typeface="Times New Roman" pitchFamily="18" charset="0"/>
              </a:rPr>
              <a:t>Case 2:</a:t>
            </a:r>
            <a:r>
              <a:rPr lang="en-US" dirty="0" smtClean="0">
                <a:latin typeface="Times New Roman" pitchFamily="18" charset="0"/>
                <a:cs typeface="Times New Roman" pitchFamily="18" charset="0"/>
              </a:rPr>
              <a:t> Length of data is equal to the width specified, the numbers are printed without any leading spaces.</a:t>
            </a:r>
          </a:p>
          <a:p>
            <a:r>
              <a:rPr lang="en-US" b="1" dirty="0" err="1" smtClean="0">
                <a:latin typeface="Times New Roman" pitchFamily="18" charset="0"/>
                <a:cs typeface="Times New Roman" pitchFamily="18" charset="0"/>
              </a:rPr>
              <a:t>printf</a:t>
            </a:r>
            <a:r>
              <a:rPr lang="en-US" b="1" dirty="0" smtClean="0">
                <a:latin typeface="Times New Roman" pitchFamily="18" charset="0"/>
                <a:cs typeface="Times New Roman" pitchFamily="18" charset="0"/>
              </a:rPr>
              <a:t>("a=%4.2f, b=%5.2f", a, b);</a:t>
            </a:r>
          </a:p>
          <a:p>
            <a:r>
              <a:rPr lang="en-US" dirty="0" smtClean="0">
                <a:latin typeface="Times New Roman" pitchFamily="18" charset="0"/>
                <a:cs typeface="Times New Roman" pitchFamily="18" charset="0"/>
              </a:rPr>
              <a:t>If a = 32.1 and b = 45.11 then the output will be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a=32.10, b=45.11</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0" cy="6463308"/>
          </a:xfrm>
          <a:prstGeom prst="rect">
            <a:avLst/>
          </a:prstGeom>
          <a:noFill/>
        </p:spPr>
        <p:txBody>
          <a:bodyPr wrap="square" rtlCol="0">
            <a:spAutoFit/>
          </a:bodyPr>
          <a:lstStyle/>
          <a:p>
            <a:r>
              <a:rPr lang="en-US" b="1" dirty="0" smtClean="0">
                <a:latin typeface="Times New Roman" pitchFamily="18" charset="0"/>
                <a:cs typeface="Times New Roman" pitchFamily="18" charset="0"/>
              </a:rPr>
              <a:t>Case 3:</a:t>
            </a:r>
            <a:r>
              <a:rPr lang="en-US" dirty="0" smtClean="0">
                <a:latin typeface="Times New Roman" pitchFamily="18" charset="0"/>
                <a:cs typeface="Times New Roman" pitchFamily="18" charset="0"/>
              </a:rPr>
              <a:t> Length of data is greater than the width specified, the numbers are printed without any leading spaces.</a:t>
            </a:r>
          </a:p>
          <a:p>
            <a:r>
              <a:rPr lang="en-US" b="1" dirty="0" err="1" smtClean="0">
                <a:latin typeface="Times New Roman" pitchFamily="18" charset="0"/>
                <a:cs typeface="Times New Roman" pitchFamily="18" charset="0"/>
              </a:rPr>
              <a:t>printf</a:t>
            </a:r>
            <a:r>
              <a:rPr lang="en-US" b="1" dirty="0" smtClean="0">
                <a:latin typeface="Times New Roman" pitchFamily="18" charset="0"/>
                <a:cs typeface="Times New Roman" pitchFamily="18" charset="0"/>
              </a:rPr>
              <a:t>("a=%5.2f, b=%4.3f", a, b);</a:t>
            </a:r>
          </a:p>
          <a:p>
            <a:r>
              <a:rPr lang="en-US" dirty="0" smtClean="0">
                <a:latin typeface="Times New Roman" pitchFamily="18" charset="0"/>
                <a:cs typeface="Times New Roman" pitchFamily="18" charset="0"/>
              </a:rPr>
              <a:t>If  a = 34189.313 and b = 415.1411 then the output will be a=34189.31, b=415.141</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#include&lt;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void main() {</a:t>
            </a:r>
          </a:p>
          <a:p>
            <a:r>
              <a:rPr lang="en-US" dirty="0" smtClean="0">
                <a:latin typeface="Times New Roman" pitchFamily="18" charset="0"/>
                <a:cs typeface="Times New Roman" pitchFamily="18" charset="0"/>
              </a:rPr>
              <a:t> float a=34189.313, b=415.1411;</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("a=%5.2f, b=%4.3f", a, b);}</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Formatting String Input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ws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 specifies the length of the input to be stored in the variable.</a:t>
            </a:r>
          </a:p>
          <a:p>
            <a:r>
              <a:rPr lang="en-US" dirty="0" smtClean="0">
                <a:latin typeface="Times New Roman" pitchFamily="18" charset="0"/>
                <a:cs typeface="Times New Roman" pitchFamily="18" charset="0"/>
              </a:rPr>
              <a:t> char </a:t>
            </a:r>
            <a:r>
              <a:rPr lang="en-US" dirty="0" err="1" smtClean="0">
                <a:latin typeface="Times New Roman" pitchFamily="18" charset="0"/>
                <a:cs typeface="Times New Roman" pitchFamily="18" charset="0"/>
              </a:rPr>
              <a:t>str</a:t>
            </a:r>
            <a:r>
              <a:rPr lang="en-US" dirty="0" smtClean="0">
                <a:latin typeface="Times New Roman" pitchFamily="18" charset="0"/>
                <a:cs typeface="Times New Roman" pitchFamily="18" charset="0"/>
              </a:rPr>
              <a:t>[20];</a:t>
            </a:r>
          </a:p>
          <a:p>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scanf</a:t>
            </a:r>
            <a:r>
              <a:rPr lang="en-US" b="1" dirty="0" smtClean="0">
                <a:latin typeface="Times New Roman" pitchFamily="18" charset="0"/>
                <a:cs typeface="Times New Roman" pitchFamily="18" charset="0"/>
              </a:rPr>
              <a:t>("%4s", </a:t>
            </a:r>
            <a:r>
              <a:rPr lang="en-US" b="1" dirty="0" err="1" smtClean="0">
                <a:latin typeface="Times New Roman" pitchFamily="18" charset="0"/>
                <a:cs typeface="Times New Roman" pitchFamily="18" charset="0"/>
              </a:rPr>
              <a:t>str</a:t>
            </a:r>
            <a:r>
              <a:rPr lang="en-US" b="1"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String in C is declared as an array of characters. If the input is </a:t>
            </a:r>
            <a:r>
              <a:rPr lang="en-US" b="1" dirty="0" smtClean="0">
                <a:latin typeface="Times New Roman" pitchFamily="18" charset="0"/>
                <a:cs typeface="Times New Roman" pitchFamily="18" charset="0"/>
              </a:rPr>
              <a:t>earning</a:t>
            </a:r>
            <a:r>
              <a:rPr lang="en-US" dirty="0" smtClean="0">
                <a:latin typeface="Times New Roman" pitchFamily="18" charset="0"/>
                <a:cs typeface="Times New Roman" pitchFamily="18" charset="0"/>
              </a:rPr>
              <a:t> then only </a:t>
            </a:r>
            <a:r>
              <a:rPr lang="en-US" b="1" dirty="0" smtClean="0">
                <a:latin typeface="Times New Roman" pitchFamily="18" charset="0"/>
                <a:cs typeface="Times New Roman" pitchFamily="18" charset="0"/>
              </a:rPr>
              <a:t>earn</a:t>
            </a:r>
            <a:r>
              <a:rPr lang="en-US" dirty="0" smtClean="0">
                <a:latin typeface="Times New Roman" pitchFamily="18" charset="0"/>
                <a:cs typeface="Times New Roman" pitchFamily="18" charset="0"/>
              </a:rPr>
              <a:t> will be stored in the variable str.</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#include&lt;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void main() {</a:t>
            </a:r>
          </a:p>
          <a:p>
            <a:r>
              <a:rPr lang="en-US" dirty="0" smtClean="0">
                <a:latin typeface="Times New Roman" pitchFamily="18" charset="0"/>
                <a:cs typeface="Times New Roman" pitchFamily="18" charset="0"/>
              </a:rPr>
              <a:t>     char </a:t>
            </a:r>
            <a:r>
              <a:rPr lang="en-US" dirty="0" err="1" smtClean="0">
                <a:latin typeface="Times New Roman" pitchFamily="18" charset="0"/>
                <a:cs typeface="Times New Roman" pitchFamily="18" charset="0"/>
              </a:rPr>
              <a:t>str</a:t>
            </a:r>
            <a:r>
              <a:rPr lang="en-US" dirty="0" smtClean="0">
                <a:latin typeface="Times New Roman" pitchFamily="18" charset="0"/>
                <a:cs typeface="Times New Roman" pitchFamily="18" charset="0"/>
              </a:rPr>
              <a:t>[20];</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("%4s", </a:t>
            </a:r>
            <a:r>
              <a:rPr lang="en-US" dirty="0" err="1" smtClean="0">
                <a:latin typeface="Times New Roman" pitchFamily="18" charset="0"/>
                <a:cs typeface="Times New Roman" pitchFamily="18" charset="0"/>
              </a:rPr>
              <a:t>str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("%s", </a:t>
            </a:r>
            <a:r>
              <a:rPr lang="en-US" dirty="0" err="1" smtClean="0">
                <a:latin typeface="Times New Roman" pitchFamily="18" charset="0"/>
                <a:cs typeface="Times New Roman" pitchFamily="18" charset="0"/>
              </a:rPr>
              <a:t>str</a:t>
            </a:r>
            <a:r>
              <a:rPr lang="en-US" dirty="0" smtClean="0">
                <a:latin typeface="Times New Roman" pitchFamily="18" charset="0"/>
                <a:cs typeface="Times New Roman" pitchFamily="18" charset="0"/>
              </a:rPr>
              <a:t>);</a:t>
            </a:r>
            <a:r>
              <a:rPr lang="en-US" dirty="0" smtClean="0"/>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0"/>
            <a:ext cx="8991600" cy="5909310"/>
          </a:xfrm>
          <a:prstGeom prst="rect">
            <a:avLst/>
          </a:prstGeom>
          <a:noFill/>
        </p:spPr>
        <p:txBody>
          <a:bodyPr wrap="square" rtlCol="0">
            <a:spAutoFit/>
          </a:bodyPr>
          <a:lstStyle/>
          <a:p>
            <a:r>
              <a:rPr lang="en-US" dirty="0" smtClean="0">
                <a:latin typeface="Times New Roman" pitchFamily="18" charset="0"/>
                <a:cs typeface="Times New Roman" pitchFamily="18" charset="0"/>
              </a:rPr>
              <a:t>w is the width of the string. The dot (.) character after w and n are optional. If present only n characters will be displayed and (w-n) leading spaces will be added before the string. On the other hand, if only width of the string (i.e. w) is specified and the length of the string is less than the width specified then the output will be right-justified with leading spaces. Otherwise, no leading space is added. </a:t>
            </a:r>
          </a:p>
          <a:p>
            <a:r>
              <a:rPr lang="en-US" b="1" dirty="0" smtClean="0">
                <a:latin typeface="Times New Roman" pitchFamily="18" charset="0"/>
                <a:cs typeface="Times New Roman" pitchFamily="18" charset="0"/>
              </a:rPr>
              <a:t>Case 1: </a:t>
            </a:r>
            <a:r>
              <a:rPr lang="en-US" b="1" dirty="0" err="1" smtClean="0">
                <a:latin typeface="Times New Roman" pitchFamily="18" charset="0"/>
                <a:cs typeface="Times New Roman" pitchFamily="18" charset="0"/>
              </a:rPr>
              <a:t>printf</a:t>
            </a:r>
            <a:r>
              <a:rPr lang="en-US" b="1" dirty="0" smtClean="0">
                <a:latin typeface="Times New Roman" pitchFamily="18" charset="0"/>
                <a:cs typeface="Times New Roman" pitchFamily="18" charset="0"/>
              </a:rPr>
              <a:t>("%4s", "</a:t>
            </a:r>
            <a:r>
              <a:rPr lang="en-US" b="1" dirty="0" err="1" smtClean="0">
                <a:latin typeface="Times New Roman" pitchFamily="18" charset="0"/>
                <a:cs typeface="Times New Roman" pitchFamily="18" charset="0"/>
              </a:rPr>
              <a:t>codeindepth</a:t>
            </a:r>
            <a:r>
              <a:rPr lang="en-US" b="1"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Output: </a:t>
            </a:r>
            <a:r>
              <a:rPr lang="en-US" dirty="0" err="1" smtClean="0">
                <a:latin typeface="Times New Roman" pitchFamily="18" charset="0"/>
                <a:cs typeface="Times New Roman" pitchFamily="18" charset="0"/>
              </a:rPr>
              <a:t>codeindepth</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Here width of the string is less than the length of the input, so the string will be printed with no leading spaces.</a:t>
            </a:r>
          </a:p>
          <a:p>
            <a:r>
              <a:rPr lang="en-US" b="1" dirty="0" smtClean="0">
                <a:latin typeface="Times New Roman" pitchFamily="18" charset="0"/>
                <a:cs typeface="Times New Roman" pitchFamily="18" charset="0"/>
              </a:rPr>
              <a:t>Case 2: </a:t>
            </a:r>
            <a:r>
              <a:rPr lang="en-US" b="1" dirty="0" err="1" smtClean="0">
                <a:latin typeface="Times New Roman" pitchFamily="18" charset="0"/>
                <a:cs typeface="Times New Roman" pitchFamily="18" charset="0"/>
              </a:rPr>
              <a:t>printf</a:t>
            </a:r>
            <a:r>
              <a:rPr lang="en-US" b="1" dirty="0" smtClean="0">
                <a:latin typeface="Times New Roman" pitchFamily="18" charset="0"/>
                <a:cs typeface="Times New Roman" pitchFamily="18" charset="0"/>
              </a:rPr>
              <a:t>("%10s", "code");</a:t>
            </a:r>
          </a:p>
          <a:p>
            <a:r>
              <a:rPr lang="en-US" dirty="0" smtClean="0">
                <a:latin typeface="Times New Roman" pitchFamily="18" charset="0"/>
                <a:cs typeface="Times New Roman" pitchFamily="18" charset="0"/>
              </a:rPr>
              <a:t>Output: ••••••code</a:t>
            </a:r>
          </a:p>
          <a:p>
            <a:r>
              <a:rPr lang="en-US" dirty="0" smtClean="0">
                <a:latin typeface="Times New Roman" pitchFamily="18" charset="0"/>
                <a:cs typeface="Times New Roman" pitchFamily="18" charset="0"/>
              </a:rPr>
              <a:t>Here width of the string is 10 and the length of the string is 4, so the string will be printed with 6 leading spaces.</a:t>
            </a:r>
          </a:p>
          <a:p>
            <a:r>
              <a:rPr lang="en-US" b="1" dirty="0" smtClean="0">
                <a:latin typeface="Times New Roman" pitchFamily="18" charset="0"/>
                <a:cs typeface="Times New Roman" pitchFamily="18" charset="0"/>
              </a:rPr>
              <a:t>Case 3: </a:t>
            </a:r>
            <a:r>
              <a:rPr lang="en-US" b="1" dirty="0" err="1" smtClean="0">
                <a:latin typeface="Times New Roman" pitchFamily="18" charset="0"/>
                <a:cs typeface="Times New Roman" pitchFamily="18" charset="0"/>
              </a:rPr>
              <a:t>printf</a:t>
            </a:r>
            <a:r>
              <a:rPr lang="en-US" b="1" dirty="0" smtClean="0">
                <a:latin typeface="Times New Roman" pitchFamily="18" charset="0"/>
                <a:cs typeface="Times New Roman" pitchFamily="18" charset="0"/>
              </a:rPr>
              <a:t>("%10.3s", "code");</a:t>
            </a:r>
          </a:p>
          <a:p>
            <a:r>
              <a:rPr lang="en-US" dirty="0" smtClean="0">
                <a:latin typeface="Times New Roman" pitchFamily="18" charset="0"/>
                <a:cs typeface="Times New Roman" pitchFamily="18" charset="0"/>
              </a:rPr>
              <a:t>Output:</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•••••••cod</a:t>
            </a:r>
          </a:p>
          <a:p>
            <a:r>
              <a:rPr lang="en-US" dirty="0" smtClean="0">
                <a:latin typeface="Times New Roman" pitchFamily="18" charset="0"/>
                <a:cs typeface="Times New Roman" pitchFamily="18" charset="0"/>
              </a:rPr>
              <a:t>Here width of the output is 10 but .3 indicates that only 3 characters will be displayed. The length of the string is 4, so only "cod" will be displayed along with 7 (10-3=7) leading spaces.</a:t>
            </a:r>
          </a:p>
          <a:p>
            <a:r>
              <a:rPr lang="en-US" b="1" dirty="0" smtClean="0">
                <a:latin typeface="Times New Roman" pitchFamily="18" charset="0"/>
                <a:cs typeface="Times New Roman" pitchFamily="18" charset="0"/>
              </a:rPr>
              <a:t>Case 4: </a:t>
            </a:r>
            <a:r>
              <a:rPr lang="en-US" b="1" dirty="0" err="1" smtClean="0">
                <a:latin typeface="Times New Roman" pitchFamily="18" charset="0"/>
                <a:cs typeface="Times New Roman" pitchFamily="18" charset="0"/>
              </a:rPr>
              <a:t>printf</a:t>
            </a:r>
            <a:r>
              <a:rPr lang="en-US" b="1" dirty="0" smtClean="0">
                <a:latin typeface="Times New Roman" pitchFamily="18" charset="0"/>
                <a:cs typeface="Times New Roman" pitchFamily="18" charset="0"/>
              </a:rPr>
              <a:t>("%.6s", "</a:t>
            </a:r>
            <a:r>
              <a:rPr lang="en-US" b="1" dirty="0" err="1" smtClean="0">
                <a:latin typeface="Times New Roman" pitchFamily="18" charset="0"/>
                <a:cs typeface="Times New Roman" pitchFamily="18" charset="0"/>
              </a:rPr>
              <a:t>codeindepth</a:t>
            </a:r>
            <a:r>
              <a:rPr lang="en-US" b="1"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Output: </a:t>
            </a:r>
            <a:r>
              <a:rPr lang="en-US" dirty="0" err="1" smtClean="0">
                <a:latin typeface="Times New Roman" pitchFamily="18" charset="0"/>
                <a:cs typeface="Times New Roman" pitchFamily="18" charset="0"/>
              </a:rPr>
              <a:t>codein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Here width of the input is not specified but .6 indicates that whatever be the length of input string only the first 6 character from the string will be displayed. </a:t>
            </a:r>
            <a:endParaRPr lang="en-US" dirty="0">
              <a:latin typeface="Times New Roman" pitchFamily="18" charset="0"/>
              <a:cs typeface="Times New Roman" pitchFamily="18" charset="0"/>
            </a:endParaRPr>
          </a:p>
        </p:txBody>
      </p:sp>
      <p:sp>
        <p:nvSpPr>
          <p:cNvPr id="3" name="TextBox 2"/>
          <p:cNvSpPr txBox="1"/>
          <p:nvPr/>
        </p:nvSpPr>
        <p:spPr>
          <a:xfrm>
            <a:off x="228600" y="152400"/>
            <a:ext cx="8686800" cy="646331"/>
          </a:xfrm>
          <a:prstGeom prst="rect">
            <a:avLst/>
          </a:prstGeom>
          <a:noFill/>
        </p:spPr>
        <p:txBody>
          <a:bodyPr wrap="square" rtlCol="0">
            <a:spAutoFit/>
          </a:bodyPr>
          <a:lstStyle/>
          <a:p>
            <a:r>
              <a:rPr lang="en-US" u="sng" dirty="0" smtClean="0">
                <a:latin typeface="Times New Roman" pitchFamily="18" charset="0"/>
                <a:cs typeface="Times New Roman" pitchFamily="18" charset="0"/>
              </a:rPr>
              <a:t>Formatting String Output </a:t>
            </a:r>
            <a:r>
              <a:rPr lang="en-US" dirty="0" smtClean="0">
                <a:latin typeface="Times New Roman" pitchFamily="18" charset="0"/>
                <a:cs typeface="Times New Roman" pitchFamily="18" charset="0"/>
              </a:rPr>
              <a:t>                                                 #include&lt;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w.ns</a:t>
            </a:r>
            <a:r>
              <a:rPr lang="en-US" dirty="0" smtClean="0">
                <a:latin typeface="Times New Roman" pitchFamily="18" charset="0"/>
                <a:cs typeface="Times New Roman" pitchFamily="18" charset="0"/>
              </a:rPr>
              <a:t>                                                   void main()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("%.6s", "</a:t>
            </a:r>
            <a:r>
              <a:rPr lang="en-US" dirty="0" err="1" smtClean="0">
                <a:latin typeface="Times New Roman" pitchFamily="18" charset="0"/>
                <a:cs typeface="Times New Roman" pitchFamily="18" charset="0"/>
              </a:rPr>
              <a:t>codeindepth</a:t>
            </a:r>
            <a:r>
              <a:rPr lang="en-US" dirty="0" smtClean="0">
                <a:latin typeface="Times New Roman" pitchFamily="18" charset="0"/>
                <a:cs typeface="Times New Roman" pitchFamily="18" charset="0"/>
              </a:rPr>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1766</TotalTime>
  <Words>66</Words>
  <Application>Microsoft Office PowerPoint</Application>
  <PresentationFormat>On-screen Show (4:3)</PresentationFormat>
  <Paragraphs>115</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Sulata Mitra</dc:creator>
  <cp:lastModifiedBy>Sulata Mitra</cp:lastModifiedBy>
  <cp:revision>244</cp:revision>
  <dcterms:created xsi:type="dcterms:W3CDTF">2021-05-08T12:30:04Z</dcterms:created>
  <dcterms:modified xsi:type="dcterms:W3CDTF">2021-06-30T10:01:37Z</dcterms:modified>
</cp:coreProperties>
</file>