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0F9D0-FFDE-44AF-A725-D731684CAA6E}" type="datetimeFigureOut">
              <a:rPr lang="en-US" smtClean="0"/>
              <a:pPr/>
              <a:t>6/9/2021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472949-48F9-472C-B4F4-305FFC9724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472949-48F9-472C-B4F4-305FFC97246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472949-48F9-472C-B4F4-305FFC972468}"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9ED96-3347-4F66-AF63-A490A6A376A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9ED96-3347-4F66-AF63-A490A6A376AB}"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9ED96-3347-4F66-AF63-A490A6A376AB}" type="datetimeFigureOut">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9ED96-3347-4F66-AF63-A490A6A376AB}" type="datetimeFigureOut">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9ED96-3347-4F66-AF63-A490A6A376AB}"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9ED96-3347-4F66-AF63-A490A6A376AB}"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9ED96-3347-4F66-AF63-A490A6A376AB}"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9ED96-3347-4F66-AF63-A490A6A376AB}" type="datetimeFigureOut">
              <a:rPr lang="en-US" smtClean="0"/>
              <a:pPr/>
              <a:t>6/9/2021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BA936-2C30-4475-9F9B-1916CF6BCB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ata_(computing)" TargetMode="External"/><Relationship Id="rId7" Type="http://schemas.openxmlformats.org/officeDocument/2006/relationships/hyperlink" Target="https://en.wikipedia.org/wiki/Read_(computer)" TargetMode="External"/><Relationship Id="rId2" Type="http://schemas.openxmlformats.org/officeDocument/2006/relationships/hyperlink" Target="https://en.wikipedia.org/wiki/Computer_memory" TargetMode="External"/><Relationship Id="rId1" Type="http://schemas.openxmlformats.org/officeDocument/2006/relationships/slideLayout" Target="../slideLayouts/slideLayout7.xml"/><Relationship Id="rId6" Type="http://schemas.openxmlformats.org/officeDocument/2006/relationships/hyperlink" Target="https://en.wikipedia.org/wiki/Data" TargetMode="External"/><Relationship Id="rId5" Type="http://schemas.openxmlformats.org/officeDocument/2006/relationships/hyperlink" Target="https://en.wikipedia.org/wiki/Random_access" TargetMode="External"/><Relationship Id="rId4" Type="http://schemas.openxmlformats.org/officeDocument/2006/relationships/hyperlink" Target="https://en.wikipedia.org/wiki/Machine_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10600" cy="1200329"/>
          </a:xfrm>
          <a:prstGeom prst="rect">
            <a:avLst/>
          </a:prstGeom>
          <a:noFill/>
        </p:spPr>
        <p:txBody>
          <a:bodyPr wrap="square" rtlCol="0">
            <a:spAutoFit/>
          </a:bodyPr>
          <a:lstStyle/>
          <a:p>
            <a:r>
              <a:rPr lang="en-US" b="1" dirty="0" smtClean="0">
                <a:latin typeface="Times New Roman" pitchFamily="18" charset="0"/>
                <a:cs typeface="Times New Roman" pitchFamily="18" charset="0"/>
              </a:rPr>
              <a:t>Function</a:t>
            </a:r>
          </a:p>
          <a:p>
            <a:r>
              <a:rPr lang="en-US" dirty="0" smtClean="0">
                <a:latin typeface="Times New Roman" pitchFamily="18" charset="0"/>
                <a:cs typeface="Times New Roman" pitchFamily="18" charset="0"/>
              </a:rPr>
              <a:t>A function is a self-contained Location of statements that perform a coherent task of some kind</a:t>
            </a:r>
          </a:p>
          <a:p>
            <a:r>
              <a:rPr lang="en-US" dirty="0" smtClean="0">
                <a:latin typeface="Times New Roman" pitchFamily="18" charset="0"/>
                <a:cs typeface="Times New Roman" pitchFamily="18" charset="0"/>
              </a:rPr>
              <a:t>Every C program can be thought of as a collection of functions</a:t>
            </a:r>
          </a:p>
        </p:txBody>
      </p:sp>
      <p:sp>
        <p:nvSpPr>
          <p:cNvPr id="6" name="TextBox 5"/>
          <p:cNvSpPr txBox="1"/>
          <p:nvPr/>
        </p:nvSpPr>
        <p:spPr>
          <a:xfrm>
            <a:off x="228600" y="1447800"/>
            <a:ext cx="23622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a:latin typeface="Times New Roman" pitchFamily="18" charset="0"/>
                <a:cs typeface="Times New Roman" pitchFamily="18" charset="0"/>
              </a:rPr>
              <a:t>v</a:t>
            </a:r>
            <a:r>
              <a:rPr lang="en-US" dirty="0" smtClean="0">
                <a:latin typeface="Times New Roman" pitchFamily="18" charset="0"/>
                <a:cs typeface="Times New Roman" pitchFamily="18" charset="0"/>
              </a:rPr>
              <a:t>oid message()</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(“AAAA\n”);}</a:t>
            </a:r>
          </a:p>
          <a:p>
            <a:r>
              <a:rPr lang="en-US" dirty="0">
                <a:latin typeface="Times New Roman" pitchFamily="18" charset="0"/>
                <a:cs typeface="Times New Roman" pitchFamily="18" charset="0"/>
              </a:rPr>
              <a:t>v</a:t>
            </a:r>
            <a:r>
              <a:rPr lang="en-US" dirty="0" smtClean="0">
                <a:latin typeface="Times New Roman" pitchFamily="18" charset="0"/>
                <a:cs typeface="Times New Roman" pitchFamily="18" charset="0"/>
              </a:rPr>
              <a:t>oid main()                                                   </a:t>
            </a:r>
          </a:p>
          <a:p>
            <a:r>
              <a:rPr lang="en-US" dirty="0" smtClean="0">
                <a:latin typeface="Times New Roman" pitchFamily="18" charset="0"/>
                <a:cs typeface="Times New Roman" pitchFamily="18" charset="0"/>
              </a:rPr>
              <a:t>{message();</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(“ABCDEF\n”);}</a:t>
            </a:r>
            <a:endParaRPr lang="en-US" dirty="0">
              <a:latin typeface="Times New Roman" pitchFamily="18" charset="0"/>
              <a:cs typeface="Times New Roman" pitchFamily="18" charset="0"/>
            </a:endParaRPr>
          </a:p>
        </p:txBody>
      </p:sp>
      <p:sp>
        <p:nvSpPr>
          <p:cNvPr id="7" name="TextBox 6"/>
          <p:cNvSpPr txBox="1"/>
          <p:nvPr/>
        </p:nvSpPr>
        <p:spPr>
          <a:xfrm>
            <a:off x="381000" y="3200400"/>
            <a:ext cx="1095172" cy="923330"/>
          </a:xfrm>
          <a:prstGeom prst="rect">
            <a:avLst/>
          </a:prstGeom>
          <a:noFill/>
        </p:spPr>
        <p:txBody>
          <a:bodyPr wrap="none" rtlCol="0">
            <a:spAutoFit/>
          </a:bodyPr>
          <a:lstStyle/>
          <a:p>
            <a:r>
              <a:rPr lang="en-US" dirty="0" smtClean="0">
                <a:latin typeface="Times New Roman" pitchFamily="18" charset="0"/>
                <a:cs typeface="Times New Roman" pitchFamily="18" charset="0"/>
              </a:rPr>
              <a:t>Output:</a:t>
            </a:r>
          </a:p>
          <a:p>
            <a:r>
              <a:rPr lang="en-US" dirty="0" smtClean="0">
                <a:latin typeface="Times New Roman" pitchFamily="18" charset="0"/>
                <a:cs typeface="Times New Roman" pitchFamily="18" charset="0"/>
              </a:rPr>
              <a:t>AAAA</a:t>
            </a:r>
          </a:p>
          <a:p>
            <a:r>
              <a:rPr lang="en-US" dirty="0" smtClean="0">
                <a:latin typeface="Times New Roman" pitchFamily="18" charset="0"/>
                <a:cs typeface="Times New Roman" pitchFamily="18" charset="0"/>
              </a:rPr>
              <a:t>ABCDEF</a:t>
            </a:r>
            <a:endParaRPr lang="en-US" dirty="0"/>
          </a:p>
        </p:txBody>
      </p:sp>
      <p:sp>
        <p:nvSpPr>
          <p:cNvPr id="9" name="TextBox 8"/>
          <p:cNvSpPr txBox="1"/>
          <p:nvPr/>
        </p:nvSpPr>
        <p:spPr>
          <a:xfrm>
            <a:off x="304800" y="4800600"/>
            <a:ext cx="86106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main() calls the function message() i.e. the control passes to the function message().</a:t>
            </a:r>
          </a:p>
          <a:p>
            <a:r>
              <a:rPr lang="en-US" dirty="0" smtClean="0">
                <a:latin typeface="Times New Roman" pitchFamily="18" charset="0"/>
                <a:cs typeface="Times New Roman" pitchFamily="18" charset="0"/>
              </a:rPr>
              <a:t>Activity of main() is suspended temporarily, message() function starts to execute, after the completion of execution of the message() function control returns to main()</a:t>
            </a:r>
          </a:p>
          <a:p>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ain() is the calling function</a:t>
            </a:r>
          </a:p>
          <a:p>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essage() is the called function</a:t>
            </a:r>
          </a:p>
          <a:p>
            <a:r>
              <a:rPr lang="en-US" dirty="0" smtClean="0">
                <a:latin typeface="Times New Roman" pitchFamily="18" charset="0"/>
                <a:cs typeface="Times New Roman" pitchFamily="18" charset="0"/>
              </a:rPr>
              <a:t>More than one function can be called from main()</a:t>
            </a:r>
          </a:p>
        </p:txBody>
      </p:sp>
      <p:sp>
        <p:nvSpPr>
          <p:cNvPr id="10" name="TextBox 9"/>
          <p:cNvSpPr txBox="1"/>
          <p:nvPr/>
        </p:nvSpPr>
        <p:spPr>
          <a:xfrm>
            <a:off x="2971800" y="1447800"/>
            <a:ext cx="2362200" cy="2585323"/>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a:latin typeface="Times New Roman" pitchFamily="18" charset="0"/>
                <a:cs typeface="Times New Roman" pitchFamily="18" charset="0"/>
              </a:rPr>
              <a:t>v</a:t>
            </a:r>
            <a:r>
              <a:rPr lang="en-US" dirty="0" smtClean="0">
                <a:latin typeface="Times New Roman" pitchFamily="18" charset="0"/>
                <a:cs typeface="Times New Roman" pitchFamily="18" charset="0"/>
              </a:rPr>
              <a:t>oid </a:t>
            </a:r>
            <a:r>
              <a:rPr lang="en-US" dirty="0" err="1" smtClean="0">
                <a:latin typeface="Times New Roman" pitchFamily="18" charset="0"/>
                <a:cs typeface="Times New Roman" pitchFamily="18" charset="0"/>
              </a:rPr>
              <a:t>italy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(“ITALY\n”);}</a:t>
            </a:r>
          </a:p>
          <a:p>
            <a:r>
              <a:rPr lang="en-US" dirty="0">
                <a:latin typeface="Times New Roman" pitchFamily="18" charset="0"/>
                <a:cs typeface="Times New Roman" pitchFamily="18" charset="0"/>
              </a:rPr>
              <a:t>void </a:t>
            </a:r>
            <a:r>
              <a:rPr lang="en-US" dirty="0" smtClean="0">
                <a:latin typeface="Times New Roman" pitchFamily="18" charset="0"/>
                <a:cs typeface="Times New Roman" pitchFamily="18" charset="0"/>
              </a:rPr>
              <a:t>brazil()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printf</a:t>
            </a:r>
            <a:r>
              <a:rPr lang="en-US" dirty="0" smtClean="0">
                <a:latin typeface="Times New Roman" pitchFamily="18" charset="0"/>
                <a:cs typeface="Times New Roman" pitchFamily="18" charset="0"/>
              </a:rPr>
              <a:t>(“BRAZIL\n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v</a:t>
            </a:r>
            <a:r>
              <a:rPr lang="en-US" dirty="0" smtClean="0">
                <a:latin typeface="Times New Roman" pitchFamily="18" charset="0"/>
                <a:cs typeface="Times New Roman" pitchFamily="18" charset="0"/>
              </a:rPr>
              <a:t>oid main()                                                     </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(“MAIN\n”);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italy</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razil();}</a:t>
            </a:r>
            <a:endParaRPr lang="en-US" dirty="0">
              <a:latin typeface="Times New Roman" pitchFamily="18" charset="0"/>
              <a:cs typeface="Times New Roman" pitchFamily="18" charset="0"/>
            </a:endParaRPr>
          </a:p>
        </p:txBody>
      </p:sp>
      <p:sp>
        <p:nvSpPr>
          <p:cNvPr id="12" name="TextBox 11"/>
          <p:cNvSpPr txBox="1"/>
          <p:nvPr/>
        </p:nvSpPr>
        <p:spPr>
          <a:xfrm>
            <a:off x="5867400" y="1340543"/>
            <a:ext cx="1018227" cy="1200329"/>
          </a:xfrm>
          <a:prstGeom prst="rect">
            <a:avLst/>
          </a:prstGeom>
          <a:noFill/>
        </p:spPr>
        <p:txBody>
          <a:bodyPr wrap="none" rtlCol="0">
            <a:spAutoFit/>
          </a:bodyPr>
          <a:lstStyle/>
          <a:p>
            <a:r>
              <a:rPr lang="en-US" dirty="0" smtClean="0">
                <a:latin typeface="Times New Roman" pitchFamily="18" charset="0"/>
                <a:cs typeface="Times New Roman" pitchFamily="18" charset="0"/>
              </a:rPr>
              <a:t>Output:</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ITALY</a:t>
            </a:r>
          </a:p>
          <a:p>
            <a:r>
              <a:rPr lang="en-US" dirty="0" smtClean="0">
                <a:latin typeface="Times New Roman" pitchFamily="18" charset="0"/>
                <a:cs typeface="Times New Roman" pitchFamily="18" charset="0"/>
              </a:rPr>
              <a:t>BRAZIL</a:t>
            </a:r>
            <a:endParaRPr lang="en-US" dirty="0"/>
          </a:p>
        </p:txBody>
      </p:sp>
      <p:sp>
        <p:nvSpPr>
          <p:cNvPr id="13" name="TextBox 12"/>
          <p:cNvSpPr txBox="1"/>
          <p:nvPr/>
        </p:nvSpPr>
        <p:spPr>
          <a:xfrm>
            <a:off x="228600" y="4114800"/>
            <a:ext cx="8610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Any C program contains at least one function</a:t>
            </a:r>
          </a:p>
          <a:p>
            <a:r>
              <a:rPr lang="en-US" dirty="0" smtClean="0">
                <a:latin typeface="Times New Roman" pitchFamily="18" charset="0"/>
                <a:cs typeface="Times New Roman" pitchFamily="18" charset="0"/>
              </a:rPr>
              <a:t>If a program contains only one function then it must be main()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3693319"/>
          </a:xfrm>
          <a:prstGeom prst="rect">
            <a:avLst/>
          </a:prstGeom>
          <a:noFill/>
        </p:spPr>
        <p:txBody>
          <a:bodyPr wrap="square" rtlCol="0">
            <a:spAutoFit/>
          </a:bodyPr>
          <a:lstStyle/>
          <a:p>
            <a:r>
              <a:rPr lang="en-US" u="sng" dirty="0" smtClean="0">
                <a:latin typeface="Times New Roman" pitchFamily="18" charset="0"/>
                <a:cs typeface="Times New Roman" pitchFamily="18" charset="0"/>
              </a:rPr>
              <a:t>Calling convention</a:t>
            </a:r>
          </a:p>
          <a:p>
            <a:r>
              <a:rPr lang="en-US" dirty="0" smtClean="0">
                <a:latin typeface="Times New Roman" pitchFamily="18" charset="0"/>
                <a:cs typeface="Times New Roman" pitchFamily="18" charset="0"/>
              </a:rPr>
              <a:t>Indicates the order in which arguments are passed to a function when a function call is encountered</a:t>
            </a:r>
          </a:p>
          <a:p>
            <a:r>
              <a:rPr lang="en-US" dirty="0" smtClean="0">
                <a:latin typeface="Times New Roman" pitchFamily="18" charset="0"/>
                <a:cs typeface="Times New Roman" pitchFamily="18" charset="0"/>
              </a:rPr>
              <a:t>C language follows the order as arguments might be passed from right to left</a:t>
            </a:r>
          </a:p>
          <a:p>
            <a:r>
              <a:rPr lang="en-US" b="1" dirty="0" smtClean="0">
                <a:latin typeface="Times New Roman" pitchFamily="18" charset="0"/>
                <a:cs typeface="Times New Roman" pitchFamily="18" charset="0"/>
              </a:rPr>
              <a:t>fun (a, b, c, d); </a:t>
            </a:r>
            <a:r>
              <a:rPr lang="en-US" dirty="0" smtClean="0">
                <a:latin typeface="Times New Roman" pitchFamily="18" charset="0"/>
                <a:cs typeface="Times New Roman" pitchFamily="18" charset="0"/>
              </a:rPr>
              <a:t>In this call it does not matter whether the arguments are passed from left to right or right to left</a:t>
            </a:r>
          </a:p>
          <a:p>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a=1;</a:t>
            </a:r>
          </a:p>
          <a:p>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d%d%d</a:t>
            </a:r>
            <a:r>
              <a:rPr lang="en-US" b="1" dirty="0" smtClean="0">
                <a:latin typeface="Times New Roman" pitchFamily="18" charset="0"/>
                <a:cs typeface="Times New Roman" pitchFamily="18" charset="0"/>
              </a:rPr>
              <a:t>”, a, ++a, 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Output 3, 3, 1 as C’s calling convention is right to left</a:t>
            </a:r>
          </a:p>
          <a:p>
            <a:r>
              <a:rPr lang="en-US" dirty="0" smtClean="0">
                <a:latin typeface="Times New Roman" pitchFamily="18" charset="0"/>
                <a:cs typeface="Times New Roman" pitchFamily="18" charset="0"/>
              </a:rPr>
              <a:t>1 is passed through the expression a++, a is incremented to 2</a:t>
            </a:r>
          </a:p>
          <a:p>
            <a:r>
              <a:rPr lang="en-US" dirty="0" smtClean="0">
                <a:latin typeface="Times New Roman" pitchFamily="18" charset="0"/>
                <a:cs typeface="Times New Roman" pitchFamily="18" charset="0"/>
              </a:rPr>
              <a:t>Result of a++ is passed through ++a, a is incremented to 3  and then passed</a:t>
            </a:r>
          </a:p>
          <a:p>
            <a:r>
              <a:rPr lang="en-US" dirty="0" smtClean="0">
                <a:latin typeface="Times New Roman" pitchFamily="18" charset="0"/>
                <a:cs typeface="Times New Roman" pitchFamily="18" charset="0"/>
              </a:rPr>
              <a:t>Latest value of a is 3 and 3 is passed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collects them, prints them in the order in which we need it</a:t>
            </a:r>
          </a:p>
        </p:txBody>
      </p:sp>
      <p:sp>
        <p:nvSpPr>
          <p:cNvPr id="4" name="TextBox 3"/>
          <p:cNvSpPr txBox="1"/>
          <p:nvPr/>
        </p:nvSpPr>
        <p:spPr>
          <a:xfrm>
            <a:off x="228600" y="4267200"/>
            <a:ext cx="8305800" cy="1200329"/>
          </a:xfrm>
          <a:prstGeom prst="rect">
            <a:avLst/>
          </a:prstGeom>
          <a:noFill/>
        </p:spPr>
        <p:txBody>
          <a:bodyPr wrap="square" rtlCol="0">
            <a:spAutoFit/>
          </a:bodyPr>
          <a:lstStyle/>
          <a:p>
            <a:r>
              <a:rPr lang="en-US" u="sng" dirty="0" smtClean="0">
                <a:latin typeface="Times New Roman" pitchFamily="18" charset="0"/>
                <a:cs typeface="Times New Roman" pitchFamily="18" charset="0"/>
              </a:rPr>
              <a:t>Function declaration and prototype</a:t>
            </a:r>
          </a:p>
          <a:p>
            <a:r>
              <a:rPr lang="en-US" dirty="0" smtClean="0">
                <a:latin typeface="Times New Roman" pitchFamily="18" charset="0"/>
                <a:cs typeface="Times New Roman" pitchFamily="18" charset="0"/>
              </a:rPr>
              <a:t>Any C function by default returns an integer value. If return value is not an integer then it is required to specify the return type in the calling function as well as in the called function.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36576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{float a, b;</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a\n”);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(“%f”, &amp;a);</a:t>
            </a:r>
          </a:p>
          <a:p>
            <a:r>
              <a:rPr lang="en-US" dirty="0" smtClean="0">
                <a:latin typeface="Times New Roman" pitchFamily="18" charset="0"/>
                <a:cs typeface="Times New Roman" pitchFamily="18" charset="0"/>
              </a:rPr>
              <a:t>b=square(a);</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(“Square of %f is %f\n”, a, b);}</a:t>
            </a:r>
            <a:endParaRPr lang="en-US" dirty="0">
              <a:latin typeface="Times New Roman" pitchFamily="18" charset="0"/>
              <a:cs typeface="Times New Roman" pitchFamily="18" charset="0"/>
            </a:endParaRPr>
          </a:p>
        </p:txBody>
      </p:sp>
      <p:sp>
        <p:nvSpPr>
          <p:cNvPr id="3" name="TextBox 2"/>
          <p:cNvSpPr txBox="1"/>
          <p:nvPr/>
        </p:nvSpPr>
        <p:spPr>
          <a:xfrm>
            <a:off x="5334000" y="228600"/>
            <a:ext cx="17526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square(float x)</a:t>
            </a:r>
          </a:p>
          <a:p>
            <a:r>
              <a:rPr lang="en-US" dirty="0" smtClean="0">
                <a:latin typeface="Times New Roman" pitchFamily="18" charset="0"/>
                <a:cs typeface="Times New Roman" pitchFamily="18" charset="0"/>
              </a:rPr>
              <a:t>{float y;</a:t>
            </a:r>
          </a:p>
          <a:p>
            <a:r>
              <a:rPr lang="en-US" dirty="0" smtClean="0">
                <a:latin typeface="Times New Roman" pitchFamily="18" charset="0"/>
                <a:cs typeface="Times New Roman" pitchFamily="18" charset="0"/>
              </a:rPr>
              <a:t>y=x*x;</a:t>
            </a:r>
          </a:p>
          <a:p>
            <a:r>
              <a:rPr lang="en-US" dirty="0" smtClean="0">
                <a:latin typeface="Times New Roman" pitchFamily="18" charset="0"/>
                <a:cs typeface="Times New Roman" pitchFamily="18" charset="0"/>
              </a:rPr>
              <a:t>return(y);}</a:t>
            </a:r>
          </a:p>
        </p:txBody>
      </p:sp>
      <p:sp>
        <p:nvSpPr>
          <p:cNvPr id="4" name="TextBox 3"/>
          <p:cNvSpPr txBox="1"/>
          <p:nvPr/>
        </p:nvSpPr>
        <p:spPr>
          <a:xfrm>
            <a:off x="7696200" y="228600"/>
            <a:ext cx="1066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Output: </a:t>
            </a:r>
          </a:p>
          <a:p>
            <a:r>
              <a:rPr lang="en-US" dirty="0" smtClean="0">
                <a:latin typeface="Times New Roman" pitchFamily="18" charset="0"/>
                <a:cs typeface="Times New Roman" pitchFamily="18" charset="0"/>
              </a:rPr>
              <a:t>3.0, 9.0</a:t>
            </a:r>
          </a:p>
          <a:p>
            <a:r>
              <a:rPr lang="en-US" dirty="0" smtClean="0">
                <a:latin typeface="Times New Roman" pitchFamily="18" charset="0"/>
                <a:cs typeface="Times New Roman" pitchFamily="18" charset="0"/>
              </a:rPr>
              <a:t>1.5, 2.0</a:t>
            </a:r>
          </a:p>
          <a:p>
            <a:r>
              <a:rPr lang="en-US" dirty="0" smtClean="0">
                <a:latin typeface="Times New Roman" pitchFamily="18" charset="0"/>
                <a:cs typeface="Times New Roman" pitchFamily="18" charset="0"/>
              </a:rPr>
              <a:t>2.5, 6.0</a:t>
            </a:r>
          </a:p>
        </p:txBody>
      </p:sp>
      <p:sp>
        <p:nvSpPr>
          <p:cNvPr id="5" name="TextBox 4"/>
          <p:cNvSpPr txBox="1"/>
          <p:nvPr/>
        </p:nvSpPr>
        <p:spPr>
          <a:xfrm>
            <a:off x="3886200" y="1447800"/>
            <a:ext cx="5029200" cy="1754326"/>
          </a:xfrm>
          <a:prstGeom prst="rect">
            <a:avLst/>
          </a:prstGeom>
          <a:noFill/>
        </p:spPr>
        <p:txBody>
          <a:bodyPr wrap="square" rtlCol="0">
            <a:spAutoFit/>
          </a:bodyPr>
          <a:lstStyle/>
          <a:p>
            <a:r>
              <a:rPr lang="en-US" u="sng" dirty="0" smtClean="0">
                <a:latin typeface="Times New Roman" pitchFamily="18" charset="0"/>
                <a:cs typeface="Times New Roman" pitchFamily="18" charset="0"/>
              </a:rPr>
              <a:t>Observation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First output is correct – 3.0, 9.0</a:t>
            </a:r>
          </a:p>
          <a:p>
            <a:r>
              <a:rPr lang="en-US" dirty="0" smtClean="0">
                <a:latin typeface="Times New Roman" pitchFamily="18" charset="0"/>
                <a:cs typeface="Times New Roman" pitchFamily="18" charset="0"/>
              </a:rPr>
              <a:t>Second output is not correct – 1.5, 2 instead of 1.5, 2.25, as C function returns integer by default</a:t>
            </a:r>
          </a:p>
          <a:p>
            <a:r>
              <a:rPr lang="en-US" dirty="0" smtClean="0">
                <a:latin typeface="Times New Roman" pitchFamily="18" charset="0"/>
                <a:cs typeface="Times New Roman" pitchFamily="18" charset="0"/>
              </a:rPr>
              <a:t>Third output is not correct – 2.5, 6.0 instead of 2.5, 6.25, as by default C function returns integer.</a:t>
            </a:r>
          </a:p>
        </p:txBody>
      </p:sp>
      <p:sp>
        <p:nvSpPr>
          <p:cNvPr id="6" name="TextBox 5"/>
          <p:cNvSpPr txBox="1"/>
          <p:nvPr/>
        </p:nvSpPr>
        <p:spPr>
          <a:xfrm>
            <a:off x="152400" y="2590800"/>
            <a:ext cx="3657600" cy="3139321"/>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float square(float x)</a:t>
            </a:r>
          </a:p>
          <a:p>
            <a:r>
              <a:rPr lang="en-US" dirty="0" smtClean="0">
                <a:latin typeface="Times New Roman" pitchFamily="18" charset="0"/>
                <a:cs typeface="Times New Roman" pitchFamily="18" charset="0"/>
              </a:rPr>
              <a:t>{float y;</a:t>
            </a:r>
          </a:p>
          <a:p>
            <a:r>
              <a:rPr lang="en-US" dirty="0" smtClean="0">
                <a:latin typeface="Times New Roman" pitchFamily="18" charset="0"/>
                <a:cs typeface="Times New Roman" pitchFamily="18" charset="0"/>
              </a:rPr>
              <a:t>y=x*x;</a:t>
            </a:r>
          </a:p>
          <a:p>
            <a:r>
              <a:rPr lang="en-US" dirty="0" smtClean="0">
                <a:latin typeface="Times New Roman" pitchFamily="18" charset="0"/>
                <a:cs typeface="Times New Roman" pitchFamily="18" charset="0"/>
              </a:rPr>
              <a:t>return(y);}</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{float a, b;</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a\n");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("%f", &amp;a);</a:t>
            </a:r>
          </a:p>
          <a:p>
            <a:r>
              <a:rPr lang="en-US" dirty="0" smtClean="0">
                <a:latin typeface="Times New Roman" pitchFamily="18" charset="0"/>
                <a:cs typeface="Times New Roman" pitchFamily="18" charset="0"/>
              </a:rPr>
              <a:t>b=square(a);</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("Square of %f is %f\n", a, b);}</a:t>
            </a:r>
            <a:endParaRPr lang="en-US" dirty="0">
              <a:latin typeface="Times New Roman" pitchFamily="18" charset="0"/>
              <a:cs typeface="Times New Roman" pitchFamily="18" charset="0"/>
            </a:endParaRPr>
          </a:p>
        </p:txBody>
      </p:sp>
      <p:sp>
        <p:nvSpPr>
          <p:cNvPr id="8" name="TextBox 7"/>
          <p:cNvSpPr txBox="1"/>
          <p:nvPr/>
        </p:nvSpPr>
        <p:spPr>
          <a:xfrm>
            <a:off x="3886200" y="4419600"/>
            <a:ext cx="12192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Output: </a:t>
            </a:r>
          </a:p>
          <a:p>
            <a:r>
              <a:rPr lang="en-US" dirty="0" smtClean="0">
                <a:latin typeface="Times New Roman" pitchFamily="18" charset="0"/>
                <a:cs typeface="Times New Roman" pitchFamily="18" charset="0"/>
              </a:rPr>
              <a:t>3.0, 9.0</a:t>
            </a:r>
          </a:p>
          <a:p>
            <a:r>
              <a:rPr lang="en-US" dirty="0" smtClean="0">
                <a:latin typeface="Times New Roman" pitchFamily="18" charset="0"/>
                <a:cs typeface="Times New Roman" pitchFamily="18" charset="0"/>
              </a:rPr>
              <a:t>1.5, 2.25</a:t>
            </a:r>
          </a:p>
          <a:p>
            <a:r>
              <a:rPr lang="en-US" dirty="0" smtClean="0">
                <a:latin typeface="Times New Roman" pitchFamily="18" charset="0"/>
                <a:cs typeface="Times New Roman" pitchFamily="18" charset="0"/>
              </a:rPr>
              <a:t>2.5, 6.25</a:t>
            </a:r>
          </a:p>
        </p:txBody>
      </p:sp>
      <p:sp>
        <p:nvSpPr>
          <p:cNvPr id="13" name="TextBox 12"/>
          <p:cNvSpPr txBox="1"/>
          <p:nvPr/>
        </p:nvSpPr>
        <p:spPr>
          <a:xfrm>
            <a:off x="228600" y="2133600"/>
            <a:ext cx="1219200" cy="369332"/>
          </a:xfrm>
          <a:prstGeom prst="rect">
            <a:avLst/>
          </a:prstGeom>
          <a:noFill/>
        </p:spPr>
        <p:txBody>
          <a:bodyPr wrap="square" rtlCol="0">
            <a:spAutoFit/>
          </a:bodyPr>
          <a:lstStyle/>
          <a:p>
            <a:r>
              <a:rPr lang="en-US" u="sng" dirty="0" smtClean="0">
                <a:latin typeface="Times New Roman" pitchFamily="18" charset="0"/>
                <a:cs typeface="Times New Roman" pitchFamily="18" charset="0"/>
              </a:rPr>
              <a:t>Solution</a:t>
            </a:r>
            <a:r>
              <a:rPr lang="en-US" dirty="0" smtClean="0">
                <a:latin typeface="Times New Roman" pitchFamily="18" charset="0"/>
                <a:cs typeface="Times New Roman" pitchFamily="18" charset="0"/>
              </a:rPr>
              <a:t>:</a:t>
            </a:r>
            <a:endParaRPr lang="en-US" u="sng" dirty="0" smtClean="0">
              <a:latin typeface="Times New Roman" pitchFamily="18" charset="0"/>
              <a:cs typeface="Times New Roman" pitchFamily="18" charset="0"/>
            </a:endParaRPr>
          </a:p>
        </p:txBody>
      </p:sp>
      <p:sp>
        <p:nvSpPr>
          <p:cNvPr id="14" name="TextBox 13"/>
          <p:cNvSpPr txBox="1"/>
          <p:nvPr/>
        </p:nvSpPr>
        <p:spPr>
          <a:xfrm>
            <a:off x="5181600" y="3886200"/>
            <a:ext cx="36576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float square(float); - prototype declaration of the square function</a:t>
            </a:r>
          </a:p>
          <a:p>
            <a:r>
              <a:rPr lang="en-US" dirty="0" smtClean="0">
                <a:latin typeface="Times New Roman" pitchFamily="18" charset="0"/>
                <a:cs typeface="Times New Roman" pitchFamily="18" charset="0"/>
              </a:rPr>
              <a:t>Square function may be called from several other functions other than main(). In such a case prototype declaration of square will be outside all the functions at the beginning of the program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152400" y="152400"/>
            <a:ext cx="3962400"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Recursion</a:t>
            </a:r>
          </a:p>
          <a:p>
            <a:r>
              <a:rPr lang="en-US" dirty="0" smtClean="0">
                <a:latin typeface="Times New Roman" pitchFamily="18" charset="0"/>
                <a:cs typeface="Times New Roman" pitchFamily="18" charset="0"/>
              </a:rPr>
              <a:t>A function is called recursive if a statement within the body of the function calls the same function</a:t>
            </a:r>
          </a:p>
          <a:p>
            <a:r>
              <a:rPr lang="en-US" dirty="0" smtClean="0">
                <a:latin typeface="Times New Roman" pitchFamily="18" charset="0"/>
                <a:cs typeface="Times New Roman" pitchFamily="18" charset="0"/>
              </a:rPr>
              <a:t>Process of defining something in terms of itself</a:t>
            </a:r>
          </a:p>
        </p:txBody>
      </p:sp>
      <p:sp>
        <p:nvSpPr>
          <p:cNvPr id="3" name="TextBox 2"/>
          <p:cNvSpPr txBox="1"/>
          <p:nvPr/>
        </p:nvSpPr>
        <p:spPr>
          <a:xfrm>
            <a:off x="228600" y="2971800"/>
            <a:ext cx="3810000" cy="3693319"/>
          </a:xfrm>
          <a:prstGeom prst="rect">
            <a:avLst/>
          </a:prstGeom>
          <a:noFill/>
        </p:spPr>
        <p:txBody>
          <a:bodyPr wrap="square" rtlCol="0">
            <a:spAutoFit/>
          </a:bodyPr>
          <a:lstStyle/>
          <a:p>
            <a:r>
              <a:rPr lang="en-US" u="sng" dirty="0" smtClean="0">
                <a:latin typeface="Times New Roman" pitchFamily="18" charset="0"/>
                <a:cs typeface="Times New Roman" pitchFamily="18" charset="0"/>
              </a:rPr>
              <a:t>Factorial calculation</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factorial(</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f=1,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x;i</a:t>
            </a:r>
            <a:r>
              <a:rPr lang="en-US" dirty="0" smtClean="0">
                <a:latin typeface="Times New Roman" pitchFamily="18" charset="0"/>
                <a:cs typeface="Times New Roman" pitchFamily="18" charset="0"/>
              </a:rPr>
              <a:t>&gt;=1;i--)   </a:t>
            </a:r>
          </a:p>
          <a:p>
            <a:r>
              <a:rPr lang="en-US" dirty="0" smtClean="0">
                <a:latin typeface="Times New Roman" pitchFamily="18" charset="0"/>
                <a:cs typeface="Times New Roman" pitchFamily="18" charset="0"/>
              </a:rPr>
              <a:t>        f=f*</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return(f);}</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fact;</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any number\n");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("%d", &amp;a);</a:t>
            </a:r>
          </a:p>
          <a:p>
            <a:r>
              <a:rPr lang="en-US" dirty="0" smtClean="0">
                <a:latin typeface="Times New Roman" pitchFamily="18" charset="0"/>
                <a:cs typeface="Times New Roman" pitchFamily="18" charset="0"/>
              </a:rPr>
              <a:t>fact=factorial(a);</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("Factorial value=%d\n", fact);}</a:t>
            </a:r>
            <a:endParaRPr lang="en-US" dirty="0"/>
          </a:p>
        </p:txBody>
      </p:sp>
      <p:sp>
        <p:nvSpPr>
          <p:cNvPr id="5" name="TextBox 4"/>
          <p:cNvSpPr txBox="1"/>
          <p:nvPr/>
        </p:nvSpPr>
        <p:spPr>
          <a:xfrm>
            <a:off x="5334000" y="2438400"/>
            <a:ext cx="3657600" cy="4247317"/>
          </a:xfrm>
          <a:prstGeom prst="rect">
            <a:avLst/>
          </a:prstGeom>
          <a:noFill/>
        </p:spPr>
        <p:txBody>
          <a:bodyPr wrap="square" rtlCol="0">
            <a:spAutoFit/>
          </a:bodyPr>
          <a:lstStyle/>
          <a:p>
            <a:r>
              <a:rPr lang="en-US" u="sng" dirty="0" smtClean="0">
                <a:latin typeface="Times New Roman" pitchFamily="18" charset="0"/>
                <a:cs typeface="Times New Roman" pitchFamily="18" charset="0"/>
              </a:rPr>
              <a:t>Factorial calculation using recursion</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f;</a:t>
            </a:r>
          </a:p>
          <a:p>
            <a:r>
              <a:rPr lang="en-US" dirty="0" smtClean="0">
                <a:latin typeface="Times New Roman" pitchFamily="18" charset="0"/>
                <a:cs typeface="Times New Roman" pitchFamily="18" charset="0"/>
              </a:rPr>
              <a:t>if (x==1)    </a:t>
            </a:r>
          </a:p>
          <a:p>
            <a:r>
              <a:rPr lang="en-US" dirty="0" smtClean="0">
                <a:latin typeface="Times New Roman" pitchFamily="18" charset="0"/>
                <a:cs typeface="Times New Roman" pitchFamily="18" charset="0"/>
              </a:rPr>
              <a:t>     return 1;</a:t>
            </a:r>
          </a:p>
          <a:p>
            <a:r>
              <a:rPr lang="en-US" dirty="0" smtClean="0">
                <a:latin typeface="Times New Roman" pitchFamily="18" charset="0"/>
                <a:cs typeface="Times New Roman" pitchFamily="18" charset="0"/>
              </a:rPr>
              <a:t>else    </a:t>
            </a:r>
          </a:p>
          <a:p>
            <a:r>
              <a:rPr lang="en-US" dirty="0" smtClean="0">
                <a:latin typeface="Times New Roman" pitchFamily="18" charset="0"/>
                <a:cs typeface="Times New Roman" pitchFamily="18" charset="0"/>
              </a:rPr>
              <a:t>     f=x*</a:t>
            </a:r>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(x-1);</a:t>
            </a:r>
          </a:p>
          <a:p>
            <a:r>
              <a:rPr lang="en-US" dirty="0" smtClean="0">
                <a:latin typeface="Times New Roman" pitchFamily="18" charset="0"/>
                <a:cs typeface="Times New Roman" pitchFamily="18" charset="0"/>
              </a:rPr>
              <a:t>return(f);}</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fact;</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any number\n");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("%d", &amp;a);</a:t>
            </a:r>
          </a:p>
          <a:p>
            <a:r>
              <a:rPr lang="en-US" dirty="0" smtClean="0">
                <a:latin typeface="Times New Roman" pitchFamily="18" charset="0"/>
                <a:cs typeface="Times New Roman" pitchFamily="18" charset="0"/>
              </a:rPr>
              <a:t>fact=</a:t>
            </a:r>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(a);</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("Factorial value=%d\n", fact);}</a:t>
            </a:r>
            <a:endParaRPr lang="en-US" dirty="0"/>
          </a:p>
        </p:txBody>
      </p:sp>
      <p:sp>
        <p:nvSpPr>
          <p:cNvPr id="7" name="TextBox 6"/>
          <p:cNvSpPr txBox="1"/>
          <p:nvPr/>
        </p:nvSpPr>
        <p:spPr>
          <a:xfrm>
            <a:off x="4343400" y="609600"/>
            <a:ext cx="45720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First main() calls </a:t>
            </a:r>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 with say a=3 as its actual argument</a:t>
            </a:r>
          </a:p>
          <a:p>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(3) calculates f as 3*</a:t>
            </a:r>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(2), </a:t>
            </a:r>
          </a:p>
          <a:p>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(2) calculates f as 3*2*</a:t>
            </a:r>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(1)</a:t>
            </a:r>
          </a:p>
          <a:p>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(1) returns 1 as x=1 and f is calculated as 3*2*1=6</a:t>
            </a:r>
            <a:endParaRPr lang="en-US" dirty="0">
              <a:latin typeface="Times New Roman" pitchFamily="18" charset="0"/>
              <a:cs typeface="Times New Roman" pitchFamily="18" charset="0"/>
            </a:endParaRPr>
          </a:p>
        </p:txBody>
      </p:sp>
      <p:sp>
        <p:nvSpPr>
          <p:cNvPr id="8" name="Rectangle 7"/>
          <p:cNvSpPr/>
          <p:nvPr/>
        </p:nvSpPr>
        <p:spPr>
          <a:xfrm>
            <a:off x="4343400" y="609600"/>
            <a:ext cx="46482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rot="5400000">
            <a:off x="4076700" y="12573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4687094" y="12565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648200" y="18288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27432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p:txBody>
      </p:sp>
      <p:sp>
        <p:nvSpPr>
          <p:cNvPr id="12" name="TextBox 11"/>
          <p:cNvSpPr txBox="1"/>
          <p:nvPr/>
        </p:nvSpPr>
        <p:spPr>
          <a:xfrm>
            <a:off x="381000" y="29718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p:txBody>
      </p:sp>
      <p:cxnSp>
        <p:nvCxnSpPr>
          <p:cNvPr id="15" name="Straight Connector 14"/>
          <p:cNvCxnSpPr/>
          <p:nvPr/>
        </p:nvCxnSpPr>
        <p:spPr>
          <a:xfrm rot="5400000">
            <a:off x="267494" y="27043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42106" y="27043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8600" y="32766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8600" y="2819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8600" y="30480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27432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p:txBody>
      </p:sp>
      <p:sp>
        <p:nvSpPr>
          <p:cNvPr id="21" name="TextBox 20"/>
          <p:cNvSpPr txBox="1"/>
          <p:nvPr/>
        </p:nvSpPr>
        <p:spPr>
          <a:xfrm>
            <a:off x="4191000" y="29718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p:txBody>
      </p:sp>
      <p:cxnSp>
        <p:nvCxnSpPr>
          <p:cNvPr id="22" name="Straight Connector 21"/>
          <p:cNvCxnSpPr/>
          <p:nvPr/>
        </p:nvCxnSpPr>
        <p:spPr>
          <a:xfrm rot="5400000">
            <a:off x="4077494" y="27043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67894" y="27043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38600" y="32766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38600" y="2819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38600" y="30480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38600" y="25908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38600" y="2514600"/>
            <a:ext cx="609600" cy="307777"/>
          </a:xfrm>
          <a:prstGeom prst="rect">
            <a:avLst/>
          </a:prstGeom>
          <a:noFill/>
        </p:spPr>
        <p:txBody>
          <a:bodyPr wrap="square" rtlCol="0">
            <a:spAutoFit/>
          </a:bodyPr>
          <a:lstStyle/>
          <a:p>
            <a:r>
              <a:rPr lang="en-US" sz="1400" dirty="0" err="1" smtClean="0">
                <a:latin typeface="Times New Roman" pitchFamily="18" charset="0"/>
                <a:cs typeface="Times New Roman" pitchFamily="18" charset="0"/>
              </a:rPr>
              <a:t>xxxx</a:t>
            </a:r>
            <a:endParaRPr lang="en-US" sz="1400" dirty="0">
              <a:latin typeface="Times New Roman" pitchFamily="18" charset="0"/>
              <a:cs typeface="Times New Roman" pitchFamily="18" charset="0"/>
            </a:endParaRPr>
          </a:p>
        </p:txBody>
      </p:sp>
      <p:sp>
        <p:nvSpPr>
          <p:cNvPr id="29" name="TextBox 28"/>
          <p:cNvSpPr txBox="1"/>
          <p:nvPr/>
        </p:nvSpPr>
        <p:spPr>
          <a:xfrm>
            <a:off x="381000" y="41148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p:txBody>
      </p:sp>
      <p:sp>
        <p:nvSpPr>
          <p:cNvPr id="30" name="TextBox 29"/>
          <p:cNvSpPr txBox="1"/>
          <p:nvPr/>
        </p:nvSpPr>
        <p:spPr>
          <a:xfrm>
            <a:off x="381000" y="43434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p:txBody>
      </p:sp>
      <p:cxnSp>
        <p:nvCxnSpPr>
          <p:cNvPr id="31" name="Straight Connector 30"/>
          <p:cNvCxnSpPr/>
          <p:nvPr/>
        </p:nvCxnSpPr>
        <p:spPr>
          <a:xfrm rot="5400000">
            <a:off x="267494" y="40759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42106" y="40759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28600" y="4648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28600" y="41910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28600" y="44196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8600" y="39624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3886200"/>
            <a:ext cx="609600" cy="307777"/>
          </a:xfrm>
          <a:prstGeom prst="rect">
            <a:avLst/>
          </a:prstGeom>
          <a:noFill/>
        </p:spPr>
        <p:txBody>
          <a:bodyPr wrap="square" rtlCol="0">
            <a:spAutoFit/>
          </a:bodyPr>
          <a:lstStyle/>
          <a:p>
            <a:r>
              <a:rPr lang="en-US" sz="1400" dirty="0" err="1" smtClean="0">
                <a:latin typeface="Times New Roman" pitchFamily="18" charset="0"/>
                <a:cs typeface="Times New Roman" pitchFamily="18" charset="0"/>
              </a:rPr>
              <a:t>xxxx</a:t>
            </a:r>
            <a:endParaRPr lang="en-US" sz="1400" dirty="0">
              <a:latin typeface="Times New Roman" pitchFamily="18" charset="0"/>
              <a:cs typeface="Times New Roman" pitchFamily="18" charset="0"/>
            </a:endParaRPr>
          </a:p>
        </p:txBody>
      </p:sp>
      <p:cxnSp>
        <p:nvCxnSpPr>
          <p:cNvPr id="38" name="Straight Connector 37"/>
          <p:cNvCxnSpPr/>
          <p:nvPr/>
        </p:nvCxnSpPr>
        <p:spPr>
          <a:xfrm>
            <a:off x="228600" y="37338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1000" y="36576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a:t>
            </a:r>
            <a:endParaRPr lang="en-US" sz="1400" dirty="0">
              <a:latin typeface="Times New Roman" pitchFamily="18" charset="0"/>
              <a:cs typeface="Times New Roman" pitchFamily="18" charset="0"/>
            </a:endParaRPr>
          </a:p>
        </p:txBody>
      </p:sp>
      <p:sp>
        <p:nvSpPr>
          <p:cNvPr id="40" name="TextBox 39"/>
          <p:cNvSpPr txBox="1"/>
          <p:nvPr/>
        </p:nvSpPr>
        <p:spPr>
          <a:xfrm>
            <a:off x="381000" y="54864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p:txBody>
      </p:sp>
      <p:sp>
        <p:nvSpPr>
          <p:cNvPr id="41" name="TextBox 40"/>
          <p:cNvSpPr txBox="1"/>
          <p:nvPr/>
        </p:nvSpPr>
        <p:spPr>
          <a:xfrm>
            <a:off x="381000" y="5715000"/>
            <a:ext cx="304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p:txBody>
      </p:sp>
      <p:cxnSp>
        <p:nvCxnSpPr>
          <p:cNvPr id="42" name="Straight Connector 41"/>
          <p:cNvCxnSpPr/>
          <p:nvPr/>
        </p:nvCxnSpPr>
        <p:spPr>
          <a:xfrm rot="5400000">
            <a:off x="267494" y="54475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42106" y="54475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8600" y="60198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28600" y="55626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28600" y="5791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28600" y="53340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8600" y="5257800"/>
            <a:ext cx="609600" cy="307777"/>
          </a:xfrm>
          <a:prstGeom prst="rect">
            <a:avLst/>
          </a:prstGeom>
          <a:noFill/>
        </p:spPr>
        <p:txBody>
          <a:bodyPr wrap="square" rtlCol="0">
            <a:spAutoFit/>
          </a:bodyPr>
          <a:lstStyle/>
          <a:p>
            <a:r>
              <a:rPr lang="en-US" sz="1400" dirty="0" err="1" smtClean="0">
                <a:latin typeface="Times New Roman" pitchFamily="18" charset="0"/>
                <a:cs typeface="Times New Roman" pitchFamily="18" charset="0"/>
              </a:rPr>
              <a:t>xxxx</a:t>
            </a:r>
            <a:endParaRPr lang="en-US" sz="1400" dirty="0">
              <a:latin typeface="Times New Roman" pitchFamily="18" charset="0"/>
              <a:cs typeface="Times New Roman" pitchFamily="18" charset="0"/>
            </a:endParaRPr>
          </a:p>
        </p:txBody>
      </p:sp>
      <p:cxnSp>
        <p:nvCxnSpPr>
          <p:cNvPr id="49" name="Straight Connector 48"/>
          <p:cNvCxnSpPr/>
          <p:nvPr/>
        </p:nvCxnSpPr>
        <p:spPr>
          <a:xfrm rot="5400000">
            <a:off x="3086100" y="54483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3696494" y="54475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657600" y="60198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52400" y="152400"/>
            <a:ext cx="8839200" cy="646331"/>
          </a:xfrm>
          <a:prstGeom prst="rect">
            <a:avLst/>
          </a:prstGeom>
          <a:noFill/>
        </p:spPr>
        <p:txBody>
          <a:bodyPr wrap="square" rtlCol="0">
            <a:spAutoFit/>
          </a:bodyPr>
          <a:lstStyle/>
          <a:p>
            <a:r>
              <a:rPr lang="en-US" u="sng" dirty="0" smtClean="0">
                <a:latin typeface="Times New Roman" pitchFamily="18" charset="0"/>
                <a:cs typeface="Times New Roman" pitchFamily="18" charset="0"/>
              </a:rPr>
              <a:t>Stack</a:t>
            </a:r>
            <a:r>
              <a:rPr lang="en-US" dirty="0" smtClean="0">
                <a:latin typeface="Times New Roman" pitchFamily="18" charset="0"/>
                <a:cs typeface="Times New Roman" pitchFamily="18" charset="0"/>
              </a:rPr>
              <a:t>: The compiler uses a data structure stack to implement normal as well as recursive function call</a:t>
            </a:r>
            <a:endParaRPr lang="en-US" dirty="0">
              <a:latin typeface="Times New Roman" pitchFamily="18" charset="0"/>
              <a:cs typeface="Times New Roman" pitchFamily="18" charset="0"/>
            </a:endParaRPr>
          </a:p>
        </p:txBody>
      </p:sp>
      <p:sp>
        <p:nvSpPr>
          <p:cNvPr id="53" name="TextBox 52"/>
          <p:cNvSpPr txBox="1"/>
          <p:nvPr/>
        </p:nvSpPr>
        <p:spPr>
          <a:xfrm>
            <a:off x="152400" y="762000"/>
            <a:ext cx="25146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a=5, b=2, c;</a:t>
            </a:r>
          </a:p>
          <a:p>
            <a:r>
              <a:rPr lang="en-US" dirty="0" smtClean="0">
                <a:latin typeface="Times New Roman" pitchFamily="18" charset="0"/>
                <a:cs typeface="Times New Roman" pitchFamily="18" charset="0"/>
              </a:rPr>
              <a:t>c = add(a, b);</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(“Sum=%d\n”, c);}</a:t>
            </a:r>
            <a:endParaRPr lang="en-US" dirty="0">
              <a:latin typeface="Times New Roman" pitchFamily="18" charset="0"/>
              <a:cs typeface="Times New Roman" pitchFamily="18" charset="0"/>
            </a:endParaRPr>
          </a:p>
        </p:txBody>
      </p:sp>
      <p:sp>
        <p:nvSpPr>
          <p:cNvPr id="54" name="TextBox 53"/>
          <p:cNvSpPr txBox="1"/>
          <p:nvPr/>
        </p:nvSpPr>
        <p:spPr>
          <a:xfrm>
            <a:off x="2667000" y="685800"/>
            <a:ext cx="16002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add(</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sum;</a:t>
            </a:r>
          </a:p>
          <a:p>
            <a:r>
              <a:rPr lang="en-US" dirty="0" smtClean="0">
                <a:latin typeface="Times New Roman" pitchFamily="18" charset="0"/>
                <a:cs typeface="Times New Roman" pitchFamily="18" charset="0"/>
              </a:rPr>
              <a:t>sum=</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return (sum);}</a:t>
            </a:r>
            <a:endParaRPr lang="en-US" dirty="0">
              <a:latin typeface="Times New Roman" pitchFamily="18" charset="0"/>
              <a:cs typeface="Times New Roman" pitchFamily="18" charset="0"/>
            </a:endParaRPr>
          </a:p>
        </p:txBody>
      </p:sp>
      <p:sp>
        <p:nvSpPr>
          <p:cNvPr id="55" name="TextBox 54"/>
          <p:cNvSpPr txBox="1"/>
          <p:nvPr/>
        </p:nvSpPr>
        <p:spPr>
          <a:xfrm>
            <a:off x="1676400" y="2133600"/>
            <a:ext cx="1676400" cy="1477328"/>
          </a:xfrm>
          <a:prstGeom prst="rect">
            <a:avLst/>
          </a:prstGeom>
          <a:noFill/>
        </p:spPr>
        <p:txBody>
          <a:bodyPr wrap="square" rtlCol="0">
            <a:spAutoFit/>
          </a:bodyPr>
          <a:lstStyle/>
          <a:p>
            <a:r>
              <a:rPr lang="en-US" b="1" dirty="0" smtClean="0">
                <a:latin typeface="Times New Roman" pitchFamily="18" charset="0"/>
                <a:cs typeface="Times New Roman" pitchFamily="18" charset="0"/>
              </a:rPr>
              <a:t>When call to add is made</a:t>
            </a:r>
            <a:r>
              <a:rPr lang="en-US" dirty="0" smtClean="0">
                <a:latin typeface="Times New Roman" pitchFamily="18" charset="0"/>
                <a:cs typeface="Times New Roman" pitchFamily="18" charset="0"/>
              </a:rPr>
              <a:t>, value of a and b are pushed to stack</a:t>
            </a:r>
            <a:endParaRPr lang="en-US" dirty="0">
              <a:latin typeface="Times New Roman" pitchFamily="18" charset="0"/>
              <a:cs typeface="Times New Roman" pitchFamily="18" charset="0"/>
            </a:endParaRPr>
          </a:p>
        </p:txBody>
      </p:sp>
      <p:sp>
        <p:nvSpPr>
          <p:cNvPr id="56" name="TextBox 55"/>
          <p:cNvSpPr txBox="1"/>
          <p:nvPr/>
        </p:nvSpPr>
        <p:spPr>
          <a:xfrm>
            <a:off x="5410200" y="762000"/>
            <a:ext cx="1371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Empty stack</a:t>
            </a:r>
            <a:endParaRPr lang="en-US" dirty="0">
              <a:latin typeface="Times New Roman" pitchFamily="18" charset="0"/>
              <a:cs typeface="Times New Roman" pitchFamily="18" charset="0"/>
            </a:endParaRPr>
          </a:p>
        </p:txBody>
      </p:sp>
      <p:sp>
        <p:nvSpPr>
          <p:cNvPr id="57" name="TextBox 56"/>
          <p:cNvSpPr txBox="1"/>
          <p:nvPr/>
        </p:nvSpPr>
        <p:spPr>
          <a:xfrm>
            <a:off x="5410200" y="2209800"/>
            <a:ext cx="3581400" cy="1200329"/>
          </a:xfrm>
          <a:prstGeom prst="rect">
            <a:avLst/>
          </a:prstGeom>
          <a:noFill/>
        </p:spPr>
        <p:txBody>
          <a:bodyPr wrap="square" rtlCol="0">
            <a:spAutoFit/>
          </a:bodyPr>
          <a:lstStyle/>
          <a:p>
            <a:r>
              <a:rPr lang="en-US" b="1" dirty="0" smtClean="0">
                <a:latin typeface="Times New Roman" pitchFamily="18" charset="0"/>
                <a:cs typeface="Times New Roman" pitchFamily="18" charset="0"/>
              </a:rPr>
              <a:t>Before transferring control to add</a:t>
            </a:r>
            <a:r>
              <a:rPr lang="en-US" dirty="0" smtClean="0">
                <a:latin typeface="Times New Roman" pitchFamily="18" charset="0"/>
                <a:cs typeface="Times New Roman" pitchFamily="18" charset="0"/>
              </a:rPr>
              <a:t>, address of the statement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(say, </a:t>
            </a:r>
            <a:r>
              <a:rPr lang="en-US" dirty="0" err="1" smtClean="0">
                <a:latin typeface="Times New Roman" pitchFamily="18" charset="0"/>
                <a:cs typeface="Times New Roman" pitchFamily="18" charset="0"/>
              </a:rPr>
              <a:t>xxxx</a:t>
            </a:r>
            <a:r>
              <a:rPr lang="en-US" dirty="0" smtClean="0">
                <a:latin typeface="Times New Roman" pitchFamily="18" charset="0"/>
                <a:cs typeface="Times New Roman" pitchFamily="18" charset="0"/>
              </a:rPr>
              <a:t>)  is pushed on to the stack and control is transferred to add</a:t>
            </a:r>
            <a:endParaRPr lang="en-US" dirty="0">
              <a:latin typeface="Times New Roman" pitchFamily="18" charset="0"/>
              <a:cs typeface="Times New Roman" pitchFamily="18" charset="0"/>
            </a:endParaRPr>
          </a:p>
        </p:txBody>
      </p:sp>
      <p:sp>
        <p:nvSpPr>
          <p:cNvPr id="58" name="TextBox 57"/>
          <p:cNvSpPr txBox="1"/>
          <p:nvPr/>
        </p:nvSpPr>
        <p:spPr>
          <a:xfrm>
            <a:off x="2362200" y="3429000"/>
            <a:ext cx="5943600" cy="1200329"/>
          </a:xfrm>
          <a:prstGeom prst="rect">
            <a:avLst/>
          </a:prstGeom>
          <a:noFill/>
        </p:spPr>
        <p:txBody>
          <a:bodyPr wrap="square" rtlCol="0">
            <a:spAutoFit/>
          </a:bodyPr>
          <a:lstStyle/>
          <a:p>
            <a:r>
              <a:rPr lang="en-US" b="1" dirty="0" smtClean="0">
                <a:latin typeface="Times New Roman" pitchFamily="18" charset="0"/>
                <a:cs typeface="Times New Roman" pitchFamily="18" charset="0"/>
              </a:rPr>
              <a:t>After control reaches add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 add the values of a and b were pushed on the stack are referred as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j, </a:t>
            </a:r>
          </a:p>
          <a:p>
            <a:r>
              <a:rPr lang="en-US" dirty="0" smtClean="0">
                <a:latin typeface="Times New Roman" pitchFamily="18" charset="0"/>
                <a:cs typeface="Times New Roman" pitchFamily="18" charset="0"/>
              </a:rPr>
              <a:t>In add the local variable sum is pushed on to the stack</a:t>
            </a:r>
            <a:endParaRPr lang="en-US" dirty="0">
              <a:latin typeface="Times New Roman" pitchFamily="18" charset="0"/>
              <a:cs typeface="Times New Roman" pitchFamily="18" charset="0"/>
            </a:endParaRPr>
          </a:p>
        </p:txBody>
      </p:sp>
      <p:sp>
        <p:nvSpPr>
          <p:cNvPr id="59" name="TextBox 58"/>
          <p:cNvSpPr txBox="1"/>
          <p:nvPr/>
        </p:nvSpPr>
        <p:spPr>
          <a:xfrm>
            <a:off x="838200" y="2743200"/>
            <a:ext cx="914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Copy of a</a:t>
            </a:r>
            <a:endParaRPr lang="en-US" sz="1400" dirty="0">
              <a:latin typeface="Times New Roman" pitchFamily="18" charset="0"/>
              <a:cs typeface="Times New Roman" pitchFamily="18" charset="0"/>
            </a:endParaRPr>
          </a:p>
        </p:txBody>
      </p:sp>
      <p:sp>
        <p:nvSpPr>
          <p:cNvPr id="60" name="TextBox 59"/>
          <p:cNvSpPr txBox="1"/>
          <p:nvPr/>
        </p:nvSpPr>
        <p:spPr>
          <a:xfrm>
            <a:off x="914400" y="3048000"/>
            <a:ext cx="914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Copy of b</a:t>
            </a:r>
            <a:endParaRPr lang="en-US" sz="1400" dirty="0">
              <a:latin typeface="Times New Roman" pitchFamily="18" charset="0"/>
              <a:cs typeface="Times New Roman" pitchFamily="18" charset="0"/>
            </a:endParaRPr>
          </a:p>
        </p:txBody>
      </p:sp>
      <p:sp>
        <p:nvSpPr>
          <p:cNvPr id="61" name="TextBox 60"/>
          <p:cNvSpPr txBox="1"/>
          <p:nvPr/>
        </p:nvSpPr>
        <p:spPr>
          <a:xfrm>
            <a:off x="4648200" y="2362200"/>
            <a:ext cx="8382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Address of </a:t>
            </a:r>
            <a:r>
              <a:rPr lang="en-US" sz="1400" dirty="0" err="1" smtClean="0">
                <a:latin typeface="Times New Roman" pitchFamily="18" charset="0"/>
                <a:cs typeface="Times New Roman" pitchFamily="18" charset="0"/>
              </a:rPr>
              <a:t>printf</a:t>
            </a:r>
            <a:endParaRPr lang="en-US" sz="1400" dirty="0">
              <a:latin typeface="Times New Roman" pitchFamily="18" charset="0"/>
              <a:cs typeface="Times New Roman" pitchFamily="18" charset="0"/>
            </a:endParaRPr>
          </a:p>
        </p:txBody>
      </p:sp>
      <p:cxnSp>
        <p:nvCxnSpPr>
          <p:cNvPr id="63" name="Straight Arrow Connector 62"/>
          <p:cNvCxnSpPr>
            <a:stCxn id="59" idx="1"/>
          </p:cNvCxnSpPr>
          <p:nvPr/>
        </p:nvCxnSpPr>
        <p:spPr>
          <a:xfrm rot="10800000" flipH="1">
            <a:off x="838200" y="2895601"/>
            <a:ext cx="152400"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flipH="1">
            <a:off x="838200" y="3200400"/>
            <a:ext cx="152400"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90600" y="3733800"/>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Sum</a:t>
            </a:r>
            <a:endParaRPr lang="en-US" sz="1400" dirty="0">
              <a:latin typeface="Times New Roman" pitchFamily="18" charset="0"/>
              <a:cs typeface="Times New Roman" pitchFamily="18" charset="0"/>
            </a:endParaRPr>
          </a:p>
        </p:txBody>
      </p:sp>
      <p:sp>
        <p:nvSpPr>
          <p:cNvPr id="66" name="TextBox 65"/>
          <p:cNvSpPr txBox="1"/>
          <p:nvPr/>
        </p:nvSpPr>
        <p:spPr>
          <a:xfrm>
            <a:off x="990600" y="3962400"/>
            <a:ext cx="1447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Address of </a:t>
            </a:r>
            <a:r>
              <a:rPr lang="en-US" sz="1400" dirty="0" err="1" smtClean="0">
                <a:latin typeface="Times New Roman" pitchFamily="18" charset="0"/>
                <a:cs typeface="Times New Roman" pitchFamily="18" charset="0"/>
              </a:rPr>
              <a:t>printf</a:t>
            </a:r>
            <a:endParaRPr lang="en-US" sz="1400" dirty="0">
              <a:latin typeface="Times New Roman" pitchFamily="18" charset="0"/>
              <a:cs typeface="Times New Roman" pitchFamily="18" charset="0"/>
            </a:endParaRPr>
          </a:p>
        </p:txBody>
      </p:sp>
      <p:sp>
        <p:nvSpPr>
          <p:cNvPr id="67" name="TextBox 66"/>
          <p:cNvSpPr txBox="1"/>
          <p:nvPr/>
        </p:nvSpPr>
        <p:spPr>
          <a:xfrm>
            <a:off x="1066800" y="4343400"/>
            <a:ext cx="2286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j</a:t>
            </a:r>
            <a:endParaRPr lang="en-US" sz="1400" dirty="0">
              <a:latin typeface="Times New Roman" pitchFamily="18" charset="0"/>
              <a:cs typeface="Times New Roman" pitchFamily="18" charset="0"/>
            </a:endParaRPr>
          </a:p>
        </p:txBody>
      </p:sp>
      <p:sp>
        <p:nvSpPr>
          <p:cNvPr id="68" name="TextBox 67"/>
          <p:cNvSpPr txBox="1"/>
          <p:nvPr/>
        </p:nvSpPr>
        <p:spPr>
          <a:xfrm>
            <a:off x="1066800" y="4114800"/>
            <a:ext cx="228600" cy="307777"/>
          </a:xfrm>
          <a:prstGeom prst="rect">
            <a:avLst/>
          </a:prstGeom>
          <a:noFill/>
        </p:spPr>
        <p:txBody>
          <a:bodyPr wrap="square" rtlCol="0">
            <a:spAutoFit/>
          </a:bodyPr>
          <a:lstStyle/>
          <a:p>
            <a:r>
              <a:rPr lang="en-US" sz="1400" dirty="0" err="1" smtClean="0">
                <a:latin typeface="Times New Roman" pitchFamily="18" charset="0"/>
                <a:cs typeface="Times New Roman" pitchFamily="18" charset="0"/>
              </a:rPr>
              <a:t>i</a:t>
            </a:r>
            <a:endParaRPr lang="en-US" sz="1400" dirty="0">
              <a:latin typeface="Times New Roman" pitchFamily="18" charset="0"/>
              <a:cs typeface="Times New Roman" pitchFamily="18" charset="0"/>
            </a:endParaRPr>
          </a:p>
        </p:txBody>
      </p:sp>
      <p:cxnSp>
        <p:nvCxnSpPr>
          <p:cNvPr id="70" name="Straight Arrow Connector 69"/>
          <p:cNvCxnSpPr/>
          <p:nvPr/>
        </p:nvCxnSpPr>
        <p:spPr>
          <a:xfrm>
            <a:off x="838200" y="3886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38200" y="4343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38200" y="4114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38200" y="4572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14400" y="4800600"/>
            <a:ext cx="2667000" cy="1477328"/>
          </a:xfrm>
          <a:prstGeom prst="rect">
            <a:avLst/>
          </a:prstGeom>
          <a:noFill/>
        </p:spPr>
        <p:txBody>
          <a:bodyPr wrap="square" rtlCol="0">
            <a:spAutoFit/>
          </a:bodyPr>
          <a:lstStyle/>
          <a:p>
            <a:r>
              <a:rPr lang="en-US" b="1" dirty="0" smtClean="0">
                <a:latin typeface="Times New Roman" pitchFamily="18" charset="0"/>
                <a:cs typeface="Times New Roman" pitchFamily="18" charset="0"/>
              </a:rPr>
              <a:t>While returning control from add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When value of sum is returned, sum is pooped up from stack</a:t>
            </a:r>
            <a:endParaRPr lang="en-US" dirty="0">
              <a:latin typeface="Times New Roman" pitchFamily="18" charset="0"/>
              <a:cs typeface="Times New Roman" pitchFamily="18" charset="0"/>
            </a:endParaRPr>
          </a:p>
        </p:txBody>
      </p:sp>
      <p:sp>
        <p:nvSpPr>
          <p:cNvPr id="76" name="TextBox 75"/>
          <p:cNvSpPr txBox="1"/>
          <p:nvPr/>
        </p:nvSpPr>
        <p:spPr>
          <a:xfrm>
            <a:off x="4419600" y="4724400"/>
            <a:ext cx="4572000"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On returning control from add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Address of the statement where the control should be returned is popped up from the stack, using this address control returns to the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statement  in main(), two integers that were pushed earlier are popped before execution of </a:t>
            </a:r>
            <a:r>
              <a:rPr lang="en-US" dirty="0" err="1" smtClean="0">
                <a:latin typeface="Times New Roman" pitchFamily="18" charset="0"/>
                <a:cs typeface="Times New Roman" pitchFamily="18" charset="0"/>
              </a:rPr>
              <a:t>printf</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1200329"/>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Random-access memory</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RAM</a:t>
            </a:r>
            <a:r>
              <a:rPr lang="en-US" dirty="0" smtClean="0">
                <a:latin typeface="Times New Roman" pitchFamily="18" charset="0"/>
                <a:cs typeface="Times New Roman" pitchFamily="18" charset="0"/>
              </a:rPr>
              <a:t>) is a form of </a:t>
            </a:r>
            <a:r>
              <a:rPr lang="en-US" dirty="0" smtClean="0">
                <a:latin typeface="Times New Roman" pitchFamily="18" charset="0"/>
                <a:cs typeface="Times New Roman" pitchFamily="18" charset="0"/>
                <a:hlinkClick r:id="rId2" tooltip="Computer memory"/>
              </a:rPr>
              <a:t>computer memory</a:t>
            </a:r>
            <a:r>
              <a:rPr lang="en-US" dirty="0" smtClean="0">
                <a:latin typeface="Times New Roman" pitchFamily="18" charset="0"/>
                <a:cs typeface="Times New Roman" pitchFamily="18" charset="0"/>
              </a:rPr>
              <a:t> that can be read and changed in any order, typically used to store working </a:t>
            </a:r>
            <a:r>
              <a:rPr lang="en-US" dirty="0" smtClean="0">
                <a:latin typeface="Times New Roman" pitchFamily="18" charset="0"/>
                <a:cs typeface="Times New Roman" pitchFamily="18" charset="0"/>
                <a:hlinkClick r:id="rId3" tooltip="Data (computing)"/>
              </a:rPr>
              <a:t>data</a:t>
            </a:r>
            <a:r>
              <a:rPr lang="en-US" dirty="0" smtClean="0">
                <a:latin typeface="Times New Roman" pitchFamily="18" charset="0"/>
                <a:cs typeface="Times New Roman" pitchFamily="18" charset="0"/>
              </a:rPr>
              <a:t> and </a:t>
            </a:r>
            <a:r>
              <a:rPr lang="en-US" dirty="0" smtClean="0">
                <a:latin typeface="Times New Roman" pitchFamily="18" charset="0"/>
                <a:cs typeface="Times New Roman" pitchFamily="18" charset="0"/>
                <a:hlinkClick r:id="rId4" tooltip="Machine code"/>
              </a:rPr>
              <a:t>machine code</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hlinkClick r:id="rId5" tooltip="Random access"/>
              </a:rPr>
              <a:t>random-access</a:t>
            </a:r>
            <a:r>
              <a:rPr lang="en-US" dirty="0" smtClean="0">
                <a:latin typeface="Times New Roman" pitchFamily="18" charset="0"/>
                <a:cs typeface="Times New Roman" pitchFamily="18" charset="0"/>
              </a:rPr>
              <a:t> memory device allows </a:t>
            </a:r>
            <a:r>
              <a:rPr lang="en-US" dirty="0" smtClean="0">
                <a:latin typeface="Times New Roman" pitchFamily="18" charset="0"/>
                <a:cs typeface="Times New Roman" pitchFamily="18" charset="0"/>
                <a:hlinkClick r:id="rId6" tooltip="Data"/>
              </a:rPr>
              <a:t>data</a:t>
            </a:r>
            <a:r>
              <a:rPr lang="en-US" dirty="0" smtClean="0">
                <a:latin typeface="Times New Roman" pitchFamily="18" charset="0"/>
                <a:cs typeface="Times New Roman" pitchFamily="18" charset="0"/>
              </a:rPr>
              <a:t> items to be </a:t>
            </a:r>
            <a:r>
              <a:rPr lang="en-US" dirty="0" smtClean="0">
                <a:latin typeface="Times New Roman" pitchFamily="18" charset="0"/>
                <a:cs typeface="Times New Roman" pitchFamily="18" charset="0"/>
                <a:hlinkClick r:id="rId7" tooltip="Read (computer)"/>
              </a:rPr>
              <a:t>read</a:t>
            </a:r>
            <a:r>
              <a:rPr lang="en-US" dirty="0" smtClean="0">
                <a:latin typeface="Times New Roman" pitchFamily="18" charset="0"/>
                <a:cs typeface="Times New Roman" pitchFamily="18" charset="0"/>
              </a:rPr>
              <a:t> or written in almost the same amount of time irrespective of the physical location of data inside the memory.</a:t>
            </a:r>
          </a:p>
        </p:txBody>
      </p:sp>
      <p:sp>
        <p:nvSpPr>
          <p:cNvPr id="3" name="Isosceles Triangle 2"/>
          <p:cNvSpPr/>
          <p:nvPr/>
        </p:nvSpPr>
        <p:spPr>
          <a:xfrm>
            <a:off x="1219200" y="41910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a:off x="1219200" y="48006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5400000">
            <a:off x="-533400" y="5105400"/>
            <a:ext cx="213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04006" y="5104606"/>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295400" y="4114800"/>
            <a:ext cx="45719" cy="7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95400" y="4724400"/>
            <a:ext cx="45719" cy="7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1000" y="6096000"/>
            <a:ext cx="2286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a</a:t>
            </a:r>
            <a:endParaRPr lang="en-US" sz="1400" dirty="0">
              <a:latin typeface="Times New Roman" pitchFamily="18" charset="0"/>
              <a:cs typeface="Times New Roman" pitchFamily="18" charset="0"/>
            </a:endParaRPr>
          </a:p>
        </p:txBody>
      </p:sp>
      <p:sp>
        <p:nvSpPr>
          <p:cNvPr id="11" name="TextBox 10"/>
          <p:cNvSpPr txBox="1"/>
          <p:nvPr/>
        </p:nvSpPr>
        <p:spPr>
          <a:xfrm>
            <a:off x="685800" y="6096000"/>
            <a:ext cx="2286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b</a:t>
            </a:r>
            <a:endParaRPr lang="en-US" sz="1400" dirty="0">
              <a:latin typeface="Times New Roman" pitchFamily="18" charset="0"/>
              <a:cs typeface="Times New Roman" pitchFamily="18" charset="0"/>
            </a:endParaRPr>
          </a:p>
        </p:txBody>
      </p:sp>
      <p:sp>
        <p:nvSpPr>
          <p:cNvPr id="12" name="TextBox 11"/>
          <p:cNvSpPr txBox="1"/>
          <p:nvPr/>
        </p:nvSpPr>
        <p:spPr>
          <a:xfrm>
            <a:off x="1371600" y="4572000"/>
            <a:ext cx="3810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b</a:t>
            </a:r>
            <a:r>
              <a:rPr lang="en-US" sz="1400" dirty="0" smtClean="0">
                <a:latin typeface="Times New Roman" pitchFamily="18" charset="0"/>
                <a:cs typeface="Times New Roman" pitchFamily="18" charset="0"/>
                <a:sym typeface="Symbol"/>
              </a:rPr>
              <a:t></a:t>
            </a:r>
            <a:endParaRPr lang="en-US" sz="1400" dirty="0">
              <a:latin typeface="Times New Roman" pitchFamily="18" charset="0"/>
              <a:cs typeface="Times New Roman" pitchFamily="18" charset="0"/>
            </a:endParaRPr>
          </a:p>
        </p:txBody>
      </p:sp>
      <p:sp>
        <p:nvSpPr>
          <p:cNvPr id="13" name="TextBox 12"/>
          <p:cNvSpPr txBox="1"/>
          <p:nvPr/>
        </p:nvSpPr>
        <p:spPr>
          <a:xfrm>
            <a:off x="1371600" y="3886200"/>
            <a:ext cx="3810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a</a:t>
            </a:r>
            <a:r>
              <a:rPr lang="en-US" sz="1400" dirty="0" smtClean="0">
                <a:latin typeface="Times New Roman" pitchFamily="18" charset="0"/>
                <a:cs typeface="Times New Roman" pitchFamily="18" charset="0"/>
                <a:sym typeface="Symbol"/>
              </a:rPr>
              <a:t></a:t>
            </a:r>
            <a:endParaRPr lang="en-US" sz="1400" dirty="0">
              <a:latin typeface="Times New Roman" pitchFamily="18" charset="0"/>
              <a:cs typeface="Times New Roman" pitchFamily="18" charset="0"/>
            </a:endParaRPr>
          </a:p>
        </p:txBody>
      </p:sp>
      <p:sp>
        <p:nvSpPr>
          <p:cNvPr id="14" name="Flowchart: Delay 13"/>
          <p:cNvSpPr/>
          <p:nvPr/>
        </p:nvSpPr>
        <p:spPr>
          <a:xfrm>
            <a:off x="2133600" y="5181600"/>
            <a:ext cx="304800" cy="304800"/>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14"/>
          <p:cNvSpPr/>
          <p:nvPr/>
        </p:nvSpPr>
        <p:spPr>
          <a:xfrm>
            <a:off x="2133600" y="4495800"/>
            <a:ext cx="304800" cy="304800"/>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533400" y="4572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62000" y="5105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 idx="3"/>
          </p:cNvCxnSpPr>
          <p:nvPr/>
        </p:nvCxnSpPr>
        <p:spPr>
          <a:xfrm rot="5400000" flipH="1" flipV="1">
            <a:off x="1238250" y="4476750"/>
            <a:ext cx="152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4" idx="3"/>
          </p:cNvCxnSpPr>
          <p:nvPr/>
        </p:nvCxnSpPr>
        <p:spPr>
          <a:xfrm rot="16200000" flipV="1">
            <a:off x="1314450" y="5048250"/>
            <a:ext cx="76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p:cNvCxnSpPr>
          <p:nvPr/>
        </p:nvCxnSpPr>
        <p:spPr>
          <a:xfrm rot="16200000" flipV="1">
            <a:off x="1255069" y="4688532"/>
            <a:ext cx="87359" cy="6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95400" y="4648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V="1">
            <a:off x="1233131" y="4024668"/>
            <a:ext cx="163559" cy="39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95400" y="39624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447800" y="49530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752600" y="52578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33400" y="54102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3"/>
          </p:cNvCxnSpPr>
          <p:nvPr/>
        </p:nvCxnSpPr>
        <p:spPr>
          <a:xfrm flipV="1">
            <a:off x="1752600" y="4724400"/>
            <a:ext cx="381000" cy="1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1524000" y="4267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828800" y="45720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Chevron 56"/>
          <p:cNvSpPr/>
          <p:nvPr/>
        </p:nvSpPr>
        <p:spPr>
          <a:xfrm>
            <a:off x="2743200" y="4724400"/>
            <a:ext cx="381000" cy="4572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p:cNvCxnSpPr>
            <a:stCxn id="15" idx="3"/>
          </p:cNvCxnSpPr>
          <p:nvPr/>
        </p:nvCxnSpPr>
        <p:spPr>
          <a:xfrm>
            <a:off x="2438400" y="4648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4" idx="3"/>
          </p:cNvCxnSpPr>
          <p:nvPr/>
        </p:nvCxnSpPr>
        <p:spPr>
          <a:xfrm>
            <a:off x="2438400" y="53340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2476500" y="47625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2476500" y="52197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590800"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90800" y="4876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124200" y="49530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352800" y="4800600"/>
            <a:ext cx="2286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F</a:t>
            </a:r>
            <a:endParaRPr lang="en-US" sz="1400" dirty="0">
              <a:latin typeface="Times New Roman" pitchFamily="18" charset="0"/>
              <a:cs typeface="Times New Roman" pitchFamily="18" charset="0"/>
            </a:endParaRPr>
          </a:p>
        </p:txBody>
      </p:sp>
      <p:graphicFrame>
        <p:nvGraphicFramePr>
          <p:cNvPr id="74" name="Table 73"/>
          <p:cNvGraphicFramePr>
            <a:graphicFrameLocks noGrp="1"/>
          </p:cNvGraphicFramePr>
          <p:nvPr/>
        </p:nvGraphicFramePr>
        <p:xfrm>
          <a:off x="5867400" y="1981200"/>
          <a:ext cx="1219200" cy="1962912"/>
        </p:xfrm>
        <a:graphic>
          <a:graphicData uri="http://schemas.openxmlformats.org/drawingml/2006/table">
            <a:tbl>
              <a:tblPr/>
              <a:tblGrid>
                <a:gridCol w="1219200"/>
              </a:tblGrid>
              <a:tr h="171450">
                <a:tc>
                  <a:txBody>
                    <a:bodyPr/>
                    <a:lstStyle/>
                    <a:p>
                      <a:pPr marL="0" marR="0" algn="just">
                        <a:lnSpc>
                          <a:spcPct val="115000"/>
                        </a:lnSpc>
                        <a:spcBef>
                          <a:spcPts val="0"/>
                        </a:spcBef>
                        <a:spcAft>
                          <a:spcPts val="0"/>
                        </a:spcAft>
                      </a:pPr>
                      <a:r>
                        <a:rPr lang="en-IN" sz="1400" dirty="0" smtClean="0">
                          <a:latin typeface="Times New Roman"/>
                          <a:ea typeface="Calibri"/>
                          <a:cs typeface="Times New Roman"/>
                        </a:rPr>
                        <a:t>Location </a:t>
                      </a:r>
                      <a:r>
                        <a:rPr lang="en-IN" sz="1400" dirty="0">
                          <a:latin typeface="Times New Roman"/>
                          <a:ea typeface="Calibri"/>
                          <a:cs typeface="Times New Roman"/>
                        </a:rPr>
                        <a:t>000</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marL="0" marR="0" algn="just">
                        <a:lnSpc>
                          <a:spcPct val="115000"/>
                        </a:lnSpc>
                        <a:spcBef>
                          <a:spcPts val="0"/>
                        </a:spcBef>
                        <a:spcAft>
                          <a:spcPts val="0"/>
                        </a:spcAft>
                      </a:pPr>
                      <a:r>
                        <a:rPr lang="en-IN" sz="1400" dirty="0" smtClean="0">
                          <a:latin typeface="Times New Roman"/>
                          <a:ea typeface="Calibri"/>
                          <a:cs typeface="Times New Roman"/>
                        </a:rPr>
                        <a:t>Location </a:t>
                      </a:r>
                      <a:r>
                        <a:rPr lang="en-IN" sz="1400" dirty="0">
                          <a:latin typeface="Times New Roman"/>
                          <a:ea typeface="Calibri"/>
                          <a:cs typeface="Times New Roman"/>
                        </a:rPr>
                        <a:t>001</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marL="0" marR="0" algn="just">
                        <a:lnSpc>
                          <a:spcPct val="115000"/>
                        </a:lnSpc>
                        <a:spcBef>
                          <a:spcPts val="0"/>
                        </a:spcBef>
                        <a:spcAft>
                          <a:spcPts val="0"/>
                        </a:spcAft>
                      </a:pPr>
                      <a:r>
                        <a:rPr lang="en-IN" sz="1400" dirty="0" smtClean="0">
                          <a:latin typeface="Times New Roman"/>
                          <a:ea typeface="Calibri"/>
                          <a:cs typeface="Times New Roman"/>
                        </a:rPr>
                        <a:t>Location </a:t>
                      </a:r>
                      <a:r>
                        <a:rPr lang="en-IN" sz="1400" dirty="0">
                          <a:latin typeface="Times New Roman"/>
                          <a:ea typeface="Calibri"/>
                          <a:cs typeface="Times New Roman"/>
                        </a:rPr>
                        <a:t>010</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marL="0" marR="0" algn="just">
                        <a:lnSpc>
                          <a:spcPct val="115000"/>
                        </a:lnSpc>
                        <a:spcBef>
                          <a:spcPts val="0"/>
                        </a:spcBef>
                        <a:spcAft>
                          <a:spcPts val="0"/>
                        </a:spcAft>
                      </a:pPr>
                      <a:r>
                        <a:rPr lang="en-IN" sz="1400" dirty="0" smtClean="0">
                          <a:latin typeface="Times New Roman"/>
                          <a:ea typeface="Calibri"/>
                          <a:cs typeface="Times New Roman"/>
                        </a:rPr>
                        <a:t>Location </a:t>
                      </a:r>
                      <a:r>
                        <a:rPr lang="en-IN" sz="1400" dirty="0">
                          <a:latin typeface="Times New Roman"/>
                          <a:ea typeface="Calibri"/>
                          <a:cs typeface="Times New Roman"/>
                        </a:rPr>
                        <a:t>011</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marL="0" marR="0" algn="just">
                        <a:lnSpc>
                          <a:spcPct val="115000"/>
                        </a:lnSpc>
                        <a:spcBef>
                          <a:spcPts val="0"/>
                        </a:spcBef>
                        <a:spcAft>
                          <a:spcPts val="0"/>
                        </a:spcAft>
                      </a:pPr>
                      <a:r>
                        <a:rPr lang="en-IN" sz="1400" dirty="0" smtClean="0">
                          <a:latin typeface="Times New Roman"/>
                          <a:ea typeface="Calibri"/>
                          <a:cs typeface="Times New Roman"/>
                        </a:rPr>
                        <a:t>Location </a:t>
                      </a:r>
                      <a:r>
                        <a:rPr lang="en-IN" sz="1400" dirty="0">
                          <a:latin typeface="Times New Roman"/>
                          <a:ea typeface="Calibri"/>
                          <a:cs typeface="Times New Roman"/>
                        </a:rPr>
                        <a:t>100</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marL="0" marR="0" algn="just">
                        <a:lnSpc>
                          <a:spcPct val="115000"/>
                        </a:lnSpc>
                        <a:spcBef>
                          <a:spcPts val="0"/>
                        </a:spcBef>
                        <a:spcAft>
                          <a:spcPts val="0"/>
                        </a:spcAft>
                      </a:pPr>
                      <a:r>
                        <a:rPr lang="en-IN" sz="1400" dirty="0" smtClean="0">
                          <a:latin typeface="Times New Roman"/>
                          <a:ea typeface="Calibri"/>
                          <a:cs typeface="Times New Roman"/>
                        </a:rPr>
                        <a:t>Location </a:t>
                      </a:r>
                      <a:r>
                        <a:rPr lang="en-IN" sz="1400" dirty="0">
                          <a:latin typeface="Times New Roman"/>
                          <a:ea typeface="Calibri"/>
                          <a:cs typeface="Times New Roman"/>
                        </a:rPr>
                        <a:t>101</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marL="0" marR="0" algn="just">
                        <a:lnSpc>
                          <a:spcPct val="115000"/>
                        </a:lnSpc>
                        <a:spcBef>
                          <a:spcPts val="0"/>
                        </a:spcBef>
                        <a:spcAft>
                          <a:spcPts val="0"/>
                        </a:spcAft>
                      </a:pPr>
                      <a:r>
                        <a:rPr lang="en-IN" sz="1400" dirty="0" smtClean="0">
                          <a:latin typeface="Times New Roman"/>
                          <a:ea typeface="Calibri"/>
                          <a:cs typeface="Times New Roman"/>
                        </a:rPr>
                        <a:t>Location </a:t>
                      </a:r>
                      <a:r>
                        <a:rPr lang="en-IN" sz="1400" dirty="0">
                          <a:latin typeface="Times New Roman"/>
                          <a:ea typeface="Calibri"/>
                          <a:cs typeface="Times New Roman"/>
                        </a:rPr>
                        <a:t>110</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marL="0" marR="0" algn="just">
                        <a:lnSpc>
                          <a:spcPct val="115000"/>
                        </a:lnSpc>
                        <a:spcBef>
                          <a:spcPts val="0"/>
                        </a:spcBef>
                        <a:spcAft>
                          <a:spcPts val="0"/>
                        </a:spcAft>
                      </a:pPr>
                      <a:r>
                        <a:rPr lang="en-IN" sz="1400" dirty="0" smtClean="0">
                          <a:latin typeface="Times New Roman"/>
                          <a:ea typeface="Calibri"/>
                          <a:cs typeface="Times New Roman"/>
                        </a:rPr>
                        <a:t>Location </a:t>
                      </a:r>
                      <a:r>
                        <a:rPr lang="en-IN" sz="1400" dirty="0">
                          <a:latin typeface="Times New Roman"/>
                          <a:ea typeface="Calibri"/>
                          <a:cs typeface="Times New Roman"/>
                        </a:rPr>
                        <a:t>111</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5" name="Text Box 15"/>
          <p:cNvSpPr txBox="1">
            <a:spLocks noChangeArrowheads="1"/>
          </p:cNvSpPr>
          <p:nvPr/>
        </p:nvSpPr>
        <p:spPr bwMode="auto">
          <a:xfrm>
            <a:off x="533400" y="1981200"/>
            <a:ext cx="761999" cy="428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808080"/>
                </a:solidFill>
                <a:effectLst/>
                <a:latin typeface="Times New Roman" pitchFamily="18" charset="0"/>
                <a:ea typeface="Calibri" pitchFamily="34" charset="0"/>
                <a:cs typeface="Times New Roman" pitchFamily="18" charset="0"/>
              </a:rPr>
              <a:t>Input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808080"/>
                </a:solidFill>
                <a:effectLst/>
                <a:latin typeface="Times New Roman" pitchFamily="18" charset="0"/>
                <a:ea typeface="Calibri" pitchFamily="34" charset="0"/>
                <a:cs typeface="Times New Roman" pitchFamily="18" charset="0"/>
              </a:rPr>
              <a:t>device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6" name="Text Box 14"/>
          <p:cNvSpPr txBox="1">
            <a:spLocks noChangeArrowheads="1"/>
          </p:cNvSpPr>
          <p:nvPr/>
        </p:nvSpPr>
        <p:spPr bwMode="auto">
          <a:xfrm>
            <a:off x="3354387" y="2041525"/>
            <a:ext cx="623888" cy="4254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Output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device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 name="Text Box 13"/>
          <p:cNvSpPr txBox="1">
            <a:spLocks noChangeArrowheads="1"/>
          </p:cNvSpPr>
          <p:nvPr/>
        </p:nvSpPr>
        <p:spPr bwMode="auto">
          <a:xfrm>
            <a:off x="2066925" y="2133600"/>
            <a:ext cx="527050" cy="263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8" name="Text Box 12"/>
          <p:cNvSpPr txBox="1">
            <a:spLocks noChangeArrowheads="1"/>
          </p:cNvSpPr>
          <p:nvPr/>
        </p:nvSpPr>
        <p:spPr bwMode="auto">
          <a:xfrm>
            <a:off x="2030412" y="2470150"/>
            <a:ext cx="527050" cy="263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ALU</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9" name="Text Box 11"/>
          <p:cNvSpPr txBox="1">
            <a:spLocks noChangeArrowheads="1"/>
          </p:cNvSpPr>
          <p:nvPr/>
        </p:nvSpPr>
        <p:spPr bwMode="auto">
          <a:xfrm>
            <a:off x="1957387" y="2813050"/>
            <a:ext cx="712788" cy="263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Registers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 name="Text Box 10"/>
          <p:cNvSpPr txBox="1">
            <a:spLocks noChangeArrowheads="1"/>
          </p:cNvSpPr>
          <p:nvPr/>
        </p:nvSpPr>
        <p:spPr bwMode="auto">
          <a:xfrm>
            <a:off x="1981200" y="3324225"/>
            <a:ext cx="688975"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Memory unit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1" name="Text Box 6"/>
          <p:cNvSpPr txBox="1">
            <a:spLocks noChangeArrowheads="1"/>
          </p:cNvSpPr>
          <p:nvPr/>
        </p:nvSpPr>
        <p:spPr bwMode="auto">
          <a:xfrm>
            <a:off x="2062162" y="1871663"/>
            <a:ext cx="495300" cy="2619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CPU</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 name="AutoShape 5"/>
          <p:cNvSpPr>
            <a:spLocks noChangeShapeType="1"/>
          </p:cNvSpPr>
          <p:nvPr/>
        </p:nvSpPr>
        <p:spPr bwMode="auto">
          <a:xfrm flipV="1">
            <a:off x="2563812" y="3079750"/>
            <a:ext cx="0" cy="2476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83" name="AutoShape 4"/>
          <p:cNvSpPr>
            <a:spLocks noChangeShapeType="1"/>
          </p:cNvSpPr>
          <p:nvPr/>
        </p:nvSpPr>
        <p:spPr bwMode="auto">
          <a:xfrm>
            <a:off x="2794000" y="2286000"/>
            <a:ext cx="56515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84" name="AutoShape 3"/>
          <p:cNvSpPr>
            <a:spLocks noChangeShapeType="1"/>
          </p:cNvSpPr>
          <p:nvPr/>
        </p:nvSpPr>
        <p:spPr bwMode="auto">
          <a:xfrm>
            <a:off x="1290637" y="2286000"/>
            <a:ext cx="58102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85" name="AutoShape 2"/>
          <p:cNvSpPr>
            <a:spLocks noChangeShapeType="1"/>
          </p:cNvSpPr>
          <p:nvPr/>
        </p:nvSpPr>
        <p:spPr bwMode="auto">
          <a:xfrm>
            <a:off x="2071687" y="3081338"/>
            <a:ext cx="9525" cy="2476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86" name="AutoShape 1"/>
          <p:cNvSpPr>
            <a:spLocks noChangeShapeType="1"/>
          </p:cNvSpPr>
          <p:nvPr/>
        </p:nvSpPr>
        <p:spPr bwMode="auto">
          <a:xfrm>
            <a:off x="1871662" y="1871663"/>
            <a:ext cx="922338"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87" name="Straight Connector 86"/>
          <p:cNvCxnSpPr/>
          <p:nvPr/>
        </p:nvCxnSpPr>
        <p:spPr>
          <a:xfrm>
            <a:off x="2098661" y="2147869"/>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1205686" y="2540778"/>
            <a:ext cx="13573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2135174" y="2539984"/>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90" name="AutoShape 1"/>
          <p:cNvSpPr>
            <a:spLocks noChangeShapeType="1"/>
          </p:cNvSpPr>
          <p:nvPr/>
        </p:nvSpPr>
        <p:spPr bwMode="auto">
          <a:xfrm>
            <a:off x="1884347" y="3219439"/>
            <a:ext cx="922338"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1" name="TextBox 90"/>
          <p:cNvSpPr txBox="1"/>
          <p:nvPr/>
        </p:nvSpPr>
        <p:spPr>
          <a:xfrm>
            <a:off x="914400" y="5791200"/>
            <a:ext cx="5334000" cy="369332"/>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a:t>
            </a:r>
            <a:r>
              <a:rPr lang="en-US" dirty="0" err="1" smtClean="0">
                <a:latin typeface="Times New Roman" pitchFamily="18" charset="0"/>
                <a:cs typeface="Times New Roman" pitchFamily="18" charset="0"/>
              </a:rPr>
              <a:t>ab</a:t>
            </a:r>
            <a:r>
              <a:rPr lang="en-US" dirty="0"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sym typeface="Symbol"/>
              </a:rPr>
              <a:t>ab</a:t>
            </a:r>
            <a:r>
              <a:rPr lang="en-US" dirty="0" smtClean="0">
                <a:latin typeface="Times New Roman" pitchFamily="18" charset="0"/>
                <a:cs typeface="Times New Roman" pitchFamily="18" charset="0"/>
                <a:sym typeface="Symbol"/>
              </a:rPr>
              <a:t>; Realize F using two input logic gates</a:t>
            </a:r>
            <a:endParaRPr lang="en-US" dirty="0">
              <a:latin typeface="Times New Roman" pitchFamily="18" charset="0"/>
              <a:cs typeface="Times New Roman" pitchFamily="18" charset="0"/>
            </a:endParaRPr>
          </a:p>
        </p:txBody>
      </p:sp>
      <p:cxnSp>
        <p:nvCxnSpPr>
          <p:cNvPr id="93" name="Straight Arrow Connector 92"/>
          <p:cNvCxnSpPr/>
          <p:nvPr/>
        </p:nvCxnSpPr>
        <p:spPr>
          <a:xfrm>
            <a:off x="49530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9530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953000" y="2590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086600" y="21336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86600" y="23622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7086600" y="25908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086600" y="28194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flipH="1" flipV="1">
            <a:off x="6134894" y="42283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114800" y="2133600"/>
            <a:ext cx="838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Address </a:t>
            </a:r>
            <a:endParaRPr lang="en-US" sz="1400" dirty="0">
              <a:latin typeface="Times New Roman" pitchFamily="18" charset="0"/>
              <a:cs typeface="Times New Roman" pitchFamily="18" charset="0"/>
            </a:endParaRPr>
          </a:p>
        </p:txBody>
      </p:sp>
      <p:sp>
        <p:nvSpPr>
          <p:cNvPr id="104" name="TextBox 103"/>
          <p:cNvSpPr txBox="1"/>
          <p:nvPr/>
        </p:nvSpPr>
        <p:spPr>
          <a:xfrm>
            <a:off x="7924800" y="2133600"/>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Data </a:t>
            </a:r>
            <a:endParaRPr lang="en-US" sz="1400" dirty="0">
              <a:latin typeface="Times New Roman" pitchFamily="18" charset="0"/>
              <a:cs typeface="Times New Roman" pitchFamily="18" charset="0"/>
            </a:endParaRPr>
          </a:p>
        </p:txBody>
      </p:sp>
      <p:sp>
        <p:nvSpPr>
          <p:cNvPr id="105" name="Right Brace 104"/>
          <p:cNvSpPr/>
          <p:nvPr/>
        </p:nvSpPr>
        <p:spPr>
          <a:xfrm>
            <a:off x="7772400" y="2133600"/>
            <a:ext cx="762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Left Brace 105"/>
          <p:cNvSpPr/>
          <p:nvPr/>
        </p:nvSpPr>
        <p:spPr>
          <a:xfrm>
            <a:off x="4800600" y="2133600"/>
            <a:ext cx="762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p:cNvSpPr txBox="1"/>
          <p:nvPr/>
        </p:nvSpPr>
        <p:spPr>
          <a:xfrm>
            <a:off x="6096000" y="4495800"/>
            <a:ext cx="8382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Control</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7630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If a C function contains more than one function then one of these functions must be main() as program execution always begins with main()</a:t>
            </a:r>
          </a:p>
          <a:p>
            <a:r>
              <a:rPr lang="en-US" dirty="0" smtClean="0">
                <a:latin typeface="Times New Roman" pitchFamily="18" charset="0"/>
                <a:cs typeface="Times New Roman" pitchFamily="18" charset="0"/>
              </a:rPr>
              <a:t>No limit about the number of functions that might be present in a C program</a:t>
            </a:r>
          </a:p>
          <a:p>
            <a:r>
              <a:rPr lang="en-US" dirty="0" smtClean="0">
                <a:latin typeface="Times New Roman" pitchFamily="18" charset="0"/>
                <a:cs typeface="Times New Roman" pitchFamily="18" charset="0"/>
              </a:rPr>
              <a:t>Each function in a program is called in the sequence specified by the function calls in main()</a:t>
            </a:r>
          </a:p>
          <a:p>
            <a:r>
              <a:rPr lang="en-US" dirty="0" smtClean="0">
                <a:latin typeface="Times New Roman" pitchFamily="18" charset="0"/>
                <a:cs typeface="Times New Roman" pitchFamily="18" charset="0"/>
              </a:rPr>
              <a:t>After the execution of each function control returns to main()</a:t>
            </a:r>
            <a:endParaRPr lang="en-US" dirty="0">
              <a:latin typeface="Times New Roman" pitchFamily="18" charset="0"/>
              <a:cs typeface="Times New Roman" pitchFamily="18" charset="0"/>
            </a:endParaRPr>
          </a:p>
        </p:txBody>
      </p:sp>
      <p:sp>
        <p:nvSpPr>
          <p:cNvPr id="4" name="TextBox 3"/>
          <p:cNvSpPr txBox="1"/>
          <p:nvPr/>
        </p:nvSpPr>
        <p:spPr>
          <a:xfrm>
            <a:off x="4876800" y="2438400"/>
            <a:ext cx="2514600"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Output</a:t>
            </a:r>
          </a:p>
          <a:p>
            <a:r>
              <a:rPr lang="en-US" dirty="0" smtClean="0">
                <a:latin typeface="Times New Roman" pitchFamily="18" charset="0"/>
                <a:cs typeface="Times New Roman" pitchFamily="18" charset="0"/>
              </a:rPr>
              <a:t>I am in main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 am in </a:t>
            </a:r>
            <a:r>
              <a:rPr lang="en-US" dirty="0" err="1" smtClean="0">
                <a:latin typeface="Times New Roman" pitchFamily="18" charset="0"/>
                <a:cs typeface="Times New Roman" pitchFamily="18" charset="0"/>
              </a:rPr>
              <a:t>italy</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 am in brazil</a:t>
            </a:r>
          </a:p>
          <a:p>
            <a:r>
              <a:rPr lang="en-US" dirty="0" smtClean="0">
                <a:latin typeface="Times New Roman" pitchFamily="18" charset="0"/>
                <a:cs typeface="Times New Roman" pitchFamily="18" charset="0"/>
              </a:rPr>
              <a:t>I am in </a:t>
            </a:r>
            <a:r>
              <a:rPr lang="en-US" dirty="0" err="1" smtClean="0">
                <a:latin typeface="Times New Roman" pitchFamily="18" charset="0"/>
                <a:cs typeface="Times New Roman" pitchFamily="18" charset="0"/>
              </a:rPr>
              <a:t>argentina</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 am back in </a:t>
            </a:r>
            <a:r>
              <a:rPr lang="en-US" dirty="0" err="1" smtClean="0">
                <a:latin typeface="Times New Roman" pitchFamily="18" charset="0"/>
                <a:cs typeface="Times New Roman" pitchFamily="18" charset="0"/>
              </a:rPr>
              <a:t>italy</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 am finally back in main</a:t>
            </a:r>
          </a:p>
        </p:txBody>
      </p:sp>
      <p:sp>
        <p:nvSpPr>
          <p:cNvPr id="5" name="TextBox 4"/>
          <p:cNvSpPr txBox="1"/>
          <p:nvPr/>
        </p:nvSpPr>
        <p:spPr>
          <a:xfrm>
            <a:off x="381000" y="1752336"/>
            <a:ext cx="3810000" cy="3970318"/>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argentina</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(“I am in </a:t>
            </a:r>
            <a:r>
              <a:rPr lang="en-US" dirty="0" err="1">
                <a:latin typeface="Times New Roman" pitchFamily="18" charset="0"/>
                <a:cs typeface="Times New Roman" pitchFamily="18" charset="0"/>
              </a:rPr>
              <a:t>argentina</a:t>
            </a:r>
            <a:r>
              <a:rPr lang="en-US" dirty="0">
                <a:latin typeface="Times New Roman" pitchFamily="18" charset="0"/>
                <a:cs typeface="Times New Roman" pitchFamily="18" charset="0"/>
              </a:rPr>
              <a:t>\n”);}</a:t>
            </a:r>
          </a:p>
          <a:p>
            <a:r>
              <a:rPr lang="en-US" dirty="0">
                <a:latin typeface="Times New Roman" pitchFamily="18" charset="0"/>
                <a:cs typeface="Times New Roman" pitchFamily="18" charset="0"/>
              </a:rPr>
              <a:t>void brazil()</a:t>
            </a:r>
          </a:p>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(“I am in brazil\n”);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argentina</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void </a:t>
            </a:r>
            <a:r>
              <a:rPr lang="en-US" dirty="0" err="1" smtClean="0">
                <a:latin typeface="Times New Roman" pitchFamily="18" charset="0"/>
                <a:cs typeface="Times New Roman" pitchFamily="18" charset="0"/>
              </a:rPr>
              <a:t>italy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(“I am in </a:t>
            </a:r>
            <a:r>
              <a:rPr lang="en-US" dirty="0" err="1" smtClean="0">
                <a:latin typeface="Times New Roman" pitchFamily="18" charset="0"/>
                <a:cs typeface="Times New Roman" pitchFamily="18" charset="0"/>
              </a:rPr>
              <a:t>italy</a:t>
            </a:r>
            <a:r>
              <a:rPr lang="en-US" dirty="0" smtClean="0">
                <a:latin typeface="Times New Roman" pitchFamily="18" charset="0"/>
                <a:cs typeface="Times New Roman" pitchFamily="18" charset="0"/>
              </a:rPr>
              <a:t>\n”)</a:t>
            </a:r>
          </a:p>
          <a:p>
            <a:r>
              <a:rPr lang="en-US" dirty="0" smtClean="0">
                <a:latin typeface="Times New Roman" pitchFamily="18" charset="0"/>
                <a:cs typeface="Times New Roman" pitchFamily="18" charset="0"/>
              </a:rPr>
              <a:t>brazil();</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(“I am back in </a:t>
            </a:r>
            <a:r>
              <a:rPr lang="en-US" dirty="0" err="1" smtClean="0">
                <a:latin typeface="Times New Roman" pitchFamily="18" charset="0"/>
                <a:cs typeface="Times New Roman" pitchFamily="18" charset="0"/>
              </a:rPr>
              <a:t>italy</a:t>
            </a:r>
            <a:r>
              <a:rPr lang="en-US" dirty="0" smtClean="0">
                <a:latin typeface="Times New Roman" pitchFamily="18" charset="0"/>
                <a:cs typeface="Times New Roman" pitchFamily="18" charset="0"/>
              </a:rPr>
              <a:t>\n”);}</a:t>
            </a: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main()                                                     </a:t>
            </a:r>
          </a:p>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(“I am in main\n”);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italy</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(“I am finally back in main\n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632311"/>
          </a:xfrm>
          <a:prstGeom prst="rect">
            <a:avLst/>
          </a:prstGeom>
          <a:noFill/>
        </p:spPr>
        <p:txBody>
          <a:bodyPr wrap="square" rtlCol="0">
            <a:spAutoFit/>
          </a:bodyPr>
          <a:lstStyle/>
          <a:p>
            <a:r>
              <a:rPr lang="en-US" b="1" dirty="0" smtClean="0">
                <a:latin typeface="Times New Roman" pitchFamily="18" charset="0"/>
                <a:cs typeface="Times New Roman" pitchFamily="18" charset="0"/>
              </a:rPr>
              <a:t>Function call</a:t>
            </a:r>
          </a:p>
          <a:p>
            <a:r>
              <a:rPr lang="en-US" dirty="0" smtClean="0">
                <a:latin typeface="Times New Roman" pitchFamily="18" charset="0"/>
                <a:cs typeface="Times New Roman" pitchFamily="18" charset="0"/>
              </a:rPr>
              <a:t>A function gets called when the function name is followed by a semicolon</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argentina</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function is defined when function name is followed by a pair of braces in which one or more statements may be present</a:t>
            </a:r>
          </a:p>
          <a:p>
            <a:r>
              <a:rPr lang="en-US" dirty="0" err="1">
                <a:latin typeface="Times New Roman" pitchFamily="18" charset="0"/>
                <a:cs typeface="Times New Roman" pitchFamily="18" charset="0"/>
              </a:rPr>
              <a:t>a</a:t>
            </a:r>
            <a:r>
              <a:rPr lang="en-US" dirty="0" err="1" smtClean="0">
                <a:latin typeface="Times New Roman" pitchFamily="18" charset="0"/>
                <a:cs typeface="Times New Roman" pitchFamily="18" charset="0"/>
              </a:rPr>
              <a:t>rgentina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{statement1;</a:t>
            </a:r>
          </a:p>
          <a:p>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tatement2;</a:t>
            </a:r>
          </a:p>
          <a:p>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tatement3;}</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function can be called from any other function. Even main() can be called from other functions</a:t>
            </a: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message(){</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("ABCDEF\n");</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void main() </a:t>
            </a:r>
          </a:p>
          <a:p>
            <a:r>
              <a:rPr lang="en-US" dirty="0" smtClean="0">
                <a:latin typeface="Times New Roman" pitchFamily="18" charset="0"/>
                <a:cs typeface="Times New Roman" pitchFamily="18" charset="0"/>
              </a:rPr>
              <a:t>{message();}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5355312"/>
          </a:xfrm>
          <a:prstGeom prst="rect">
            <a:avLst/>
          </a:prstGeom>
          <a:noFill/>
        </p:spPr>
        <p:txBody>
          <a:bodyPr wrap="square" rtlCol="0">
            <a:spAutoFit/>
          </a:bodyPr>
          <a:lstStyle/>
          <a:p>
            <a:r>
              <a:rPr lang="en-US" dirty="0" smtClean="0">
                <a:latin typeface="Times New Roman" pitchFamily="18" charset="0"/>
                <a:cs typeface="Times New Roman" pitchFamily="18" charset="0"/>
              </a:rPr>
              <a:t>A function can be called any number of times</a:t>
            </a:r>
          </a:p>
          <a:p>
            <a:r>
              <a:rPr lang="en-US" dirty="0" smtClean="0">
                <a:latin typeface="Times New Roman" pitchFamily="18" charset="0"/>
                <a:cs typeface="Times New Roman" pitchFamily="18" charset="0"/>
              </a:rPr>
              <a:t>void message()</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(“CVCVCV\n”);}</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{message();</a:t>
            </a:r>
          </a:p>
          <a:p>
            <a:r>
              <a:rPr lang="en-US" dirty="0" smtClean="0">
                <a:latin typeface="Times New Roman" pitchFamily="18" charset="0"/>
                <a:cs typeface="Times New Roman" pitchFamily="18" charset="0"/>
              </a:rPr>
              <a:t>  message();}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order in which the functions are defined in a program and the order in which they get called need not necessarily be same</a:t>
            </a:r>
          </a:p>
          <a:p>
            <a:r>
              <a:rPr lang="en-US" dirty="0" smtClean="0">
                <a:latin typeface="Times New Roman" pitchFamily="18" charset="0"/>
                <a:cs typeface="Times New Roman" pitchFamily="18" charset="0"/>
              </a:rPr>
              <a:t> message2()</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(“ABABAB\n”);}</a:t>
            </a:r>
          </a:p>
          <a:p>
            <a:r>
              <a:rPr lang="en-US" dirty="0" smtClean="0">
                <a:latin typeface="Times New Roman" pitchFamily="18" charset="0"/>
                <a:cs typeface="Times New Roman" pitchFamily="18" charset="0"/>
              </a:rPr>
              <a:t> message1()</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(“PQPQPQ\n”);}</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{message1();</a:t>
            </a:r>
          </a:p>
          <a:p>
            <a:r>
              <a:rPr lang="en-US" dirty="0" smtClean="0">
                <a:latin typeface="Times New Roman" pitchFamily="18" charset="0"/>
                <a:cs typeface="Times New Roman" pitchFamily="18" charset="0"/>
              </a:rPr>
              <a:t> message2();}</a:t>
            </a: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essage1() is called before message2(), but message2() is defined before message1().</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 function can called itself, such a process is called recursion.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7693"/>
            <a:ext cx="8686800" cy="6740307"/>
          </a:xfrm>
          <a:prstGeom prst="rect">
            <a:avLst/>
          </a:prstGeom>
          <a:noFill/>
        </p:spPr>
        <p:txBody>
          <a:bodyPr wrap="square" rtlCol="0">
            <a:spAutoFit/>
          </a:bodyPr>
          <a:lstStyle/>
          <a:p>
            <a:r>
              <a:rPr lang="en-US" dirty="0" smtClean="0">
                <a:latin typeface="Times New Roman" pitchFamily="18" charset="0"/>
                <a:cs typeface="Times New Roman" pitchFamily="18" charset="0"/>
              </a:rPr>
              <a:t>A function can be called from other function but a function can not be defined in another function.</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(“ABABAB\n”);</a:t>
            </a:r>
          </a:p>
          <a:p>
            <a:r>
              <a:rPr lang="en-US" dirty="0" err="1" smtClean="0">
                <a:latin typeface="Times New Roman" pitchFamily="18" charset="0"/>
                <a:cs typeface="Times New Roman" pitchFamily="18" charset="0"/>
              </a:rPr>
              <a:t>argentina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(“CDCDCD\n”);}}</a:t>
            </a:r>
          </a:p>
          <a:p>
            <a:r>
              <a:rPr lang="en-US" dirty="0" smtClean="0">
                <a:latin typeface="Times New Roman" pitchFamily="18" charset="0"/>
                <a:cs typeface="Times New Roman" pitchFamily="18" charset="0"/>
              </a:rPr>
              <a:t>This is wrong as </a:t>
            </a:r>
            <a:r>
              <a:rPr lang="en-US" dirty="0" err="1" smtClean="0">
                <a:latin typeface="Times New Roman" pitchFamily="18" charset="0"/>
                <a:cs typeface="Times New Roman" pitchFamily="18" charset="0"/>
              </a:rPr>
              <a:t>argentina</a:t>
            </a:r>
            <a:r>
              <a:rPr lang="en-US" dirty="0" smtClean="0">
                <a:latin typeface="Times New Roman" pitchFamily="18" charset="0"/>
                <a:cs typeface="Times New Roman" pitchFamily="18" charset="0"/>
              </a:rPr>
              <a:t>() is defined inside main()</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There are basically two types of functions</a:t>
            </a:r>
          </a:p>
          <a:p>
            <a:r>
              <a:rPr lang="en-US" dirty="0" smtClean="0">
                <a:latin typeface="Times New Roman" pitchFamily="18" charset="0"/>
                <a:cs typeface="Times New Roman" pitchFamily="18" charset="0"/>
              </a:rPr>
              <a:t>Library functions: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 etc.</a:t>
            </a:r>
          </a:p>
          <a:p>
            <a:r>
              <a:rPr lang="en-US" dirty="0" smtClean="0">
                <a:latin typeface="Times New Roman" pitchFamily="18" charset="0"/>
                <a:cs typeface="Times New Roman" pitchFamily="18" charset="0"/>
              </a:rPr>
              <a:t>User defined functions: </a:t>
            </a:r>
            <a:r>
              <a:rPr lang="en-US" dirty="0" err="1" smtClean="0">
                <a:latin typeface="Times New Roman" pitchFamily="18" charset="0"/>
                <a:cs typeface="Times New Roman" pitchFamily="18" charset="0"/>
              </a:rPr>
              <a:t>argentina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italy</a:t>
            </a:r>
            <a:r>
              <a:rPr lang="en-US" dirty="0" smtClean="0">
                <a:latin typeface="Times New Roman" pitchFamily="18" charset="0"/>
                <a:cs typeface="Times New Roman" pitchFamily="18" charset="0"/>
              </a:rPr>
              <a:t>() etc.</a:t>
            </a:r>
          </a:p>
          <a:p>
            <a:r>
              <a:rPr lang="en-US" dirty="0" smtClean="0">
                <a:latin typeface="Times New Roman" pitchFamily="18" charset="0"/>
                <a:cs typeface="Times New Roman" pitchFamily="18" charset="0"/>
              </a:rPr>
              <a:t>Library functions are grouped together and stored in library, written for us by people who writes compiler for us.</a:t>
            </a:r>
          </a:p>
          <a:p>
            <a:r>
              <a:rPr lang="en-US" dirty="0" smtClean="0">
                <a:latin typeface="Times New Roman" pitchFamily="18" charset="0"/>
                <a:cs typeface="Times New Roman" pitchFamily="18" charset="0"/>
              </a:rPr>
              <a:t>Compiler comes with a library of standard functions</a:t>
            </a:r>
          </a:p>
          <a:p>
            <a:r>
              <a:rPr lang="en-US" dirty="0" smtClean="0">
                <a:latin typeface="Times New Roman" pitchFamily="18" charset="0"/>
                <a:cs typeface="Times New Roman" pitchFamily="18" charset="0"/>
              </a:rPr>
              <a:t>Procedure of calling both types of function is exactly same</a:t>
            </a:r>
          </a:p>
          <a:p>
            <a:endParaRPr lang="en-US" dirty="0">
              <a:latin typeface="Times New Roman" pitchFamily="18" charset="0"/>
              <a:cs typeface="Times New Roman" pitchFamily="18" charset="0"/>
            </a:endParaRPr>
          </a:p>
          <a:p>
            <a:r>
              <a:rPr lang="en-US" u="sng" dirty="0" smtClean="0">
                <a:latin typeface="Times New Roman" pitchFamily="18" charset="0"/>
                <a:cs typeface="Times New Roman" pitchFamily="18" charset="0"/>
              </a:rPr>
              <a:t>Why use functions</a:t>
            </a:r>
          </a:p>
          <a:p>
            <a:r>
              <a:rPr lang="en-US" dirty="0" smtClean="0">
                <a:latin typeface="Times New Roman" pitchFamily="18" charset="0"/>
                <a:cs typeface="Times New Roman" pitchFamily="18" charset="0"/>
              </a:rPr>
              <a:t>Use of function avoids rewriting the same code over and over</a:t>
            </a:r>
          </a:p>
          <a:p>
            <a:r>
              <a:rPr lang="en-US" dirty="0" smtClean="0">
                <a:latin typeface="Times New Roman" pitchFamily="18" charset="0"/>
                <a:cs typeface="Times New Roman" pitchFamily="18" charset="0"/>
              </a:rPr>
              <a:t>Same function may be called from different program</a:t>
            </a:r>
          </a:p>
          <a:p>
            <a:r>
              <a:rPr lang="en-US" dirty="0" smtClean="0">
                <a:latin typeface="Times New Roman" pitchFamily="18" charset="0"/>
                <a:cs typeface="Times New Roman" pitchFamily="18" charset="0"/>
              </a:rPr>
              <a:t>Using function it becomes easier to write programs and keep track of what they are doing. If the operations of the program can be divided into separate activities and each activity is placed in a different function, then each could be written and checked more or less independently. Separating the code into modular functions also make the program easier to design and understand.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763000" cy="923330"/>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Passing values between functions</a:t>
            </a:r>
          </a:p>
          <a:p>
            <a:r>
              <a:rPr lang="en-IN" dirty="0" smtClean="0">
                <a:latin typeface="Times New Roman" panose="02020603050405020304" pitchFamily="18" charset="0"/>
                <a:cs typeface="Times New Roman" panose="02020603050405020304" pitchFamily="18" charset="0"/>
              </a:rPr>
              <a:t>The list of variables used inside the parenthesis in functions are called arguments or parameters.</a:t>
            </a:r>
          </a:p>
        </p:txBody>
      </p:sp>
      <p:sp>
        <p:nvSpPr>
          <p:cNvPr id="3" name="TextBox 2"/>
          <p:cNvSpPr txBox="1"/>
          <p:nvPr/>
        </p:nvSpPr>
        <p:spPr>
          <a:xfrm>
            <a:off x="228600" y="1185384"/>
            <a:ext cx="5029200" cy="2031325"/>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/*Sending and receiving values between functions*/</a:t>
            </a:r>
          </a:p>
          <a:p>
            <a:r>
              <a:rPr lang="en-IN" dirty="0" smtClean="0">
                <a:latin typeface="Times New Roman" panose="02020603050405020304" pitchFamily="18" charset="0"/>
                <a:cs typeface="Times New Roman" panose="02020603050405020304" pitchFamily="18" charset="0"/>
              </a:rPr>
              <a:t>void main()</a:t>
            </a:r>
          </a:p>
          <a:p>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 b, c, sum;</a:t>
            </a:r>
          </a:p>
          <a:p>
            <a:r>
              <a:rPr lang="en-IN" dirty="0" err="1">
                <a:latin typeface="Times New Roman" panose="02020603050405020304" pitchFamily="18" charset="0"/>
                <a:cs typeface="Times New Roman" panose="02020603050405020304" pitchFamily="18" charset="0"/>
              </a:rPr>
              <a:t>p</a:t>
            </a:r>
            <a:r>
              <a:rPr lang="en-IN" dirty="0" err="1" smtClean="0">
                <a:latin typeface="Times New Roman" panose="02020603050405020304" pitchFamily="18" charset="0"/>
                <a:cs typeface="Times New Roman" panose="02020603050405020304" pitchFamily="18" charset="0"/>
              </a:rPr>
              <a:t>rintf</a:t>
            </a:r>
            <a:r>
              <a:rPr lang="en-IN" dirty="0" smtClean="0">
                <a:latin typeface="Times New Roman" panose="02020603050405020304" pitchFamily="18" charset="0"/>
                <a:cs typeface="Times New Roman" panose="02020603050405020304" pitchFamily="18" charset="0"/>
              </a:rPr>
              <a:t>(“Enter any three numbers\n”);</a:t>
            </a:r>
          </a:p>
          <a:p>
            <a:r>
              <a:rPr lang="en-IN" dirty="0" err="1">
                <a:latin typeface="Times New Roman" panose="02020603050405020304" pitchFamily="18" charset="0"/>
                <a:cs typeface="Times New Roman" panose="02020603050405020304" pitchFamily="18" charset="0"/>
              </a:rPr>
              <a:t>s</a:t>
            </a:r>
            <a:r>
              <a:rPr lang="en-IN" dirty="0" err="1" smtClean="0">
                <a:latin typeface="Times New Roman" panose="02020603050405020304" pitchFamily="18" charset="0"/>
                <a:cs typeface="Times New Roman" panose="02020603050405020304" pitchFamily="18" charset="0"/>
              </a:rPr>
              <a:t>canf</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d%d%d</a:t>
            </a:r>
            <a:r>
              <a:rPr lang="en-IN" dirty="0" smtClean="0">
                <a:latin typeface="Times New Roman" panose="02020603050405020304" pitchFamily="18" charset="0"/>
                <a:cs typeface="Times New Roman" panose="02020603050405020304" pitchFamily="18" charset="0"/>
              </a:rPr>
              <a:t>”, &amp;a, &amp;b, &amp;c);</a:t>
            </a:r>
          </a:p>
          <a:p>
            <a:r>
              <a:rPr lang="en-IN" dirty="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um=</a:t>
            </a:r>
            <a:r>
              <a:rPr lang="en-IN" dirty="0" err="1" smtClean="0">
                <a:latin typeface="Times New Roman" panose="02020603050405020304" pitchFamily="18" charset="0"/>
                <a:cs typeface="Times New Roman" panose="02020603050405020304" pitchFamily="18" charset="0"/>
              </a:rPr>
              <a:t>calsum</a:t>
            </a:r>
            <a:r>
              <a:rPr lang="en-IN" dirty="0" smtClean="0">
                <a:latin typeface="Times New Roman" panose="02020603050405020304" pitchFamily="18" charset="0"/>
                <a:cs typeface="Times New Roman" panose="02020603050405020304" pitchFamily="18" charset="0"/>
              </a:rPr>
              <a:t>(a, b, c);</a:t>
            </a:r>
          </a:p>
          <a:p>
            <a:r>
              <a:rPr lang="en-IN" dirty="0" err="1">
                <a:latin typeface="Times New Roman" panose="02020603050405020304" pitchFamily="18" charset="0"/>
                <a:cs typeface="Times New Roman" panose="02020603050405020304" pitchFamily="18" charset="0"/>
              </a:rPr>
              <a:t>p</a:t>
            </a:r>
            <a:r>
              <a:rPr lang="en-IN" dirty="0" err="1" smtClean="0">
                <a:latin typeface="Times New Roman" panose="02020603050405020304" pitchFamily="18" charset="0"/>
                <a:cs typeface="Times New Roman" panose="02020603050405020304" pitchFamily="18" charset="0"/>
              </a:rPr>
              <a:t>rintf</a:t>
            </a:r>
            <a:r>
              <a:rPr lang="en-IN" dirty="0" smtClean="0">
                <a:latin typeface="Times New Roman" panose="02020603050405020304" pitchFamily="18" charset="0"/>
                <a:cs typeface="Times New Roman" panose="02020603050405020304" pitchFamily="18" charset="0"/>
              </a:rPr>
              <a:t>(“Sum=%d\n”, sum);}</a:t>
            </a:r>
          </a:p>
        </p:txBody>
      </p:sp>
      <p:sp>
        <p:nvSpPr>
          <p:cNvPr id="4" name="TextBox 3"/>
          <p:cNvSpPr txBox="1"/>
          <p:nvPr/>
        </p:nvSpPr>
        <p:spPr>
          <a:xfrm>
            <a:off x="5486400" y="1151930"/>
            <a:ext cx="2667000" cy="1477328"/>
          </a:xfrm>
          <a:prstGeom prst="rect">
            <a:avLst/>
          </a:prstGeom>
          <a:noFill/>
        </p:spPr>
        <p:txBody>
          <a:bodyPr wrap="square" rtlCol="0">
            <a:spAutoFit/>
          </a:bodyPr>
          <a:lstStyle/>
          <a:p>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calsum</a:t>
            </a:r>
            <a:r>
              <a:rPr lang="en-IN" dirty="0" smtClean="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y, z)</a:t>
            </a:r>
          </a:p>
          <a:p>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x, y, z;</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d;</a:t>
            </a:r>
          </a:p>
          <a:p>
            <a:r>
              <a:rPr lang="en-IN" dirty="0">
                <a:latin typeface="Times New Roman" panose="02020603050405020304" pitchFamily="18" charset="0"/>
                <a:cs typeface="Times New Roman" panose="02020603050405020304" pitchFamily="18" charset="0"/>
              </a:rPr>
              <a:t>d=</a:t>
            </a:r>
            <a:r>
              <a:rPr lang="en-IN" dirty="0" err="1">
                <a:latin typeface="Times New Roman" panose="02020603050405020304" pitchFamily="18" charset="0"/>
                <a:cs typeface="Times New Roman" panose="02020603050405020304" pitchFamily="18" charset="0"/>
              </a:rPr>
              <a:t>x+y+z</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return(d</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562600" y="2819400"/>
            <a:ext cx="17526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Input: 10, 20, 30</a:t>
            </a:r>
          </a:p>
          <a:p>
            <a:r>
              <a:rPr lang="en-IN" dirty="0">
                <a:latin typeface="Times New Roman" panose="02020603050405020304" pitchFamily="18" charset="0"/>
                <a:cs typeface="Times New Roman" panose="02020603050405020304" pitchFamily="18" charset="0"/>
              </a:rPr>
              <a:t>Output: </a:t>
            </a:r>
            <a:r>
              <a:rPr lang="en-IN" dirty="0" smtClean="0">
                <a:latin typeface="Times New Roman" panose="02020603050405020304" pitchFamily="18" charset="0"/>
                <a:cs typeface="Times New Roman" panose="02020603050405020304" pitchFamily="18" charset="0"/>
              </a:rPr>
              <a:t>Sum=60</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28600" y="3352800"/>
            <a:ext cx="8763000"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um=</a:t>
            </a:r>
            <a:r>
              <a:rPr lang="en-IN" dirty="0" err="1" smtClean="0">
                <a:latin typeface="Times New Roman" panose="02020603050405020304" pitchFamily="18" charset="0"/>
                <a:cs typeface="Times New Roman" panose="02020603050405020304" pitchFamily="18" charset="0"/>
              </a:rPr>
              <a:t>calsum</a:t>
            </a:r>
            <a:r>
              <a:rPr lang="en-IN" dirty="0" smtClean="0">
                <a:latin typeface="Times New Roman" panose="02020603050405020304" pitchFamily="18" charset="0"/>
                <a:cs typeface="Times New Roman" panose="02020603050405020304" pitchFamily="18" charset="0"/>
              </a:rPr>
              <a:t>(a, b, c); </a:t>
            </a:r>
          </a:p>
          <a:p>
            <a:r>
              <a:rPr lang="en-IN" dirty="0" smtClean="0">
                <a:latin typeface="Times New Roman" panose="02020603050405020304" pitchFamily="18" charset="0"/>
                <a:cs typeface="Times New Roman" panose="02020603050405020304" pitchFamily="18" charset="0"/>
              </a:rPr>
              <a:t>From function main() the values of a, b</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and c are passed on to the function </a:t>
            </a:r>
            <a:r>
              <a:rPr lang="en-IN" dirty="0" err="1" smtClean="0">
                <a:latin typeface="Times New Roman" panose="02020603050405020304" pitchFamily="18" charset="0"/>
                <a:cs typeface="Times New Roman" panose="02020603050405020304" pitchFamily="18" charset="0"/>
              </a:rPr>
              <a:t>calsum</a:t>
            </a:r>
            <a:r>
              <a:rPr lang="en-IN" dirty="0" smtClean="0">
                <a:latin typeface="Times New Roman" panose="02020603050405020304" pitchFamily="18" charset="0"/>
                <a:cs typeface="Times New Roman" panose="02020603050405020304" pitchFamily="18" charset="0"/>
              </a:rPr>
              <a:t>(), by making a call to the function </a:t>
            </a:r>
            <a:r>
              <a:rPr lang="en-IN" dirty="0" err="1" smtClean="0">
                <a:latin typeface="Times New Roman" panose="02020603050405020304" pitchFamily="18" charset="0"/>
                <a:cs typeface="Times New Roman" panose="02020603050405020304" pitchFamily="18" charset="0"/>
              </a:rPr>
              <a:t>calsum</a:t>
            </a:r>
            <a:r>
              <a:rPr lang="en-IN" dirty="0" smtClean="0">
                <a:latin typeface="Times New Roman" panose="02020603050405020304" pitchFamily="18" charset="0"/>
                <a:cs typeface="Times New Roman" panose="02020603050405020304" pitchFamily="18" charset="0"/>
              </a:rPr>
              <a:t>() and mentioning a, b and c in the parenthesis.</a:t>
            </a:r>
          </a:p>
          <a:p>
            <a:r>
              <a:rPr lang="en-IN" dirty="0" smtClean="0">
                <a:latin typeface="Times New Roman" panose="02020603050405020304" pitchFamily="18" charset="0"/>
                <a:cs typeface="Times New Roman" panose="02020603050405020304" pitchFamily="18" charset="0"/>
              </a:rPr>
              <a:t>In the </a:t>
            </a:r>
            <a:r>
              <a:rPr lang="en-IN" dirty="0" err="1" smtClean="0">
                <a:latin typeface="Times New Roman" panose="02020603050405020304" pitchFamily="18" charset="0"/>
                <a:cs typeface="Times New Roman" panose="02020603050405020304" pitchFamily="18" charset="0"/>
              </a:rPr>
              <a:t>calsum</a:t>
            </a:r>
            <a:r>
              <a:rPr lang="en-IN" dirty="0" smtClean="0">
                <a:latin typeface="Times New Roman" panose="02020603050405020304" pitchFamily="18" charset="0"/>
                <a:cs typeface="Times New Roman" panose="02020603050405020304" pitchFamily="18" charset="0"/>
              </a:rPr>
              <a:t>() function these three values get collected in three variables x, y and z.</a:t>
            </a:r>
          </a:p>
          <a:p>
            <a:r>
              <a:rPr lang="en-IN" dirty="0" err="1" smtClean="0">
                <a:latin typeface="Times New Roman" panose="02020603050405020304" pitchFamily="18" charset="0"/>
                <a:cs typeface="Times New Roman" panose="02020603050405020304" pitchFamily="18" charset="0"/>
              </a:rPr>
              <a:t>calsum</a:t>
            </a:r>
            <a:r>
              <a:rPr lang="en-IN" dirty="0" smtClean="0">
                <a:latin typeface="Times New Roman" panose="02020603050405020304" pitchFamily="18" charset="0"/>
                <a:cs typeface="Times New Roman" panose="02020603050405020304" pitchFamily="18" charset="0"/>
              </a:rPr>
              <a:t>(x, y, z)</a:t>
            </a:r>
          </a:p>
          <a:p>
            <a:r>
              <a:rPr lang="en-IN" dirty="0" err="1">
                <a:latin typeface="Times New Roman" panose="02020603050405020304" pitchFamily="18" charset="0"/>
                <a:cs typeface="Times New Roman" panose="02020603050405020304" pitchFamily="18" charset="0"/>
              </a:rPr>
              <a:t>i</a:t>
            </a:r>
            <a:r>
              <a:rPr lang="en-IN" dirty="0" err="1" smtClean="0">
                <a:latin typeface="Times New Roman" panose="02020603050405020304" pitchFamily="18" charset="0"/>
                <a:cs typeface="Times New Roman" panose="02020603050405020304" pitchFamily="18" charset="0"/>
              </a:rPr>
              <a:t>nt</a:t>
            </a:r>
            <a:r>
              <a:rPr lang="en-IN" dirty="0" smtClean="0">
                <a:latin typeface="Times New Roman" panose="02020603050405020304" pitchFamily="18" charset="0"/>
                <a:cs typeface="Times New Roman" panose="02020603050405020304" pitchFamily="18" charset="0"/>
              </a:rPr>
              <a:t> x, y, z;</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variables a, b and c are called actual arguments whereas the variables x, y and z are called formal arguments.</a:t>
            </a:r>
          </a:p>
        </p:txBody>
      </p:sp>
    </p:spTree>
    <p:extLst>
      <p:ext uri="{BB962C8B-B14F-4D97-AF65-F5344CB8AC3E}">
        <p14:creationId xmlns="" xmlns:p14="http://schemas.microsoft.com/office/powerpoint/2010/main" val="1117159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28600"/>
            <a:ext cx="8763000" cy="5078313"/>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Any number of arguments can be passed to a function being called. However, the type, order, and number of the actual and formal arguments must always be same.</a:t>
            </a:r>
          </a:p>
          <a:p>
            <a:r>
              <a:rPr lang="en-IN" dirty="0" smtClean="0">
                <a:latin typeface="Times New Roman" panose="02020603050405020304" pitchFamily="18" charset="0"/>
                <a:cs typeface="Times New Roman" panose="02020603050405020304" pitchFamily="18" charset="0"/>
              </a:rPr>
              <a:t>Instead of using different variable names x, y, z we can use the same variable names a, b, c. But the compiler would still treat them as different variables since they are in different functions.</a:t>
            </a:r>
          </a:p>
          <a:p>
            <a:endParaRPr lang="en-IN" dirty="0">
              <a:latin typeface="Times New Roman" panose="02020603050405020304" pitchFamily="18" charset="0"/>
              <a:cs typeface="Times New Roman" panose="02020603050405020304" pitchFamily="18" charset="0"/>
            </a:endParaRPr>
          </a:p>
          <a:p>
            <a:r>
              <a:rPr lang="en-IN" u="sng" dirty="0" smtClean="0">
                <a:latin typeface="Times New Roman" panose="02020603050405020304" pitchFamily="18" charset="0"/>
                <a:cs typeface="Times New Roman" panose="02020603050405020304" pitchFamily="18" charset="0"/>
              </a:rPr>
              <a:t>Two methods of declaring the formal arguments</a:t>
            </a:r>
          </a:p>
          <a:p>
            <a:r>
              <a:rPr lang="en-IN" dirty="0" err="1">
                <a:latin typeface="Times New Roman" panose="02020603050405020304" pitchFamily="18" charset="0"/>
                <a:cs typeface="Times New Roman" panose="02020603050405020304" pitchFamily="18" charset="0"/>
              </a:rPr>
              <a:t>c</a:t>
            </a:r>
            <a:r>
              <a:rPr lang="en-IN" dirty="0" err="1" smtClean="0">
                <a:latin typeface="Times New Roman" panose="02020603050405020304" pitchFamily="18" charset="0"/>
                <a:cs typeface="Times New Roman" panose="02020603050405020304" pitchFamily="18" charset="0"/>
              </a:rPr>
              <a:t>alsum</a:t>
            </a:r>
            <a:r>
              <a:rPr lang="en-IN" dirty="0" smtClean="0">
                <a:latin typeface="Times New Roman" panose="02020603050405020304" pitchFamily="18" charset="0"/>
                <a:cs typeface="Times New Roman" panose="02020603050405020304" pitchFamily="18" charset="0"/>
              </a:rPr>
              <a:t>(x, y, z)</a:t>
            </a:r>
          </a:p>
          <a:p>
            <a:r>
              <a:rPr lang="en-IN" dirty="0" err="1">
                <a:latin typeface="Times New Roman" panose="02020603050405020304" pitchFamily="18" charset="0"/>
                <a:cs typeface="Times New Roman" panose="02020603050405020304" pitchFamily="18" charset="0"/>
              </a:rPr>
              <a:t>i</a:t>
            </a:r>
            <a:r>
              <a:rPr lang="en-IN" dirty="0" err="1" smtClean="0">
                <a:latin typeface="Times New Roman" panose="02020603050405020304" pitchFamily="18" charset="0"/>
                <a:cs typeface="Times New Roman" panose="02020603050405020304" pitchFamily="18" charset="0"/>
              </a:rPr>
              <a:t>nt</a:t>
            </a:r>
            <a:r>
              <a:rPr lang="en-IN" dirty="0" smtClean="0">
                <a:latin typeface="Times New Roman" panose="02020603050405020304" pitchFamily="18" charset="0"/>
                <a:cs typeface="Times New Roman" panose="02020603050405020304" pitchFamily="18" charset="0"/>
              </a:rPr>
              <a:t> x, y, z;</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a:t>
            </a:r>
            <a:r>
              <a:rPr lang="en-IN" dirty="0" err="1" smtClean="0">
                <a:latin typeface="Times New Roman" panose="02020603050405020304" pitchFamily="18" charset="0"/>
                <a:cs typeface="Times New Roman" panose="02020603050405020304" pitchFamily="18" charset="0"/>
              </a:rPr>
              <a:t>alsum</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x, </a:t>
            </a: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y, </a:t>
            </a: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z)</a:t>
            </a:r>
          </a:p>
          <a:p>
            <a:endParaRPr lang="en-IN" dirty="0">
              <a:latin typeface="Times New Roman" panose="02020603050405020304" pitchFamily="18" charset="0"/>
              <a:cs typeface="Times New Roman" panose="02020603050405020304" pitchFamily="18" charset="0"/>
            </a:endParaRPr>
          </a:p>
          <a:p>
            <a:r>
              <a:rPr lang="en-IN" u="sng" dirty="0" smtClean="0">
                <a:latin typeface="Times New Roman" panose="02020603050405020304" pitchFamily="18" charset="0"/>
                <a:cs typeface="Times New Roman" panose="02020603050405020304" pitchFamily="18" charset="0"/>
              </a:rPr>
              <a:t>Return statement</a:t>
            </a:r>
          </a:p>
          <a:p>
            <a:r>
              <a:rPr lang="en-IN" dirty="0" smtClean="0">
                <a:latin typeface="Times New Roman" panose="02020603050405020304" pitchFamily="18" charset="0"/>
                <a:cs typeface="Times New Roman" panose="02020603050405020304" pitchFamily="18" charset="0"/>
              </a:rPr>
              <a:t>No separate return statement is necessary to send back the control from the called function to the calling function if the called function is not going to return any meaningful value to the calling function.</a:t>
            </a:r>
          </a:p>
          <a:p>
            <a:r>
              <a:rPr lang="en-IN" dirty="0" smtClean="0">
                <a:latin typeface="Times New Roman" panose="02020603050405020304" pitchFamily="18" charset="0"/>
                <a:cs typeface="Times New Roman" panose="02020603050405020304" pitchFamily="18" charset="0"/>
              </a:rPr>
              <a:t>In the example program </a:t>
            </a:r>
            <a:r>
              <a:rPr lang="en-IN" dirty="0" err="1" smtClean="0">
                <a:latin typeface="Times New Roman" panose="02020603050405020304" pitchFamily="18" charset="0"/>
                <a:cs typeface="Times New Roman" panose="02020603050405020304" pitchFamily="18" charset="0"/>
              </a:rPr>
              <a:t>calsum</a:t>
            </a:r>
            <a:r>
              <a:rPr lang="en-IN" dirty="0" smtClean="0">
                <a:latin typeface="Times New Roman" panose="02020603050405020304" pitchFamily="18" charset="0"/>
                <a:cs typeface="Times New Roman" panose="02020603050405020304" pitchFamily="18" charset="0"/>
              </a:rPr>
              <a:t> returns </a:t>
            </a:r>
            <a:r>
              <a:rPr lang="en-IN" dirty="0" err="1" smtClean="0">
                <a:latin typeface="Times New Roman" panose="02020603050405020304" pitchFamily="18" charset="0"/>
                <a:cs typeface="Times New Roman" panose="02020603050405020304" pitchFamily="18" charset="0"/>
              </a:rPr>
              <a:t>x+y+z</a:t>
            </a:r>
            <a:r>
              <a:rPr lang="en-IN" dirty="0" smtClean="0">
                <a:latin typeface="Times New Roman" panose="02020603050405020304" pitchFamily="18" charset="0"/>
                <a:cs typeface="Times New Roman" panose="02020603050405020304" pitchFamily="18" charset="0"/>
              </a:rPr>
              <a:t> to main. So it is necessary to use the return statement.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19069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763000" cy="1754326"/>
          </a:xfrm>
          <a:prstGeom prst="rect">
            <a:avLst/>
          </a:prstGeom>
          <a:noFill/>
        </p:spPr>
        <p:txBody>
          <a:bodyPr wrap="square" rtlCol="0">
            <a:spAutoFit/>
          </a:bodyPr>
          <a:lstStyle/>
          <a:p>
            <a:r>
              <a:rPr lang="en-US" u="sng" dirty="0" smtClean="0">
                <a:latin typeface="Times New Roman" pitchFamily="18" charset="0"/>
                <a:cs typeface="Times New Roman" pitchFamily="18" charset="0"/>
              </a:rPr>
              <a:t>Return statement serves two purposes</a:t>
            </a:r>
          </a:p>
          <a:p>
            <a:r>
              <a:rPr lang="en-US" dirty="0" smtClean="0">
                <a:latin typeface="Times New Roman" pitchFamily="18" charset="0"/>
                <a:cs typeface="Times New Roman" pitchFamily="18" charset="0"/>
              </a:rPr>
              <a:t>On executing the return statement it immediately transfers the control back to the calling program</a:t>
            </a:r>
          </a:p>
          <a:p>
            <a:r>
              <a:rPr lang="en-US" dirty="0" smtClean="0">
                <a:latin typeface="Times New Roman" pitchFamily="18" charset="0"/>
                <a:cs typeface="Times New Roman" pitchFamily="18" charset="0"/>
              </a:rPr>
              <a:t>It returns the value present in the parenthesis after return, to the calling program</a:t>
            </a:r>
          </a:p>
          <a:p>
            <a:r>
              <a:rPr lang="en-US" dirty="0" smtClean="0">
                <a:latin typeface="Times New Roman" pitchFamily="18" charset="0"/>
                <a:cs typeface="Times New Roman" pitchFamily="18" charset="0"/>
              </a:rPr>
              <a:t>There is no restriction on the number of return statements that may be present in a function. Return statement need not always be present at the end of the called function</a:t>
            </a:r>
          </a:p>
        </p:txBody>
      </p:sp>
      <p:sp>
        <p:nvSpPr>
          <p:cNvPr id="4" name="TextBox 3"/>
          <p:cNvSpPr txBox="1"/>
          <p:nvPr/>
        </p:nvSpPr>
        <p:spPr>
          <a:xfrm>
            <a:off x="228600" y="2286000"/>
            <a:ext cx="19812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fun()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a\n”);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(“%d”, &amp;a);</a:t>
            </a:r>
          </a:p>
          <a:p>
            <a:r>
              <a:rPr lang="en-US" dirty="0" smtClean="0">
                <a:latin typeface="Times New Roman" pitchFamily="18" charset="0"/>
                <a:cs typeface="Times New Roman" pitchFamily="18" charset="0"/>
              </a:rPr>
              <a:t>if (a==1)</a:t>
            </a:r>
          </a:p>
          <a:p>
            <a:r>
              <a:rPr lang="en-US" dirty="0" smtClean="0">
                <a:latin typeface="Times New Roman" pitchFamily="18" charset="0"/>
                <a:cs typeface="Times New Roman" pitchFamily="18" charset="0"/>
              </a:rPr>
              <a:t>  return (a+1);</a:t>
            </a:r>
          </a:p>
          <a:p>
            <a:r>
              <a:rPr lang="en-US" dirty="0" smtClean="0">
                <a:latin typeface="Times New Roman" pitchFamily="18" charset="0"/>
                <a:cs typeface="Times New Roman" pitchFamily="18" charset="0"/>
              </a:rPr>
              <a:t>else</a:t>
            </a:r>
          </a:p>
          <a:p>
            <a:r>
              <a:rPr lang="en-US" dirty="0" smtClean="0">
                <a:latin typeface="Times New Roman" pitchFamily="18" charset="0"/>
                <a:cs typeface="Times New Roman" pitchFamily="18" charset="0"/>
              </a:rPr>
              <a:t>   return (a+2);}</a:t>
            </a:r>
          </a:p>
        </p:txBody>
      </p:sp>
      <p:sp>
        <p:nvSpPr>
          <p:cNvPr id="5" name="TextBox 4"/>
          <p:cNvSpPr txBox="1"/>
          <p:nvPr/>
        </p:nvSpPr>
        <p:spPr>
          <a:xfrm>
            <a:off x="228600" y="4648200"/>
            <a:ext cx="19812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Different return statement will be executed depending upon the value of a</a:t>
            </a:r>
          </a:p>
        </p:txBody>
      </p:sp>
      <p:sp>
        <p:nvSpPr>
          <p:cNvPr id="6" name="TextBox 5"/>
          <p:cNvSpPr txBox="1"/>
          <p:nvPr/>
        </p:nvSpPr>
        <p:spPr>
          <a:xfrm>
            <a:off x="2438400" y="2209800"/>
            <a:ext cx="64008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sum=</a:t>
            </a:r>
            <a:r>
              <a:rPr lang="en-US" dirty="0" err="1" smtClean="0">
                <a:latin typeface="Times New Roman" pitchFamily="18" charset="0"/>
                <a:cs typeface="Times New Roman" pitchFamily="18" charset="0"/>
              </a:rPr>
              <a:t>calsum</a:t>
            </a:r>
            <a:r>
              <a:rPr lang="en-US" dirty="0" smtClean="0">
                <a:latin typeface="Times New Roman" pitchFamily="18" charset="0"/>
                <a:cs typeface="Times New Roman" pitchFamily="18" charset="0"/>
              </a:rPr>
              <a:t>(a, b, c);</a:t>
            </a:r>
          </a:p>
          <a:p>
            <a:r>
              <a:rPr lang="en-US" dirty="0" smtClean="0">
                <a:latin typeface="Times New Roman" pitchFamily="18" charset="0"/>
                <a:cs typeface="Times New Roman" pitchFamily="18" charset="0"/>
              </a:rPr>
              <a:t>If a meaningful value is returned then it should be accepted in the calling program by equating the called function to some variable</a:t>
            </a:r>
          </a:p>
        </p:txBody>
      </p:sp>
      <p:sp>
        <p:nvSpPr>
          <p:cNvPr id="8" name="TextBox 7"/>
          <p:cNvSpPr txBox="1"/>
          <p:nvPr/>
        </p:nvSpPr>
        <p:spPr>
          <a:xfrm>
            <a:off x="2438400" y="3200400"/>
            <a:ext cx="1447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return(a);</a:t>
            </a:r>
          </a:p>
          <a:p>
            <a:r>
              <a:rPr lang="en-US" dirty="0" smtClean="0">
                <a:latin typeface="Times New Roman" pitchFamily="18" charset="0"/>
                <a:cs typeface="Times New Roman" pitchFamily="18" charset="0"/>
              </a:rPr>
              <a:t>return(46);</a:t>
            </a:r>
          </a:p>
          <a:p>
            <a:r>
              <a:rPr lang="en-US" dirty="0" smtClean="0">
                <a:latin typeface="Times New Roman" pitchFamily="18" charset="0"/>
                <a:cs typeface="Times New Roman" pitchFamily="18" charset="0"/>
              </a:rPr>
              <a:t>return(1234);</a:t>
            </a:r>
          </a:p>
          <a:p>
            <a:r>
              <a:rPr lang="en-US" dirty="0" smtClean="0">
                <a:latin typeface="Times New Roman" pitchFamily="18" charset="0"/>
                <a:cs typeface="Times New Roman" pitchFamily="18" charset="0"/>
              </a:rPr>
              <a:t>return</a:t>
            </a:r>
            <a:endParaRPr lang="en-US" dirty="0"/>
          </a:p>
        </p:txBody>
      </p:sp>
      <p:sp>
        <p:nvSpPr>
          <p:cNvPr id="9" name="TextBox 8"/>
          <p:cNvSpPr txBox="1"/>
          <p:nvPr/>
        </p:nvSpPr>
        <p:spPr>
          <a:xfrm>
            <a:off x="3962400" y="3276600"/>
            <a:ext cx="50292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All are valid return statements</a:t>
            </a:r>
          </a:p>
          <a:p>
            <a:r>
              <a:rPr lang="en-US" dirty="0" smtClean="0">
                <a:latin typeface="Times New Roman" pitchFamily="18" charset="0"/>
                <a:cs typeface="Times New Roman" pitchFamily="18" charset="0"/>
              </a:rPr>
              <a:t>return() may return some garbage value to the calling function. So drop () after return.</a:t>
            </a:r>
            <a:endParaRPr lang="en-US" dirty="0"/>
          </a:p>
        </p:txBody>
      </p:sp>
      <p:sp>
        <p:nvSpPr>
          <p:cNvPr id="10" name="Right Brace 9"/>
          <p:cNvSpPr/>
          <p:nvPr/>
        </p:nvSpPr>
        <p:spPr>
          <a:xfrm>
            <a:off x="3810000" y="3352800"/>
            <a:ext cx="762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438400" y="4572000"/>
            <a:ext cx="1905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void display()</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(“1234\n”);</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(“5678\n”);}</a:t>
            </a:r>
            <a:endParaRPr lang="en-US" dirty="0"/>
          </a:p>
        </p:txBody>
      </p:sp>
      <p:sp>
        <p:nvSpPr>
          <p:cNvPr id="12" name="Right Brace 11"/>
          <p:cNvSpPr/>
          <p:nvPr/>
        </p:nvSpPr>
        <p:spPr>
          <a:xfrm>
            <a:off x="4267200" y="4724400"/>
            <a:ext cx="762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419600" y="4724400"/>
            <a:ext cx="4495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Keyword void is used in case the called function returns no value.</a:t>
            </a:r>
            <a:endParaRPr lang="en-US" dirty="0"/>
          </a:p>
        </p:txBody>
      </p:sp>
      <p:sp>
        <p:nvSpPr>
          <p:cNvPr id="14" name="TextBox 13"/>
          <p:cNvSpPr txBox="1"/>
          <p:nvPr/>
        </p:nvSpPr>
        <p:spPr>
          <a:xfrm>
            <a:off x="2514600" y="5638800"/>
            <a:ext cx="12954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return(a, b);</a:t>
            </a:r>
          </a:p>
          <a:p>
            <a:r>
              <a:rPr lang="en-US" dirty="0" smtClean="0">
                <a:latin typeface="Times New Roman" pitchFamily="18" charset="0"/>
                <a:cs typeface="Times New Roman" pitchFamily="18" charset="0"/>
              </a:rPr>
              <a:t>return(x, 6);</a:t>
            </a:r>
          </a:p>
        </p:txBody>
      </p:sp>
      <p:sp>
        <p:nvSpPr>
          <p:cNvPr id="15" name="Right Brace 14"/>
          <p:cNvSpPr/>
          <p:nvPr/>
        </p:nvSpPr>
        <p:spPr>
          <a:xfrm>
            <a:off x="3886200" y="5791200"/>
            <a:ext cx="45719"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038600" y="5638800"/>
            <a:ext cx="4495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Invalid as a function can return only one value at a time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686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If the value of a formal argument is changed in the called function, the corresponding change does not take place in the calling function</a:t>
            </a:r>
            <a:endParaRPr lang="en-US" dirty="0">
              <a:latin typeface="Times New Roman" pitchFamily="18" charset="0"/>
              <a:cs typeface="Times New Roman" pitchFamily="18" charset="0"/>
            </a:endParaRPr>
          </a:p>
        </p:txBody>
      </p:sp>
      <p:sp>
        <p:nvSpPr>
          <p:cNvPr id="3" name="TextBox 2"/>
          <p:cNvSpPr txBox="1"/>
          <p:nvPr/>
        </p:nvSpPr>
        <p:spPr>
          <a:xfrm>
            <a:off x="228600" y="838200"/>
            <a:ext cx="20574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fun(</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b)</a:t>
            </a:r>
          </a:p>
          <a:p>
            <a:r>
              <a:rPr lang="en-US" dirty="0" smtClean="0">
                <a:latin typeface="Times New Roman" pitchFamily="18" charset="0"/>
                <a:cs typeface="Times New Roman" pitchFamily="18" charset="0"/>
              </a:rPr>
              <a:t>{b=60;</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(“b=%d”, b);}</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a=30;</a:t>
            </a:r>
          </a:p>
          <a:p>
            <a:r>
              <a:rPr lang="en-US" dirty="0" smtClean="0">
                <a:latin typeface="Times New Roman" pitchFamily="18" charset="0"/>
                <a:cs typeface="Times New Roman" pitchFamily="18" charset="0"/>
              </a:rPr>
              <a:t>fun(a);</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(“a=%d”, a);}</a:t>
            </a:r>
            <a:endParaRPr lang="en-US" dirty="0">
              <a:latin typeface="Times New Roman" pitchFamily="18" charset="0"/>
              <a:cs typeface="Times New Roman" pitchFamily="18" charset="0"/>
            </a:endParaRPr>
          </a:p>
        </p:txBody>
      </p:sp>
      <p:sp>
        <p:nvSpPr>
          <p:cNvPr id="5" name="TextBox 4"/>
          <p:cNvSpPr txBox="1"/>
          <p:nvPr/>
        </p:nvSpPr>
        <p:spPr>
          <a:xfrm>
            <a:off x="152400" y="3124200"/>
            <a:ext cx="24384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Output</a:t>
            </a:r>
            <a:r>
              <a:rPr lang="en-US" dirty="0" smtClean="0">
                <a:latin typeface="Times New Roman" pitchFamily="18" charset="0"/>
                <a:cs typeface="Times New Roman" pitchFamily="18" charset="0"/>
              </a:rPr>
              <a:t>: b=60, a=30</a:t>
            </a:r>
            <a:endParaRPr lang="en-US" dirty="0">
              <a:latin typeface="Times New Roman" pitchFamily="18" charset="0"/>
              <a:cs typeface="Times New Roman" pitchFamily="18" charset="0"/>
            </a:endParaRPr>
          </a:p>
        </p:txBody>
      </p:sp>
      <p:sp>
        <p:nvSpPr>
          <p:cNvPr id="6" name="TextBox 5"/>
          <p:cNvSpPr txBox="1"/>
          <p:nvPr/>
        </p:nvSpPr>
        <p:spPr>
          <a:xfrm>
            <a:off x="2819400" y="990600"/>
            <a:ext cx="1905000" cy="2585323"/>
          </a:xfrm>
          <a:prstGeom prst="rect">
            <a:avLst/>
          </a:prstGeom>
          <a:noFill/>
        </p:spPr>
        <p:txBody>
          <a:bodyPr wrap="square" rtlCol="0">
            <a:spAutoFit/>
          </a:bodyPr>
          <a:lstStyle/>
          <a:p>
            <a:r>
              <a:rPr lang="en-US" dirty="0" smtClean="0">
                <a:latin typeface="Times New Roman" pitchFamily="18" charset="0"/>
                <a:cs typeface="Times New Roman" pitchFamily="18" charset="0"/>
              </a:rPr>
              <a:t>a is the actual argument, b is the formal argument. The value of b changes to 60 in fun(), but the value of a in main() remains unchanged.</a:t>
            </a:r>
            <a:endParaRPr lang="en-US" dirty="0">
              <a:latin typeface="Times New Roman" pitchFamily="18" charset="0"/>
              <a:cs typeface="Times New Roman" pitchFamily="18" charset="0"/>
            </a:endParaRPr>
          </a:p>
        </p:txBody>
      </p:sp>
      <p:sp>
        <p:nvSpPr>
          <p:cNvPr id="7" name="TextBox 6"/>
          <p:cNvSpPr txBox="1"/>
          <p:nvPr/>
        </p:nvSpPr>
        <p:spPr>
          <a:xfrm>
            <a:off x="152400" y="3505200"/>
            <a:ext cx="3810000" cy="2585323"/>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fun(</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b)</a:t>
            </a:r>
          </a:p>
          <a:p>
            <a:r>
              <a:rPr lang="en-US" dirty="0" smtClean="0">
                <a:latin typeface="Times New Roman" pitchFamily="18" charset="0"/>
                <a:cs typeface="Times New Roman" pitchFamily="18" charset="0"/>
              </a:rPr>
              <a:t>{b=50;</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("b=%d\n", b);}</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a=30;</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("a=%d\n", a);</a:t>
            </a:r>
          </a:p>
          <a:p>
            <a:r>
              <a:rPr lang="en-US" dirty="0" smtClean="0">
                <a:latin typeface="Times New Roman" pitchFamily="18" charset="0"/>
                <a:cs typeface="Times New Roman" pitchFamily="18" charset="0"/>
              </a:rPr>
              <a:t>fun(a);</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("a=%d\n", a);}</a:t>
            </a:r>
          </a:p>
        </p:txBody>
      </p:sp>
      <p:sp>
        <p:nvSpPr>
          <p:cNvPr id="8" name="TextBox 7"/>
          <p:cNvSpPr txBox="1"/>
          <p:nvPr/>
        </p:nvSpPr>
        <p:spPr>
          <a:xfrm>
            <a:off x="4800600" y="990600"/>
            <a:ext cx="4191000" cy="5632311"/>
          </a:xfrm>
          <a:prstGeom prst="rect">
            <a:avLst/>
          </a:prstGeom>
          <a:noFill/>
        </p:spPr>
        <p:txBody>
          <a:bodyPr wrap="square" rtlCol="0">
            <a:spAutoFit/>
          </a:bodyPr>
          <a:lstStyle/>
          <a:p>
            <a:r>
              <a:rPr lang="en-US" u="sng" dirty="0" smtClean="0">
                <a:latin typeface="Times New Roman" pitchFamily="18" charset="0"/>
                <a:cs typeface="Times New Roman" pitchFamily="18" charset="0"/>
              </a:rPr>
              <a:t>Scope rule of function</a:t>
            </a:r>
          </a:p>
          <a:p>
            <a:r>
              <a:rPr lang="en-US" dirty="0" smtClean="0">
                <a:latin typeface="Times New Roman" pitchFamily="18" charset="0"/>
                <a:cs typeface="Times New Roman" pitchFamily="18" charset="0"/>
              </a:rPr>
              <a:t>Scope of a variable is local to the function in which it is defined.</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display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k=35;</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("j=%d\n", j);</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("k=%d\n", k);}</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=40;</a:t>
            </a:r>
          </a:p>
          <a:p>
            <a:r>
              <a:rPr lang="en-US" dirty="0" smtClean="0">
                <a:latin typeface="Times New Roman" pitchFamily="18" charset="0"/>
                <a:cs typeface="Times New Roman" pitchFamily="18" charset="0"/>
              </a:rPr>
              <a:t>display(</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Output</a:t>
            </a:r>
            <a:r>
              <a:rPr lang="en-US" dirty="0" smtClean="0">
                <a:latin typeface="Times New Roman" pitchFamily="18" charset="0"/>
                <a:cs typeface="Times New Roman" pitchFamily="18" charset="0"/>
              </a:rPr>
              <a:t>: j=40, k=35</a:t>
            </a:r>
          </a:p>
          <a:p>
            <a:r>
              <a:rPr lang="en-US" dirty="0" smtClean="0">
                <a:latin typeface="Times New Roman" pitchFamily="18" charset="0"/>
                <a:cs typeface="Times New Roman" pitchFamily="18" charset="0"/>
              </a:rPr>
              <a:t>Variable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is known to the function main whereas variable k is known to the function display</a:t>
            </a:r>
          </a:p>
          <a:p>
            <a:r>
              <a:rPr lang="en-US" dirty="0" smtClean="0">
                <a:latin typeface="Times New Roman" pitchFamily="18" charset="0"/>
                <a:cs typeface="Times New Roman" pitchFamily="18" charset="0"/>
              </a:rPr>
              <a:t>To make variable k available in main function we have to return k to main using return statement</a:t>
            </a:r>
          </a:p>
          <a:p>
            <a:r>
              <a:rPr lang="en-US" dirty="0" smtClean="0">
                <a:latin typeface="Times New Roman" pitchFamily="18" charset="0"/>
                <a:cs typeface="Times New Roman" pitchFamily="18" charset="0"/>
              </a:rPr>
              <a:t>To make variable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available in display function pass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to display.</a:t>
            </a:r>
            <a:endParaRPr lang="en-US" dirty="0">
              <a:latin typeface="Times New Roman" pitchFamily="18" charset="0"/>
              <a:cs typeface="Times New Roman" pitchFamily="18" charset="0"/>
            </a:endParaRPr>
          </a:p>
        </p:txBody>
      </p:sp>
      <p:sp>
        <p:nvSpPr>
          <p:cNvPr id="9" name="TextBox 8"/>
          <p:cNvSpPr txBox="1"/>
          <p:nvPr/>
        </p:nvSpPr>
        <p:spPr>
          <a:xfrm>
            <a:off x="228600" y="6172200"/>
            <a:ext cx="3810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Output</a:t>
            </a:r>
            <a:r>
              <a:rPr lang="en-US" dirty="0" smtClean="0">
                <a:latin typeface="Times New Roman" pitchFamily="18" charset="0"/>
                <a:cs typeface="Times New Roman" pitchFamily="18" charset="0"/>
              </a:rPr>
              <a:t>: a=30, b=50, a=30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TotalTime>
  <Words>2547</Words>
  <Application>Microsoft Office PowerPoint</Application>
  <PresentationFormat>On-screen Show (4:3)</PresentationFormat>
  <Paragraphs>360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Sulata Mitra</dc:creator>
  <cp:lastModifiedBy>Sulata Mitra</cp:lastModifiedBy>
  <cp:revision>153</cp:revision>
  <dcterms:created xsi:type="dcterms:W3CDTF">2021-05-08T12:30:04Z</dcterms:created>
  <dcterms:modified xsi:type="dcterms:W3CDTF">2021-06-09T10:02:17Z</dcterms:modified>
</cp:coreProperties>
</file>