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Georgia" panose="02040502050405020303" pitchFamily="18"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2E88C8-0D17-8E2B-0DBD-D71C94FBF22D}" v="5" dt="2024-05-06T04:33:44.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cda55d2d56_1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cda55d2d5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f1fda59b8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6f1fda59b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edda27742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edda2774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f21874a46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f21874a4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6f21874a46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6f21874a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da55d2d56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da55d2d5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da55d2d56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cda55d2d56_1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cda55d2d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2cda55d2d56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6f21874a4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26f21874a46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da55d2d56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2cda55d2d56_1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da55d2d56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cda55d2d56_1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edda2774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26edda27742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d0ac6f4b3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d0ac6f4b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d0ac6f4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cd0ac6f4b3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edda27742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edda2774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5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457200" y="1600200"/>
            <a:ext cx="8229600" cy="430168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 name="Google Shape;15;p2"/>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6000"/>
              <a:buFont typeface="Arial"/>
              <a:buNone/>
              <a:defRPr sz="6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954157"/>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chemeClr val="lt1"/>
              </a:buClr>
              <a:buSzPts val="3200"/>
              <a:buNone/>
              <a:defRPr i="1">
                <a:solidFill>
                  <a:schemeClr val="lt1"/>
                </a:solidFill>
                <a:latin typeface="Georgia"/>
                <a:ea typeface="Georgia"/>
                <a:cs typeface="Georgia"/>
                <a:sym typeface="Georgia"/>
              </a:defRPr>
            </a:lvl1pPr>
            <a:lvl2pPr lvl="1" algn="ctr">
              <a:spcBef>
                <a:spcPts val="560"/>
              </a:spcBef>
              <a:spcAft>
                <a:spcPts val="0"/>
              </a:spcAft>
              <a:buClr>
                <a:srgbClr val="8D8C8C"/>
              </a:buClr>
              <a:buSzPts val="2800"/>
              <a:buNone/>
              <a:defRPr>
                <a:solidFill>
                  <a:srgbClr val="8D8C8C"/>
                </a:solidFill>
              </a:defRPr>
            </a:lvl2pPr>
            <a:lvl3pPr lvl="2" algn="ctr">
              <a:spcBef>
                <a:spcPts val="480"/>
              </a:spcBef>
              <a:spcAft>
                <a:spcPts val="0"/>
              </a:spcAft>
              <a:buClr>
                <a:srgbClr val="8D8C8C"/>
              </a:buClr>
              <a:buSzPts val="2400"/>
              <a:buNone/>
              <a:defRPr>
                <a:solidFill>
                  <a:srgbClr val="8D8C8C"/>
                </a:solidFill>
              </a:defRPr>
            </a:lvl3pPr>
            <a:lvl4pPr lvl="3" algn="ctr">
              <a:spcBef>
                <a:spcPts val="400"/>
              </a:spcBef>
              <a:spcAft>
                <a:spcPts val="0"/>
              </a:spcAft>
              <a:buClr>
                <a:srgbClr val="8D8C8C"/>
              </a:buClr>
              <a:buSzPts val="2000"/>
              <a:buNone/>
              <a:defRPr>
                <a:solidFill>
                  <a:srgbClr val="8D8C8C"/>
                </a:solidFill>
              </a:defRPr>
            </a:lvl4pPr>
            <a:lvl5pPr lvl="4" algn="ctr">
              <a:spcBef>
                <a:spcPts val="400"/>
              </a:spcBef>
              <a:spcAft>
                <a:spcPts val="0"/>
              </a:spcAft>
              <a:buClr>
                <a:srgbClr val="8D8C8C"/>
              </a:buClr>
              <a:buSzPts val="2000"/>
              <a:buNone/>
              <a:defRPr>
                <a:solidFill>
                  <a:srgbClr val="8D8C8C"/>
                </a:solidFill>
              </a:defRPr>
            </a:lvl5pPr>
            <a:lvl6pPr lvl="5" algn="ctr">
              <a:spcBef>
                <a:spcPts val="400"/>
              </a:spcBef>
              <a:spcAft>
                <a:spcPts val="0"/>
              </a:spcAft>
              <a:buClr>
                <a:srgbClr val="8D8C8C"/>
              </a:buClr>
              <a:buSzPts val="2000"/>
              <a:buNone/>
              <a:defRPr>
                <a:solidFill>
                  <a:srgbClr val="8D8C8C"/>
                </a:solidFill>
              </a:defRPr>
            </a:lvl6pPr>
            <a:lvl7pPr lvl="6" algn="ctr">
              <a:spcBef>
                <a:spcPts val="400"/>
              </a:spcBef>
              <a:spcAft>
                <a:spcPts val="0"/>
              </a:spcAft>
              <a:buClr>
                <a:srgbClr val="8D8C8C"/>
              </a:buClr>
              <a:buSzPts val="2000"/>
              <a:buNone/>
              <a:defRPr>
                <a:solidFill>
                  <a:srgbClr val="8D8C8C"/>
                </a:solidFill>
              </a:defRPr>
            </a:lvl7pPr>
            <a:lvl8pPr lvl="7" algn="ctr">
              <a:spcBef>
                <a:spcPts val="400"/>
              </a:spcBef>
              <a:spcAft>
                <a:spcPts val="0"/>
              </a:spcAft>
              <a:buClr>
                <a:srgbClr val="8D8C8C"/>
              </a:buClr>
              <a:buSzPts val="2000"/>
              <a:buNone/>
              <a:defRPr>
                <a:solidFill>
                  <a:srgbClr val="8D8C8C"/>
                </a:solidFill>
              </a:defRPr>
            </a:lvl8pPr>
            <a:lvl9pPr lvl="8" algn="ctr">
              <a:spcBef>
                <a:spcPts val="400"/>
              </a:spcBef>
              <a:spcAft>
                <a:spcPts val="0"/>
              </a:spcAft>
              <a:buClr>
                <a:srgbClr val="8D8C8C"/>
              </a:buClr>
              <a:buSzPts val="2000"/>
              <a:buNone/>
              <a:defRPr>
                <a:solidFill>
                  <a:srgbClr val="8D8C8C"/>
                </a:solidFill>
              </a:defRPr>
            </a:lvl9pPr>
          </a:lstStyle>
          <a:p>
            <a:endParaRPr/>
          </a:p>
        </p:txBody>
      </p:sp>
      <p:sp>
        <p:nvSpPr>
          <p:cNvPr id="22" name="Google Shape;22;p3"/>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D8C8C"/>
              </a:buClr>
              <a:buSzPts val="2000"/>
              <a:buNone/>
              <a:defRPr sz="2000" i="1">
                <a:solidFill>
                  <a:srgbClr val="8D8C8C"/>
                </a:solidFill>
              </a:defRPr>
            </a:lvl1pPr>
            <a:lvl2pPr marL="914400" lvl="1" indent="-228600" algn="l">
              <a:spcBef>
                <a:spcPts val="360"/>
              </a:spcBef>
              <a:spcAft>
                <a:spcPts val="0"/>
              </a:spcAft>
              <a:buClr>
                <a:srgbClr val="8D8C8C"/>
              </a:buClr>
              <a:buSzPts val="1800"/>
              <a:buNone/>
              <a:defRPr sz="1800">
                <a:solidFill>
                  <a:srgbClr val="8D8C8C"/>
                </a:solidFill>
              </a:defRPr>
            </a:lvl2pPr>
            <a:lvl3pPr marL="1371600" lvl="2" indent="-228600" algn="l">
              <a:spcBef>
                <a:spcPts val="320"/>
              </a:spcBef>
              <a:spcAft>
                <a:spcPts val="0"/>
              </a:spcAft>
              <a:buClr>
                <a:srgbClr val="8D8C8C"/>
              </a:buClr>
              <a:buSzPts val="1600"/>
              <a:buNone/>
              <a:defRPr sz="1600">
                <a:solidFill>
                  <a:srgbClr val="8D8C8C"/>
                </a:solidFill>
              </a:defRPr>
            </a:lvl3pPr>
            <a:lvl4pPr marL="1828800" lvl="3" indent="-228600" algn="l">
              <a:spcBef>
                <a:spcPts val="280"/>
              </a:spcBef>
              <a:spcAft>
                <a:spcPts val="0"/>
              </a:spcAft>
              <a:buClr>
                <a:srgbClr val="8D8C8C"/>
              </a:buClr>
              <a:buSzPts val="1400"/>
              <a:buNone/>
              <a:defRPr sz="1400">
                <a:solidFill>
                  <a:srgbClr val="8D8C8C"/>
                </a:solidFill>
              </a:defRPr>
            </a:lvl4pPr>
            <a:lvl5pPr marL="2286000" lvl="4" indent="-228600" algn="l">
              <a:spcBef>
                <a:spcPts val="280"/>
              </a:spcBef>
              <a:spcAft>
                <a:spcPts val="0"/>
              </a:spcAft>
              <a:buClr>
                <a:srgbClr val="8D8C8C"/>
              </a:buClr>
              <a:buSzPts val="1400"/>
              <a:buNone/>
              <a:defRPr sz="1400">
                <a:solidFill>
                  <a:srgbClr val="8D8C8C"/>
                </a:solidFill>
              </a:defRPr>
            </a:lvl5pPr>
            <a:lvl6pPr marL="2743200" lvl="5" indent="-228600" algn="l">
              <a:spcBef>
                <a:spcPts val="280"/>
              </a:spcBef>
              <a:spcAft>
                <a:spcPts val="0"/>
              </a:spcAft>
              <a:buClr>
                <a:srgbClr val="8D8C8C"/>
              </a:buClr>
              <a:buSzPts val="1400"/>
              <a:buNone/>
              <a:defRPr sz="1400">
                <a:solidFill>
                  <a:srgbClr val="8D8C8C"/>
                </a:solidFill>
              </a:defRPr>
            </a:lvl6pPr>
            <a:lvl7pPr marL="3200400" lvl="6" indent="-228600" algn="l">
              <a:spcBef>
                <a:spcPts val="280"/>
              </a:spcBef>
              <a:spcAft>
                <a:spcPts val="0"/>
              </a:spcAft>
              <a:buClr>
                <a:srgbClr val="8D8C8C"/>
              </a:buClr>
              <a:buSzPts val="1400"/>
              <a:buNone/>
              <a:defRPr sz="1400">
                <a:solidFill>
                  <a:srgbClr val="8D8C8C"/>
                </a:solidFill>
              </a:defRPr>
            </a:lvl7pPr>
            <a:lvl8pPr marL="3657600" lvl="7" indent="-228600" algn="l">
              <a:spcBef>
                <a:spcPts val="280"/>
              </a:spcBef>
              <a:spcAft>
                <a:spcPts val="0"/>
              </a:spcAft>
              <a:buClr>
                <a:srgbClr val="8D8C8C"/>
              </a:buClr>
              <a:buSzPts val="1400"/>
              <a:buNone/>
              <a:defRPr sz="1400">
                <a:solidFill>
                  <a:srgbClr val="8D8C8C"/>
                </a:solidFill>
              </a:defRPr>
            </a:lvl8pPr>
            <a:lvl9pPr marL="4114800" lvl="8" indent="-228600" algn="l">
              <a:spcBef>
                <a:spcPts val="280"/>
              </a:spcBef>
              <a:spcAft>
                <a:spcPts val="0"/>
              </a:spcAft>
              <a:buClr>
                <a:srgbClr val="8D8C8C"/>
              </a:buClr>
              <a:buSzPts val="1400"/>
              <a:buNone/>
              <a:defRPr sz="1400">
                <a:solidFill>
                  <a:srgbClr val="8D8C8C"/>
                </a:solidFill>
              </a:defRPr>
            </a:lvl9pPr>
          </a:lstStyle>
          <a:p>
            <a:endParaRPr/>
          </a:p>
        </p:txBody>
      </p:sp>
      <p:sp>
        <p:nvSpPr>
          <p:cNvPr id="28" name="Google Shape;28;p4"/>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600200"/>
            <a:ext cx="4038600" cy="430902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600200"/>
            <a:ext cx="4038600" cy="430902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5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1"/>
              </a:buClr>
              <a:buSzPts val="2000"/>
              <a:buNone/>
              <a:defRPr sz="20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457200" y="2174875"/>
            <a:ext cx="4040188" cy="372700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1"/>
              </a:buClr>
              <a:buSzPts val="2000"/>
              <a:buNone/>
              <a:defRPr sz="20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4645025" y="2174875"/>
            <a:ext cx="4041775" cy="372700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575050" y="273050"/>
            <a:ext cx="5111750" cy="5628831"/>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9"/>
          <p:cNvSpPr txBox="1">
            <a:spLocks noGrp="1"/>
          </p:cNvSpPr>
          <p:nvPr>
            <p:ph type="body" idx="2"/>
          </p:nvPr>
        </p:nvSpPr>
        <p:spPr>
          <a:xfrm>
            <a:off x="457200" y="1435100"/>
            <a:ext cx="3008313" cy="446678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9"/>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1792288" y="612775"/>
            <a:ext cx="5486400" cy="4114800"/>
          </a:xfrm>
          <a:prstGeom prst="rect">
            <a:avLst/>
          </a:prstGeom>
          <a:noFill/>
          <a:ln>
            <a:noFill/>
          </a:ln>
        </p:spPr>
      </p:sp>
      <p:sp>
        <p:nvSpPr>
          <p:cNvPr id="66" name="Google Shape;66;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10"/>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1">
            <a:alphaModFix/>
          </a:blip>
          <a:srcRect/>
          <a:stretch/>
        </p:blipFill>
        <p:spPr>
          <a:xfrm>
            <a:off x="0" y="0"/>
            <a:ext cx="9144000" cy="6858000"/>
          </a:xfrm>
          <a:prstGeom prst="rect">
            <a:avLst/>
          </a:prstGeom>
          <a:noFill/>
          <a:ln>
            <a:noFill/>
          </a:ln>
        </p:spPr>
      </p:pic>
      <p:sp>
        <p:nvSpPr>
          <p:cNvPr id="7" name="Google Shape;7;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457200" y="1600200"/>
            <a:ext cx="8229600" cy="4301681"/>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Georgia"/>
                <a:ea typeface="Georgia"/>
                <a:cs typeface="Georgia"/>
                <a:sym typeface="Georgi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dt" idx="10"/>
          </p:nvPr>
        </p:nvSpPr>
        <p:spPr>
          <a:xfrm>
            <a:off x="457200" y="6569880"/>
            <a:ext cx="2133600" cy="22500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D8C8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ftr" idx="11"/>
          </p:nvPr>
        </p:nvSpPr>
        <p:spPr>
          <a:xfrm>
            <a:off x="3124200" y="6569880"/>
            <a:ext cx="2895600" cy="22500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D8C8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sldNum" idx="12"/>
          </p:nvPr>
        </p:nvSpPr>
        <p:spPr>
          <a:xfrm>
            <a:off x="6553200" y="6569880"/>
            <a:ext cx="2133600" cy="22500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D8C8C"/>
                </a:solidFill>
                <a:latin typeface="Arial"/>
                <a:ea typeface="Arial"/>
                <a:cs typeface="Arial"/>
                <a:sym typeface="Arial"/>
              </a:defRPr>
            </a:lvl1pPr>
            <a:lvl2pPr marL="0" marR="0" lvl="1" indent="0" algn="r" rtl="0">
              <a:spcBef>
                <a:spcPts val="0"/>
              </a:spcBef>
              <a:buNone/>
              <a:defRPr sz="1200" b="0" i="0" u="none" strike="noStrike" cap="none">
                <a:solidFill>
                  <a:srgbClr val="8D8C8C"/>
                </a:solidFill>
                <a:latin typeface="Arial"/>
                <a:ea typeface="Arial"/>
                <a:cs typeface="Arial"/>
                <a:sym typeface="Arial"/>
              </a:defRPr>
            </a:lvl2pPr>
            <a:lvl3pPr marL="0" marR="0" lvl="2" indent="0" algn="r" rtl="0">
              <a:spcBef>
                <a:spcPts val="0"/>
              </a:spcBef>
              <a:buNone/>
              <a:defRPr sz="1200" b="0" i="0" u="none" strike="noStrike" cap="none">
                <a:solidFill>
                  <a:srgbClr val="8D8C8C"/>
                </a:solidFill>
                <a:latin typeface="Arial"/>
                <a:ea typeface="Arial"/>
                <a:cs typeface="Arial"/>
                <a:sym typeface="Arial"/>
              </a:defRPr>
            </a:lvl3pPr>
            <a:lvl4pPr marL="0" marR="0" lvl="3" indent="0" algn="r" rtl="0">
              <a:spcBef>
                <a:spcPts val="0"/>
              </a:spcBef>
              <a:buNone/>
              <a:defRPr sz="1200" b="0" i="0" u="none" strike="noStrike" cap="none">
                <a:solidFill>
                  <a:srgbClr val="8D8C8C"/>
                </a:solidFill>
                <a:latin typeface="Arial"/>
                <a:ea typeface="Arial"/>
                <a:cs typeface="Arial"/>
                <a:sym typeface="Arial"/>
              </a:defRPr>
            </a:lvl4pPr>
            <a:lvl5pPr marL="0" marR="0" lvl="4" indent="0" algn="r" rtl="0">
              <a:spcBef>
                <a:spcPts val="0"/>
              </a:spcBef>
              <a:buNone/>
              <a:defRPr sz="1200" b="0" i="0" u="none" strike="noStrike" cap="none">
                <a:solidFill>
                  <a:srgbClr val="8D8C8C"/>
                </a:solidFill>
                <a:latin typeface="Arial"/>
                <a:ea typeface="Arial"/>
                <a:cs typeface="Arial"/>
                <a:sym typeface="Arial"/>
              </a:defRPr>
            </a:lvl5pPr>
            <a:lvl6pPr marL="0" marR="0" lvl="5" indent="0" algn="r" rtl="0">
              <a:spcBef>
                <a:spcPts val="0"/>
              </a:spcBef>
              <a:buNone/>
              <a:defRPr sz="1200" b="0" i="0" u="none" strike="noStrike" cap="none">
                <a:solidFill>
                  <a:srgbClr val="8D8C8C"/>
                </a:solidFill>
                <a:latin typeface="Arial"/>
                <a:ea typeface="Arial"/>
                <a:cs typeface="Arial"/>
                <a:sym typeface="Arial"/>
              </a:defRPr>
            </a:lvl6pPr>
            <a:lvl7pPr marL="0" marR="0" lvl="6" indent="0" algn="r" rtl="0">
              <a:spcBef>
                <a:spcPts val="0"/>
              </a:spcBef>
              <a:buNone/>
              <a:defRPr sz="1200" b="0" i="0" u="none" strike="noStrike" cap="none">
                <a:solidFill>
                  <a:srgbClr val="8D8C8C"/>
                </a:solidFill>
                <a:latin typeface="Arial"/>
                <a:ea typeface="Arial"/>
                <a:cs typeface="Arial"/>
                <a:sym typeface="Arial"/>
              </a:defRPr>
            </a:lvl7pPr>
            <a:lvl8pPr marL="0" marR="0" lvl="7" indent="0" algn="r" rtl="0">
              <a:spcBef>
                <a:spcPts val="0"/>
              </a:spcBef>
              <a:buNone/>
              <a:defRPr sz="1200" b="0" i="0" u="none" strike="noStrike" cap="none">
                <a:solidFill>
                  <a:srgbClr val="8D8C8C"/>
                </a:solidFill>
                <a:latin typeface="Arial"/>
                <a:ea typeface="Arial"/>
                <a:cs typeface="Arial"/>
                <a:sym typeface="Arial"/>
              </a:defRPr>
            </a:lvl8pPr>
            <a:lvl9pPr marL="0" marR="0" lvl="8" indent="0" algn="r" rtl="0">
              <a:spcBef>
                <a:spcPts val="0"/>
              </a:spcBef>
              <a:buNone/>
              <a:defRPr sz="1200" b="0" i="0" u="none" strike="noStrike" cap="none">
                <a:solidFill>
                  <a:srgbClr val="8D8C8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drive.google.com/file/d/1LCC1bm3F_eiwa4R1XC8r76EIOJ-Adf2n/view"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x.doi.org/10.1109/ROBOT.2010.550979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45309527_Local_Path_Planning_Algorithm_for_Autonomous_Vehicle_Based_on_Multi-objective_Trajectory_Optimization_in_State_Lattic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ctrTitle"/>
          </p:nvPr>
        </p:nvSpPr>
        <p:spPr>
          <a:xfrm>
            <a:off x="685800" y="268800"/>
            <a:ext cx="7772400" cy="322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5400"/>
              <a:buFont typeface="Arial"/>
              <a:buNone/>
            </a:pPr>
            <a:r>
              <a:rPr lang="en-US" sz="4800"/>
              <a:t>Local Obstacle Avoidance Trajectory Generation using Dijkstra Algorithm </a:t>
            </a:r>
            <a:endParaRPr sz="4800"/>
          </a:p>
        </p:txBody>
      </p:sp>
      <p:sp>
        <p:nvSpPr>
          <p:cNvPr id="75" name="Google Shape;75;p11"/>
          <p:cNvSpPr txBox="1">
            <a:spLocks noGrp="1"/>
          </p:cNvSpPr>
          <p:nvPr>
            <p:ph type="subTitle" idx="1"/>
          </p:nvPr>
        </p:nvSpPr>
        <p:spPr>
          <a:xfrm>
            <a:off x="1254425" y="3733800"/>
            <a:ext cx="6697200" cy="954300"/>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spcBef>
                <a:spcPts val="0"/>
              </a:spcBef>
              <a:spcAft>
                <a:spcPts val="0"/>
              </a:spcAft>
              <a:buClr>
                <a:schemeClr val="lt1"/>
              </a:buClr>
              <a:buSzPct val="100000"/>
              <a:buNone/>
            </a:pPr>
            <a:r>
              <a:rPr lang="en-US"/>
              <a:t>Project for </a:t>
            </a:r>
            <a:br>
              <a:rPr lang="en-US"/>
            </a:br>
            <a:r>
              <a:rPr lang="en-US"/>
              <a:t>MEEN 689: Decision Making for Autonomous Vehicles</a:t>
            </a:r>
            <a:endParaRPr/>
          </a:p>
          <a:p>
            <a:pPr marL="0" lvl="0" indent="0" algn="ctr" rtl="0">
              <a:spcBef>
                <a:spcPts val="0"/>
              </a:spcBef>
              <a:spcAft>
                <a:spcPts val="0"/>
              </a:spcAft>
              <a:buClr>
                <a:schemeClr val="lt1"/>
              </a:buClr>
              <a:buSzPct val="100000"/>
              <a:buNone/>
            </a:pPr>
            <a:endParaRPr/>
          </a:p>
          <a:p>
            <a:pPr marL="0" lvl="0" indent="0" algn="ctr" rtl="0">
              <a:spcBef>
                <a:spcPts val="0"/>
              </a:spcBef>
              <a:spcAft>
                <a:spcPts val="0"/>
              </a:spcAft>
              <a:buClr>
                <a:schemeClr val="lt1"/>
              </a:buClr>
              <a:buSzPct val="100000"/>
              <a:buNone/>
            </a:pPr>
            <a:r>
              <a:rPr lang="en-US"/>
              <a:t>by Shivam Vashi (334003552)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Algorithm</a:t>
            </a:r>
            <a:endParaRPr sz="3000"/>
          </a:p>
        </p:txBody>
      </p:sp>
      <p:sp>
        <p:nvSpPr>
          <p:cNvPr id="150" name="Google Shape;150;p20"/>
          <p:cNvSpPr txBox="1">
            <a:spLocks noGrp="1"/>
          </p:cNvSpPr>
          <p:nvPr>
            <p:ph type="body" idx="1"/>
          </p:nvPr>
        </p:nvSpPr>
        <p:spPr>
          <a:xfrm>
            <a:off x="457200" y="1112950"/>
            <a:ext cx="8390400" cy="5218500"/>
          </a:xfrm>
          <a:prstGeom prst="rect">
            <a:avLst/>
          </a:prstGeom>
          <a:noFill/>
          <a:ln>
            <a:noFill/>
          </a:ln>
        </p:spPr>
        <p:txBody>
          <a:bodyPr spcFirstLastPara="1" wrap="square" lIns="91425" tIns="45700" rIns="91425" bIns="45700" anchor="t" anchorCtr="0">
            <a:normAutofit/>
          </a:bodyPr>
          <a:lstStyle/>
          <a:p>
            <a:pPr marL="457200" lvl="0" indent="-330200" algn="l" rtl="0">
              <a:lnSpc>
                <a:spcPct val="120000"/>
              </a:lnSpc>
              <a:spcBef>
                <a:spcPts val="0"/>
              </a:spcBef>
              <a:spcAft>
                <a:spcPts val="0"/>
              </a:spcAft>
              <a:buSzPts val="1600"/>
              <a:buAutoNum type="arabicPeriod"/>
            </a:pPr>
            <a:r>
              <a:rPr lang="en-US" sz="1700"/>
              <a:t>From the initial vehicle state, for a given planning time (T), maximum road width, and increment of the road width, a set of quintic polynomial local trajectories are generated as described in [1]. The end points of each local trajectory become the start state for the next iteration. We can thus generate a desired number of ‘node layers’ as shown-</a:t>
            </a:r>
            <a:br>
              <a:rPr lang="en-US" sz="1700"/>
            </a:br>
            <a:br>
              <a:rPr lang="en-US" sz="1700"/>
            </a:br>
            <a:br>
              <a:rPr lang="en-US" sz="1700"/>
            </a:br>
            <a:br>
              <a:rPr lang="en-US" sz="1700"/>
            </a:br>
            <a:br>
              <a:rPr lang="en-US" sz="1700"/>
            </a:br>
            <a:endParaRPr sz="1700"/>
          </a:p>
          <a:p>
            <a:pPr marL="0" lvl="0" indent="0" algn="l" rtl="0">
              <a:lnSpc>
                <a:spcPct val="120000"/>
              </a:lnSpc>
              <a:spcBef>
                <a:spcPts val="0"/>
              </a:spcBef>
              <a:spcAft>
                <a:spcPts val="0"/>
              </a:spcAft>
              <a:buNone/>
            </a:pPr>
            <a:endParaRPr sz="1700"/>
          </a:p>
        </p:txBody>
      </p:sp>
      <p:pic>
        <p:nvPicPr>
          <p:cNvPr id="151" name="Google Shape;151;p20"/>
          <p:cNvPicPr preferRelativeResize="0"/>
          <p:nvPr/>
        </p:nvPicPr>
        <p:blipFill rotWithShape="1">
          <a:blip r:embed="rId3">
            <a:alphaModFix/>
          </a:blip>
          <a:srcRect l="5806" t="7762" r="4995" b="4233"/>
          <a:stretch/>
        </p:blipFill>
        <p:spPr>
          <a:xfrm>
            <a:off x="1928025" y="2806700"/>
            <a:ext cx="5287950" cy="3478126"/>
          </a:xfrm>
          <a:prstGeom prst="rect">
            <a:avLst/>
          </a:prstGeom>
          <a:noFill/>
          <a:ln>
            <a:noFill/>
          </a:ln>
        </p:spPr>
      </p:pic>
      <p:cxnSp>
        <p:nvCxnSpPr>
          <p:cNvPr id="152" name="Google Shape;152;p20"/>
          <p:cNvCxnSpPr/>
          <p:nvPr/>
        </p:nvCxnSpPr>
        <p:spPr>
          <a:xfrm flipH="1">
            <a:off x="3758700" y="3749500"/>
            <a:ext cx="275700" cy="459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20"/>
          <p:cNvCxnSpPr/>
          <p:nvPr/>
        </p:nvCxnSpPr>
        <p:spPr>
          <a:xfrm flipH="1">
            <a:off x="4620250" y="4369825"/>
            <a:ext cx="275700" cy="4590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20"/>
          <p:cNvCxnSpPr/>
          <p:nvPr/>
        </p:nvCxnSpPr>
        <p:spPr>
          <a:xfrm flipH="1">
            <a:off x="5585200" y="5013125"/>
            <a:ext cx="275700" cy="45900"/>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p20"/>
          <p:cNvCxnSpPr/>
          <p:nvPr/>
        </p:nvCxnSpPr>
        <p:spPr>
          <a:xfrm flipH="1">
            <a:off x="6825825" y="5541550"/>
            <a:ext cx="275700" cy="45900"/>
          </a:xfrm>
          <a:prstGeom prst="straightConnector1">
            <a:avLst/>
          </a:prstGeom>
          <a:noFill/>
          <a:ln w="9525" cap="flat" cmpd="sng">
            <a:solidFill>
              <a:schemeClr val="dk2"/>
            </a:solidFill>
            <a:prstDash val="solid"/>
            <a:round/>
            <a:headEnd type="none" w="med" len="med"/>
            <a:tailEnd type="triangle" w="med" len="med"/>
          </a:ln>
        </p:spPr>
      </p:cxnSp>
      <p:sp>
        <p:nvSpPr>
          <p:cNvPr id="156" name="Google Shape;156;p20"/>
          <p:cNvSpPr txBox="1"/>
          <p:nvPr/>
        </p:nvSpPr>
        <p:spPr>
          <a:xfrm>
            <a:off x="4044150" y="3550000"/>
            <a:ext cx="10557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Georgia"/>
                <a:ea typeface="Georgia"/>
                <a:cs typeface="Georgia"/>
                <a:sym typeface="Georgia"/>
              </a:rPr>
              <a:t>Layer 1</a:t>
            </a:r>
            <a:endParaRPr sz="1200">
              <a:solidFill>
                <a:schemeClr val="dk1"/>
              </a:solidFill>
              <a:latin typeface="Georgia"/>
              <a:ea typeface="Georgia"/>
              <a:cs typeface="Georgia"/>
              <a:sym typeface="Georgia"/>
            </a:endParaRPr>
          </a:p>
        </p:txBody>
      </p:sp>
      <p:sp>
        <p:nvSpPr>
          <p:cNvPr id="157" name="Google Shape;157;p20"/>
          <p:cNvSpPr txBox="1"/>
          <p:nvPr/>
        </p:nvSpPr>
        <p:spPr>
          <a:xfrm>
            <a:off x="4895950" y="4147325"/>
            <a:ext cx="10557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Georgia"/>
                <a:ea typeface="Georgia"/>
                <a:cs typeface="Georgia"/>
                <a:sym typeface="Georgia"/>
              </a:rPr>
              <a:t>Layer 2</a:t>
            </a:r>
            <a:endParaRPr sz="1200">
              <a:solidFill>
                <a:schemeClr val="dk1"/>
              </a:solidFill>
              <a:latin typeface="Georgia"/>
              <a:ea typeface="Georgia"/>
              <a:cs typeface="Georgia"/>
              <a:sym typeface="Georgia"/>
            </a:endParaRPr>
          </a:p>
        </p:txBody>
      </p:sp>
      <p:sp>
        <p:nvSpPr>
          <p:cNvPr id="158" name="Google Shape;158;p20"/>
          <p:cNvSpPr txBox="1"/>
          <p:nvPr/>
        </p:nvSpPr>
        <p:spPr>
          <a:xfrm>
            <a:off x="5860900" y="4783538"/>
            <a:ext cx="10557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Georgia"/>
                <a:ea typeface="Georgia"/>
                <a:cs typeface="Georgia"/>
                <a:sym typeface="Georgia"/>
              </a:rPr>
              <a:t>Layer 3</a:t>
            </a:r>
            <a:endParaRPr sz="1200">
              <a:solidFill>
                <a:schemeClr val="dk1"/>
              </a:solidFill>
              <a:latin typeface="Georgia"/>
              <a:ea typeface="Georgia"/>
              <a:cs typeface="Georgia"/>
              <a:sym typeface="Georgia"/>
            </a:endParaRPr>
          </a:p>
        </p:txBody>
      </p:sp>
      <p:sp>
        <p:nvSpPr>
          <p:cNvPr id="159" name="Google Shape;159;p20"/>
          <p:cNvSpPr txBox="1"/>
          <p:nvPr/>
        </p:nvSpPr>
        <p:spPr>
          <a:xfrm>
            <a:off x="7101525" y="5311863"/>
            <a:ext cx="10557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Georgia"/>
                <a:ea typeface="Georgia"/>
                <a:cs typeface="Georgia"/>
                <a:sym typeface="Georgia"/>
              </a:rPr>
              <a:t>Layer 4</a:t>
            </a:r>
            <a:endParaRPr sz="1200">
              <a:solidFill>
                <a:schemeClr val="dk1"/>
              </a:solidFill>
              <a:latin typeface="Georgia"/>
              <a:ea typeface="Georgia"/>
              <a:cs typeface="Georgia"/>
              <a:sym typeface="Georgia"/>
            </a:endParaRPr>
          </a:p>
        </p:txBody>
      </p:sp>
      <p:cxnSp>
        <p:nvCxnSpPr>
          <p:cNvPr id="160" name="Google Shape;160;p20"/>
          <p:cNvCxnSpPr/>
          <p:nvPr/>
        </p:nvCxnSpPr>
        <p:spPr>
          <a:xfrm flipH="1">
            <a:off x="2769025" y="3113375"/>
            <a:ext cx="275700" cy="45900"/>
          </a:xfrm>
          <a:prstGeom prst="straightConnector1">
            <a:avLst/>
          </a:prstGeom>
          <a:noFill/>
          <a:ln w="9525" cap="flat" cmpd="sng">
            <a:solidFill>
              <a:schemeClr val="dk2"/>
            </a:solidFill>
            <a:prstDash val="solid"/>
            <a:round/>
            <a:headEnd type="none" w="med" len="med"/>
            <a:tailEnd type="triangle" w="med" len="med"/>
          </a:ln>
        </p:spPr>
      </p:cxnSp>
      <p:sp>
        <p:nvSpPr>
          <p:cNvPr id="161" name="Google Shape;161;p20"/>
          <p:cNvSpPr txBox="1"/>
          <p:nvPr/>
        </p:nvSpPr>
        <p:spPr>
          <a:xfrm>
            <a:off x="2987300" y="2872225"/>
            <a:ext cx="11964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Georgia"/>
                <a:ea typeface="Georgia"/>
                <a:cs typeface="Georgia"/>
                <a:sym typeface="Georgia"/>
              </a:rPr>
              <a:t>Initial Position</a:t>
            </a:r>
            <a:endParaRPr sz="120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Algorithm (Contd.)</a:t>
            </a:r>
            <a:endParaRPr sz="3000"/>
          </a:p>
        </p:txBody>
      </p:sp>
      <p:sp>
        <p:nvSpPr>
          <p:cNvPr id="167" name="Google Shape;167;p21"/>
          <p:cNvSpPr txBox="1">
            <a:spLocks noGrp="1"/>
          </p:cNvSpPr>
          <p:nvPr>
            <p:ph type="body" idx="1"/>
          </p:nvPr>
        </p:nvSpPr>
        <p:spPr>
          <a:xfrm>
            <a:off x="457200" y="1112950"/>
            <a:ext cx="8390400" cy="5218500"/>
          </a:xfrm>
          <a:prstGeom prst="rect">
            <a:avLst/>
          </a:prstGeom>
          <a:noFill/>
          <a:ln>
            <a:noFill/>
          </a:ln>
        </p:spPr>
        <p:txBody>
          <a:bodyPr spcFirstLastPara="1" wrap="square" lIns="91425" tIns="45700" rIns="91425" bIns="45700" anchor="t" anchorCtr="0">
            <a:normAutofit/>
          </a:bodyPr>
          <a:lstStyle/>
          <a:p>
            <a:pPr marL="457200" lvl="0" indent="-330200" algn="l" rtl="0">
              <a:lnSpc>
                <a:spcPct val="120000"/>
              </a:lnSpc>
              <a:spcBef>
                <a:spcPts val="0"/>
              </a:spcBef>
              <a:spcAft>
                <a:spcPts val="0"/>
              </a:spcAft>
              <a:buSzPts val="1600"/>
              <a:buAutoNum type="arabicPeriod" startAt="2"/>
            </a:pPr>
            <a:r>
              <a:rPr lang="en-US" sz="1700"/>
              <a:t>The paths that violate the vehicle constraints and obstacle collisions are removed from the set. From the remaining trajectories, each local trajectory is added as an edge with its end points as nodes in a Graph (G). Recall that the weight/cost of the edge is defined as the cost (C) given in [1]-</a:t>
            </a:r>
            <a:br>
              <a:rPr lang="en-US" sz="1700"/>
            </a:br>
            <a:br>
              <a:rPr lang="en-US" sz="1700"/>
            </a:br>
            <a:endParaRPr sz="1700"/>
          </a:p>
          <a:p>
            <a:pPr marL="457200" lvl="0" indent="0" algn="l" rtl="0">
              <a:lnSpc>
                <a:spcPct val="120000"/>
              </a:lnSpc>
              <a:spcBef>
                <a:spcPts val="0"/>
              </a:spcBef>
              <a:spcAft>
                <a:spcPts val="0"/>
              </a:spcAft>
              <a:buNone/>
            </a:pPr>
            <a:br>
              <a:rPr lang="en-US" sz="1700"/>
            </a:br>
            <a:br>
              <a:rPr lang="en-US" sz="1700"/>
            </a:br>
            <a:br>
              <a:rPr lang="en-US" sz="1700"/>
            </a:br>
            <a:br>
              <a:rPr lang="en-US" sz="1700"/>
            </a:br>
            <a:br>
              <a:rPr lang="en-US" sz="1700"/>
            </a:br>
            <a:br>
              <a:rPr lang="en-US" sz="1700"/>
            </a:br>
            <a:endParaRPr sz="1700"/>
          </a:p>
        </p:txBody>
      </p:sp>
      <p:pic>
        <p:nvPicPr>
          <p:cNvPr id="168" name="Google Shape;168;p21" descr="{&quot;type&quot;:&quot;align*&quot;,&quot;font&quot;:{&quot;size&quot;:17,&quot;color&quot;:&quot;#332C2C&quot;,&quot;family&quot;:&quot;Georgia&quot;},&quot;aid&quot;:null,&quot;id&quot;:&quot;1&quot;,&quot;code&quot;:&quot;\\begin{align*}\n{C\\,}&amp;={\\,k_{j}J_{t}(p(t)) +k_{t}g\\left(T\\right)+k_{p}h\\left(p_{1}\\right)}\t\n\\end{align*}&quot;,&quot;backgroundColor&quot;:&quot;#FFFFFF&quot;,&quot;ts&quot;:1713474865248,&quot;cs&quot;:&quot;17mKBI5kwruCKtYID2LWnQ==&quot;,&quot;size&quot;:{&quot;width&quot;:366.3333333333333,&quot;height&quot;:26}}"/>
          <p:cNvPicPr preferRelativeResize="0"/>
          <p:nvPr/>
        </p:nvPicPr>
        <p:blipFill>
          <a:blip r:embed="rId3">
            <a:alphaModFix/>
          </a:blip>
          <a:stretch>
            <a:fillRect/>
          </a:stretch>
        </p:blipFill>
        <p:spPr>
          <a:xfrm>
            <a:off x="999401" y="2616496"/>
            <a:ext cx="3489325" cy="247650"/>
          </a:xfrm>
          <a:prstGeom prst="rect">
            <a:avLst/>
          </a:prstGeom>
          <a:noFill/>
          <a:ln>
            <a:noFill/>
          </a:ln>
        </p:spPr>
      </p:pic>
      <p:pic>
        <p:nvPicPr>
          <p:cNvPr id="169" name="Google Shape;169;p21"/>
          <p:cNvPicPr preferRelativeResize="0"/>
          <p:nvPr/>
        </p:nvPicPr>
        <p:blipFill rotWithShape="1">
          <a:blip r:embed="rId4">
            <a:alphaModFix/>
          </a:blip>
          <a:srcRect l="5078" t="7667" r="4880" b="4094"/>
          <a:stretch/>
        </p:blipFill>
        <p:spPr>
          <a:xfrm>
            <a:off x="1633525" y="3071725"/>
            <a:ext cx="5468001" cy="357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Algorithm (Contd.)</a:t>
            </a:r>
            <a:endParaRPr sz="3000"/>
          </a:p>
        </p:txBody>
      </p:sp>
      <p:sp>
        <p:nvSpPr>
          <p:cNvPr id="175" name="Google Shape;175;p22"/>
          <p:cNvSpPr txBox="1">
            <a:spLocks noGrp="1"/>
          </p:cNvSpPr>
          <p:nvPr>
            <p:ph type="body" idx="1"/>
          </p:nvPr>
        </p:nvSpPr>
        <p:spPr>
          <a:xfrm>
            <a:off x="457200" y="1112950"/>
            <a:ext cx="8390400" cy="5218500"/>
          </a:xfrm>
          <a:prstGeom prst="rect">
            <a:avLst/>
          </a:prstGeom>
          <a:noFill/>
          <a:ln>
            <a:noFill/>
          </a:ln>
        </p:spPr>
        <p:txBody>
          <a:bodyPr spcFirstLastPara="1" wrap="square" lIns="91425" tIns="45700" rIns="91425" bIns="45700" anchor="t" anchorCtr="0">
            <a:normAutofit/>
          </a:bodyPr>
          <a:lstStyle/>
          <a:p>
            <a:pPr marL="457200" lvl="0" indent="-336550" algn="l" rtl="0">
              <a:lnSpc>
                <a:spcPct val="120000"/>
              </a:lnSpc>
              <a:spcBef>
                <a:spcPts val="0"/>
              </a:spcBef>
              <a:spcAft>
                <a:spcPts val="0"/>
              </a:spcAft>
              <a:buSzPts val="1700"/>
              <a:buAutoNum type="arabicPeriod" startAt="3"/>
            </a:pPr>
            <a:r>
              <a:rPr lang="en-US" sz="1700"/>
              <a:t>Finally, the Shortest Path is obtained using Dijkstra’s method.</a:t>
            </a:r>
            <a:endParaRPr sz="1700"/>
          </a:p>
        </p:txBody>
      </p:sp>
      <p:pic>
        <p:nvPicPr>
          <p:cNvPr id="176" name="Google Shape;176;p22"/>
          <p:cNvPicPr preferRelativeResize="0"/>
          <p:nvPr/>
        </p:nvPicPr>
        <p:blipFill rotWithShape="1">
          <a:blip r:embed="rId3">
            <a:alphaModFix/>
          </a:blip>
          <a:srcRect l="5889" t="8271" r="6736" b="4109"/>
          <a:stretch/>
        </p:blipFill>
        <p:spPr>
          <a:xfrm>
            <a:off x="1137550" y="1658800"/>
            <a:ext cx="6868890" cy="459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Results (Deployment on a Self-Driving SUV)</a:t>
            </a:r>
            <a:endParaRPr sz="3000"/>
          </a:p>
        </p:txBody>
      </p:sp>
      <p:pic>
        <p:nvPicPr>
          <p:cNvPr id="182" name="Google Shape;182;p23"/>
          <p:cNvPicPr preferRelativeResize="0"/>
          <p:nvPr/>
        </p:nvPicPr>
        <p:blipFill>
          <a:blip r:embed="rId3">
            <a:alphaModFix/>
          </a:blip>
          <a:stretch>
            <a:fillRect/>
          </a:stretch>
        </p:blipFill>
        <p:spPr>
          <a:xfrm>
            <a:off x="336625" y="952100"/>
            <a:ext cx="8470749" cy="564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Results (Deployment on a Self-Driving SUV)</a:t>
            </a:r>
            <a:endParaRPr sz="3000"/>
          </a:p>
        </p:txBody>
      </p:sp>
      <p:pic>
        <p:nvPicPr>
          <p:cNvPr id="188" name="Google Shape;188;p24" title="IMG_0691.MOV">
            <a:hlinkClick r:id="rId3"/>
          </p:cNvPr>
          <p:cNvPicPr preferRelativeResize="0"/>
          <p:nvPr/>
        </p:nvPicPr>
        <p:blipFill>
          <a:blip r:embed="rId4">
            <a:alphaModFix/>
          </a:blip>
          <a:stretch>
            <a:fillRect/>
          </a:stretch>
        </p:blipFill>
        <p:spPr>
          <a:xfrm>
            <a:off x="304175" y="1112950"/>
            <a:ext cx="8535648" cy="48013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ctrTitle"/>
          </p:nvPr>
        </p:nvSpPr>
        <p:spPr>
          <a:xfrm>
            <a:off x="685800" y="3284900"/>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6000"/>
              <a:buFont typeface="Arial"/>
              <a:buNone/>
            </a:pPr>
            <a:r>
              <a:rPr lang="en-US" sz="3000"/>
              <a:t>Questions?</a:t>
            </a:r>
            <a:endParaRPr sz="3000"/>
          </a:p>
        </p:txBody>
      </p:sp>
      <p:sp>
        <p:nvSpPr>
          <p:cNvPr id="194" name="Google Shape;194;p25"/>
          <p:cNvSpPr txBox="1"/>
          <p:nvPr/>
        </p:nvSpPr>
        <p:spPr>
          <a:xfrm>
            <a:off x="971850" y="1566875"/>
            <a:ext cx="7200300" cy="1702500"/>
          </a:xfrm>
          <a:prstGeom prst="rect">
            <a:avLst/>
          </a:prstGeom>
          <a:noFill/>
          <a:ln>
            <a:noFill/>
          </a:ln>
        </p:spPr>
        <p:txBody>
          <a:bodyPr spcFirstLastPara="1" wrap="square" lIns="91425" tIns="91425" rIns="91425" bIns="91425" anchor="t" anchorCtr="0">
            <a:spAutoFit/>
          </a:bodyPr>
          <a:lstStyle/>
          <a:p>
            <a:pPr marL="0" lvl="0" indent="0" algn="just" rtl="0">
              <a:lnSpc>
                <a:spcPct val="120000"/>
              </a:lnSpc>
              <a:spcBef>
                <a:spcPts val="0"/>
              </a:spcBef>
              <a:spcAft>
                <a:spcPts val="0"/>
              </a:spcAft>
              <a:buNone/>
            </a:pPr>
            <a:r>
              <a:rPr lang="en-US" sz="1700">
                <a:solidFill>
                  <a:schemeClr val="lt1"/>
                </a:solidFill>
                <a:latin typeface="Georgia"/>
                <a:ea typeface="Georgia"/>
                <a:cs typeface="Georgia"/>
                <a:sym typeface="Georgia"/>
              </a:rPr>
              <a:t>The graph search method from [3] is upgraded by incorporating the path generation technique outlined in [1]. This enhancement introduces jerk-minimizing edges in the graph, contrasting with the previous method's reliance on cubic polynomials without considering any optimality features.</a:t>
            </a:r>
            <a:endParaRPr sz="1700">
              <a:solidFill>
                <a:schemeClr val="lt1"/>
              </a:solidFill>
              <a:latin typeface="Georgia"/>
              <a:ea typeface="Georgia"/>
              <a:cs typeface="Georgia"/>
              <a:sym typeface="Georgia"/>
            </a:endParaRPr>
          </a:p>
          <a:p>
            <a:pPr marL="0" lvl="0" indent="0" algn="just" rtl="0">
              <a:lnSpc>
                <a:spcPct val="120000"/>
              </a:lnSpc>
              <a:spcBef>
                <a:spcPts val="0"/>
              </a:spcBef>
              <a:spcAft>
                <a:spcPts val="0"/>
              </a:spcAft>
              <a:buNone/>
            </a:pPr>
            <a:endParaRPr sz="1700">
              <a:solidFill>
                <a:schemeClr val="lt1"/>
              </a:solidFill>
              <a:latin typeface="Georgia"/>
              <a:ea typeface="Georgia"/>
              <a:cs typeface="Georgia"/>
              <a:sym typeface="Georgia"/>
            </a:endParaRPr>
          </a:p>
        </p:txBody>
      </p:sp>
      <p:sp>
        <p:nvSpPr>
          <p:cNvPr id="195" name="Google Shape;195;p25"/>
          <p:cNvSpPr txBox="1">
            <a:spLocks noGrp="1"/>
          </p:cNvSpPr>
          <p:nvPr>
            <p:ph type="title" idx="4294967295"/>
          </p:nvPr>
        </p:nvSpPr>
        <p:spPr>
          <a:xfrm>
            <a:off x="3494500" y="418150"/>
            <a:ext cx="23091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solidFill>
                  <a:schemeClr val="lt1"/>
                </a:solidFill>
              </a:rPr>
              <a:t>Conclusion</a:t>
            </a:r>
            <a:endParaRPr sz="3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References</a:t>
            </a:r>
            <a:endParaRPr sz="3000"/>
          </a:p>
        </p:txBody>
      </p:sp>
      <p:sp>
        <p:nvSpPr>
          <p:cNvPr id="201" name="Google Shape;201;p26"/>
          <p:cNvSpPr txBox="1">
            <a:spLocks noGrp="1"/>
          </p:cNvSpPr>
          <p:nvPr>
            <p:ph type="body" idx="1"/>
          </p:nvPr>
        </p:nvSpPr>
        <p:spPr>
          <a:xfrm>
            <a:off x="457200" y="1265350"/>
            <a:ext cx="8390400" cy="53493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None/>
            </a:pPr>
            <a:r>
              <a:rPr lang="en-US" sz="1700"/>
              <a:t>[1] M. Werling, J. Ziegler, S. Kammel and S. Thrun, "Optimal trajectory generation for dynamic street scenarios in a Frenét Frame," 2010 IEEE International Conference on Robotics and Automation, Anchorage, AK, USA, 2010, pp. 987-993, doi: 10.1109/ROBOT.2010.5509799.</a:t>
            </a:r>
            <a:endParaRPr sz="1700"/>
          </a:p>
          <a:p>
            <a:pPr marL="0" lvl="0" indent="0" algn="just" rtl="0">
              <a:lnSpc>
                <a:spcPct val="120000"/>
              </a:lnSpc>
              <a:spcBef>
                <a:spcPts val="0"/>
              </a:spcBef>
              <a:spcAft>
                <a:spcPts val="0"/>
              </a:spcAft>
              <a:buNone/>
            </a:pPr>
            <a:endParaRPr sz="1700"/>
          </a:p>
          <a:p>
            <a:pPr marL="0" lvl="0" indent="0" algn="just" rtl="0">
              <a:lnSpc>
                <a:spcPct val="120000"/>
              </a:lnSpc>
              <a:spcBef>
                <a:spcPts val="0"/>
              </a:spcBef>
              <a:spcAft>
                <a:spcPts val="0"/>
              </a:spcAft>
              <a:buNone/>
            </a:pPr>
            <a:r>
              <a:rPr lang="en-US" sz="1700"/>
              <a:t>[2] A.Takahashi, T.Hongo, Y.Ninomiya, and G.Sugimoto. Local path planning and motion control for AGV in positioning. In IEEE/RSJ International Workshop on Intelligent Robots and Systems ’89. The Autonomous Mobile Robots and Its Applications. IROS’89.</a:t>
            </a:r>
            <a:endParaRPr sz="1700"/>
          </a:p>
          <a:p>
            <a:pPr marL="0" marR="0" lvl="0" indent="0" algn="just" rtl="0">
              <a:lnSpc>
                <a:spcPct val="120000"/>
              </a:lnSpc>
              <a:spcBef>
                <a:spcPts val="0"/>
              </a:spcBef>
              <a:spcAft>
                <a:spcPts val="0"/>
              </a:spcAft>
              <a:buNone/>
            </a:pPr>
            <a:r>
              <a:rPr lang="en-US" sz="1700"/>
              <a:t>Proceedings., pages 392–397,1989.</a:t>
            </a:r>
            <a:endParaRPr sz="1700"/>
          </a:p>
          <a:p>
            <a:pPr marL="0" marR="0" lvl="0" indent="0" algn="l" rtl="0">
              <a:lnSpc>
                <a:spcPct val="120000"/>
              </a:lnSpc>
              <a:spcBef>
                <a:spcPts val="0"/>
              </a:spcBef>
              <a:spcAft>
                <a:spcPts val="0"/>
              </a:spcAft>
              <a:buNone/>
            </a:pPr>
            <a:endParaRPr sz="1700"/>
          </a:p>
          <a:p>
            <a:pPr marL="0" marR="0" lvl="0" indent="0" algn="l" rtl="0">
              <a:lnSpc>
                <a:spcPct val="120000"/>
              </a:lnSpc>
              <a:spcBef>
                <a:spcPts val="0"/>
              </a:spcBef>
              <a:spcAft>
                <a:spcPts val="0"/>
              </a:spcAft>
              <a:buNone/>
            </a:pPr>
            <a:r>
              <a:rPr lang="en-US" sz="1700"/>
              <a:t>[3] Kornev, Ivan &amp; Kibalov, Vladislav &amp; Shipitko, Oleg. (2020). Local Path Planning Algorithm for Autonomous Vehicle Based on Multi-objective Trajectory Optimization in State Lattice.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Problem</a:t>
            </a:r>
            <a:endParaRPr sz="3000"/>
          </a:p>
        </p:txBody>
      </p:sp>
      <p:sp>
        <p:nvSpPr>
          <p:cNvPr id="81" name="Google Shape;81;p12"/>
          <p:cNvSpPr txBox="1">
            <a:spLocks noGrp="1"/>
          </p:cNvSpPr>
          <p:nvPr>
            <p:ph type="body" idx="1"/>
          </p:nvPr>
        </p:nvSpPr>
        <p:spPr>
          <a:xfrm>
            <a:off x="457200" y="1181875"/>
            <a:ext cx="8390400" cy="52185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r>
              <a:rPr lang="en-US" sz="1700"/>
              <a:t>How do we generate a trajectory that avoids obstacles along a given global trajectory (Lane Centerline) ?</a:t>
            </a:r>
            <a:endParaRPr sz="1700"/>
          </a:p>
        </p:txBody>
      </p:sp>
      <p:pic>
        <p:nvPicPr>
          <p:cNvPr id="82" name="Google Shape;82;p12"/>
          <p:cNvPicPr preferRelativeResize="0"/>
          <p:nvPr/>
        </p:nvPicPr>
        <p:blipFill rotWithShape="1">
          <a:blip r:embed="rId3">
            <a:alphaModFix/>
          </a:blip>
          <a:srcRect l="18744" t="23910" r="13168" b="19025"/>
          <a:stretch/>
        </p:blipFill>
        <p:spPr>
          <a:xfrm>
            <a:off x="1458900" y="2364350"/>
            <a:ext cx="6226202" cy="3913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Literature</a:t>
            </a:r>
            <a:endParaRPr sz="3000"/>
          </a:p>
        </p:txBody>
      </p:sp>
      <p:sp>
        <p:nvSpPr>
          <p:cNvPr id="88" name="Google Shape;88;p13"/>
          <p:cNvSpPr txBox="1">
            <a:spLocks noGrp="1"/>
          </p:cNvSpPr>
          <p:nvPr>
            <p:ph type="body" idx="1"/>
          </p:nvPr>
        </p:nvSpPr>
        <p:spPr>
          <a:xfrm>
            <a:off x="457200" y="1181875"/>
            <a:ext cx="8390400" cy="5218500"/>
          </a:xfrm>
          <a:prstGeom prst="rect">
            <a:avLst/>
          </a:prstGeom>
          <a:noFill/>
          <a:ln>
            <a:noFill/>
          </a:ln>
        </p:spPr>
        <p:txBody>
          <a:bodyPr spcFirstLastPara="1" wrap="square" lIns="91425" tIns="45700" rIns="91425" bIns="45700" anchor="t" anchorCtr="0">
            <a:normAutofit lnSpcReduction="10000"/>
          </a:bodyPr>
          <a:lstStyle/>
          <a:p>
            <a:pPr marL="457200" lvl="0" indent="-330200" algn="l" rtl="0">
              <a:lnSpc>
                <a:spcPct val="120000"/>
              </a:lnSpc>
              <a:spcBef>
                <a:spcPts val="0"/>
              </a:spcBef>
              <a:spcAft>
                <a:spcPts val="0"/>
              </a:spcAft>
              <a:buSzPts val="1600"/>
              <a:buAutoNum type="arabicPeriod"/>
            </a:pPr>
            <a:r>
              <a:rPr lang="en-US" sz="1700" u="sng">
                <a:solidFill>
                  <a:schemeClr val="hlink"/>
                </a:solidFill>
                <a:hlinkClick r:id="rId3"/>
              </a:rPr>
              <a:t>Optimal Trajectory Generation for Dynamic Street Scenarios in a Frenet Frame</a:t>
            </a:r>
            <a:r>
              <a:rPr lang="en-US" sz="2000" u="sng">
                <a:solidFill>
                  <a:schemeClr val="hlink"/>
                </a:solidFill>
                <a:highlight>
                  <a:srgbClr val="FFFFFF"/>
                </a:highlight>
                <a:latin typeface="Roboto"/>
                <a:ea typeface="Roboto"/>
                <a:cs typeface="Roboto"/>
                <a:sym typeface="Roboto"/>
                <a:hlinkClick r:id="rId3"/>
              </a:rPr>
              <a:t> </a:t>
            </a:r>
            <a:r>
              <a:rPr lang="en-US" sz="1700"/>
              <a:t>[1]</a:t>
            </a:r>
            <a:endParaRPr sz="1700">
              <a:solidFill>
                <a:srgbClr val="111111"/>
              </a:solidFill>
            </a:endParaRPr>
          </a:p>
          <a:p>
            <a:pPr marL="457200" lvl="0" indent="0" algn="l" rtl="0">
              <a:lnSpc>
                <a:spcPct val="120000"/>
              </a:lnSpc>
              <a:spcBef>
                <a:spcPts val="0"/>
              </a:spcBef>
              <a:spcAft>
                <a:spcPts val="0"/>
              </a:spcAft>
              <a:buNone/>
            </a:pPr>
            <a:endParaRPr sz="1700">
              <a:solidFill>
                <a:srgbClr val="111111"/>
              </a:solidFill>
            </a:endParaRPr>
          </a:p>
          <a:p>
            <a:pPr marL="457200" lvl="0" indent="0" algn="l" rtl="0">
              <a:lnSpc>
                <a:spcPct val="120000"/>
              </a:lnSpc>
              <a:spcBef>
                <a:spcPts val="0"/>
              </a:spcBef>
              <a:spcAft>
                <a:spcPts val="0"/>
              </a:spcAft>
              <a:buNone/>
            </a:pPr>
            <a:r>
              <a:rPr lang="en-US" sz="1700"/>
              <a:t>The paper provides an algorithm to generate </a:t>
            </a:r>
            <a:r>
              <a:rPr lang="en-US" sz="1700" b="1"/>
              <a:t>jerk-minimizing</a:t>
            </a:r>
            <a:r>
              <a:rPr lang="en-US" sz="1700"/>
              <a:t> local trajectories that avoid obstacles while obeying lane-width constraints. </a:t>
            </a:r>
            <a:endParaRPr sz="1700"/>
          </a:p>
          <a:p>
            <a:pPr marL="457200" lvl="0" indent="0" algn="l" rtl="0">
              <a:lnSpc>
                <a:spcPct val="120000"/>
              </a:lnSpc>
              <a:spcBef>
                <a:spcPts val="0"/>
              </a:spcBef>
              <a:spcAft>
                <a:spcPts val="0"/>
              </a:spcAft>
              <a:buNone/>
            </a:pPr>
            <a:br>
              <a:rPr lang="en-US" sz="1700"/>
            </a:br>
            <a:r>
              <a:rPr lang="en-US" sz="1700" u="sng"/>
              <a:t>Formulation</a:t>
            </a:r>
            <a:r>
              <a:rPr lang="en-US" sz="1700"/>
              <a:t>-</a:t>
            </a:r>
            <a:br>
              <a:rPr lang="en-US" sz="1700"/>
            </a:br>
            <a:br>
              <a:rPr lang="en-US" sz="1700"/>
            </a:br>
            <a:r>
              <a:rPr lang="en-US" sz="1700"/>
              <a:t>The requirement is to minimize a cost which is a function of Jerk (J</a:t>
            </a:r>
            <a:r>
              <a:rPr lang="en-US" sz="1700" baseline="-25000"/>
              <a:t>t</a:t>
            </a:r>
            <a:r>
              <a:rPr lang="en-US" sz="1700"/>
              <a:t>), time to reach the global path (T) and the end state (p</a:t>
            </a:r>
            <a:r>
              <a:rPr lang="en-US" sz="1700" baseline="-25000"/>
              <a:t>1</a:t>
            </a:r>
            <a:r>
              <a:rPr lang="en-US" sz="1700"/>
              <a:t>) given by-</a:t>
            </a:r>
            <a:br>
              <a:rPr lang="en-US" sz="1700"/>
            </a:br>
            <a:br>
              <a:rPr lang="en-US" sz="1700"/>
            </a:br>
            <a:endParaRPr sz="1700"/>
          </a:p>
          <a:p>
            <a:pPr marL="457200" lvl="0" indent="0" algn="l" rtl="0">
              <a:lnSpc>
                <a:spcPct val="120000"/>
              </a:lnSpc>
              <a:spcBef>
                <a:spcPts val="0"/>
              </a:spcBef>
              <a:spcAft>
                <a:spcPts val="0"/>
              </a:spcAft>
              <a:buClr>
                <a:schemeClr val="accent6"/>
              </a:buClr>
              <a:buSzPts val="1100"/>
              <a:buFont typeface="Arial"/>
              <a:buNone/>
            </a:pPr>
            <a:endParaRPr sz="1700"/>
          </a:p>
          <a:p>
            <a:pPr marL="457200" lvl="0" indent="0" algn="l" rtl="0">
              <a:lnSpc>
                <a:spcPct val="120000"/>
              </a:lnSpc>
              <a:spcBef>
                <a:spcPts val="0"/>
              </a:spcBef>
              <a:spcAft>
                <a:spcPts val="0"/>
              </a:spcAft>
              <a:buClr>
                <a:schemeClr val="accent6"/>
              </a:buClr>
              <a:buSzPts val="1100"/>
              <a:buFont typeface="Arial"/>
              <a:buNone/>
            </a:pPr>
            <a:r>
              <a:rPr lang="en-US" sz="1700"/>
              <a:t>Where, Jerk term-</a:t>
            </a:r>
            <a:endParaRPr sz="1700"/>
          </a:p>
          <a:p>
            <a:pPr marL="457200" lvl="0" indent="0" algn="l" rtl="0">
              <a:lnSpc>
                <a:spcPct val="120000"/>
              </a:lnSpc>
              <a:spcBef>
                <a:spcPts val="0"/>
              </a:spcBef>
              <a:spcAft>
                <a:spcPts val="0"/>
              </a:spcAft>
              <a:buClr>
                <a:schemeClr val="accent6"/>
              </a:buClr>
              <a:buSzPts val="1100"/>
              <a:buFont typeface="Arial"/>
              <a:buNone/>
            </a:pPr>
            <a:r>
              <a:rPr lang="en-US" sz="1700"/>
              <a:t>    </a:t>
            </a:r>
            <a:endParaRPr sz="1700"/>
          </a:p>
          <a:p>
            <a:pPr marL="0" lvl="0" indent="457200" algn="l" rtl="0">
              <a:lnSpc>
                <a:spcPct val="120000"/>
              </a:lnSpc>
              <a:spcBef>
                <a:spcPts val="0"/>
              </a:spcBef>
              <a:spcAft>
                <a:spcPts val="0"/>
              </a:spcAft>
              <a:buClr>
                <a:schemeClr val="accent6"/>
              </a:buClr>
              <a:buSzPts val="1100"/>
              <a:buFont typeface="Arial"/>
              <a:buNone/>
            </a:pPr>
            <a:r>
              <a:rPr lang="en-US" sz="1700"/>
              <a:t>and all the coefficients (k) are weightages for corresponding terms.</a:t>
            </a:r>
            <a:endParaRPr sz="1700"/>
          </a:p>
          <a:p>
            <a:pPr marL="457200" lvl="0" indent="0" algn="l" rtl="0">
              <a:lnSpc>
                <a:spcPct val="120000"/>
              </a:lnSpc>
              <a:spcBef>
                <a:spcPts val="0"/>
              </a:spcBef>
              <a:spcAft>
                <a:spcPts val="0"/>
              </a:spcAft>
              <a:buNone/>
            </a:pPr>
            <a:endParaRPr sz="1700"/>
          </a:p>
          <a:p>
            <a:pPr marL="0" lvl="0" indent="0" algn="l" rtl="0">
              <a:lnSpc>
                <a:spcPct val="120000"/>
              </a:lnSpc>
              <a:spcBef>
                <a:spcPts val="0"/>
              </a:spcBef>
              <a:spcAft>
                <a:spcPts val="0"/>
              </a:spcAft>
              <a:buNone/>
            </a:pPr>
            <a:endParaRPr sz="1700"/>
          </a:p>
        </p:txBody>
      </p:sp>
      <p:pic>
        <p:nvPicPr>
          <p:cNvPr id="89" name="Google Shape;89;p13" descr="{&quot;type&quot;:&quot;align*&quot;,&quot;font&quot;:{&quot;size&quot;:17,&quot;color&quot;:&quot;#332C2C&quot;,&quot;family&quot;:&quot;Georgia&quot;},&quot;aid&quot;:null,&quot;id&quot;:&quot;1&quot;,&quot;code&quot;:&quot;\\begin{align*}\n{C\\,}&amp;={\\,k_{j}J_{t}(p(t)) +k_{t}g\\left(T\\right)+k_{p}h\\left(p_{1}\\right)}\t\n\\end{align*}&quot;,&quot;backgroundColor&quot;:&quot;#FFFFFF&quot;,&quot;ts&quot;:1713474865248,&quot;cs&quot;:&quot;17mKBI5kwruCKtYID2LWnQ==&quot;,&quot;size&quot;:{&quot;width&quot;:366.3333333333333,&quot;height&quot;:26}}"/>
          <p:cNvPicPr preferRelativeResize="0"/>
          <p:nvPr/>
        </p:nvPicPr>
        <p:blipFill>
          <a:blip r:embed="rId4">
            <a:alphaModFix/>
          </a:blip>
          <a:stretch>
            <a:fillRect/>
          </a:stretch>
        </p:blipFill>
        <p:spPr>
          <a:xfrm>
            <a:off x="1056851" y="4269144"/>
            <a:ext cx="3489325" cy="247650"/>
          </a:xfrm>
          <a:prstGeom prst="rect">
            <a:avLst/>
          </a:prstGeom>
          <a:noFill/>
          <a:ln>
            <a:noFill/>
          </a:ln>
        </p:spPr>
      </p:pic>
      <p:pic>
        <p:nvPicPr>
          <p:cNvPr id="90" name="Google Shape;90;p13" descr="{&quot;backgroundColor&quot;:&quot;#FFFFFF&quot;,&quot;code&quot;:&quot;$$J_{t}\\left(p\\left(t\\right)\\right)\\,=\\,\\int_{t_{0}}^{t_{1}}\\left(\\dddot{p\\left(t\\right)}\\right)^{2}dt$$&quot;,&quot;type&quot;:&quot;$$&quot;,&quot;aid&quot;:null,&quot;id&quot;:&quot;3&quot;,&quot;font&quot;:{&quot;color&quot;:&quot;#332C2C&quot;,&quot;size&quot;:13,&quot;family&quot;:&quot;Georgia&quot;},&quot;ts&quot;:1713474716864,&quot;cs&quot;:&quot;l5IDv/VhNpqxkdwTOOnsPw==&quot;,&quot;size&quot;:{&quot;width&quot;:206.1666666666667,&quot;height&quot;:48}}"/>
          <p:cNvPicPr preferRelativeResize="0"/>
          <p:nvPr/>
        </p:nvPicPr>
        <p:blipFill>
          <a:blip r:embed="rId5">
            <a:alphaModFix/>
          </a:blip>
          <a:stretch>
            <a:fillRect/>
          </a:stretch>
        </p:blipFill>
        <p:spPr>
          <a:xfrm>
            <a:off x="2853948" y="4980595"/>
            <a:ext cx="1963738"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How to Minimize the Jerk term (J</a:t>
            </a:r>
            <a:r>
              <a:rPr lang="en-US" sz="3000" baseline="-25000"/>
              <a:t>t</a:t>
            </a:r>
            <a:r>
              <a:rPr lang="en-US" sz="3000"/>
              <a:t>)?</a:t>
            </a:r>
            <a:endParaRPr sz="3000"/>
          </a:p>
        </p:txBody>
      </p:sp>
      <p:sp>
        <p:nvSpPr>
          <p:cNvPr id="96" name="Google Shape;96;p14"/>
          <p:cNvSpPr txBox="1">
            <a:spLocks noGrp="1"/>
          </p:cNvSpPr>
          <p:nvPr>
            <p:ph type="body" idx="1"/>
          </p:nvPr>
        </p:nvSpPr>
        <p:spPr>
          <a:xfrm>
            <a:off x="457200" y="1181875"/>
            <a:ext cx="8390400" cy="52185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r>
              <a:rPr lang="en-US" sz="1700"/>
              <a:t>One of the citations [2] prove that quintic (5th degree) polynomials minimize the jerk term (J</a:t>
            </a:r>
            <a:r>
              <a:rPr lang="en-US" sz="1700" baseline="-25000"/>
              <a:t>t</a:t>
            </a:r>
            <a:r>
              <a:rPr lang="en-US" sz="1700"/>
              <a:t>)</a:t>
            </a:r>
            <a:endParaRPr sz="1700"/>
          </a:p>
        </p:txBody>
      </p:sp>
      <p:pic>
        <p:nvPicPr>
          <p:cNvPr id="97" name="Google Shape;97;p14"/>
          <p:cNvPicPr preferRelativeResize="0"/>
          <p:nvPr/>
        </p:nvPicPr>
        <p:blipFill rotWithShape="1">
          <a:blip r:embed="rId3">
            <a:alphaModFix/>
          </a:blip>
          <a:srcRect t="7436" b="19867"/>
          <a:stretch/>
        </p:blipFill>
        <p:spPr>
          <a:xfrm>
            <a:off x="457200" y="1863716"/>
            <a:ext cx="4046500" cy="4526076"/>
          </a:xfrm>
          <a:prstGeom prst="rect">
            <a:avLst/>
          </a:prstGeom>
          <a:noFill/>
          <a:ln>
            <a:noFill/>
          </a:ln>
        </p:spPr>
      </p:pic>
      <p:pic>
        <p:nvPicPr>
          <p:cNvPr id="98" name="Google Shape;98;p14"/>
          <p:cNvPicPr preferRelativeResize="0"/>
          <p:nvPr/>
        </p:nvPicPr>
        <p:blipFill>
          <a:blip r:embed="rId4">
            <a:alphaModFix/>
          </a:blip>
          <a:stretch>
            <a:fillRect/>
          </a:stretch>
        </p:blipFill>
        <p:spPr>
          <a:xfrm>
            <a:off x="4572000" y="1943504"/>
            <a:ext cx="4275601" cy="393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Optimal Solution of the Cost Function</a:t>
            </a:r>
            <a:endParaRPr sz="3000"/>
          </a:p>
        </p:txBody>
      </p:sp>
      <p:sp>
        <p:nvSpPr>
          <p:cNvPr id="104" name="Google Shape;104;p15"/>
          <p:cNvSpPr txBox="1">
            <a:spLocks noGrp="1"/>
          </p:cNvSpPr>
          <p:nvPr>
            <p:ph type="body" idx="1"/>
          </p:nvPr>
        </p:nvSpPr>
        <p:spPr>
          <a:xfrm>
            <a:off x="457200" y="1181875"/>
            <a:ext cx="8390400" cy="52185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r>
              <a:rPr lang="en-US" sz="1700"/>
              <a:t>The paper then proves that quintic (5th degree) polynomials also minimize the Cost function defined earlier.</a:t>
            </a:r>
            <a:endParaRPr sz="1700"/>
          </a:p>
        </p:txBody>
      </p:sp>
      <p:pic>
        <p:nvPicPr>
          <p:cNvPr id="105" name="Google Shape;105;p15"/>
          <p:cNvPicPr preferRelativeResize="0"/>
          <p:nvPr/>
        </p:nvPicPr>
        <p:blipFill>
          <a:blip r:embed="rId3">
            <a:alphaModFix/>
          </a:blip>
          <a:stretch>
            <a:fillRect/>
          </a:stretch>
        </p:blipFill>
        <p:spPr>
          <a:xfrm>
            <a:off x="2043100" y="1946938"/>
            <a:ext cx="5057775" cy="3648075"/>
          </a:xfrm>
          <a:prstGeom prst="rect">
            <a:avLst/>
          </a:prstGeom>
          <a:noFill/>
          <a:ln>
            <a:noFill/>
          </a:ln>
        </p:spPr>
      </p:pic>
      <p:pic>
        <p:nvPicPr>
          <p:cNvPr id="106" name="Google Shape;106;p15"/>
          <p:cNvPicPr preferRelativeResize="0"/>
          <p:nvPr/>
        </p:nvPicPr>
        <p:blipFill>
          <a:blip r:embed="rId4">
            <a:alphaModFix/>
          </a:blip>
          <a:stretch>
            <a:fillRect/>
          </a:stretch>
        </p:blipFill>
        <p:spPr>
          <a:xfrm>
            <a:off x="2118750" y="5934650"/>
            <a:ext cx="5067300" cy="49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Literature (Contd.)</a:t>
            </a:r>
            <a:endParaRPr sz="3000"/>
          </a:p>
        </p:txBody>
      </p:sp>
      <p:sp>
        <p:nvSpPr>
          <p:cNvPr id="112" name="Google Shape;112;p16"/>
          <p:cNvSpPr txBox="1">
            <a:spLocks noGrp="1"/>
          </p:cNvSpPr>
          <p:nvPr>
            <p:ph type="body" idx="1"/>
          </p:nvPr>
        </p:nvSpPr>
        <p:spPr>
          <a:xfrm>
            <a:off x="457200" y="1112950"/>
            <a:ext cx="8390400" cy="52185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accent6"/>
              </a:buClr>
              <a:buSzPts val="1100"/>
              <a:buFont typeface="Arial"/>
              <a:buNone/>
            </a:pPr>
            <a:r>
              <a:rPr lang="en-US" sz="1700"/>
              <a:t>To find the optimal solution, a set of quintic polynomials with varying values of T and p</a:t>
            </a:r>
            <a:r>
              <a:rPr lang="en-US" sz="1700" baseline="-25000"/>
              <a:t>1</a:t>
            </a:r>
            <a:r>
              <a:rPr lang="en-US" sz="1700"/>
              <a:t> is generated and then the trajectories that violate vehicle constraints (maximum velocity, acceleration, and curvature) and obstacle collisions are filtered out. Out of the remaining trajectories, the one that minimizes the cost (C) is chosen (shown in green)</a:t>
            </a:r>
            <a:endParaRPr sz="1700"/>
          </a:p>
          <a:p>
            <a:pPr marL="0" lvl="0" indent="457200" algn="l" rtl="0">
              <a:lnSpc>
                <a:spcPct val="120000"/>
              </a:lnSpc>
              <a:spcBef>
                <a:spcPts val="0"/>
              </a:spcBef>
              <a:spcAft>
                <a:spcPts val="0"/>
              </a:spcAft>
              <a:buNone/>
            </a:pPr>
            <a:endParaRPr sz="1700"/>
          </a:p>
        </p:txBody>
      </p:sp>
      <p:pic>
        <p:nvPicPr>
          <p:cNvPr id="113" name="Google Shape;113;p16"/>
          <p:cNvPicPr preferRelativeResize="0"/>
          <p:nvPr/>
        </p:nvPicPr>
        <p:blipFill rotWithShape="1">
          <a:blip r:embed="rId3">
            <a:alphaModFix/>
          </a:blip>
          <a:srcRect b="39954"/>
          <a:stretch/>
        </p:blipFill>
        <p:spPr>
          <a:xfrm>
            <a:off x="1818863" y="2514600"/>
            <a:ext cx="5506275" cy="2394400"/>
          </a:xfrm>
          <a:prstGeom prst="rect">
            <a:avLst/>
          </a:prstGeom>
          <a:noFill/>
          <a:ln>
            <a:noFill/>
          </a:ln>
        </p:spPr>
      </p:pic>
      <p:sp>
        <p:nvSpPr>
          <p:cNvPr id="114" name="Google Shape;114;p16"/>
          <p:cNvSpPr txBox="1"/>
          <p:nvPr/>
        </p:nvSpPr>
        <p:spPr>
          <a:xfrm>
            <a:off x="1943950" y="4779552"/>
            <a:ext cx="5506200" cy="658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a:solidFill>
                  <a:schemeClr val="dk1"/>
                </a:solidFill>
                <a:latin typeface="Georgia"/>
                <a:ea typeface="Georgia"/>
                <a:cs typeface="Georgia"/>
                <a:sym typeface="Georgia"/>
              </a:rPr>
              <a:t>Colormap of the cost C for the set of local trajectories. Green is lowest and Red is highest</a:t>
            </a:r>
            <a:endParaRPr sz="1100"/>
          </a:p>
        </p:txBody>
      </p:sp>
      <p:sp>
        <p:nvSpPr>
          <p:cNvPr id="115" name="Google Shape;115;p16"/>
          <p:cNvSpPr txBox="1"/>
          <p:nvPr/>
        </p:nvSpPr>
        <p:spPr>
          <a:xfrm>
            <a:off x="457200" y="5491050"/>
            <a:ext cx="7681500" cy="726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Georgia"/>
                <a:ea typeface="Georgia"/>
                <a:cs typeface="Georgia"/>
                <a:sym typeface="Georgia"/>
              </a:rPr>
              <a:t>Note that the end of each local trajectory has a lateral velocity of zero. This can be changed but the computation time would drastically increase because of an additional variable.</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Shortcomings</a:t>
            </a:r>
            <a:endParaRPr sz="3000"/>
          </a:p>
        </p:txBody>
      </p:sp>
      <p:pic>
        <p:nvPicPr>
          <p:cNvPr id="121" name="Google Shape;121;p17"/>
          <p:cNvPicPr preferRelativeResize="0"/>
          <p:nvPr/>
        </p:nvPicPr>
        <p:blipFill>
          <a:blip r:embed="rId3">
            <a:alphaModFix/>
          </a:blip>
          <a:stretch>
            <a:fillRect/>
          </a:stretch>
        </p:blipFill>
        <p:spPr>
          <a:xfrm>
            <a:off x="1087050" y="2403050"/>
            <a:ext cx="6969900" cy="1481100"/>
          </a:xfrm>
          <a:prstGeom prst="rect">
            <a:avLst/>
          </a:prstGeom>
          <a:noFill/>
          <a:ln>
            <a:noFill/>
          </a:ln>
        </p:spPr>
      </p:pic>
      <p:sp>
        <p:nvSpPr>
          <p:cNvPr id="122" name="Google Shape;122;p17"/>
          <p:cNvSpPr txBox="1">
            <a:spLocks noGrp="1"/>
          </p:cNvSpPr>
          <p:nvPr>
            <p:ph type="body" idx="1"/>
          </p:nvPr>
        </p:nvSpPr>
        <p:spPr>
          <a:xfrm>
            <a:off x="457200" y="1112950"/>
            <a:ext cx="8390400" cy="5218500"/>
          </a:xfrm>
          <a:prstGeom prst="rect">
            <a:avLst/>
          </a:prstGeom>
          <a:noFill/>
          <a:ln>
            <a:noFill/>
          </a:ln>
        </p:spPr>
        <p:txBody>
          <a:bodyPr spcFirstLastPara="1" wrap="square" lIns="91425" tIns="45700" rIns="91425" bIns="45700" anchor="t" anchorCtr="0">
            <a:normAutofit/>
          </a:bodyPr>
          <a:lstStyle/>
          <a:p>
            <a:pPr marL="457200" lvl="0" indent="-330200" algn="l" rtl="0">
              <a:lnSpc>
                <a:spcPct val="120000"/>
              </a:lnSpc>
              <a:spcBef>
                <a:spcPts val="0"/>
              </a:spcBef>
              <a:spcAft>
                <a:spcPts val="0"/>
              </a:spcAft>
              <a:buSzPts val="1600"/>
              <a:buAutoNum type="arabicPeriod"/>
            </a:pPr>
            <a:r>
              <a:rPr lang="en-US" sz="1700"/>
              <a:t>Since the end of each local trajectory in the set has a lateral velocity of zero, the local trajectories generated before avoiding an obstacle will never converge to the global trajectory until the replanning occurs after passing the obstacle.</a:t>
            </a:r>
            <a:br>
              <a:rPr lang="en-US" sz="1700"/>
            </a:br>
            <a:br>
              <a:rPr lang="en-US" sz="1700"/>
            </a:br>
            <a:br>
              <a:rPr lang="en-US" sz="1700"/>
            </a:br>
            <a:br>
              <a:rPr lang="en-US" sz="1700"/>
            </a:br>
            <a:br>
              <a:rPr lang="en-US" sz="1700"/>
            </a:br>
            <a:br>
              <a:rPr lang="en-US" sz="1700"/>
            </a:br>
            <a:br>
              <a:rPr lang="en-US" sz="1700"/>
            </a:br>
            <a:br>
              <a:rPr lang="en-US" sz="1700"/>
            </a:br>
            <a:r>
              <a:rPr lang="en-US" sz="1700"/>
              <a:t>This implies that we must replan as frequently as possible to ensure optimality.</a:t>
            </a:r>
            <a:br>
              <a:rPr lang="en-US" sz="2000">
                <a:highlight>
                  <a:srgbClr val="FFFFFF"/>
                </a:highlight>
                <a:latin typeface="Roboto"/>
                <a:ea typeface="Roboto"/>
                <a:cs typeface="Roboto"/>
                <a:sym typeface="Roboto"/>
              </a:rPr>
            </a:br>
            <a:endParaRPr sz="1700">
              <a:solidFill>
                <a:srgbClr val="111111"/>
              </a:solidFill>
            </a:endParaRPr>
          </a:p>
          <a:p>
            <a:pPr marL="457200" lvl="0" indent="-330200" algn="l" rtl="0">
              <a:lnSpc>
                <a:spcPct val="120000"/>
              </a:lnSpc>
              <a:spcBef>
                <a:spcPts val="0"/>
              </a:spcBef>
              <a:spcAft>
                <a:spcPts val="0"/>
              </a:spcAft>
              <a:buSzPts val="1600"/>
              <a:buAutoNum type="arabicPeriod"/>
            </a:pPr>
            <a:r>
              <a:rPr lang="en-US" sz="1700"/>
              <a:t>Since the algorithm generates all possible local trajectories from the current position, the computation time would explode if a local trajectory until the end of the global trajectory is to be designed.</a:t>
            </a:r>
            <a:endParaRPr sz="1700">
              <a:solidFill>
                <a:srgbClr val="111111"/>
              </a:solidFill>
            </a:endParaRPr>
          </a:p>
          <a:p>
            <a:pPr marL="0" lvl="0" indent="457200" algn="l" rtl="0">
              <a:lnSpc>
                <a:spcPct val="120000"/>
              </a:lnSpc>
              <a:spcBef>
                <a:spcPts val="0"/>
              </a:spcBef>
              <a:spcAft>
                <a:spcPts val="0"/>
              </a:spcAft>
              <a:buNone/>
            </a:pPr>
            <a:endParaRPr sz="1700"/>
          </a:p>
        </p:txBody>
      </p:sp>
      <p:sp>
        <p:nvSpPr>
          <p:cNvPr id="123" name="Google Shape;123;p17"/>
          <p:cNvSpPr txBox="1"/>
          <p:nvPr/>
        </p:nvSpPr>
        <p:spPr>
          <a:xfrm>
            <a:off x="3318825" y="3180600"/>
            <a:ext cx="10557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Georgia"/>
                <a:ea typeface="Georgia"/>
                <a:cs typeface="Georgia"/>
                <a:sym typeface="Georgia"/>
              </a:rPr>
              <a:t>Global Path Segment</a:t>
            </a:r>
            <a:endParaRPr sz="1200">
              <a:solidFill>
                <a:schemeClr val="dk1"/>
              </a:solidFill>
              <a:latin typeface="Georgia"/>
              <a:ea typeface="Georgia"/>
              <a:cs typeface="Georgia"/>
              <a:sym typeface="Georgia"/>
            </a:endParaRPr>
          </a:p>
        </p:txBody>
      </p:sp>
      <p:sp>
        <p:nvSpPr>
          <p:cNvPr id="124" name="Google Shape;124;p17"/>
          <p:cNvSpPr txBox="1"/>
          <p:nvPr/>
        </p:nvSpPr>
        <p:spPr>
          <a:xfrm>
            <a:off x="2928650" y="2510850"/>
            <a:ext cx="10557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Georgia"/>
                <a:ea typeface="Georgia"/>
                <a:cs typeface="Georgia"/>
                <a:sym typeface="Georgia"/>
              </a:rPr>
              <a:t>Local Path</a:t>
            </a:r>
            <a:endParaRPr sz="1200">
              <a:solidFill>
                <a:schemeClr val="dk1"/>
              </a:solidFill>
              <a:latin typeface="Georgia"/>
              <a:ea typeface="Georgia"/>
              <a:cs typeface="Georgia"/>
              <a:sym typeface="Georgia"/>
            </a:endParaRPr>
          </a:p>
        </p:txBody>
      </p:sp>
      <p:sp>
        <p:nvSpPr>
          <p:cNvPr id="125" name="Google Shape;125;p17"/>
          <p:cNvSpPr txBox="1"/>
          <p:nvPr/>
        </p:nvSpPr>
        <p:spPr>
          <a:xfrm>
            <a:off x="2067950" y="3371525"/>
            <a:ext cx="10557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Georgia"/>
                <a:ea typeface="Georgia"/>
                <a:cs typeface="Georgia"/>
                <a:sym typeface="Georgia"/>
              </a:rPr>
              <a:t>Obstacle</a:t>
            </a:r>
            <a:endParaRPr sz="1200">
              <a:solidFill>
                <a:schemeClr val="dk1"/>
              </a:solidFill>
              <a:latin typeface="Georgia"/>
              <a:ea typeface="Georgia"/>
              <a:cs typeface="Georgia"/>
              <a:sym typeface="Georgia"/>
            </a:endParaRPr>
          </a:p>
        </p:txBody>
      </p:sp>
      <p:sp>
        <p:nvSpPr>
          <p:cNvPr id="126" name="Google Shape;126;p17"/>
          <p:cNvSpPr txBox="1"/>
          <p:nvPr/>
        </p:nvSpPr>
        <p:spPr>
          <a:xfrm>
            <a:off x="1172825" y="2751825"/>
            <a:ext cx="10557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Georgia"/>
                <a:ea typeface="Georgia"/>
                <a:cs typeface="Georgia"/>
                <a:sym typeface="Georgia"/>
              </a:rPr>
              <a:t>Vehicle</a:t>
            </a:r>
            <a:endParaRPr sz="120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body" idx="1"/>
          </p:nvPr>
        </p:nvSpPr>
        <p:spPr>
          <a:xfrm>
            <a:off x="457200" y="1112950"/>
            <a:ext cx="3577200" cy="4301700"/>
          </a:xfrm>
          <a:prstGeom prst="rect">
            <a:avLst/>
          </a:prstGeom>
          <a:noFill/>
          <a:ln>
            <a:noFill/>
          </a:ln>
        </p:spPr>
        <p:txBody>
          <a:bodyPr spcFirstLastPara="1" wrap="square" lIns="91425" tIns="45700" rIns="91425" bIns="45700" anchor="t" anchorCtr="0">
            <a:normAutofit/>
          </a:bodyPr>
          <a:lstStyle/>
          <a:p>
            <a:pPr marL="457200" lvl="0" indent="-327025" algn="just" rtl="0">
              <a:lnSpc>
                <a:spcPct val="120000"/>
              </a:lnSpc>
              <a:spcBef>
                <a:spcPts val="0"/>
              </a:spcBef>
              <a:spcAft>
                <a:spcPts val="0"/>
              </a:spcAft>
              <a:buSzPts val="1550"/>
              <a:buAutoNum type="arabicPeriod" startAt="2"/>
            </a:pPr>
            <a:r>
              <a:rPr lang="en-US" sz="1550" u="sng">
                <a:solidFill>
                  <a:schemeClr val="accent1"/>
                </a:solidFill>
                <a:hlinkClick r:id="rId3">
                  <a:extLst>
                    <a:ext uri="{A12FA001-AC4F-418D-AE19-62706E023703}">
                      <ahyp:hlinkClr xmlns:ahyp="http://schemas.microsoft.com/office/drawing/2018/hyperlinkcolor" val="tx"/>
                    </a:ext>
                  </a:extLst>
                </a:hlinkClick>
              </a:rPr>
              <a:t>Local Path Planning Algorithm for Autonomous Vehicle Based on Multi-objective Trajectory Optimization in State Lattice</a:t>
            </a:r>
            <a:r>
              <a:rPr lang="en-US" sz="1550"/>
              <a:t> [3]</a:t>
            </a:r>
            <a:endParaRPr sz="1550"/>
          </a:p>
          <a:p>
            <a:pPr marL="457200" lvl="0" indent="0" algn="l" rtl="0">
              <a:lnSpc>
                <a:spcPct val="120000"/>
              </a:lnSpc>
              <a:spcBef>
                <a:spcPts val="0"/>
              </a:spcBef>
              <a:spcAft>
                <a:spcPts val="0"/>
              </a:spcAft>
              <a:buClr>
                <a:schemeClr val="accent6"/>
              </a:buClr>
              <a:buSzPts val="1100"/>
              <a:buFont typeface="Arial"/>
              <a:buNone/>
            </a:pPr>
            <a:endParaRPr sz="1550"/>
          </a:p>
          <a:p>
            <a:pPr marL="457200" lvl="0" indent="0" algn="just" rtl="0">
              <a:lnSpc>
                <a:spcPct val="120000"/>
              </a:lnSpc>
              <a:spcBef>
                <a:spcPts val="0"/>
              </a:spcBef>
              <a:spcAft>
                <a:spcPts val="0"/>
              </a:spcAft>
              <a:buClr>
                <a:schemeClr val="accent6"/>
              </a:buClr>
              <a:buSzPts val="1100"/>
              <a:buFont typeface="Arial"/>
              <a:buNone/>
            </a:pPr>
            <a:r>
              <a:rPr lang="en-US" sz="1550"/>
              <a:t>The paper provides a Graph Based Method to creating a State Lattice where every edge is a Cubic Polynomial. It suggests using Dijkstra Shortest Path Algorithm on the Graph to find the optimal local path for obstacle avoidance.</a:t>
            </a:r>
            <a:endParaRPr sz="1550"/>
          </a:p>
          <a:p>
            <a:pPr marL="0" lvl="0" indent="0" algn="l" rtl="0">
              <a:lnSpc>
                <a:spcPct val="120000"/>
              </a:lnSpc>
              <a:spcBef>
                <a:spcPts val="0"/>
              </a:spcBef>
              <a:spcAft>
                <a:spcPts val="0"/>
              </a:spcAft>
              <a:buClr>
                <a:schemeClr val="accent6"/>
              </a:buClr>
              <a:buSzPts val="1100"/>
              <a:buFont typeface="Arial"/>
              <a:buNone/>
            </a:pPr>
            <a:endParaRPr sz="1550"/>
          </a:p>
          <a:p>
            <a:pPr marL="457200" lvl="0" indent="0" algn="l" rtl="0">
              <a:spcBef>
                <a:spcPts val="0"/>
              </a:spcBef>
              <a:spcAft>
                <a:spcPts val="0"/>
              </a:spcAft>
              <a:buNone/>
            </a:pPr>
            <a:endParaRPr sz="1550"/>
          </a:p>
        </p:txBody>
      </p:sp>
      <p:pic>
        <p:nvPicPr>
          <p:cNvPr id="132" name="Google Shape;132;p18"/>
          <p:cNvPicPr preferRelativeResize="0"/>
          <p:nvPr/>
        </p:nvPicPr>
        <p:blipFill>
          <a:blip r:embed="rId4">
            <a:alphaModFix/>
          </a:blip>
          <a:stretch>
            <a:fillRect/>
          </a:stretch>
        </p:blipFill>
        <p:spPr>
          <a:xfrm>
            <a:off x="4103325" y="552525"/>
            <a:ext cx="4790250" cy="3280550"/>
          </a:xfrm>
          <a:prstGeom prst="rect">
            <a:avLst/>
          </a:prstGeom>
          <a:noFill/>
          <a:ln>
            <a:noFill/>
          </a:ln>
        </p:spPr>
      </p:pic>
      <p:sp>
        <p:nvSpPr>
          <p:cNvPr id="133" name="Google Shape;133;p18"/>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Alternative</a:t>
            </a:r>
            <a:endParaRPr sz="3000"/>
          </a:p>
        </p:txBody>
      </p:sp>
      <p:pic>
        <p:nvPicPr>
          <p:cNvPr id="134" name="Google Shape;134;p18"/>
          <p:cNvPicPr preferRelativeResize="0"/>
          <p:nvPr/>
        </p:nvPicPr>
        <p:blipFill>
          <a:blip r:embed="rId5">
            <a:alphaModFix/>
          </a:blip>
          <a:stretch>
            <a:fillRect/>
          </a:stretch>
        </p:blipFill>
        <p:spPr>
          <a:xfrm>
            <a:off x="1646151" y="5119042"/>
            <a:ext cx="5851700" cy="1220575"/>
          </a:xfrm>
          <a:prstGeom prst="rect">
            <a:avLst/>
          </a:prstGeom>
          <a:noFill/>
          <a:ln>
            <a:noFill/>
          </a:ln>
        </p:spPr>
      </p:pic>
      <p:pic>
        <p:nvPicPr>
          <p:cNvPr id="135" name="Google Shape;135;p18"/>
          <p:cNvPicPr preferRelativeResize="0"/>
          <p:nvPr/>
        </p:nvPicPr>
        <p:blipFill>
          <a:blip r:embed="rId6">
            <a:alphaModFix/>
          </a:blip>
          <a:stretch>
            <a:fillRect/>
          </a:stretch>
        </p:blipFill>
        <p:spPr>
          <a:xfrm>
            <a:off x="4513225" y="4105050"/>
            <a:ext cx="3970449" cy="295850"/>
          </a:xfrm>
          <a:prstGeom prst="rect">
            <a:avLst/>
          </a:prstGeom>
          <a:noFill/>
          <a:ln>
            <a:noFill/>
          </a:ln>
        </p:spPr>
      </p:pic>
      <p:sp>
        <p:nvSpPr>
          <p:cNvPr id="136" name="Google Shape;136;p18"/>
          <p:cNvSpPr txBox="1"/>
          <p:nvPr/>
        </p:nvSpPr>
        <p:spPr>
          <a:xfrm>
            <a:off x="3745350" y="4328477"/>
            <a:ext cx="5506200" cy="3693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1200">
                <a:solidFill>
                  <a:schemeClr val="dk1"/>
                </a:solidFill>
                <a:latin typeface="Georgia"/>
                <a:ea typeface="Georgia"/>
                <a:cs typeface="Georgia"/>
                <a:sym typeface="Georgia"/>
              </a:rPr>
              <a:t>Cost Function for the edges</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body" idx="1"/>
          </p:nvPr>
        </p:nvSpPr>
        <p:spPr>
          <a:xfrm>
            <a:off x="457200" y="1265350"/>
            <a:ext cx="8390400" cy="10857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r>
              <a:rPr lang="en-US" sz="1700"/>
              <a:t>No optimality between the node layers (edges) as there is no particular reason for the use of cubic polynomials</a:t>
            </a:r>
            <a:r>
              <a:rPr lang="en-US" sz="2000">
                <a:highlight>
                  <a:srgbClr val="FFFFFF"/>
                </a:highlight>
                <a:latin typeface="Roboto"/>
                <a:ea typeface="Roboto"/>
                <a:cs typeface="Roboto"/>
                <a:sym typeface="Roboto"/>
              </a:rPr>
              <a:t>.</a:t>
            </a:r>
            <a:endParaRPr sz="1700"/>
          </a:p>
        </p:txBody>
      </p:sp>
      <p:sp>
        <p:nvSpPr>
          <p:cNvPr id="142" name="Google Shape;142;p19"/>
          <p:cNvSpPr txBox="1">
            <a:spLocks noGrp="1"/>
          </p:cNvSpPr>
          <p:nvPr>
            <p:ph type="title"/>
          </p:nvPr>
        </p:nvSpPr>
        <p:spPr>
          <a:xfrm>
            <a:off x="457200" y="2228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Shortcomings</a:t>
            </a:r>
            <a:endParaRPr sz="3000"/>
          </a:p>
        </p:txBody>
      </p:sp>
      <p:sp>
        <p:nvSpPr>
          <p:cNvPr id="143" name="Google Shape;143;p19"/>
          <p:cNvSpPr txBox="1">
            <a:spLocks noGrp="1"/>
          </p:cNvSpPr>
          <p:nvPr>
            <p:ph type="title"/>
          </p:nvPr>
        </p:nvSpPr>
        <p:spPr>
          <a:xfrm>
            <a:off x="537600" y="2983947"/>
            <a:ext cx="8229600" cy="890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5000"/>
              <a:buFont typeface="Arial"/>
              <a:buNone/>
            </a:pPr>
            <a:r>
              <a:rPr lang="en-US" sz="3000"/>
              <a:t>Viable Solution</a:t>
            </a:r>
            <a:endParaRPr sz="3000"/>
          </a:p>
        </p:txBody>
      </p:sp>
      <p:sp>
        <p:nvSpPr>
          <p:cNvPr id="144" name="Google Shape;144;p19"/>
          <p:cNvSpPr txBox="1">
            <a:spLocks noGrp="1"/>
          </p:cNvSpPr>
          <p:nvPr>
            <p:ph type="body" idx="1"/>
          </p:nvPr>
        </p:nvSpPr>
        <p:spPr>
          <a:xfrm>
            <a:off x="537600" y="4007775"/>
            <a:ext cx="8390400" cy="25905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r>
              <a:rPr lang="en-US" sz="1700"/>
              <a:t>Use the Quintic Polynomial Local Path Generation scheme from [1] to create the edges of the graph and obtain the optimal path using the Dijkstra’s method as described in [3]. </a:t>
            </a:r>
            <a:endParaRPr sz="1700"/>
          </a:p>
          <a:p>
            <a:pPr marL="0" lvl="0" indent="0" algn="l" rtl="0">
              <a:lnSpc>
                <a:spcPct val="120000"/>
              </a:lnSpc>
              <a:spcBef>
                <a:spcPts val="0"/>
              </a:spcBef>
              <a:spcAft>
                <a:spcPts val="0"/>
              </a:spcAft>
              <a:buNone/>
            </a:pPr>
            <a:endParaRPr sz="1700"/>
          </a:p>
        </p:txBody>
      </p:sp>
    </p:spTree>
  </p:cSld>
  <p:clrMapOvr>
    <a:masterClrMapping/>
  </p:clrMapOvr>
</p:sld>
</file>

<file path=ppt/theme/theme1.xml><?xml version="1.0" encoding="utf-8"?>
<a:theme xmlns:a="http://schemas.openxmlformats.org/drawingml/2006/main" name="Office Theme">
  <a:themeElements>
    <a:clrScheme name="TAMU Palette">
      <a:dk1>
        <a:srgbClr val="332C2C"/>
      </a:dk1>
      <a:lt1>
        <a:srgbClr val="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Local Obstacle Avoidance Trajectory Generation using Dijkstra Algorithm </vt:lpstr>
      <vt:lpstr>Problem</vt:lpstr>
      <vt:lpstr>Literature</vt:lpstr>
      <vt:lpstr>How to Minimize the Jerk term (Jt)?</vt:lpstr>
      <vt:lpstr>Optimal Solution of the Cost Function</vt:lpstr>
      <vt:lpstr>Literature (Contd.)</vt:lpstr>
      <vt:lpstr>Shortcomings</vt:lpstr>
      <vt:lpstr>Alternative</vt:lpstr>
      <vt:lpstr>Shortcomings</vt:lpstr>
      <vt:lpstr>Algorithm</vt:lpstr>
      <vt:lpstr>Algorithm (Contd.)</vt:lpstr>
      <vt:lpstr>Algorithm (Contd.)</vt:lpstr>
      <vt:lpstr>Results (Deployment on a Self-Driving SUV)</vt:lpstr>
      <vt:lpstr>Results (Deployment on a Self-Driving SUV)</vt:lpstr>
      <vt:lpstr>Questions?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Obstacle Avoidance Trajectory Generation using Dijkstra Algorithm </dc:title>
  <cp:revision>7</cp:revision>
  <dcterms:modified xsi:type="dcterms:W3CDTF">2024-05-06T04:38:46Z</dcterms:modified>
</cp:coreProperties>
</file>