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Pacifico" panose="020B0604020202020204" charset="0"/>
      <p:regular r:id="rId22"/>
    </p:embeddedFont>
    <p:embeddedFont>
      <p:font typeface="Proxima Nova" panose="020B0604020202020204" charset="0"/>
      <p:regular r:id="rId23"/>
      <p:bold r:id="rId24"/>
      <p:italic r:id="rId25"/>
      <p:boldItalic r:id="rId26"/>
    </p:embeddedFont>
    <p:embeddedFont>
      <p:font typeface="Proxima Nova Semibold" panose="020B0604020202020204" charset="0"/>
      <p:regular r:id="rId27"/>
      <p:bold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9AC2F-05BD-4CD6-BEF8-0B00AA6E9900}">
  <a:tblStyle styleId="{6C29AC2F-05BD-4CD6-BEF8-0B00AA6E99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9fb03550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d9fb03550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1094836a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1094836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666666"/>
              </a:buClr>
              <a:buSzPts val="1400"/>
              <a:buFont typeface="Proxima Nova Semibold"/>
              <a:buChar char="➔"/>
            </a:pPr>
            <a:r>
              <a:rPr lang="en-IN" sz="1400">
                <a:solidFill>
                  <a:srgbClr val="666666"/>
                </a:solidFill>
                <a:latin typeface="Proxima Nova Semibold"/>
                <a:ea typeface="Proxima Nova Semibold"/>
                <a:cs typeface="Proxima Nova Semibold"/>
                <a:sym typeface="Proxima Nova Semibold"/>
              </a:rPr>
              <a:t>TAG Tech has a change management process to initiate a Project and engage Business, IT / Infra &amp; Project Management teams. This is coordinated by the CMO (Change Management Organisation) team. </a:t>
            </a:r>
            <a:endParaRPr sz="1400">
              <a:solidFill>
                <a:srgbClr val="666666"/>
              </a:solidFill>
              <a:latin typeface="Proxima Nova Semibold"/>
              <a:ea typeface="Proxima Nova Semibold"/>
              <a:cs typeface="Proxima Nova Semibold"/>
              <a:sym typeface="Proxima Nova Semibold"/>
            </a:endParaRPr>
          </a:p>
          <a:p>
            <a:pPr marL="457200" lvl="0" indent="-317500" algn="just" rtl="0">
              <a:lnSpc>
                <a:spcPct val="115000"/>
              </a:lnSpc>
              <a:spcBef>
                <a:spcPts val="0"/>
              </a:spcBef>
              <a:spcAft>
                <a:spcPts val="0"/>
              </a:spcAft>
              <a:buClr>
                <a:srgbClr val="666666"/>
              </a:buClr>
              <a:buSzPts val="1400"/>
              <a:buFont typeface="Proxima Nova Semibold"/>
              <a:buChar char="➔"/>
            </a:pPr>
            <a:r>
              <a:rPr lang="en-IN" sz="1400">
                <a:solidFill>
                  <a:srgbClr val="666666"/>
                </a:solidFill>
                <a:latin typeface="Proxima Nova Semibold"/>
                <a:ea typeface="Proxima Nova Semibold"/>
                <a:cs typeface="Proxima Nova Semibold"/>
                <a:sym typeface="Proxima Nova Semibold"/>
              </a:rPr>
              <a:t>TAG tech has been facing a lot of issues with the current workflow in the past and has identified a lot of potential problems that can occur which will have a major impact on the business. </a:t>
            </a:r>
            <a:endParaRPr sz="1400">
              <a:solidFill>
                <a:srgbClr val="666666"/>
              </a:solidFill>
              <a:latin typeface="Proxima Nova Semibold"/>
              <a:ea typeface="Proxima Nova Semibold"/>
              <a:cs typeface="Proxima Nova Semibold"/>
              <a:sym typeface="Proxima Nova Semibold"/>
            </a:endParaRPr>
          </a:p>
          <a:p>
            <a:pPr marL="457200" lvl="0" indent="-317500" algn="just" rtl="0">
              <a:lnSpc>
                <a:spcPct val="115000"/>
              </a:lnSpc>
              <a:spcBef>
                <a:spcPts val="0"/>
              </a:spcBef>
              <a:spcAft>
                <a:spcPts val="0"/>
              </a:spcAft>
              <a:buClr>
                <a:srgbClr val="666666"/>
              </a:buClr>
              <a:buSzPts val="1400"/>
              <a:buFont typeface="Proxima Nova Semibold"/>
              <a:buChar char="➔"/>
            </a:pPr>
            <a:r>
              <a:rPr lang="en-IN" sz="1400">
                <a:solidFill>
                  <a:srgbClr val="666666"/>
                </a:solidFill>
                <a:latin typeface="Proxima Nova Semibold"/>
                <a:ea typeface="Proxima Nova Semibold"/>
                <a:cs typeface="Proxima Nova Semibold"/>
                <a:sym typeface="Proxima Nova Semibold"/>
              </a:rPr>
              <a:t>The current workflow involves a lot of interaction between stakeholders that happens outside the project process which  is based on excel sheets. This makes data handling, storage, analysis a big overhead for the organization.</a:t>
            </a:r>
            <a:endParaRPr sz="1400">
              <a:solidFill>
                <a:srgbClr val="666666"/>
              </a:solidFill>
              <a:latin typeface="Proxima Nova Semibold"/>
              <a:ea typeface="Proxima Nova Semibold"/>
              <a:cs typeface="Proxima Nova Semibold"/>
              <a:sym typeface="Proxima Nova Semibold"/>
            </a:endParaRPr>
          </a:p>
          <a:p>
            <a:pPr marL="457200" lvl="0" indent="-317500" algn="just" rtl="0">
              <a:lnSpc>
                <a:spcPct val="115000"/>
              </a:lnSpc>
              <a:spcBef>
                <a:spcPts val="0"/>
              </a:spcBef>
              <a:spcAft>
                <a:spcPts val="0"/>
              </a:spcAft>
              <a:buClr>
                <a:srgbClr val="666666"/>
              </a:buClr>
              <a:buSzPts val="1400"/>
              <a:buFont typeface="Proxima Nova Semibold"/>
              <a:buChar char="➔"/>
            </a:pPr>
            <a:r>
              <a:rPr lang="en-IN" sz="1400">
                <a:solidFill>
                  <a:srgbClr val="666666"/>
                </a:solidFill>
                <a:latin typeface="Proxima Nova Semibold"/>
                <a:ea typeface="Proxima Nova Semibold"/>
                <a:cs typeface="Proxima Nova Semibold"/>
                <a:sym typeface="Proxima Nova Semibold"/>
              </a:rPr>
              <a:t> As there is no central system managing this document workflow, email is used to communicate and send documents. </a:t>
            </a:r>
            <a:endParaRPr sz="1400">
              <a:solidFill>
                <a:srgbClr val="666666"/>
              </a:solidFill>
              <a:latin typeface="Proxima Nova Semibold"/>
              <a:ea typeface="Proxima Nova Semibold"/>
              <a:cs typeface="Proxima Nova Semibold"/>
              <a:sym typeface="Proxima Nova Semibold"/>
            </a:endParaRPr>
          </a:p>
          <a:p>
            <a:pPr marL="457200" lvl="0" indent="-317500" algn="just" rtl="0">
              <a:lnSpc>
                <a:spcPct val="115000"/>
              </a:lnSpc>
              <a:spcBef>
                <a:spcPts val="0"/>
              </a:spcBef>
              <a:spcAft>
                <a:spcPts val="0"/>
              </a:spcAft>
              <a:buClr>
                <a:srgbClr val="666666"/>
              </a:buClr>
              <a:buSzPts val="1400"/>
              <a:buFont typeface="Proxima Nova Semibold"/>
              <a:buChar char="➔"/>
            </a:pPr>
            <a:r>
              <a:rPr lang="en-IN" sz="1400">
                <a:solidFill>
                  <a:srgbClr val="666666"/>
                </a:solidFill>
                <a:latin typeface="Proxima Nova Semibold"/>
                <a:ea typeface="Proxima Nova Semibold"/>
                <a:cs typeface="Proxima Nova Semibold"/>
                <a:sym typeface="Proxima Nova Semibold"/>
              </a:rPr>
              <a:t>This makes the system prone to human errors and unnecessary duplication of data. </a:t>
            </a:r>
            <a:endParaRPr sz="1400">
              <a:solidFill>
                <a:srgbClr val="666666"/>
              </a:solidFill>
              <a:latin typeface="Proxima Nova Semibold"/>
              <a:ea typeface="Proxima Nova Semibold"/>
              <a:cs typeface="Proxima Nova Semibold"/>
              <a:sym typeface="Proxima Nova Semibold"/>
            </a:endParaRPr>
          </a:p>
          <a:p>
            <a:pPr marL="457200" lvl="0" indent="-317500" algn="just" rtl="0">
              <a:lnSpc>
                <a:spcPct val="115000"/>
              </a:lnSpc>
              <a:spcBef>
                <a:spcPts val="0"/>
              </a:spcBef>
              <a:spcAft>
                <a:spcPts val="0"/>
              </a:spcAft>
              <a:buClr>
                <a:srgbClr val="666666"/>
              </a:buClr>
              <a:buSzPts val="1400"/>
              <a:buFont typeface="Proxima Nova Semibold"/>
              <a:buChar char="➔"/>
            </a:pPr>
            <a:r>
              <a:rPr lang="en-IN" sz="1400">
                <a:solidFill>
                  <a:srgbClr val="666666"/>
                </a:solidFill>
                <a:latin typeface="Proxima Nova Semibold"/>
                <a:ea typeface="Proxima Nova Semibold"/>
                <a:cs typeface="Proxima Nova Semibold"/>
                <a:sym typeface="Proxima Nova Semibold"/>
              </a:rPr>
              <a:t>The organization requires an improved workflow and software that will streamline and digitize the process, make it transparent to stakeholders, and store key data that can be used for performance analytics and process improvements.</a:t>
            </a:r>
            <a:endParaRPr sz="1500">
              <a:solidFill>
                <a:srgbClr val="666666"/>
              </a:solidFill>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1100"/>
              <a:buNone/>
            </a:pPr>
            <a:endParaRPr>
              <a:solidFill>
                <a:srgbClr val="666666"/>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f6bf78525_5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f6bf78525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b045078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b045078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b045078b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7b045078b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800"/>
              <a:buFont typeface="Arial"/>
              <a:buNone/>
            </a:pPr>
            <a:r>
              <a:rPr lang="en-IN" sz="1400">
                <a:solidFill>
                  <a:schemeClr val="dk1"/>
                </a:solidFill>
                <a:latin typeface="Proxima Nova"/>
                <a:ea typeface="Proxima Nova"/>
                <a:cs typeface="Proxima Nova"/>
                <a:sym typeface="Proxima Nova"/>
              </a:rPr>
              <a:t>Each of these trackers maintain the records for their respective category and are later used for the analysis of the development to gain various insights such as the efficiency of the development, improvement over the previous work, how well the particular team performed, the number of meetings conducted, the performance of every individual team leader i.e. Proposal Lead and Project Managers, and then these factors along with or without others can be used to improve the overall development of future applications.</a:t>
            </a:r>
            <a:endParaRPr sz="1400">
              <a:solidFill>
                <a:srgbClr val="434343"/>
              </a:solidFill>
              <a:latin typeface="Proxima Nova"/>
              <a:ea typeface="Proxima Nova"/>
              <a:cs typeface="Proxima Nova"/>
              <a:sym typeface="Proxima Nova"/>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1b46b2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b11b46b2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7"/>
          <p:cNvGrpSpPr/>
          <p:nvPr/>
        </p:nvGrpSpPr>
        <p:grpSpPr>
          <a:xfrm>
            <a:off x="6098378" y="5"/>
            <a:ext cx="3045625" cy="2030570"/>
            <a:chOff x="6098378" y="5"/>
            <a:chExt cx="3045625" cy="2030570"/>
          </a:xfrm>
        </p:grpSpPr>
        <p:sp>
          <p:nvSpPr>
            <p:cNvPr id="45" name="Google Shape;45;p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 name="Google Shape;50;p7"/>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51" name="Google Shape;51;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4" name="Google Shape;54;p8"/>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5" name="Google Shape;55;p8"/>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6" name="Google Shape;56;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0"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0200" y="322300"/>
            <a:ext cx="7372800" cy="1539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IN" sz="4700">
                <a:latin typeface="Georgia"/>
                <a:ea typeface="Georgia"/>
                <a:cs typeface="Georgia"/>
                <a:sym typeface="Georgia"/>
              </a:rPr>
              <a:t>IT Service Management System</a:t>
            </a:r>
            <a:endParaRPr sz="4700">
              <a:latin typeface="Georgia"/>
              <a:ea typeface="Georgia"/>
              <a:cs typeface="Georgia"/>
              <a:sym typeface="Georgia"/>
            </a:endParaRPr>
          </a:p>
        </p:txBody>
      </p:sp>
      <p:pic>
        <p:nvPicPr>
          <p:cNvPr id="86" name="Google Shape;86;p13"/>
          <p:cNvPicPr preferRelativeResize="0"/>
          <p:nvPr/>
        </p:nvPicPr>
        <p:blipFill>
          <a:blip r:embed="rId3">
            <a:alphaModFix/>
          </a:blip>
          <a:stretch>
            <a:fillRect/>
          </a:stretch>
        </p:blipFill>
        <p:spPr>
          <a:xfrm>
            <a:off x="5938700" y="2844325"/>
            <a:ext cx="2999772" cy="2162100"/>
          </a:xfrm>
          <a:prstGeom prst="rect">
            <a:avLst/>
          </a:prstGeom>
          <a:noFill/>
          <a:ln>
            <a:noFill/>
          </a:ln>
        </p:spPr>
      </p:pic>
      <p:pic>
        <p:nvPicPr>
          <p:cNvPr id="87" name="Google Shape;87;p13"/>
          <p:cNvPicPr preferRelativeResize="0"/>
          <p:nvPr/>
        </p:nvPicPr>
        <p:blipFill>
          <a:blip r:embed="rId4">
            <a:alphaModFix/>
          </a:blip>
          <a:stretch>
            <a:fillRect/>
          </a:stretch>
        </p:blipFill>
        <p:spPr>
          <a:xfrm>
            <a:off x="605300" y="3681106"/>
            <a:ext cx="2261924" cy="1325325"/>
          </a:xfrm>
          <a:prstGeom prst="rect">
            <a:avLst/>
          </a:prstGeom>
          <a:noFill/>
          <a:ln>
            <a:noFill/>
          </a:ln>
        </p:spPr>
      </p:pic>
      <p:sp>
        <p:nvSpPr>
          <p:cNvPr id="88" name="Google Shape;88;p13"/>
          <p:cNvSpPr txBox="1"/>
          <p:nvPr/>
        </p:nvSpPr>
        <p:spPr>
          <a:xfrm>
            <a:off x="450050" y="2175275"/>
            <a:ext cx="59580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a:solidFill>
                  <a:schemeClr val="lt1"/>
                </a:solidFill>
                <a:latin typeface="Georgia"/>
                <a:ea typeface="Georgia"/>
                <a:cs typeface="Georgia"/>
                <a:sym typeface="Georgia"/>
              </a:rPr>
              <a:t>By  Needa Shaikh - 3117057,</a:t>
            </a:r>
            <a:endParaRPr sz="1900">
              <a:solidFill>
                <a:schemeClr val="lt1"/>
              </a:solidFill>
              <a:latin typeface="Georgia"/>
              <a:ea typeface="Georgia"/>
              <a:cs typeface="Georgia"/>
              <a:sym typeface="Georgia"/>
            </a:endParaRPr>
          </a:p>
          <a:p>
            <a:pPr marL="0" lvl="0" indent="0" algn="l" rtl="0">
              <a:spcBef>
                <a:spcPts val="0"/>
              </a:spcBef>
              <a:spcAft>
                <a:spcPts val="0"/>
              </a:spcAft>
              <a:buNone/>
            </a:pPr>
            <a:r>
              <a:rPr lang="en-IN" sz="1900">
                <a:solidFill>
                  <a:schemeClr val="lt1"/>
                </a:solidFill>
                <a:latin typeface="Georgia"/>
                <a:ea typeface="Georgia"/>
                <a:cs typeface="Georgia"/>
                <a:sym typeface="Georgia"/>
              </a:rPr>
              <a:t>Abuzar  Shaikh - 3117048,</a:t>
            </a:r>
            <a:endParaRPr sz="1900">
              <a:solidFill>
                <a:schemeClr val="lt1"/>
              </a:solidFill>
              <a:latin typeface="Georgia"/>
              <a:ea typeface="Georgia"/>
              <a:cs typeface="Georgia"/>
              <a:sym typeface="Georgia"/>
            </a:endParaRPr>
          </a:p>
          <a:p>
            <a:pPr marL="0" lvl="0" indent="0" algn="l" rtl="0">
              <a:spcBef>
                <a:spcPts val="0"/>
              </a:spcBef>
              <a:spcAft>
                <a:spcPts val="0"/>
              </a:spcAft>
              <a:buNone/>
            </a:pPr>
            <a:r>
              <a:rPr lang="en-IN" sz="1900">
                <a:solidFill>
                  <a:schemeClr val="lt1"/>
                </a:solidFill>
                <a:latin typeface="Georgia"/>
                <a:ea typeface="Georgia"/>
                <a:cs typeface="Georgia"/>
                <a:sym typeface="Georgia"/>
              </a:rPr>
              <a:t>Shivam  Tiwari - 5117060,</a:t>
            </a:r>
            <a:endParaRPr sz="1900">
              <a:solidFill>
                <a:schemeClr val="lt1"/>
              </a:solidFill>
              <a:latin typeface="Georgia"/>
              <a:ea typeface="Georgia"/>
              <a:cs typeface="Georgia"/>
              <a:sym typeface="Georgia"/>
            </a:endParaRPr>
          </a:p>
          <a:p>
            <a:pPr marL="0" lvl="0" indent="0" algn="l" rtl="0">
              <a:spcBef>
                <a:spcPts val="0"/>
              </a:spcBef>
              <a:spcAft>
                <a:spcPts val="0"/>
              </a:spcAft>
              <a:buNone/>
            </a:pPr>
            <a:r>
              <a:rPr lang="en-IN" sz="1900">
                <a:solidFill>
                  <a:schemeClr val="lt1"/>
                </a:solidFill>
                <a:latin typeface="Georgia"/>
                <a:ea typeface="Georgia"/>
                <a:cs typeface="Georgia"/>
                <a:sym typeface="Georgia"/>
              </a:rPr>
              <a:t>Under the guidance of </a:t>
            </a:r>
            <a:r>
              <a:rPr lang="en-IN" sz="1900" b="1">
                <a:solidFill>
                  <a:schemeClr val="lt1"/>
                </a:solidFill>
                <a:latin typeface="Georgia"/>
                <a:ea typeface="Georgia"/>
                <a:cs typeface="Georgia"/>
                <a:sym typeface="Georgia"/>
              </a:rPr>
              <a:t>Dr. Zainab Pirani.</a:t>
            </a:r>
            <a:endParaRPr sz="1900" b="1">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p:nvPr/>
        </p:nvSpPr>
        <p:spPr>
          <a:xfrm>
            <a:off x="60960" y="53340"/>
            <a:ext cx="8999220" cy="419100"/>
          </a:xfrm>
          <a:prstGeom prst="rect">
            <a:avLst/>
          </a:prstGeom>
          <a:solidFill>
            <a:srgbClr val="00B0F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22"/>
          <p:cNvSpPr txBox="1"/>
          <p:nvPr/>
        </p:nvSpPr>
        <p:spPr>
          <a:xfrm>
            <a:off x="3055626" y="109000"/>
            <a:ext cx="3496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Solution Sketch / Statement of Work</a:t>
            </a:r>
            <a:endParaRPr/>
          </a:p>
        </p:txBody>
      </p:sp>
      <p:sp>
        <p:nvSpPr>
          <p:cNvPr id="153" name="Google Shape;153;p22"/>
          <p:cNvSpPr/>
          <p:nvPr/>
        </p:nvSpPr>
        <p:spPr>
          <a:xfrm>
            <a:off x="7438688" y="585380"/>
            <a:ext cx="1656000" cy="896839"/>
          </a:xfrm>
          <a:prstGeom prst="roundRect">
            <a:avLst>
              <a:gd name="adj" fmla="val 16667"/>
            </a:avLst>
          </a:prstGeom>
          <a:solidFill>
            <a:srgbClr val="6777D3"/>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4" name="Google Shape;154;p22"/>
          <p:cNvGrpSpPr/>
          <p:nvPr/>
        </p:nvGrpSpPr>
        <p:grpSpPr>
          <a:xfrm>
            <a:off x="92872" y="585380"/>
            <a:ext cx="1656000" cy="896400"/>
            <a:chOff x="92872" y="604300"/>
            <a:chExt cx="1656000" cy="896400"/>
          </a:xfrm>
        </p:grpSpPr>
        <p:sp>
          <p:nvSpPr>
            <p:cNvPr id="155" name="Google Shape;155;p22"/>
            <p:cNvSpPr/>
            <p:nvPr/>
          </p:nvSpPr>
          <p:spPr>
            <a:xfrm>
              <a:off x="92872" y="604300"/>
              <a:ext cx="1656000" cy="896400"/>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22"/>
            <p:cNvSpPr txBox="1"/>
            <p:nvPr/>
          </p:nvSpPr>
          <p:spPr>
            <a:xfrm>
              <a:off x="304800" y="797780"/>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Business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Team</a:t>
              </a:r>
              <a:endParaRPr/>
            </a:p>
          </p:txBody>
        </p:sp>
      </p:grpSp>
      <p:grpSp>
        <p:nvGrpSpPr>
          <p:cNvPr id="157" name="Google Shape;157;p22"/>
          <p:cNvGrpSpPr/>
          <p:nvPr/>
        </p:nvGrpSpPr>
        <p:grpSpPr>
          <a:xfrm>
            <a:off x="1929326" y="589589"/>
            <a:ext cx="1656000" cy="896400"/>
            <a:chOff x="1929326" y="604300"/>
            <a:chExt cx="1656000" cy="896400"/>
          </a:xfrm>
        </p:grpSpPr>
        <p:sp>
          <p:nvSpPr>
            <p:cNvPr id="158" name="Google Shape;158;p22"/>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22"/>
            <p:cNvSpPr txBox="1"/>
            <p:nvPr/>
          </p:nvSpPr>
          <p:spPr>
            <a:xfrm>
              <a:off x="2180234" y="818118"/>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Project</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Mgmt</a:t>
              </a:r>
              <a:endParaRPr sz="1400" b="0" i="0" u="none" strike="noStrike" cap="none">
                <a:solidFill>
                  <a:srgbClr val="000000"/>
                </a:solidFill>
                <a:latin typeface="Arial"/>
                <a:ea typeface="Arial"/>
                <a:cs typeface="Arial"/>
                <a:sym typeface="Arial"/>
              </a:endParaRPr>
            </a:p>
          </p:txBody>
        </p:sp>
      </p:grpSp>
      <p:grpSp>
        <p:nvGrpSpPr>
          <p:cNvPr id="160" name="Google Shape;160;p22"/>
          <p:cNvGrpSpPr/>
          <p:nvPr/>
        </p:nvGrpSpPr>
        <p:grpSpPr>
          <a:xfrm>
            <a:off x="3765780" y="585380"/>
            <a:ext cx="1656000" cy="896400"/>
            <a:chOff x="3765780" y="585380"/>
            <a:chExt cx="1656000" cy="896400"/>
          </a:xfrm>
        </p:grpSpPr>
        <p:sp>
          <p:nvSpPr>
            <p:cNvPr id="161" name="Google Shape;161;p22"/>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22"/>
            <p:cNvSpPr txBox="1"/>
            <p:nvPr/>
          </p:nvSpPr>
          <p:spPr>
            <a:xfrm>
              <a:off x="3913024" y="797780"/>
              <a:ext cx="142509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CMO/ Proposal</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Lead</a:t>
              </a:r>
              <a:endParaRPr/>
            </a:p>
          </p:txBody>
        </p:sp>
      </p:grpSp>
      <p:grpSp>
        <p:nvGrpSpPr>
          <p:cNvPr id="163" name="Google Shape;163;p22"/>
          <p:cNvGrpSpPr/>
          <p:nvPr/>
        </p:nvGrpSpPr>
        <p:grpSpPr>
          <a:xfrm>
            <a:off x="5602234" y="585380"/>
            <a:ext cx="1656000" cy="896400"/>
            <a:chOff x="5602234" y="585380"/>
            <a:chExt cx="1656000" cy="896400"/>
          </a:xfrm>
        </p:grpSpPr>
        <p:sp>
          <p:nvSpPr>
            <p:cNvPr id="164" name="Google Shape;164;p22"/>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Google Shape;165;p22"/>
            <p:cNvSpPr txBox="1"/>
            <p:nvPr/>
          </p:nvSpPr>
          <p:spPr>
            <a:xfrm>
              <a:off x="5756074" y="805656"/>
              <a:ext cx="134832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 Infrastructure</a:t>
              </a:r>
              <a:endParaRPr/>
            </a:p>
          </p:txBody>
        </p:sp>
      </p:grpSp>
      <p:sp>
        <p:nvSpPr>
          <p:cNvPr id="166" name="Google Shape;166;p22"/>
          <p:cNvSpPr txBox="1"/>
          <p:nvPr/>
        </p:nvSpPr>
        <p:spPr>
          <a:xfrm>
            <a:off x="7702808" y="810498"/>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CAB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Approval</a:t>
            </a:r>
            <a:endParaRPr/>
          </a:p>
        </p:txBody>
      </p:sp>
      <p:grpSp>
        <p:nvGrpSpPr>
          <p:cNvPr id="167" name="Google Shape;167;p22"/>
          <p:cNvGrpSpPr/>
          <p:nvPr/>
        </p:nvGrpSpPr>
        <p:grpSpPr>
          <a:xfrm>
            <a:off x="60960" y="1658858"/>
            <a:ext cx="1787263" cy="755730"/>
            <a:chOff x="45617" y="604300"/>
            <a:chExt cx="1787263" cy="896400"/>
          </a:xfrm>
        </p:grpSpPr>
        <p:sp>
          <p:nvSpPr>
            <p:cNvPr id="168" name="Google Shape;168;p22"/>
            <p:cNvSpPr/>
            <p:nvPr/>
          </p:nvSpPr>
          <p:spPr>
            <a:xfrm>
              <a:off x="92872" y="604300"/>
              <a:ext cx="1656000" cy="896400"/>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9" name="Google Shape;169;p22"/>
            <p:cNvSpPr txBox="1"/>
            <p:nvPr/>
          </p:nvSpPr>
          <p:spPr>
            <a:xfrm>
              <a:off x="45617" y="604300"/>
              <a:ext cx="1787263"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Business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Team creates FDR to create a project</a:t>
              </a:r>
              <a:endParaRPr/>
            </a:p>
          </p:txBody>
        </p:sp>
      </p:grpSp>
      <p:grpSp>
        <p:nvGrpSpPr>
          <p:cNvPr id="170" name="Google Shape;170;p22"/>
          <p:cNvGrpSpPr/>
          <p:nvPr/>
        </p:nvGrpSpPr>
        <p:grpSpPr>
          <a:xfrm>
            <a:off x="1895478" y="2281605"/>
            <a:ext cx="1656000" cy="561608"/>
            <a:chOff x="1929326" y="604300"/>
            <a:chExt cx="1656000" cy="896400"/>
          </a:xfrm>
        </p:grpSpPr>
        <p:sp>
          <p:nvSpPr>
            <p:cNvPr id="171" name="Google Shape;171;p22"/>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22"/>
            <p:cNvSpPr txBox="1"/>
            <p:nvPr/>
          </p:nvSpPr>
          <p:spPr>
            <a:xfrm>
              <a:off x="2147628" y="632836"/>
              <a:ext cx="1219396"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FDR comes to PM Team</a:t>
              </a:r>
              <a:endParaRPr/>
            </a:p>
          </p:txBody>
        </p:sp>
      </p:grpSp>
      <p:grpSp>
        <p:nvGrpSpPr>
          <p:cNvPr id="173" name="Google Shape;173;p22"/>
          <p:cNvGrpSpPr/>
          <p:nvPr/>
        </p:nvGrpSpPr>
        <p:grpSpPr>
          <a:xfrm>
            <a:off x="3732570" y="2281605"/>
            <a:ext cx="1656000" cy="561608"/>
            <a:chOff x="3765780" y="585380"/>
            <a:chExt cx="1656000" cy="896400"/>
          </a:xfrm>
        </p:grpSpPr>
        <p:sp>
          <p:nvSpPr>
            <p:cNvPr id="174" name="Google Shape;174;p22"/>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22"/>
            <p:cNvSpPr txBox="1"/>
            <p:nvPr/>
          </p:nvSpPr>
          <p:spPr>
            <a:xfrm>
              <a:off x="3914445" y="646652"/>
              <a:ext cx="1425090" cy="8351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FDR comes to CMO Team</a:t>
              </a:r>
              <a:endParaRPr/>
            </a:p>
          </p:txBody>
        </p:sp>
      </p:grpSp>
      <p:grpSp>
        <p:nvGrpSpPr>
          <p:cNvPr id="176" name="Google Shape;176;p22"/>
          <p:cNvGrpSpPr/>
          <p:nvPr/>
        </p:nvGrpSpPr>
        <p:grpSpPr>
          <a:xfrm>
            <a:off x="1889490" y="2892680"/>
            <a:ext cx="1656000" cy="561607"/>
            <a:chOff x="1929326" y="604300"/>
            <a:chExt cx="1656000" cy="896400"/>
          </a:xfrm>
        </p:grpSpPr>
        <p:sp>
          <p:nvSpPr>
            <p:cNvPr id="177" name="Google Shape;177;p22"/>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22"/>
            <p:cNvSpPr txBox="1"/>
            <p:nvPr/>
          </p:nvSpPr>
          <p:spPr>
            <a:xfrm>
              <a:off x="2029979" y="634935"/>
              <a:ext cx="1522389" cy="8351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PM Team assign Project Manager</a:t>
              </a:r>
              <a:endParaRPr/>
            </a:p>
          </p:txBody>
        </p:sp>
      </p:grpSp>
      <p:grpSp>
        <p:nvGrpSpPr>
          <p:cNvPr id="179" name="Google Shape;179;p22"/>
          <p:cNvGrpSpPr/>
          <p:nvPr/>
        </p:nvGrpSpPr>
        <p:grpSpPr>
          <a:xfrm>
            <a:off x="3711500" y="2906614"/>
            <a:ext cx="1720999" cy="561608"/>
            <a:chOff x="3765780" y="585380"/>
            <a:chExt cx="1720999" cy="896400"/>
          </a:xfrm>
        </p:grpSpPr>
        <p:sp>
          <p:nvSpPr>
            <p:cNvPr id="180" name="Google Shape;180;p22"/>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22"/>
            <p:cNvSpPr txBox="1"/>
            <p:nvPr/>
          </p:nvSpPr>
          <p:spPr>
            <a:xfrm>
              <a:off x="3765780" y="646652"/>
              <a:ext cx="1720999" cy="8351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CMO Team assign Proposal Lead</a:t>
              </a:r>
              <a:endParaRPr/>
            </a:p>
          </p:txBody>
        </p:sp>
      </p:grpSp>
      <p:grpSp>
        <p:nvGrpSpPr>
          <p:cNvPr id="182" name="Google Shape;182;p22"/>
          <p:cNvGrpSpPr/>
          <p:nvPr/>
        </p:nvGrpSpPr>
        <p:grpSpPr>
          <a:xfrm>
            <a:off x="1889490" y="3488869"/>
            <a:ext cx="1669212" cy="1065042"/>
            <a:chOff x="1620205" y="514764"/>
            <a:chExt cx="1656000" cy="1866761"/>
          </a:xfrm>
        </p:grpSpPr>
        <p:sp>
          <p:nvSpPr>
            <p:cNvPr id="183" name="Google Shape;183;p22"/>
            <p:cNvSpPr/>
            <p:nvPr/>
          </p:nvSpPr>
          <p:spPr>
            <a:xfrm>
              <a:off x="1620205" y="533875"/>
              <a:ext cx="1656000" cy="1723474"/>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22"/>
            <p:cNvSpPr txBox="1"/>
            <p:nvPr/>
          </p:nvSpPr>
          <p:spPr>
            <a:xfrm>
              <a:off x="1666374" y="514764"/>
              <a:ext cx="1522389" cy="1866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Project Manager Uploads SS after discussing with Business Team</a:t>
              </a:r>
              <a:endParaRPr/>
            </a:p>
          </p:txBody>
        </p:sp>
      </p:grpSp>
      <p:grpSp>
        <p:nvGrpSpPr>
          <p:cNvPr id="185" name="Google Shape;185;p22"/>
          <p:cNvGrpSpPr/>
          <p:nvPr/>
        </p:nvGrpSpPr>
        <p:grpSpPr>
          <a:xfrm>
            <a:off x="3613110" y="4284898"/>
            <a:ext cx="1835764" cy="896400"/>
            <a:chOff x="3690287" y="525179"/>
            <a:chExt cx="1761036" cy="1194484"/>
          </a:xfrm>
        </p:grpSpPr>
        <p:sp>
          <p:nvSpPr>
            <p:cNvPr id="186" name="Google Shape;186;p22"/>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22"/>
            <p:cNvSpPr txBox="1"/>
            <p:nvPr/>
          </p:nvSpPr>
          <p:spPr>
            <a:xfrm>
              <a:off x="3690287" y="525179"/>
              <a:ext cx="1761036" cy="119448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SS uploaded,</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FDR ready for precheck by PL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1000"/>
                                        <p:tgtEl>
                                          <p:spTgt spid="16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 calcmode="lin" valueType="num">
                                      <p:cBhvr additive="base">
                                        <p:cTn id="12" dur="1000"/>
                                        <p:tgtEl>
                                          <p:spTgt spid="170"/>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3"/>
                                        </p:tgtEl>
                                        <p:attrNameLst>
                                          <p:attrName>style.visibility</p:attrName>
                                        </p:attrNameLst>
                                      </p:cBhvr>
                                      <p:to>
                                        <p:strVal val="visible"/>
                                      </p:to>
                                    </p:set>
                                    <p:anim calcmode="lin" valueType="num">
                                      <p:cBhvr additive="base">
                                        <p:cTn id="17" dur="1000"/>
                                        <p:tgtEl>
                                          <p:spTgt spid="17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6"/>
                                        </p:tgtEl>
                                        <p:attrNameLst>
                                          <p:attrName>style.visibility</p:attrName>
                                        </p:attrNameLst>
                                      </p:cBhvr>
                                      <p:to>
                                        <p:strVal val="visible"/>
                                      </p:to>
                                    </p:set>
                                    <p:anim calcmode="lin" valueType="num">
                                      <p:cBhvr additive="base">
                                        <p:cTn id="22" dur="1000"/>
                                        <p:tgtEl>
                                          <p:spTgt spid="17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9"/>
                                        </p:tgtEl>
                                        <p:attrNameLst>
                                          <p:attrName>style.visibility</p:attrName>
                                        </p:attrNameLst>
                                      </p:cBhvr>
                                      <p:to>
                                        <p:strVal val="visible"/>
                                      </p:to>
                                    </p:set>
                                    <p:anim calcmode="lin" valueType="num">
                                      <p:cBhvr additive="base">
                                        <p:cTn id="27" dur="1000"/>
                                        <p:tgtEl>
                                          <p:spTgt spid="17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82"/>
                                        </p:tgtEl>
                                        <p:attrNameLst>
                                          <p:attrName>style.visibility</p:attrName>
                                        </p:attrNameLst>
                                      </p:cBhvr>
                                      <p:to>
                                        <p:strVal val="visible"/>
                                      </p:to>
                                    </p:set>
                                    <p:anim calcmode="lin" valueType="num">
                                      <p:cBhvr additive="base">
                                        <p:cTn id="32" dur="1000"/>
                                        <p:tgtEl>
                                          <p:spTgt spid="18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5"/>
                                        </p:tgtEl>
                                        <p:attrNameLst>
                                          <p:attrName>style.visibility</p:attrName>
                                        </p:attrNameLst>
                                      </p:cBhvr>
                                      <p:to>
                                        <p:strVal val="visible"/>
                                      </p:to>
                                    </p:set>
                                    <p:anim calcmode="lin" valueType="num">
                                      <p:cBhvr additive="base">
                                        <p:cTn id="37" dur="1000"/>
                                        <p:tgtEl>
                                          <p:spTgt spid="1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23"/>
          <p:cNvGrpSpPr/>
          <p:nvPr/>
        </p:nvGrpSpPr>
        <p:grpSpPr>
          <a:xfrm>
            <a:off x="60960" y="53340"/>
            <a:ext cx="9033728" cy="1432649"/>
            <a:chOff x="60960" y="53340"/>
            <a:chExt cx="9033728" cy="1432649"/>
          </a:xfrm>
        </p:grpSpPr>
        <p:sp>
          <p:nvSpPr>
            <p:cNvPr id="193" name="Google Shape;193;p23"/>
            <p:cNvSpPr/>
            <p:nvPr/>
          </p:nvSpPr>
          <p:spPr>
            <a:xfrm>
              <a:off x="60960" y="53340"/>
              <a:ext cx="8999220" cy="419100"/>
            </a:xfrm>
            <a:prstGeom prst="rect">
              <a:avLst/>
            </a:prstGeom>
            <a:solidFill>
              <a:srgbClr val="00B0F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23"/>
            <p:cNvSpPr/>
            <p:nvPr/>
          </p:nvSpPr>
          <p:spPr>
            <a:xfrm>
              <a:off x="7438688" y="585380"/>
              <a:ext cx="1656000" cy="896839"/>
            </a:xfrm>
            <a:prstGeom prst="roundRect">
              <a:avLst>
                <a:gd name="adj" fmla="val 16667"/>
              </a:avLst>
            </a:prstGeom>
            <a:solidFill>
              <a:srgbClr val="6777D3"/>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23"/>
            <p:cNvSpPr txBox="1"/>
            <p:nvPr/>
          </p:nvSpPr>
          <p:spPr>
            <a:xfrm>
              <a:off x="3055626" y="109000"/>
              <a:ext cx="343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Solution Sketch / Statement of Work</a:t>
              </a:r>
              <a:endParaRPr/>
            </a:p>
          </p:txBody>
        </p:sp>
        <p:sp>
          <p:nvSpPr>
            <p:cNvPr id="196" name="Google Shape;196;p23"/>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97" name="Google Shape;197;p23"/>
            <p:cNvGrpSpPr/>
            <p:nvPr/>
          </p:nvGrpSpPr>
          <p:grpSpPr>
            <a:xfrm>
              <a:off x="92872" y="585380"/>
              <a:ext cx="1656000" cy="896400"/>
              <a:chOff x="92872" y="604300"/>
              <a:chExt cx="1656000" cy="896400"/>
            </a:xfrm>
          </p:grpSpPr>
          <p:sp>
            <p:nvSpPr>
              <p:cNvPr id="198" name="Google Shape;198;p23"/>
              <p:cNvSpPr/>
              <p:nvPr/>
            </p:nvSpPr>
            <p:spPr>
              <a:xfrm>
                <a:off x="92872" y="604300"/>
                <a:ext cx="1656000" cy="896400"/>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23"/>
              <p:cNvSpPr txBox="1"/>
              <p:nvPr/>
            </p:nvSpPr>
            <p:spPr>
              <a:xfrm>
                <a:off x="304800" y="797780"/>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Business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Team</a:t>
                </a:r>
                <a:endParaRPr/>
              </a:p>
            </p:txBody>
          </p:sp>
        </p:grpSp>
        <p:grpSp>
          <p:nvGrpSpPr>
            <p:cNvPr id="200" name="Google Shape;200;p23"/>
            <p:cNvGrpSpPr/>
            <p:nvPr/>
          </p:nvGrpSpPr>
          <p:grpSpPr>
            <a:xfrm>
              <a:off x="1929326" y="589589"/>
              <a:ext cx="1656000" cy="896400"/>
              <a:chOff x="1929326" y="604300"/>
              <a:chExt cx="1656000" cy="896400"/>
            </a:xfrm>
          </p:grpSpPr>
          <p:sp>
            <p:nvSpPr>
              <p:cNvPr id="201" name="Google Shape;201;p23"/>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23"/>
              <p:cNvSpPr txBox="1"/>
              <p:nvPr/>
            </p:nvSpPr>
            <p:spPr>
              <a:xfrm>
                <a:off x="2180234" y="818118"/>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Project</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Mgmt</a:t>
                </a:r>
                <a:endParaRPr sz="1400" b="0" i="0" u="none" strike="noStrike" cap="none">
                  <a:solidFill>
                    <a:srgbClr val="000000"/>
                  </a:solidFill>
                  <a:latin typeface="Arial"/>
                  <a:ea typeface="Arial"/>
                  <a:cs typeface="Arial"/>
                  <a:sym typeface="Arial"/>
                </a:endParaRPr>
              </a:p>
            </p:txBody>
          </p:sp>
        </p:grpSp>
        <p:grpSp>
          <p:nvGrpSpPr>
            <p:cNvPr id="203" name="Google Shape;203;p23"/>
            <p:cNvGrpSpPr/>
            <p:nvPr/>
          </p:nvGrpSpPr>
          <p:grpSpPr>
            <a:xfrm>
              <a:off x="3765780" y="585380"/>
              <a:ext cx="1656000" cy="896400"/>
              <a:chOff x="3765780" y="585380"/>
              <a:chExt cx="1656000" cy="896400"/>
            </a:xfrm>
          </p:grpSpPr>
          <p:sp>
            <p:nvSpPr>
              <p:cNvPr id="204" name="Google Shape;204;p23"/>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23"/>
              <p:cNvSpPr txBox="1"/>
              <p:nvPr/>
            </p:nvSpPr>
            <p:spPr>
              <a:xfrm>
                <a:off x="3913024" y="797780"/>
                <a:ext cx="142509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CMO/ Proposal</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Lead</a:t>
                </a:r>
                <a:endParaRPr/>
              </a:p>
            </p:txBody>
          </p:sp>
        </p:grpSp>
        <p:sp>
          <p:nvSpPr>
            <p:cNvPr id="206" name="Google Shape;206;p23"/>
            <p:cNvSpPr txBox="1"/>
            <p:nvPr/>
          </p:nvSpPr>
          <p:spPr>
            <a:xfrm>
              <a:off x="5756074" y="805656"/>
              <a:ext cx="134832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 Infrastructure</a:t>
              </a:r>
              <a:endParaRPr/>
            </a:p>
          </p:txBody>
        </p:sp>
        <p:sp>
          <p:nvSpPr>
            <p:cNvPr id="207" name="Google Shape;207;p23"/>
            <p:cNvSpPr txBox="1"/>
            <p:nvPr/>
          </p:nvSpPr>
          <p:spPr>
            <a:xfrm>
              <a:off x="7702808" y="810498"/>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CAB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Approval</a:t>
              </a:r>
              <a:endParaRPr/>
            </a:p>
          </p:txBody>
        </p:sp>
      </p:grpSp>
      <p:grpSp>
        <p:nvGrpSpPr>
          <p:cNvPr id="208" name="Google Shape;208;p23"/>
          <p:cNvGrpSpPr/>
          <p:nvPr/>
        </p:nvGrpSpPr>
        <p:grpSpPr>
          <a:xfrm>
            <a:off x="3765780" y="1594720"/>
            <a:ext cx="1713476" cy="845469"/>
            <a:chOff x="3713261" y="577017"/>
            <a:chExt cx="1761036" cy="984295"/>
          </a:xfrm>
        </p:grpSpPr>
        <p:sp>
          <p:nvSpPr>
            <p:cNvPr id="209" name="Google Shape;209;p23"/>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23"/>
            <p:cNvSpPr txBox="1"/>
            <p:nvPr/>
          </p:nvSpPr>
          <p:spPr>
            <a:xfrm>
              <a:off x="3713261" y="577017"/>
              <a:ext cx="1761036" cy="98429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PL does precheck </a:t>
              </a:r>
              <a:endParaRPr/>
            </a:p>
            <a:p>
              <a:pPr marL="0" marR="0" lvl="0" indent="0" algn="ctr" rtl="0">
                <a:lnSpc>
                  <a:spcPct val="100000"/>
                </a:lnSpc>
                <a:spcBef>
                  <a:spcPts val="0"/>
                </a:spcBef>
                <a:spcAft>
                  <a:spcPts val="0"/>
                </a:spcAft>
                <a:buNone/>
              </a:pPr>
              <a:r>
                <a:rPr lang="en-IN"/>
                <a:t>a</a:t>
              </a:r>
              <a:r>
                <a:rPr lang="en-IN" sz="1400" b="0" i="0" u="none" strike="noStrike" cap="none">
                  <a:solidFill>
                    <a:srgbClr val="000000"/>
                  </a:solidFill>
                  <a:latin typeface="Arial"/>
                  <a:ea typeface="Arial"/>
                  <a:cs typeface="Arial"/>
                  <a:sym typeface="Arial"/>
                </a:rPr>
                <a:t>nd marks it as ready for Triage</a:t>
              </a:r>
              <a:endParaRPr/>
            </a:p>
          </p:txBody>
        </p:sp>
      </p:grpSp>
      <p:grpSp>
        <p:nvGrpSpPr>
          <p:cNvPr id="211" name="Google Shape;211;p23"/>
          <p:cNvGrpSpPr/>
          <p:nvPr/>
        </p:nvGrpSpPr>
        <p:grpSpPr>
          <a:xfrm>
            <a:off x="3773145" y="2454072"/>
            <a:ext cx="1713476" cy="718262"/>
            <a:chOff x="3699140" y="585380"/>
            <a:chExt cx="1761036" cy="896400"/>
          </a:xfrm>
        </p:grpSpPr>
        <p:sp>
          <p:nvSpPr>
            <p:cNvPr id="212" name="Google Shape;212;p23"/>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23"/>
            <p:cNvSpPr txBox="1"/>
            <p:nvPr/>
          </p:nvSpPr>
          <p:spPr>
            <a:xfrm>
              <a:off x="3699140" y="705479"/>
              <a:ext cx="1761036" cy="60913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In Triage FDR is reviewed by PL </a:t>
              </a:r>
              <a:endParaRPr/>
            </a:p>
          </p:txBody>
        </p:sp>
      </p:grpSp>
      <p:grpSp>
        <p:nvGrpSpPr>
          <p:cNvPr id="214" name="Google Shape;214;p23"/>
          <p:cNvGrpSpPr/>
          <p:nvPr/>
        </p:nvGrpSpPr>
        <p:grpSpPr>
          <a:xfrm>
            <a:off x="5421780" y="2433194"/>
            <a:ext cx="1989424" cy="1018791"/>
            <a:chOff x="5407176" y="573091"/>
            <a:chExt cx="2039083" cy="1252487"/>
          </a:xfrm>
        </p:grpSpPr>
        <p:sp>
          <p:nvSpPr>
            <p:cNvPr id="215" name="Google Shape;215;p23"/>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p23"/>
            <p:cNvSpPr txBox="1"/>
            <p:nvPr/>
          </p:nvSpPr>
          <p:spPr>
            <a:xfrm>
              <a:off x="5407176" y="573091"/>
              <a:ext cx="2039083" cy="12524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In Triage FDR is reviewed by  SME’s from IT/Infra</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17" name="Google Shape;217;p23"/>
          <p:cNvGrpSpPr/>
          <p:nvPr/>
        </p:nvGrpSpPr>
        <p:grpSpPr>
          <a:xfrm>
            <a:off x="5440657" y="3250640"/>
            <a:ext cx="1989424" cy="739141"/>
            <a:chOff x="5407176" y="573091"/>
            <a:chExt cx="2039083" cy="908689"/>
          </a:xfrm>
        </p:grpSpPr>
        <p:sp>
          <p:nvSpPr>
            <p:cNvPr id="218" name="Google Shape;218;p23"/>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p23"/>
            <p:cNvSpPr txBox="1"/>
            <p:nvPr/>
          </p:nvSpPr>
          <p:spPr>
            <a:xfrm>
              <a:off x="5407176" y="573091"/>
              <a:ext cx="2039083" cy="9081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If Approved SS is </a:t>
              </a:r>
              <a:endParaRPr/>
            </a:p>
            <a:p>
              <a:pPr marL="0" marR="0" lvl="0" indent="0" algn="ctr" rtl="0">
                <a:lnSpc>
                  <a:spcPct val="100000"/>
                </a:lnSpc>
                <a:spcBef>
                  <a:spcPts val="0"/>
                </a:spcBef>
                <a:spcAft>
                  <a:spcPts val="0"/>
                </a:spcAft>
                <a:buNone/>
              </a:pPr>
              <a:r>
                <a:rPr lang="en-IN"/>
                <a:t>p</a:t>
              </a:r>
              <a:r>
                <a:rPr lang="en-IN" sz="1400" b="0" i="0" u="none" strike="noStrike" cap="none">
                  <a:solidFill>
                    <a:srgbClr val="000000"/>
                  </a:solidFill>
                  <a:latin typeface="Arial"/>
                  <a:ea typeface="Arial"/>
                  <a:cs typeface="Arial"/>
                  <a:sym typeface="Arial"/>
                </a:rPr>
                <a:t>assed on to IT/</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Infra for costing</a:t>
              </a:r>
              <a:endParaRPr/>
            </a:p>
          </p:txBody>
        </p:sp>
      </p:grpSp>
      <p:grpSp>
        <p:nvGrpSpPr>
          <p:cNvPr id="220" name="Google Shape;220;p23"/>
          <p:cNvGrpSpPr/>
          <p:nvPr/>
        </p:nvGrpSpPr>
        <p:grpSpPr>
          <a:xfrm>
            <a:off x="5338425" y="4070424"/>
            <a:ext cx="2267286" cy="1297866"/>
            <a:chOff x="5407176" y="573091"/>
            <a:chExt cx="2039083" cy="1172965"/>
          </a:xfrm>
        </p:grpSpPr>
        <p:sp>
          <p:nvSpPr>
            <p:cNvPr id="221" name="Google Shape;221;p23"/>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 name="Google Shape;222;p23"/>
            <p:cNvSpPr txBox="1"/>
            <p:nvPr/>
          </p:nvSpPr>
          <p:spPr>
            <a:xfrm>
              <a:off x="5407176" y="573091"/>
              <a:ext cx="2039083" cy="11729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Infra Towers </a:t>
              </a:r>
              <a:endParaRPr/>
            </a:p>
            <a:p>
              <a:pPr marL="0" marR="0" lvl="0" indent="0" algn="ctr" rtl="0">
                <a:lnSpc>
                  <a:spcPct val="100000"/>
                </a:lnSpc>
                <a:spcBef>
                  <a:spcPts val="0"/>
                </a:spcBef>
                <a:spcAft>
                  <a:spcPts val="0"/>
                </a:spcAft>
                <a:buNone/>
              </a:pPr>
              <a:r>
                <a:rPr lang="en-IN"/>
                <a:t>a</a:t>
              </a:r>
              <a:r>
                <a:rPr lang="en-IN" sz="1400" b="0" i="0" u="none" strike="noStrike" cap="none">
                  <a:solidFill>
                    <a:srgbClr val="000000"/>
                  </a:solidFill>
                  <a:latin typeface="Arial"/>
                  <a:ea typeface="Arial"/>
                  <a:cs typeface="Arial"/>
                  <a:sym typeface="Arial"/>
                </a:rPr>
                <a:t>ssign a contact </a:t>
              </a:r>
              <a:endParaRPr/>
            </a:p>
            <a:p>
              <a:pPr marL="0" marR="0" lvl="0" indent="0" algn="ctr" rtl="0">
                <a:lnSpc>
                  <a:spcPct val="100000"/>
                </a:lnSpc>
                <a:spcBef>
                  <a:spcPts val="0"/>
                </a:spcBef>
                <a:spcAft>
                  <a:spcPts val="0"/>
                </a:spcAft>
                <a:buNone/>
              </a:pPr>
              <a:r>
                <a:rPr lang="en-IN"/>
                <a:t>f</a:t>
              </a:r>
              <a:r>
                <a:rPr lang="en-IN" sz="1400" b="0" i="0" u="none" strike="noStrike" cap="none">
                  <a:solidFill>
                    <a:srgbClr val="000000"/>
                  </a:solidFill>
                  <a:latin typeface="Arial"/>
                  <a:ea typeface="Arial"/>
                  <a:cs typeface="Arial"/>
                  <a:sym typeface="Arial"/>
                </a:rPr>
                <a:t>rom their respective areas to work on FDR  </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1000"/>
                                        <p:tgtEl>
                                          <p:spTgt spid="20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 calcmode="lin" valueType="num">
                                      <p:cBhvr additive="base">
                                        <p:cTn id="12" dur="1000"/>
                                        <p:tgtEl>
                                          <p:spTgt spid="21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1000"/>
                                        <p:tgtEl>
                                          <p:spTgt spid="2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7"/>
                                        </p:tgtEl>
                                        <p:attrNameLst>
                                          <p:attrName>style.visibility</p:attrName>
                                        </p:attrNameLst>
                                      </p:cBhvr>
                                      <p:to>
                                        <p:strVal val="visible"/>
                                      </p:to>
                                    </p:set>
                                    <p:anim calcmode="lin" valueType="num">
                                      <p:cBhvr additive="base">
                                        <p:cTn id="22" dur="1000"/>
                                        <p:tgtEl>
                                          <p:spTgt spid="2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1000"/>
                                        <p:tgtEl>
                                          <p:spTgt spid="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227" name="Google Shape;227;p24"/>
          <p:cNvGrpSpPr/>
          <p:nvPr/>
        </p:nvGrpSpPr>
        <p:grpSpPr>
          <a:xfrm>
            <a:off x="60960" y="39052"/>
            <a:ext cx="9033728" cy="1432649"/>
            <a:chOff x="60960" y="53340"/>
            <a:chExt cx="9033728" cy="1432649"/>
          </a:xfrm>
        </p:grpSpPr>
        <p:sp>
          <p:nvSpPr>
            <p:cNvPr id="228" name="Google Shape;228;p24"/>
            <p:cNvSpPr/>
            <p:nvPr/>
          </p:nvSpPr>
          <p:spPr>
            <a:xfrm>
              <a:off x="60960" y="53340"/>
              <a:ext cx="8999220" cy="419100"/>
            </a:xfrm>
            <a:prstGeom prst="rect">
              <a:avLst/>
            </a:prstGeom>
            <a:solidFill>
              <a:srgbClr val="00B0F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24"/>
            <p:cNvSpPr/>
            <p:nvPr/>
          </p:nvSpPr>
          <p:spPr>
            <a:xfrm>
              <a:off x="7438688" y="585380"/>
              <a:ext cx="1656000" cy="896839"/>
            </a:xfrm>
            <a:prstGeom prst="roundRect">
              <a:avLst>
                <a:gd name="adj" fmla="val 16667"/>
              </a:avLst>
            </a:prstGeom>
            <a:solidFill>
              <a:srgbClr val="6777D3"/>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4"/>
            <p:cNvSpPr txBox="1"/>
            <p:nvPr/>
          </p:nvSpPr>
          <p:spPr>
            <a:xfrm>
              <a:off x="3055626" y="109013"/>
              <a:ext cx="340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Solution Sketch / Statement of Work</a:t>
              </a:r>
              <a:endParaRPr/>
            </a:p>
          </p:txBody>
        </p:sp>
        <p:sp>
          <p:nvSpPr>
            <p:cNvPr id="231" name="Google Shape;231;p24"/>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32" name="Google Shape;232;p24"/>
            <p:cNvGrpSpPr/>
            <p:nvPr/>
          </p:nvGrpSpPr>
          <p:grpSpPr>
            <a:xfrm>
              <a:off x="92872" y="585380"/>
              <a:ext cx="1656000" cy="896400"/>
              <a:chOff x="92872" y="604300"/>
              <a:chExt cx="1656000" cy="896400"/>
            </a:xfrm>
          </p:grpSpPr>
          <p:sp>
            <p:nvSpPr>
              <p:cNvPr id="233" name="Google Shape;233;p24"/>
              <p:cNvSpPr/>
              <p:nvPr/>
            </p:nvSpPr>
            <p:spPr>
              <a:xfrm>
                <a:off x="92872" y="604300"/>
                <a:ext cx="1656000" cy="896400"/>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24"/>
              <p:cNvSpPr txBox="1"/>
              <p:nvPr/>
            </p:nvSpPr>
            <p:spPr>
              <a:xfrm>
                <a:off x="304800" y="797780"/>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Business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Team</a:t>
                </a:r>
                <a:endParaRPr/>
              </a:p>
            </p:txBody>
          </p:sp>
        </p:grpSp>
        <p:grpSp>
          <p:nvGrpSpPr>
            <p:cNvPr id="235" name="Google Shape;235;p24"/>
            <p:cNvGrpSpPr/>
            <p:nvPr/>
          </p:nvGrpSpPr>
          <p:grpSpPr>
            <a:xfrm>
              <a:off x="1929326" y="589589"/>
              <a:ext cx="1656000" cy="896400"/>
              <a:chOff x="1929326" y="604300"/>
              <a:chExt cx="1656000" cy="896400"/>
            </a:xfrm>
          </p:grpSpPr>
          <p:sp>
            <p:nvSpPr>
              <p:cNvPr id="236" name="Google Shape;236;p24"/>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24"/>
              <p:cNvSpPr txBox="1"/>
              <p:nvPr/>
            </p:nvSpPr>
            <p:spPr>
              <a:xfrm>
                <a:off x="2180234" y="818118"/>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Project</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Mgmt</a:t>
                </a:r>
                <a:endParaRPr sz="1400" b="0" i="0" u="none" strike="noStrike" cap="none">
                  <a:solidFill>
                    <a:srgbClr val="000000"/>
                  </a:solidFill>
                  <a:latin typeface="Arial"/>
                  <a:ea typeface="Arial"/>
                  <a:cs typeface="Arial"/>
                  <a:sym typeface="Arial"/>
                </a:endParaRPr>
              </a:p>
            </p:txBody>
          </p:sp>
        </p:grpSp>
        <p:grpSp>
          <p:nvGrpSpPr>
            <p:cNvPr id="238" name="Google Shape;238;p24"/>
            <p:cNvGrpSpPr/>
            <p:nvPr/>
          </p:nvGrpSpPr>
          <p:grpSpPr>
            <a:xfrm>
              <a:off x="3765780" y="585380"/>
              <a:ext cx="1656000" cy="896400"/>
              <a:chOff x="3765780" y="585380"/>
              <a:chExt cx="1656000" cy="896400"/>
            </a:xfrm>
          </p:grpSpPr>
          <p:sp>
            <p:nvSpPr>
              <p:cNvPr id="239" name="Google Shape;239;p24"/>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24"/>
              <p:cNvSpPr txBox="1"/>
              <p:nvPr/>
            </p:nvSpPr>
            <p:spPr>
              <a:xfrm>
                <a:off x="3913024" y="797780"/>
                <a:ext cx="142509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CMO/ Proposal</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Lead</a:t>
                </a:r>
                <a:endParaRPr/>
              </a:p>
            </p:txBody>
          </p:sp>
        </p:grpSp>
        <p:sp>
          <p:nvSpPr>
            <p:cNvPr id="241" name="Google Shape;241;p24"/>
            <p:cNvSpPr txBox="1"/>
            <p:nvPr/>
          </p:nvSpPr>
          <p:spPr>
            <a:xfrm>
              <a:off x="5756074" y="805656"/>
              <a:ext cx="134832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 Infrastructure</a:t>
              </a:r>
              <a:endParaRPr/>
            </a:p>
          </p:txBody>
        </p:sp>
        <p:sp>
          <p:nvSpPr>
            <p:cNvPr id="242" name="Google Shape;242;p24"/>
            <p:cNvSpPr txBox="1"/>
            <p:nvPr/>
          </p:nvSpPr>
          <p:spPr>
            <a:xfrm>
              <a:off x="7702808" y="810498"/>
              <a:ext cx="11277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CAB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Approval</a:t>
              </a:r>
              <a:endParaRPr/>
            </a:p>
          </p:txBody>
        </p:sp>
      </p:grpSp>
      <p:grpSp>
        <p:nvGrpSpPr>
          <p:cNvPr id="243" name="Google Shape;243;p24"/>
          <p:cNvGrpSpPr/>
          <p:nvPr/>
        </p:nvGrpSpPr>
        <p:grpSpPr>
          <a:xfrm>
            <a:off x="3729139" y="1533400"/>
            <a:ext cx="1836453" cy="1340529"/>
            <a:chOff x="3713261" y="585380"/>
            <a:chExt cx="1761036" cy="2015077"/>
          </a:xfrm>
        </p:grpSpPr>
        <p:sp>
          <p:nvSpPr>
            <p:cNvPr id="244" name="Google Shape;244;p24"/>
            <p:cNvSpPr/>
            <p:nvPr/>
          </p:nvSpPr>
          <p:spPr>
            <a:xfrm>
              <a:off x="3765780" y="585380"/>
              <a:ext cx="1656000" cy="1997368"/>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5" name="Google Shape;245;p24"/>
            <p:cNvSpPr txBox="1"/>
            <p:nvPr/>
          </p:nvSpPr>
          <p:spPr>
            <a:xfrm>
              <a:off x="3713261" y="603089"/>
              <a:ext cx="1761036" cy="199736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Once contact are provided PL informs PM to arrange a SS meeting with the assigned contacts &amp; PL </a:t>
              </a:r>
              <a:endParaRPr/>
            </a:p>
          </p:txBody>
        </p:sp>
      </p:grpSp>
      <p:grpSp>
        <p:nvGrpSpPr>
          <p:cNvPr id="246" name="Google Shape;246;p24"/>
          <p:cNvGrpSpPr/>
          <p:nvPr/>
        </p:nvGrpSpPr>
        <p:grpSpPr>
          <a:xfrm>
            <a:off x="1951271" y="2767351"/>
            <a:ext cx="1669212" cy="994196"/>
            <a:chOff x="1620205" y="514764"/>
            <a:chExt cx="1656000" cy="1742585"/>
          </a:xfrm>
        </p:grpSpPr>
        <p:sp>
          <p:nvSpPr>
            <p:cNvPr id="247" name="Google Shape;247;p24"/>
            <p:cNvSpPr/>
            <p:nvPr/>
          </p:nvSpPr>
          <p:spPr>
            <a:xfrm>
              <a:off x="1620205" y="533875"/>
              <a:ext cx="1656000" cy="1723474"/>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8" name="Google Shape;248;p24"/>
            <p:cNvSpPr txBox="1"/>
            <p:nvPr/>
          </p:nvSpPr>
          <p:spPr>
            <a:xfrm>
              <a:off x="1666374" y="514764"/>
              <a:ext cx="1522389" cy="167231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PM sets up a SS meeting with assigned contacts and PL</a:t>
              </a:r>
              <a:endParaRPr/>
            </a:p>
          </p:txBody>
        </p:sp>
      </p:grpSp>
      <p:grpSp>
        <p:nvGrpSpPr>
          <p:cNvPr id="249" name="Google Shape;249;p24"/>
          <p:cNvGrpSpPr/>
          <p:nvPr/>
        </p:nvGrpSpPr>
        <p:grpSpPr>
          <a:xfrm>
            <a:off x="1777644" y="3849688"/>
            <a:ext cx="2016466" cy="1169551"/>
            <a:chOff x="1461617" y="526497"/>
            <a:chExt cx="2000505" cy="1755498"/>
          </a:xfrm>
        </p:grpSpPr>
        <p:sp>
          <p:nvSpPr>
            <p:cNvPr id="250" name="Google Shape;250;p24"/>
            <p:cNvSpPr/>
            <p:nvPr/>
          </p:nvSpPr>
          <p:spPr>
            <a:xfrm>
              <a:off x="1620205" y="533875"/>
              <a:ext cx="1656000" cy="1723474"/>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1" name="Google Shape;251;p24"/>
            <p:cNvSpPr txBox="1"/>
            <p:nvPr/>
          </p:nvSpPr>
          <p:spPr>
            <a:xfrm>
              <a:off x="1461617" y="526497"/>
              <a:ext cx="2000505" cy="17554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PM attends the meeting and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provides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an overview of the project </a:t>
              </a:r>
              <a:endParaRPr/>
            </a:p>
          </p:txBody>
        </p:sp>
      </p:grpSp>
      <p:grpSp>
        <p:nvGrpSpPr>
          <p:cNvPr id="252" name="Google Shape;252;p24"/>
          <p:cNvGrpSpPr/>
          <p:nvPr/>
        </p:nvGrpSpPr>
        <p:grpSpPr>
          <a:xfrm>
            <a:off x="3707342" y="3854602"/>
            <a:ext cx="1836453" cy="1154003"/>
            <a:chOff x="3697185" y="585380"/>
            <a:chExt cx="1761036" cy="1997368"/>
          </a:xfrm>
        </p:grpSpPr>
        <p:sp>
          <p:nvSpPr>
            <p:cNvPr id="253" name="Google Shape;253;p24"/>
            <p:cNvSpPr/>
            <p:nvPr/>
          </p:nvSpPr>
          <p:spPr>
            <a:xfrm>
              <a:off x="3765780" y="585380"/>
              <a:ext cx="1656000" cy="1997368"/>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4" name="Google Shape;254;p24"/>
            <p:cNvSpPr txBox="1"/>
            <p:nvPr/>
          </p:nvSpPr>
          <p:spPr>
            <a:xfrm>
              <a:off x="3697185" y="1148393"/>
              <a:ext cx="1761036" cy="87134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PL drives the 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meeting</a:t>
              </a:r>
              <a:endParaRPr/>
            </a:p>
          </p:txBody>
        </p:sp>
      </p:grpSp>
      <p:grpSp>
        <p:nvGrpSpPr>
          <p:cNvPr id="255" name="Google Shape;255;p24"/>
          <p:cNvGrpSpPr/>
          <p:nvPr/>
        </p:nvGrpSpPr>
        <p:grpSpPr>
          <a:xfrm>
            <a:off x="5543795" y="3870130"/>
            <a:ext cx="1989424" cy="1132690"/>
            <a:chOff x="5446126" y="585380"/>
            <a:chExt cx="2039083" cy="896400"/>
          </a:xfrm>
        </p:grpSpPr>
        <p:sp>
          <p:nvSpPr>
            <p:cNvPr id="256" name="Google Shape;256;p24"/>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7" name="Google Shape;257;p24"/>
            <p:cNvSpPr txBox="1"/>
            <p:nvPr/>
          </p:nvSpPr>
          <p:spPr>
            <a:xfrm>
              <a:off x="5446126" y="735150"/>
              <a:ext cx="2039083" cy="58457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Infra Tower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attend the SS</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meeting</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1000"/>
                                        <p:tgtEl>
                                          <p:spTgt spid="2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 calcmode="lin" valueType="num">
                                      <p:cBhvr additive="base">
                                        <p:cTn id="12" dur="1000"/>
                                        <p:tgtEl>
                                          <p:spTgt spid="24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 calcmode="lin" valueType="num">
                                      <p:cBhvr additive="base">
                                        <p:cTn id="17" dur="1000"/>
                                        <p:tgtEl>
                                          <p:spTgt spid="24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 calcmode="lin" valueType="num">
                                      <p:cBhvr additive="base">
                                        <p:cTn id="22" dur="1000"/>
                                        <p:tgtEl>
                                          <p:spTgt spid="25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 calcmode="lin" valueType="num">
                                      <p:cBhvr additive="base">
                                        <p:cTn id="27" dur="1000"/>
                                        <p:tgtEl>
                                          <p:spTgt spid="2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Google Shape;262;p25"/>
          <p:cNvGrpSpPr/>
          <p:nvPr/>
        </p:nvGrpSpPr>
        <p:grpSpPr>
          <a:xfrm>
            <a:off x="5435601" y="1534863"/>
            <a:ext cx="2044530" cy="1651250"/>
            <a:chOff x="5432498" y="585379"/>
            <a:chExt cx="2039083" cy="1306784"/>
          </a:xfrm>
        </p:grpSpPr>
        <p:sp>
          <p:nvSpPr>
            <p:cNvPr id="263" name="Google Shape;263;p25"/>
            <p:cNvSpPr/>
            <p:nvPr/>
          </p:nvSpPr>
          <p:spPr>
            <a:xfrm>
              <a:off x="5554241" y="585379"/>
              <a:ext cx="1795597" cy="1306784"/>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25"/>
            <p:cNvSpPr txBox="1"/>
            <p:nvPr/>
          </p:nvSpPr>
          <p:spPr>
            <a:xfrm>
              <a:off x="5432498" y="621442"/>
              <a:ext cx="2039083" cy="12422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200" b="0" i="0" u="none" strike="noStrike" cap="none">
                  <a:solidFill>
                    <a:srgbClr val="000000"/>
                  </a:solidFill>
                  <a:latin typeface="Arial"/>
                  <a:ea typeface="Arial"/>
                  <a:cs typeface="Arial"/>
                  <a:sym typeface="Arial"/>
                </a:rPr>
                <a:t>After the meeting </a:t>
              </a:r>
              <a:endParaRPr/>
            </a:p>
            <a:p>
              <a:pPr marL="0" marR="0" lvl="0" indent="0" algn="ctr" rtl="0">
                <a:lnSpc>
                  <a:spcPct val="100000"/>
                </a:lnSpc>
                <a:spcBef>
                  <a:spcPts val="0"/>
                </a:spcBef>
                <a:spcAft>
                  <a:spcPts val="0"/>
                </a:spcAft>
                <a:buNone/>
              </a:pPr>
              <a:r>
                <a:rPr lang="en-IN" sz="1200" b="0" i="0" u="none" strike="noStrike" cap="none">
                  <a:solidFill>
                    <a:srgbClr val="000000"/>
                  </a:solidFill>
                  <a:latin typeface="Arial"/>
                  <a:ea typeface="Arial"/>
                  <a:cs typeface="Arial"/>
                  <a:sym typeface="Arial"/>
                </a:rPr>
                <a:t>If no further clarifications are needed IT/ Infra contacts proceed to provide cost. Else they inform the PL to setup a follow up meeting </a:t>
              </a:r>
              <a:endParaRPr/>
            </a:p>
            <a:p>
              <a:pPr marL="0" marR="0" lvl="0" indent="0" algn="ctr" rtl="0">
                <a:lnSpc>
                  <a:spcPct val="100000"/>
                </a:lnSpc>
                <a:spcBef>
                  <a:spcPts val="0"/>
                </a:spcBef>
                <a:spcAft>
                  <a:spcPts val="0"/>
                </a:spcAft>
                <a:buNone/>
              </a:pPr>
              <a:r>
                <a:rPr lang="en-IN" sz="1200" b="0" i="0" u="none" strike="noStrike" cap="none">
                  <a:solidFill>
                    <a:srgbClr val="000000"/>
                  </a:solidFill>
                  <a:latin typeface="Arial"/>
                  <a:ea typeface="Arial"/>
                  <a:cs typeface="Arial"/>
                  <a:sym typeface="Arial"/>
                </a:rPr>
                <a:t>with PM </a:t>
              </a:r>
              <a:endParaRPr/>
            </a:p>
          </p:txBody>
        </p:sp>
      </p:grpSp>
      <p:grpSp>
        <p:nvGrpSpPr>
          <p:cNvPr id="265" name="Google Shape;265;p25"/>
          <p:cNvGrpSpPr/>
          <p:nvPr/>
        </p:nvGrpSpPr>
        <p:grpSpPr>
          <a:xfrm>
            <a:off x="3642342" y="2918771"/>
            <a:ext cx="1836453" cy="810267"/>
            <a:chOff x="3697184" y="585380"/>
            <a:chExt cx="1761036" cy="1402424"/>
          </a:xfrm>
        </p:grpSpPr>
        <p:sp>
          <p:nvSpPr>
            <p:cNvPr id="266" name="Google Shape;266;p25"/>
            <p:cNvSpPr/>
            <p:nvPr/>
          </p:nvSpPr>
          <p:spPr>
            <a:xfrm>
              <a:off x="3765780" y="585380"/>
              <a:ext cx="1656000" cy="1402424"/>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25"/>
            <p:cNvSpPr txBox="1"/>
            <p:nvPr/>
          </p:nvSpPr>
          <p:spPr>
            <a:xfrm>
              <a:off x="3697184" y="687297"/>
              <a:ext cx="1761036" cy="11985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300" b="0" i="0" u="none" strike="noStrike" cap="none">
                  <a:solidFill>
                    <a:srgbClr val="000000"/>
                  </a:solidFill>
                  <a:latin typeface="Arial"/>
                  <a:ea typeface="Arial"/>
                  <a:cs typeface="Arial"/>
                  <a:sym typeface="Arial"/>
                </a:rPr>
                <a:t>Once IT/ Infra towers </a:t>
              </a:r>
              <a:endParaRPr/>
            </a:p>
            <a:p>
              <a:pPr marL="0" marR="0" lvl="0" indent="0" algn="ctr" rtl="0">
                <a:lnSpc>
                  <a:spcPct val="100000"/>
                </a:lnSpc>
                <a:spcBef>
                  <a:spcPts val="0"/>
                </a:spcBef>
                <a:spcAft>
                  <a:spcPts val="0"/>
                </a:spcAft>
                <a:buNone/>
              </a:pPr>
              <a:r>
                <a:rPr lang="en-IN" sz="1300" b="0" i="0" u="none" strike="noStrike" cap="none">
                  <a:solidFill>
                    <a:srgbClr val="000000"/>
                  </a:solidFill>
                  <a:latin typeface="Arial"/>
                  <a:ea typeface="Arial"/>
                  <a:cs typeface="Arial"/>
                  <a:sym typeface="Arial"/>
                </a:rPr>
                <a:t>provide costing FDR comes back to PL </a:t>
              </a:r>
              <a:endParaRPr/>
            </a:p>
          </p:txBody>
        </p:sp>
      </p:grpSp>
      <p:grpSp>
        <p:nvGrpSpPr>
          <p:cNvPr id="268" name="Google Shape;268;p25"/>
          <p:cNvGrpSpPr/>
          <p:nvPr/>
        </p:nvGrpSpPr>
        <p:grpSpPr>
          <a:xfrm>
            <a:off x="3670539" y="3826215"/>
            <a:ext cx="1836453" cy="1000493"/>
            <a:chOff x="3713261" y="585380"/>
            <a:chExt cx="1761036" cy="1731670"/>
          </a:xfrm>
        </p:grpSpPr>
        <p:sp>
          <p:nvSpPr>
            <p:cNvPr id="269" name="Google Shape;269;p25"/>
            <p:cNvSpPr/>
            <p:nvPr/>
          </p:nvSpPr>
          <p:spPr>
            <a:xfrm>
              <a:off x="3765780" y="585380"/>
              <a:ext cx="1656000" cy="173167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25"/>
            <p:cNvSpPr txBox="1"/>
            <p:nvPr/>
          </p:nvSpPr>
          <p:spPr>
            <a:xfrm>
              <a:off x="3713261" y="687301"/>
              <a:ext cx="1761036" cy="154484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300" b="0" i="0" u="none" strike="noStrike" cap="none">
                  <a:solidFill>
                    <a:srgbClr val="000000"/>
                  </a:solidFill>
                  <a:latin typeface="Arial"/>
                  <a:ea typeface="Arial"/>
                  <a:cs typeface="Arial"/>
                  <a:sym typeface="Arial"/>
                </a:rPr>
                <a:t>PL reviews the cost </a:t>
              </a:r>
              <a:endParaRPr/>
            </a:p>
            <a:p>
              <a:pPr marL="0" marR="0" lvl="0" indent="0" algn="ctr" rtl="0">
                <a:lnSpc>
                  <a:spcPct val="100000"/>
                </a:lnSpc>
                <a:spcBef>
                  <a:spcPts val="0"/>
                </a:spcBef>
                <a:spcAft>
                  <a:spcPts val="0"/>
                </a:spcAft>
                <a:buNone/>
              </a:pPr>
              <a:r>
                <a:rPr lang="en-IN" sz="1300" b="0" i="0" u="none" strike="noStrike" cap="none">
                  <a:solidFill>
                    <a:srgbClr val="000000"/>
                  </a:solidFill>
                  <a:latin typeface="Arial"/>
                  <a:ea typeface="Arial"/>
                  <a:cs typeface="Arial"/>
                  <a:sym typeface="Arial"/>
                </a:rPr>
                <a:t>and marks the FDR as complete. Costing is sent to PM</a:t>
              </a:r>
              <a:endParaRPr/>
            </a:p>
          </p:txBody>
        </p:sp>
      </p:grpSp>
      <p:grpSp>
        <p:nvGrpSpPr>
          <p:cNvPr id="271" name="Google Shape;271;p25"/>
          <p:cNvGrpSpPr/>
          <p:nvPr/>
        </p:nvGrpSpPr>
        <p:grpSpPr>
          <a:xfrm>
            <a:off x="60960" y="53340"/>
            <a:ext cx="9033728" cy="1432649"/>
            <a:chOff x="60960" y="53340"/>
            <a:chExt cx="9033728" cy="1432649"/>
          </a:xfrm>
        </p:grpSpPr>
        <p:sp>
          <p:nvSpPr>
            <p:cNvPr id="272" name="Google Shape;272;p25"/>
            <p:cNvSpPr/>
            <p:nvPr/>
          </p:nvSpPr>
          <p:spPr>
            <a:xfrm>
              <a:off x="60960" y="53340"/>
              <a:ext cx="8999100" cy="419100"/>
            </a:xfrm>
            <a:prstGeom prst="rect">
              <a:avLst/>
            </a:prstGeom>
            <a:solidFill>
              <a:srgbClr val="00B0F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25"/>
            <p:cNvSpPr/>
            <p:nvPr/>
          </p:nvSpPr>
          <p:spPr>
            <a:xfrm>
              <a:off x="7438688" y="585380"/>
              <a:ext cx="1656000" cy="896700"/>
            </a:xfrm>
            <a:prstGeom prst="roundRect">
              <a:avLst>
                <a:gd name="adj" fmla="val 16667"/>
              </a:avLst>
            </a:prstGeom>
            <a:solidFill>
              <a:srgbClr val="6777D3"/>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25"/>
            <p:cNvSpPr txBox="1"/>
            <p:nvPr/>
          </p:nvSpPr>
          <p:spPr>
            <a:xfrm>
              <a:off x="3055626" y="109000"/>
              <a:ext cx="343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Solution Sketch / Statement of Work</a:t>
              </a:r>
              <a:endParaRPr/>
            </a:p>
          </p:txBody>
        </p:sp>
        <p:sp>
          <p:nvSpPr>
            <p:cNvPr id="275" name="Google Shape;275;p25"/>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76" name="Google Shape;276;p25"/>
            <p:cNvGrpSpPr/>
            <p:nvPr/>
          </p:nvGrpSpPr>
          <p:grpSpPr>
            <a:xfrm>
              <a:off x="92872" y="585380"/>
              <a:ext cx="1656000" cy="896400"/>
              <a:chOff x="92872" y="604300"/>
              <a:chExt cx="1656000" cy="896400"/>
            </a:xfrm>
          </p:grpSpPr>
          <p:sp>
            <p:nvSpPr>
              <p:cNvPr id="277" name="Google Shape;277;p25"/>
              <p:cNvSpPr/>
              <p:nvPr/>
            </p:nvSpPr>
            <p:spPr>
              <a:xfrm>
                <a:off x="92872" y="604300"/>
                <a:ext cx="1656000" cy="896400"/>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25"/>
              <p:cNvSpPr txBox="1"/>
              <p:nvPr/>
            </p:nvSpPr>
            <p:spPr>
              <a:xfrm>
                <a:off x="304800" y="797780"/>
                <a:ext cx="1127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Business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Team</a:t>
                </a:r>
                <a:endParaRPr/>
              </a:p>
            </p:txBody>
          </p:sp>
        </p:grpSp>
        <p:grpSp>
          <p:nvGrpSpPr>
            <p:cNvPr id="279" name="Google Shape;279;p25"/>
            <p:cNvGrpSpPr/>
            <p:nvPr/>
          </p:nvGrpSpPr>
          <p:grpSpPr>
            <a:xfrm>
              <a:off x="1929326" y="589589"/>
              <a:ext cx="1656000" cy="896400"/>
              <a:chOff x="1929326" y="604300"/>
              <a:chExt cx="1656000" cy="896400"/>
            </a:xfrm>
          </p:grpSpPr>
          <p:sp>
            <p:nvSpPr>
              <p:cNvPr id="280" name="Google Shape;280;p25"/>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p25"/>
              <p:cNvSpPr txBox="1"/>
              <p:nvPr/>
            </p:nvSpPr>
            <p:spPr>
              <a:xfrm>
                <a:off x="2180234" y="818118"/>
                <a:ext cx="1127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Project</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Mgmt</a:t>
                </a:r>
                <a:endParaRPr sz="1400" b="0" i="0" u="none" strike="noStrike" cap="none">
                  <a:solidFill>
                    <a:srgbClr val="000000"/>
                  </a:solidFill>
                  <a:latin typeface="Arial"/>
                  <a:ea typeface="Arial"/>
                  <a:cs typeface="Arial"/>
                  <a:sym typeface="Arial"/>
                </a:endParaRPr>
              </a:p>
            </p:txBody>
          </p:sp>
        </p:grpSp>
        <p:grpSp>
          <p:nvGrpSpPr>
            <p:cNvPr id="282" name="Google Shape;282;p25"/>
            <p:cNvGrpSpPr/>
            <p:nvPr/>
          </p:nvGrpSpPr>
          <p:grpSpPr>
            <a:xfrm>
              <a:off x="3765780" y="585380"/>
              <a:ext cx="1656000" cy="896400"/>
              <a:chOff x="3765780" y="585380"/>
              <a:chExt cx="1656000" cy="896400"/>
            </a:xfrm>
          </p:grpSpPr>
          <p:sp>
            <p:nvSpPr>
              <p:cNvPr id="283" name="Google Shape;283;p25"/>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4" name="Google Shape;284;p25"/>
              <p:cNvSpPr txBox="1"/>
              <p:nvPr/>
            </p:nvSpPr>
            <p:spPr>
              <a:xfrm>
                <a:off x="3913024" y="797780"/>
                <a:ext cx="14250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CMO/ Proposal</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Lead</a:t>
                </a:r>
                <a:endParaRPr/>
              </a:p>
            </p:txBody>
          </p:sp>
        </p:grpSp>
        <p:sp>
          <p:nvSpPr>
            <p:cNvPr id="285" name="Google Shape;285;p25"/>
            <p:cNvSpPr txBox="1"/>
            <p:nvPr/>
          </p:nvSpPr>
          <p:spPr>
            <a:xfrm>
              <a:off x="5756074" y="805656"/>
              <a:ext cx="13482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 Infrastructure</a:t>
              </a:r>
              <a:endParaRPr/>
            </a:p>
          </p:txBody>
        </p:sp>
        <p:sp>
          <p:nvSpPr>
            <p:cNvPr id="286" name="Google Shape;286;p25"/>
            <p:cNvSpPr txBox="1"/>
            <p:nvPr/>
          </p:nvSpPr>
          <p:spPr>
            <a:xfrm>
              <a:off x="7702808" y="810498"/>
              <a:ext cx="1127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CAB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Approval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 calcmode="lin" valueType="num">
                                      <p:cBhvr additive="base">
                                        <p:cTn id="7" dur="1000"/>
                                        <p:tgtEl>
                                          <p:spTgt spid="2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 calcmode="lin" valueType="num">
                                      <p:cBhvr additive="base">
                                        <p:cTn id="12" dur="1000"/>
                                        <p:tgtEl>
                                          <p:spTgt spid="26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8"/>
                                        </p:tgtEl>
                                        <p:attrNameLst>
                                          <p:attrName>style.visibility</p:attrName>
                                        </p:attrNameLst>
                                      </p:cBhvr>
                                      <p:to>
                                        <p:strVal val="visible"/>
                                      </p:to>
                                    </p:set>
                                    <p:anim calcmode="lin" valueType="num">
                                      <p:cBhvr additive="base">
                                        <p:cTn id="17" dur="1000"/>
                                        <p:tgtEl>
                                          <p:spTgt spid="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26"/>
          <p:cNvGrpSpPr/>
          <p:nvPr/>
        </p:nvGrpSpPr>
        <p:grpSpPr>
          <a:xfrm>
            <a:off x="60960" y="1653221"/>
            <a:ext cx="1787263" cy="959743"/>
            <a:chOff x="45617" y="597614"/>
            <a:chExt cx="1787263" cy="1138387"/>
          </a:xfrm>
        </p:grpSpPr>
        <p:sp>
          <p:nvSpPr>
            <p:cNvPr id="292" name="Google Shape;292;p26"/>
            <p:cNvSpPr/>
            <p:nvPr/>
          </p:nvSpPr>
          <p:spPr>
            <a:xfrm>
              <a:off x="92872" y="604300"/>
              <a:ext cx="1656000" cy="1131701"/>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3" name="Google Shape;293;p26"/>
            <p:cNvSpPr txBox="1"/>
            <p:nvPr/>
          </p:nvSpPr>
          <p:spPr>
            <a:xfrm>
              <a:off x="45617" y="597614"/>
              <a:ext cx="1787263" cy="113170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 reviews cost with PM and proceed for CAB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approval</a:t>
              </a:r>
              <a:endParaRPr/>
            </a:p>
          </p:txBody>
        </p:sp>
      </p:grpSp>
      <p:grpSp>
        <p:nvGrpSpPr>
          <p:cNvPr id="294" name="Google Shape;294;p26"/>
          <p:cNvGrpSpPr/>
          <p:nvPr/>
        </p:nvGrpSpPr>
        <p:grpSpPr>
          <a:xfrm>
            <a:off x="1811470" y="1653221"/>
            <a:ext cx="2016466" cy="1009340"/>
            <a:chOff x="1461617" y="526496"/>
            <a:chExt cx="2000505" cy="1515021"/>
          </a:xfrm>
        </p:grpSpPr>
        <p:sp>
          <p:nvSpPr>
            <p:cNvPr id="295" name="Google Shape;295;p26"/>
            <p:cNvSpPr/>
            <p:nvPr/>
          </p:nvSpPr>
          <p:spPr>
            <a:xfrm>
              <a:off x="1620205" y="526496"/>
              <a:ext cx="1656000" cy="14885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p26"/>
            <p:cNvSpPr txBox="1"/>
            <p:nvPr/>
          </p:nvSpPr>
          <p:spPr>
            <a:xfrm>
              <a:off x="1461617" y="609401"/>
              <a:ext cx="2000505" cy="14321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PM reviews costing with business and proceeds for CAB approval</a:t>
              </a:r>
              <a:endParaRPr/>
            </a:p>
          </p:txBody>
        </p:sp>
      </p:grpSp>
      <p:grpSp>
        <p:nvGrpSpPr>
          <p:cNvPr id="297" name="Google Shape;297;p26"/>
          <p:cNvGrpSpPr/>
          <p:nvPr/>
        </p:nvGrpSpPr>
        <p:grpSpPr>
          <a:xfrm>
            <a:off x="1775399" y="2803135"/>
            <a:ext cx="2016466" cy="540888"/>
            <a:chOff x="1447953" y="526498"/>
            <a:chExt cx="2000505" cy="811875"/>
          </a:xfrm>
        </p:grpSpPr>
        <p:sp>
          <p:nvSpPr>
            <p:cNvPr id="298" name="Google Shape;298;p26"/>
            <p:cNvSpPr/>
            <p:nvPr/>
          </p:nvSpPr>
          <p:spPr>
            <a:xfrm>
              <a:off x="1620205" y="526498"/>
              <a:ext cx="1656000" cy="785354"/>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9" name="Google Shape;299;p26"/>
            <p:cNvSpPr txBox="1"/>
            <p:nvPr/>
          </p:nvSpPr>
          <p:spPr>
            <a:xfrm>
              <a:off x="1447953" y="553018"/>
              <a:ext cx="2000505" cy="78535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PM attends CAB meeting.</a:t>
              </a:r>
              <a:endParaRPr/>
            </a:p>
          </p:txBody>
        </p:sp>
      </p:grpSp>
      <p:grpSp>
        <p:nvGrpSpPr>
          <p:cNvPr id="300" name="Google Shape;300;p26"/>
          <p:cNvGrpSpPr/>
          <p:nvPr/>
        </p:nvGrpSpPr>
        <p:grpSpPr>
          <a:xfrm>
            <a:off x="3689312" y="2803136"/>
            <a:ext cx="1836453" cy="540888"/>
            <a:chOff x="3742225" y="385237"/>
            <a:chExt cx="1761036" cy="936178"/>
          </a:xfrm>
        </p:grpSpPr>
        <p:sp>
          <p:nvSpPr>
            <p:cNvPr id="301" name="Google Shape;301;p26"/>
            <p:cNvSpPr/>
            <p:nvPr/>
          </p:nvSpPr>
          <p:spPr>
            <a:xfrm>
              <a:off x="3765781" y="385237"/>
              <a:ext cx="1656000" cy="936178"/>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26"/>
            <p:cNvSpPr txBox="1"/>
            <p:nvPr/>
          </p:nvSpPr>
          <p:spPr>
            <a:xfrm>
              <a:off x="3742225" y="457488"/>
              <a:ext cx="1761036" cy="852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300" b="0" i="0" u="none" strike="noStrike" cap="none">
                  <a:solidFill>
                    <a:srgbClr val="000000"/>
                  </a:solidFill>
                  <a:latin typeface="Arial"/>
                  <a:ea typeface="Arial"/>
                  <a:cs typeface="Arial"/>
                  <a:sym typeface="Arial"/>
                </a:rPr>
                <a:t>PL attends CAB meeting.</a:t>
              </a:r>
              <a:endParaRPr/>
            </a:p>
          </p:txBody>
        </p:sp>
      </p:grpSp>
      <p:grpSp>
        <p:nvGrpSpPr>
          <p:cNvPr id="303" name="Google Shape;303;p26"/>
          <p:cNvGrpSpPr/>
          <p:nvPr/>
        </p:nvGrpSpPr>
        <p:grpSpPr>
          <a:xfrm>
            <a:off x="7359688" y="2803135"/>
            <a:ext cx="1656000" cy="1654565"/>
            <a:chOff x="7359688" y="2803135"/>
            <a:chExt cx="1656000" cy="1654565"/>
          </a:xfrm>
        </p:grpSpPr>
        <p:sp>
          <p:nvSpPr>
            <p:cNvPr id="304" name="Google Shape;304;p26"/>
            <p:cNvSpPr/>
            <p:nvPr/>
          </p:nvSpPr>
          <p:spPr>
            <a:xfrm>
              <a:off x="7359688" y="2803135"/>
              <a:ext cx="1656000" cy="1654565"/>
            </a:xfrm>
            <a:prstGeom prst="roundRect">
              <a:avLst>
                <a:gd name="adj" fmla="val 16667"/>
              </a:avLst>
            </a:prstGeom>
            <a:solidFill>
              <a:srgbClr val="6777D3"/>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p26"/>
            <p:cNvSpPr txBox="1"/>
            <p:nvPr/>
          </p:nvSpPr>
          <p:spPr>
            <a:xfrm>
              <a:off x="7464243" y="2937919"/>
              <a:ext cx="1429725" cy="138499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Senior Management attends CAB meeting to Approve / Reject FDR</a:t>
              </a:r>
              <a:endParaRPr/>
            </a:p>
          </p:txBody>
        </p:sp>
      </p:grpSp>
      <p:grpSp>
        <p:nvGrpSpPr>
          <p:cNvPr id="306" name="Google Shape;306;p26"/>
          <p:cNvGrpSpPr/>
          <p:nvPr/>
        </p:nvGrpSpPr>
        <p:grpSpPr>
          <a:xfrm>
            <a:off x="60960" y="53340"/>
            <a:ext cx="9033728" cy="1432649"/>
            <a:chOff x="60960" y="53340"/>
            <a:chExt cx="9033728" cy="1432649"/>
          </a:xfrm>
        </p:grpSpPr>
        <p:sp>
          <p:nvSpPr>
            <p:cNvPr id="307" name="Google Shape;307;p26"/>
            <p:cNvSpPr/>
            <p:nvPr/>
          </p:nvSpPr>
          <p:spPr>
            <a:xfrm>
              <a:off x="60960" y="53340"/>
              <a:ext cx="8999100" cy="419100"/>
            </a:xfrm>
            <a:prstGeom prst="rect">
              <a:avLst/>
            </a:prstGeom>
            <a:solidFill>
              <a:srgbClr val="00B0F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8" name="Google Shape;308;p26"/>
            <p:cNvSpPr/>
            <p:nvPr/>
          </p:nvSpPr>
          <p:spPr>
            <a:xfrm>
              <a:off x="7438688" y="585380"/>
              <a:ext cx="1656000" cy="896700"/>
            </a:xfrm>
            <a:prstGeom prst="roundRect">
              <a:avLst>
                <a:gd name="adj" fmla="val 16667"/>
              </a:avLst>
            </a:prstGeom>
            <a:solidFill>
              <a:srgbClr val="6777D3"/>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9" name="Google Shape;309;p26"/>
            <p:cNvSpPr txBox="1"/>
            <p:nvPr/>
          </p:nvSpPr>
          <p:spPr>
            <a:xfrm>
              <a:off x="3055626" y="109000"/>
              <a:ext cx="343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Solution Sketch / Statement of Work</a:t>
              </a:r>
              <a:endParaRPr/>
            </a:p>
          </p:txBody>
        </p:sp>
        <p:sp>
          <p:nvSpPr>
            <p:cNvPr id="310" name="Google Shape;310;p26"/>
            <p:cNvSpPr/>
            <p:nvPr/>
          </p:nvSpPr>
          <p:spPr>
            <a:xfrm>
              <a:off x="5602234" y="585380"/>
              <a:ext cx="1656000" cy="896400"/>
            </a:xfrm>
            <a:prstGeom prst="roundRect">
              <a:avLst>
                <a:gd name="adj" fmla="val 16667"/>
              </a:avLst>
            </a:prstGeom>
            <a:solidFill>
              <a:srgbClr val="EAEAEA"/>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11" name="Google Shape;311;p26"/>
            <p:cNvGrpSpPr/>
            <p:nvPr/>
          </p:nvGrpSpPr>
          <p:grpSpPr>
            <a:xfrm>
              <a:off x="92872" y="585380"/>
              <a:ext cx="1656000" cy="896400"/>
              <a:chOff x="92872" y="604300"/>
              <a:chExt cx="1656000" cy="896400"/>
            </a:xfrm>
          </p:grpSpPr>
          <p:sp>
            <p:nvSpPr>
              <p:cNvPr id="312" name="Google Shape;312;p26"/>
              <p:cNvSpPr/>
              <p:nvPr/>
            </p:nvSpPr>
            <p:spPr>
              <a:xfrm>
                <a:off x="92872" y="604300"/>
                <a:ext cx="1656000" cy="896400"/>
              </a:xfrm>
              <a:prstGeom prst="roundRect">
                <a:avLst>
                  <a:gd name="adj" fmla="val 16667"/>
                </a:avLst>
              </a:prstGeom>
              <a:solidFill>
                <a:srgbClr val="D3D7F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3" name="Google Shape;313;p26"/>
              <p:cNvSpPr txBox="1"/>
              <p:nvPr/>
            </p:nvSpPr>
            <p:spPr>
              <a:xfrm>
                <a:off x="304800" y="797780"/>
                <a:ext cx="1127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Business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Team</a:t>
                </a:r>
                <a:endParaRPr/>
              </a:p>
            </p:txBody>
          </p:sp>
        </p:grpSp>
        <p:grpSp>
          <p:nvGrpSpPr>
            <p:cNvPr id="314" name="Google Shape;314;p26"/>
            <p:cNvGrpSpPr/>
            <p:nvPr/>
          </p:nvGrpSpPr>
          <p:grpSpPr>
            <a:xfrm>
              <a:off x="1929326" y="589589"/>
              <a:ext cx="1656000" cy="896400"/>
              <a:chOff x="1929326" y="604300"/>
              <a:chExt cx="1656000" cy="896400"/>
            </a:xfrm>
          </p:grpSpPr>
          <p:sp>
            <p:nvSpPr>
              <p:cNvPr id="315" name="Google Shape;315;p26"/>
              <p:cNvSpPr/>
              <p:nvPr/>
            </p:nvSpPr>
            <p:spPr>
              <a:xfrm>
                <a:off x="1929326" y="604300"/>
                <a:ext cx="1656000" cy="896400"/>
              </a:xfrm>
              <a:prstGeom prst="roundRect">
                <a:avLst>
                  <a:gd name="adj" fmla="val 16667"/>
                </a:avLst>
              </a:prstGeom>
              <a:solidFill>
                <a:srgbClr val="EDABC2"/>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6" name="Google Shape;316;p26"/>
              <p:cNvSpPr txBox="1"/>
              <p:nvPr/>
            </p:nvSpPr>
            <p:spPr>
              <a:xfrm>
                <a:off x="2180234" y="818118"/>
                <a:ext cx="1127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Project</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Mgmt</a:t>
                </a:r>
                <a:endParaRPr sz="1400" b="0" i="0" u="none" strike="noStrike" cap="none">
                  <a:solidFill>
                    <a:srgbClr val="000000"/>
                  </a:solidFill>
                  <a:latin typeface="Arial"/>
                  <a:ea typeface="Arial"/>
                  <a:cs typeface="Arial"/>
                  <a:sym typeface="Arial"/>
                </a:endParaRPr>
              </a:p>
            </p:txBody>
          </p:sp>
        </p:grpSp>
        <p:grpSp>
          <p:nvGrpSpPr>
            <p:cNvPr id="317" name="Google Shape;317;p26"/>
            <p:cNvGrpSpPr/>
            <p:nvPr/>
          </p:nvGrpSpPr>
          <p:grpSpPr>
            <a:xfrm>
              <a:off x="3765780" y="585380"/>
              <a:ext cx="1656000" cy="896400"/>
              <a:chOff x="3765780" y="585380"/>
              <a:chExt cx="1656000" cy="896400"/>
            </a:xfrm>
          </p:grpSpPr>
          <p:sp>
            <p:nvSpPr>
              <p:cNvPr id="318" name="Google Shape;318;p26"/>
              <p:cNvSpPr/>
              <p:nvPr/>
            </p:nvSpPr>
            <p:spPr>
              <a:xfrm>
                <a:off x="3765780" y="585380"/>
                <a:ext cx="1656000" cy="896400"/>
              </a:xfrm>
              <a:prstGeom prst="roundRect">
                <a:avLst>
                  <a:gd name="adj" fmla="val 16667"/>
                </a:avLst>
              </a:prstGeom>
              <a:solidFill>
                <a:srgbClr val="92D050"/>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9" name="Google Shape;319;p26"/>
              <p:cNvSpPr txBox="1"/>
              <p:nvPr/>
            </p:nvSpPr>
            <p:spPr>
              <a:xfrm>
                <a:off x="3913024" y="797780"/>
                <a:ext cx="14250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CMO/ Proposal</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Lead</a:t>
                </a:r>
                <a:endParaRPr/>
              </a:p>
            </p:txBody>
          </p:sp>
        </p:grpSp>
        <p:sp>
          <p:nvSpPr>
            <p:cNvPr id="320" name="Google Shape;320;p26"/>
            <p:cNvSpPr txBox="1"/>
            <p:nvPr/>
          </p:nvSpPr>
          <p:spPr>
            <a:xfrm>
              <a:off x="5756074" y="805656"/>
              <a:ext cx="13482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IT / Infrastructure</a:t>
              </a:r>
              <a:endParaRPr/>
            </a:p>
          </p:txBody>
        </p:sp>
        <p:sp>
          <p:nvSpPr>
            <p:cNvPr id="321" name="Google Shape;321;p26"/>
            <p:cNvSpPr txBox="1"/>
            <p:nvPr/>
          </p:nvSpPr>
          <p:spPr>
            <a:xfrm>
              <a:off x="7702808" y="810498"/>
              <a:ext cx="1127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CAB </a:t>
              </a:r>
              <a:endParaRPr/>
            </a:p>
            <a:p>
              <a:pPr marL="0" marR="0" lvl="0" indent="0" algn="ctr"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Approval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1000"/>
                                        <p:tgtEl>
                                          <p:spTgt spid="29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4"/>
                                        </p:tgtEl>
                                        <p:attrNameLst>
                                          <p:attrName>style.visibility</p:attrName>
                                        </p:attrNameLst>
                                      </p:cBhvr>
                                      <p:to>
                                        <p:strVal val="visible"/>
                                      </p:to>
                                    </p:set>
                                    <p:anim calcmode="lin" valueType="num">
                                      <p:cBhvr additive="base">
                                        <p:cTn id="12" dur="1000"/>
                                        <p:tgtEl>
                                          <p:spTgt spid="29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 calcmode="lin" valueType="num">
                                      <p:cBhvr additive="base">
                                        <p:cTn id="17" dur="1000"/>
                                        <p:tgtEl>
                                          <p:spTgt spid="29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0"/>
                                        </p:tgtEl>
                                        <p:attrNameLst>
                                          <p:attrName>style.visibility</p:attrName>
                                        </p:attrNameLst>
                                      </p:cBhvr>
                                      <p:to>
                                        <p:strVal val="visible"/>
                                      </p:to>
                                    </p:set>
                                    <p:anim calcmode="lin" valueType="num">
                                      <p:cBhvr additive="base">
                                        <p:cTn id="22" dur="1000"/>
                                        <p:tgtEl>
                                          <p:spTgt spid="30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3"/>
                                        </p:tgtEl>
                                        <p:attrNameLst>
                                          <p:attrName>style.visibility</p:attrName>
                                        </p:attrNameLst>
                                      </p:cBhvr>
                                      <p:to>
                                        <p:strVal val="visible"/>
                                      </p:to>
                                    </p:set>
                                    <p:anim calcmode="lin" valueType="num">
                                      <p:cBhvr additive="base">
                                        <p:cTn id="27" dur="1000"/>
                                        <p:tgtEl>
                                          <p:spTgt spid="3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7"/>
          <p:cNvSpPr txBox="1"/>
          <p:nvPr/>
        </p:nvSpPr>
        <p:spPr>
          <a:xfrm>
            <a:off x="1991025" y="1841700"/>
            <a:ext cx="5707500" cy="32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7700">
                <a:solidFill>
                  <a:srgbClr val="FFFFFF"/>
                </a:solidFill>
                <a:latin typeface="Pacifico"/>
                <a:ea typeface="Pacifico"/>
                <a:cs typeface="Pacifico"/>
                <a:sym typeface="Pacifico"/>
              </a:rPr>
              <a:t>Thank You!</a:t>
            </a:r>
            <a:endParaRPr sz="7700">
              <a:solidFill>
                <a:srgbClr val="FFFFFF"/>
              </a:solidFill>
              <a:latin typeface="Pacifico"/>
              <a:ea typeface="Pacifico"/>
              <a:cs typeface="Pacifico"/>
              <a:sym typeface="Pacifico"/>
            </a:endParaRPr>
          </a:p>
        </p:txBody>
      </p:sp>
      <p:pic>
        <p:nvPicPr>
          <p:cNvPr id="327" name="Google Shape;327;p27"/>
          <p:cNvPicPr preferRelativeResize="0"/>
          <p:nvPr/>
        </p:nvPicPr>
        <p:blipFill>
          <a:blip r:embed="rId3">
            <a:alphaModFix/>
          </a:blip>
          <a:stretch>
            <a:fillRect/>
          </a:stretch>
        </p:blipFill>
        <p:spPr>
          <a:xfrm>
            <a:off x="7423700" y="4023050"/>
            <a:ext cx="1650975" cy="967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87950" y="217800"/>
            <a:ext cx="3567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a:latin typeface="Proxima Nova"/>
                <a:ea typeface="Proxima Nova"/>
                <a:cs typeface="Proxima Nova"/>
                <a:sym typeface="Proxima Nova"/>
              </a:rPr>
              <a:t>Idea Of The Project</a:t>
            </a:r>
            <a:endParaRPr>
              <a:latin typeface="Proxima Nova"/>
              <a:ea typeface="Proxima Nova"/>
              <a:cs typeface="Proxima Nova"/>
              <a:sym typeface="Proxima Nova"/>
            </a:endParaRPr>
          </a:p>
        </p:txBody>
      </p:sp>
      <p:sp>
        <p:nvSpPr>
          <p:cNvPr id="94" name="Google Shape;94;p14"/>
          <p:cNvSpPr txBox="1">
            <a:spLocks noGrp="1"/>
          </p:cNvSpPr>
          <p:nvPr>
            <p:ph type="body" idx="1"/>
          </p:nvPr>
        </p:nvSpPr>
        <p:spPr>
          <a:xfrm>
            <a:off x="120500" y="902250"/>
            <a:ext cx="8520600" cy="333900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Char char="➔"/>
            </a:pPr>
            <a:r>
              <a:rPr lang="en-IN" sz="1500">
                <a:solidFill>
                  <a:srgbClr val="000000"/>
                </a:solidFill>
                <a:latin typeface="Proxima Nova"/>
                <a:ea typeface="Proxima Nova"/>
                <a:cs typeface="Proxima Nova"/>
                <a:sym typeface="Proxima Nova"/>
              </a:rPr>
              <a:t>A Cloud-Based Web App.</a:t>
            </a:r>
            <a:endParaRPr sz="1500">
              <a:solidFill>
                <a:srgbClr val="000000"/>
              </a:solidFill>
              <a:latin typeface="Proxima Nova"/>
              <a:ea typeface="Proxima Nova"/>
              <a:cs typeface="Proxima Nova"/>
              <a:sym typeface="Proxima Nova"/>
            </a:endParaRPr>
          </a:p>
          <a:p>
            <a:pPr marL="457200" lvl="0" indent="0" algn="just" rtl="0">
              <a:lnSpc>
                <a:spcPct val="115000"/>
              </a:lnSpc>
              <a:spcBef>
                <a:spcPts val="0"/>
              </a:spcBef>
              <a:spcAft>
                <a:spcPts val="0"/>
              </a:spcAft>
              <a:buSzPts val="1800"/>
              <a:buNone/>
            </a:pP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Char char="➔"/>
            </a:pPr>
            <a:r>
              <a:rPr lang="en-IN" sz="1500">
                <a:solidFill>
                  <a:srgbClr val="000000"/>
                </a:solidFill>
                <a:latin typeface="Proxima Nova"/>
                <a:ea typeface="Proxima Nova"/>
                <a:cs typeface="Proxima Nova"/>
                <a:sym typeface="Proxima Nova"/>
              </a:rPr>
              <a:t>Information regarding various stages of a project such as initialization, documentation and validation(costing) can be stored.</a:t>
            </a:r>
            <a:endParaRPr sz="1500">
              <a:solidFill>
                <a:srgbClr val="000000"/>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Char char="➔"/>
            </a:pPr>
            <a:r>
              <a:rPr lang="en-IN" sz="1500">
                <a:solidFill>
                  <a:srgbClr val="000000"/>
                </a:solidFill>
                <a:latin typeface="Proxima Nova"/>
                <a:ea typeface="Proxima Nova"/>
                <a:cs typeface="Proxima Nova"/>
                <a:sym typeface="Proxima Nova"/>
              </a:rPr>
              <a:t>To automate the existing workflow .</a:t>
            </a:r>
            <a:endParaRPr sz="1500">
              <a:solidFill>
                <a:srgbClr val="000000"/>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Char char="➔"/>
            </a:pPr>
            <a:r>
              <a:rPr lang="en-IN" sz="1500">
                <a:solidFill>
                  <a:srgbClr val="000000"/>
                </a:solidFill>
                <a:latin typeface="Proxima Nova"/>
                <a:ea typeface="Proxima Nova"/>
                <a:cs typeface="Proxima Nova"/>
                <a:sym typeface="Proxima Nova"/>
              </a:rPr>
              <a:t>The solution should adhere to the policies, guidelines, aim of the organization.</a:t>
            </a:r>
            <a:endParaRPr sz="1500">
              <a:solidFill>
                <a:srgbClr val="000000"/>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Char char="➔"/>
            </a:pPr>
            <a:r>
              <a:rPr lang="en-IN" sz="1500">
                <a:solidFill>
                  <a:srgbClr val="000000"/>
                </a:solidFill>
                <a:latin typeface="Proxima Nova"/>
                <a:ea typeface="Proxima Nova"/>
                <a:cs typeface="Proxima Nova"/>
                <a:sym typeface="Proxima Nova"/>
              </a:rPr>
              <a:t>Easily adaptable by the existing employees.</a:t>
            </a:r>
            <a:endParaRPr sz="1500">
              <a:solidFill>
                <a:srgbClr val="000000"/>
              </a:solidFill>
              <a:latin typeface="Proxima Nova"/>
              <a:ea typeface="Proxima Nova"/>
              <a:cs typeface="Proxima Nova"/>
              <a:sym typeface="Proxima Nova"/>
            </a:endParaRPr>
          </a:p>
        </p:txBody>
      </p:sp>
      <p:pic>
        <p:nvPicPr>
          <p:cNvPr id="95" name="Google Shape;95;p14"/>
          <p:cNvPicPr preferRelativeResize="0"/>
          <p:nvPr/>
        </p:nvPicPr>
        <p:blipFill>
          <a:blip r:embed="rId3">
            <a:alphaModFix/>
          </a:blip>
          <a:stretch>
            <a:fillRect/>
          </a:stretch>
        </p:blipFill>
        <p:spPr>
          <a:xfrm>
            <a:off x="120500" y="175699"/>
            <a:ext cx="447075" cy="528625"/>
          </a:xfrm>
          <a:prstGeom prst="rect">
            <a:avLst/>
          </a:prstGeom>
          <a:noFill/>
          <a:ln>
            <a:noFill/>
          </a:ln>
        </p:spPr>
      </p:pic>
      <p:pic>
        <p:nvPicPr>
          <p:cNvPr id="96" name="Google Shape;96;p14"/>
          <p:cNvPicPr preferRelativeResize="0"/>
          <p:nvPr/>
        </p:nvPicPr>
        <p:blipFill>
          <a:blip r:embed="rId4">
            <a:alphaModFix/>
          </a:blip>
          <a:stretch>
            <a:fillRect/>
          </a:stretch>
        </p:blipFill>
        <p:spPr>
          <a:xfrm>
            <a:off x="7565850" y="0"/>
            <a:ext cx="1501911" cy="880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11700" y="318150"/>
            <a:ext cx="40665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a:t>About the Company </a:t>
            </a:r>
            <a:endParaRPr/>
          </a:p>
        </p:txBody>
      </p:sp>
      <p:sp>
        <p:nvSpPr>
          <p:cNvPr id="102" name="Google Shape;102;p15"/>
          <p:cNvSpPr txBox="1">
            <a:spLocks noGrp="1"/>
          </p:cNvSpPr>
          <p:nvPr>
            <p:ph type="body" idx="1"/>
          </p:nvPr>
        </p:nvSpPr>
        <p:spPr>
          <a:xfrm>
            <a:off x="347850" y="1017800"/>
            <a:ext cx="8448300" cy="3651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IN" sz="1400">
                <a:solidFill>
                  <a:srgbClr val="000000"/>
                </a:solidFill>
                <a:latin typeface="Proxima Nova"/>
                <a:ea typeface="Proxima Nova"/>
                <a:cs typeface="Proxima Nova"/>
                <a:sym typeface="Proxima Nova"/>
              </a:rPr>
              <a:t>“The Airline Group” or “TAG” is a consortium owning a group of airlines in Europe.</a:t>
            </a:r>
            <a:endParaRPr sz="1400">
              <a:solidFill>
                <a:srgbClr val="000000"/>
              </a:solidFill>
              <a:latin typeface="Proxima Nova"/>
              <a:ea typeface="Proxima Nova"/>
              <a:cs typeface="Proxima Nova"/>
              <a:sym typeface="Proxima Nova"/>
            </a:endParaRPr>
          </a:p>
          <a:p>
            <a:pPr marL="0" lvl="0" indent="0" algn="just" rtl="0">
              <a:lnSpc>
                <a:spcPct val="115000"/>
              </a:lnSpc>
              <a:spcBef>
                <a:spcPts val="0"/>
              </a:spcBef>
              <a:spcAft>
                <a:spcPts val="0"/>
              </a:spcAft>
              <a:buSzPts val="1800"/>
              <a:buNone/>
            </a:pPr>
            <a:endParaRPr sz="1400">
              <a:solidFill>
                <a:srgbClr val="000000"/>
              </a:solidFill>
              <a:latin typeface="Proxima Nova"/>
              <a:ea typeface="Proxima Nova"/>
              <a:cs typeface="Proxima Nova"/>
              <a:sym typeface="Proxima Nova"/>
            </a:endParaRPr>
          </a:p>
          <a:p>
            <a:pPr marL="0" lvl="0" indent="0" algn="just" rtl="0">
              <a:lnSpc>
                <a:spcPct val="115000"/>
              </a:lnSpc>
              <a:spcBef>
                <a:spcPts val="0"/>
              </a:spcBef>
              <a:spcAft>
                <a:spcPts val="0"/>
              </a:spcAft>
              <a:buSzPts val="1800"/>
              <a:buNone/>
            </a:pPr>
            <a:r>
              <a:rPr lang="en-IN" sz="1400">
                <a:solidFill>
                  <a:srgbClr val="000000"/>
                </a:solidFill>
                <a:latin typeface="Proxima Nova Semibold"/>
                <a:ea typeface="Proxima Nova Semibold"/>
                <a:cs typeface="Proxima Nova Semibold"/>
                <a:sym typeface="Proxima Nova Semibold"/>
              </a:rPr>
              <a:t>TAG tech has 3 major functions:</a:t>
            </a:r>
            <a:endParaRPr sz="1400">
              <a:solidFill>
                <a:srgbClr val="000000"/>
              </a:solidFill>
              <a:latin typeface="Proxima Nova Semibold"/>
              <a:ea typeface="Proxima Nova Semibold"/>
              <a:cs typeface="Proxima Nova Semibold"/>
              <a:sym typeface="Proxima Nova Semibold"/>
            </a:endParaRPr>
          </a:p>
          <a:p>
            <a:pPr marL="914400" lvl="0" indent="-317500" algn="just" rtl="0">
              <a:lnSpc>
                <a:spcPct val="115000"/>
              </a:lnSpc>
              <a:spcBef>
                <a:spcPts val="1000"/>
              </a:spcBef>
              <a:spcAft>
                <a:spcPts val="0"/>
              </a:spcAft>
              <a:buClr>
                <a:srgbClr val="000000"/>
              </a:buClr>
              <a:buSzPts val="1400"/>
              <a:buFont typeface="Proxima Nova"/>
              <a:buChar char="➔"/>
            </a:pPr>
            <a:r>
              <a:rPr lang="en-IN" sz="1400">
                <a:solidFill>
                  <a:srgbClr val="000000"/>
                </a:solidFill>
                <a:latin typeface="Proxima Nova"/>
                <a:ea typeface="Proxima Nova"/>
                <a:cs typeface="Proxima Nova"/>
                <a:sym typeface="Proxima Nova"/>
              </a:rPr>
              <a:t>Managing Business-As-Usual (BAU) operations of the various applications running on its infrastructure</a:t>
            </a:r>
            <a:endParaRPr sz="1400">
              <a:solidFill>
                <a:srgbClr val="000000"/>
              </a:solidFill>
              <a:latin typeface="Proxima Nova"/>
              <a:ea typeface="Proxima Nova"/>
              <a:cs typeface="Proxima Nova"/>
              <a:sym typeface="Proxima Nova"/>
            </a:endParaRPr>
          </a:p>
          <a:p>
            <a:pPr marL="914400" lvl="0" indent="-317500" algn="just" rtl="0">
              <a:lnSpc>
                <a:spcPct val="115000"/>
              </a:lnSpc>
              <a:spcBef>
                <a:spcPts val="0"/>
              </a:spcBef>
              <a:spcAft>
                <a:spcPts val="0"/>
              </a:spcAft>
              <a:buClr>
                <a:srgbClr val="000000"/>
              </a:buClr>
              <a:buSzPts val="1400"/>
              <a:buFont typeface="Proxima Nova"/>
              <a:buChar char="➔"/>
            </a:pPr>
            <a:r>
              <a:rPr lang="en-IN" sz="1400">
                <a:solidFill>
                  <a:srgbClr val="000000"/>
                </a:solidFill>
                <a:latin typeface="Proxima Nova"/>
                <a:ea typeface="Proxima Nova"/>
                <a:cs typeface="Proxima Nova"/>
                <a:sym typeface="Proxima Nova"/>
              </a:rPr>
              <a:t>Track and fix issues and bugs</a:t>
            </a:r>
            <a:endParaRPr sz="1400">
              <a:solidFill>
                <a:srgbClr val="000000"/>
              </a:solidFill>
              <a:latin typeface="Proxima Nova"/>
              <a:ea typeface="Proxima Nova"/>
              <a:cs typeface="Proxima Nova"/>
              <a:sym typeface="Proxima Nova"/>
            </a:endParaRPr>
          </a:p>
          <a:p>
            <a:pPr marL="914400" lvl="0" indent="-317500" algn="just" rtl="0">
              <a:lnSpc>
                <a:spcPct val="115000"/>
              </a:lnSpc>
              <a:spcBef>
                <a:spcPts val="0"/>
              </a:spcBef>
              <a:spcAft>
                <a:spcPts val="0"/>
              </a:spcAft>
              <a:buClr>
                <a:srgbClr val="000000"/>
              </a:buClr>
              <a:buSzPts val="1400"/>
              <a:buFont typeface="Proxima Nova"/>
              <a:buChar char="➔"/>
            </a:pPr>
            <a:r>
              <a:rPr lang="en-IN" sz="1400">
                <a:solidFill>
                  <a:srgbClr val="000000"/>
                </a:solidFill>
                <a:latin typeface="Proxima Nova"/>
                <a:ea typeface="Proxima Nova"/>
                <a:cs typeface="Proxima Nova"/>
                <a:sym typeface="Proxima Nova"/>
              </a:rPr>
              <a:t>Programs / Projects to align with the companies strategy/vision.</a:t>
            </a:r>
            <a:endParaRPr sz="1400">
              <a:solidFill>
                <a:srgbClr val="000000"/>
              </a:solidFill>
              <a:latin typeface="Proxima Nova"/>
              <a:ea typeface="Proxima Nova"/>
              <a:cs typeface="Proxima Nova"/>
              <a:sym typeface="Proxima Nova"/>
            </a:endParaRPr>
          </a:p>
          <a:p>
            <a:pPr marL="0" lvl="0" indent="0" algn="just" rtl="0">
              <a:lnSpc>
                <a:spcPct val="115000"/>
              </a:lnSpc>
              <a:spcBef>
                <a:spcPts val="1000"/>
              </a:spcBef>
              <a:spcAft>
                <a:spcPts val="0"/>
              </a:spcAft>
              <a:buSzPts val="1800"/>
              <a:buNone/>
            </a:pPr>
            <a:endParaRPr sz="1400">
              <a:solidFill>
                <a:srgbClr val="000000"/>
              </a:solidFill>
              <a:latin typeface="Proxima Nova"/>
              <a:ea typeface="Proxima Nova"/>
              <a:cs typeface="Proxima Nova"/>
              <a:sym typeface="Proxima Nova"/>
            </a:endParaRPr>
          </a:p>
        </p:txBody>
      </p:sp>
      <p:pic>
        <p:nvPicPr>
          <p:cNvPr id="103" name="Google Shape;103;p15"/>
          <p:cNvPicPr preferRelativeResize="0"/>
          <p:nvPr/>
        </p:nvPicPr>
        <p:blipFill>
          <a:blip r:embed="rId3">
            <a:alphaModFix/>
          </a:blip>
          <a:stretch>
            <a:fillRect/>
          </a:stretch>
        </p:blipFill>
        <p:spPr>
          <a:xfrm>
            <a:off x="7565850" y="136113"/>
            <a:ext cx="1501911" cy="880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153450" y="304150"/>
            <a:ext cx="6836100" cy="83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sz="4500">
                <a:latin typeface="Proxima Nova"/>
                <a:ea typeface="Proxima Nova"/>
                <a:cs typeface="Proxima Nova"/>
                <a:sym typeface="Proxima Nova"/>
              </a:rPr>
              <a:t>Survey of Existing System</a:t>
            </a:r>
            <a:endParaRPr sz="4500">
              <a:latin typeface="Proxima Nova"/>
              <a:ea typeface="Proxima Nova"/>
              <a:cs typeface="Proxima Nova"/>
              <a:sym typeface="Proxima Nova"/>
            </a:endParaRPr>
          </a:p>
        </p:txBody>
      </p:sp>
      <p:sp>
        <p:nvSpPr>
          <p:cNvPr id="109" name="Google Shape;109;p16"/>
          <p:cNvSpPr txBox="1"/>
          <p:nvPr/>
        </p:nvSpPr>
        <p:spPr>
          <a:xfrm>
            <a:off x="87600" y="1327125"/>
            <a:ext cx="8783400" cy="32091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0"/>
              </a:spcBef>
              <a:spcAft>
                <a:spcPts val="0"/>
              </a:spcAft>
              <a:buClr>
                <a:srgbClr val="FFFFFF"/>
              </a:buClr>
              <a:buSzPts val="1400"/>
              <a:buFont typeface="Proxima Nova Semibold"/>
              <a:buChar char="➔"/>
            </a:pPr>
            <a:r>
              <a:rPr lang="en-IN">
                <a:solidFill>
                  <a:srgbClr val="FFFFFF"/>
                </a:solidFill>
                <a:latin typeface="Proxima Nova Semibold"/>
                <a:ea typeface="Proxima Nova Semibold"/>
                <a:cs typeface="Proxima Nova Semibold"/>
                <a:sym typeface="Proxima Nova Semibold"/>
              </a:rPr>
              <a:t>Initiates</a:t>
            </a:r>
            <a:r>
              <a:rPr lang="en-IN" sz="1400" b="0" i="0" u="none" strike="noStrike" cap="none">
                <a:solidFill>
                  <a:srgbClr val="FFFFFF"/>
                </a:solidFill>
                <a:latin typeface="Proxima Nova Semibold"/>
                <a:ea typeface="Proxima Nova Semibold"/>
                <a:cs typeface="Proxima Nova Semibold"/>
                <a:sym typeface="Proxima Nova Semibold"/>
              </a:rPr>
              <a:t> a Project </a:t>
            </a:r>
            <a:endParaRPr>
              <a:solidFill>
                <a:srgbClr val="FFFFFF"/>
              </a:solidFill>
              <a:latin typeface="Proxima Nova Semibold"/>
              <a:ea typeface="Proxima Nova Semibold"/>
              <a:cs typeface="Proxima Nova Semibold"/>
              <a:sym typeface="Proxima Nova Semibold"/>
            </a:endParaRPr>
          </a:p>
          <a:p>
            <a:pPr marL="457200" marR="0" lvl="0" indent="0" algn="just" rtl="0">
              <a:lnSpc>
                <a:spcPct val="115000"/>
              </a:lnSpc>
              <a:spcBef>
                <a:spcPts val="0"/>
              </a:spcBef>
              <a:spcAft>
                <a:spcPts val="0"/>
              </a:spcAft>
              <a:buNone/>
            </a:pPr>
            <a:endParaRPr>
              <a:solidFill>
                <a:srgbClr val="FFFFFF"/>
              </a:solidFill>
              <a:latin typeface="Proxima Nova Semibold"/>
              <a:ea typeface="Proxima Nova Semibold"/>
              <a:cs typeface="Proxima Nova Semibold"/>
              <a:sym typeface="Proxima Nova Semibold"/>
            </a:endParaRPr>
          </a:p>
          <a:p>
            <a:pPr marL="457200" marR="0" lvl="0" indent="-317500" algn="just" rtl="0">
              <a:lnSpc>
                <a:spcPct val="115000"/>
              </a:lnSpc>
              <a:spcBef>
                <a:spcPts val="0"/>
              </a:spcBef>
              <a:spcAft>
                <a:spcPts val="0"/>
              </a:spcAft>
              <a:buClr>
                <a:srgbClr val="FFFFFF"/>
              </a:buClr>
              <a:buSzPts val="1400"/>
              <a:buFont typeface="Proxima Nova Semibold"/>
              <a:buChar char="➔"/>
            </a:pPr>
            <a:r>
              <a:rPr lang="en-IN">
                <a:solidFill>
                  <a:srgbClr val="FFFFFF"/>
                </a:solidFill>
                <a:latin typeface="Proxima Nova Semibold"/>
                <a:ea typeface="Proxima Nova Semibold"/>
                <a:cs typeface="Proxima Nova Semibold"/>
                <a:sym typeface="Proxima Nova Semibold"/>
              </a:rPr>
              <a:t>E</a:t>
            </a:r>
            <a:r>
              <a:rPr lang="en-IN" sz="1400" b="0" i="0" u="none" strike="noStrike" cap="none">
                <a:solidFill>
                  <a:srgbClr val="FFFFFF"/>
                </a:solidFill>
                <a:latin typeface="Proxima Nova Semibold"/>
                <a:ea typeface="Proxima Nova Semibold"/>
                <a:cs typeface="Proxima Nova Semibold"/>
                <a:sym typeface="Proxima Nova Semibold"/>
              </a:rPr>
              <a:t>ngage Business,</a:t>
            </a:r>
            <a:r>
              <a:rPr lang="en-IN">
                <a:solidFill>
                  <a:srgbClr val="FFFFFF"/>
                </a:solidFill>
                <a:latin typeface="Proxima Nova Semibold"/>
                <a:ea typeface="Proxima Nova Semibold"/>
                <a:cs typeface="Proxima Nova Semibold"/>
                <a:sym typeface="Proxima Nova Semibold"/>
              </a:rPr>
              <a:t> </a:t>
            </a:r>
            <a:r>
              <a:rPr lang="en-IN" sz="1400" b="0" i="0" u="none" strike="noStrike" cap="none">
                <a:solidFill>
                  <a:srgbClr val="FFFFFF"/>
                </a:solidFill>
                <a:latin typeface="Proxima Nova Semibold"/>
                <a:ea typeface="Proxima Nova Semibold"/>
                <a:cs typeface="Proxima Nova Semibold"/>
                <a:sym typeface="Proxima Nova Semibold"/>
              </a:rPr>
              <a:t>IT / Infra &amp; Project Management teams</a:t>
            </a:r>
            <a:r>
              <a:rPr lang="en-IN">
                <a:solidFill>
                  <a:srgbClr val="FFFFFF"/>
                </a:solidFill>
                <a:latin typeface="Proxima Nova Semibold"/>
                <a:ea typeface="Proxima Nova Semibold"/>
                <a:cs typeface="Proxima Nova Semibold"/>
                <a:sym typeface="Proxima Nova Semibold"/>
              </a:rPr>
              <a:t>.</a:t>
            </a:r>
            <a:r>
              <a:rPr lang="en-IN" sz="1400" b="0" i="0" u="none" strike="noStrike" cap="none">
                <a:solidFill>
                  <a:srgbClr val="FFFFFF"/>
                </a:solidFill>
                <a:latin typeface="Proxima Nova Semibold"/>
                <a:ea typeface="Proxima Nova Semibold"/>
                <a:cs typeface="Proxima Nova Semibold"/>
                <a:sym typeface="Proxima Nova Semibold"/>
              </a:rPr>
              <a:t> </a:t>
            </a:r>
            <a:endParaRPr sz="1400" b="0" i="0" u="none" strike="noStrike" cap="none">
              <a:solidFill>
                <a:srgbClr val="FFFFFF"/>
              </a:solidFill>
              <a:latin typeface="Proxima Nova Semibold"/>
              <a:ea typeface="Proxima Nova Semibold"/>
              <a:cs typeface="Proxima Nova Semibold"/>
              <a:sym typeface="Proxima Nova Semibold"/>
            </a:endParaRPr>
          </a:p>
          <a:p>
            <a:pPr marL="457200" marR="0" lvl="0" indent="0" algn="just" rtl="0">
              <a:lnSpc>
                <a:spcPct val="115000"/>
              </a:lnSpc>
              <a:spcBef>
                <a:spcPts val="0"/>
              </a:spcBef>
              <a:spcAft>
                <a:spcPts val="0"/>
              </a:spcAft>
              <a:buNone/>
            </a:pPr>
            <a:endParaRPr>
              <a:solidFill>
                <a:srgbClr val="FFFFFF"/>
              </a:solidFill>
              <a:latin typeface="Proxima Nova Semibold"/>
              <a:ea typeface="Proxima Nova Semibold"/>
              <a:cs typeface="Proxima Nova Semibold"/>
              <a:sym typeface="Proxima Nova Semibold"/>
            </a:endParaRPr>
          </a:p>
          <a:p>
            <a:pPr marL="457200" marR="0" lvl="0" indent="-317500" algn="just" rtl="0">
              <a:lnSpc>
                <a:spcPct val="115000"/>
              </a:lnSpc>
              <a:spcBef>
                <a:spcPts val="0"/>
              </a:spcBef>
              <a:spcAft>
                <a:spcPts val="0"/>
              </a:spcAft>
              <a:buClr>
                <a:srgbClr val="FFFFFF"/>
              </a:buClr>
              <a:buSzPts val="1400"/>
              <a:buFont typeface="Proxima Nova Semibold"/>
              <a:buChar char="➔"/>
            </a:pPr>
            <a:r>
              <a:rPr lang="en-IN">
                <a:solidFill>
                  <a:srgbClr val="FFFFFF"/>
                </a:solidFill>
                <a:latin typeface="Proxima Nova Semibold"/>
                <a:ea typeface="Proxima Nova Semibold"/>
                <a:cs typeface="Proxima Nova Semibold"/>
                <a:sym typeface="Proxima Nova Semibold"/>
              </a:rPr>
              <a:t>Faceing </a:t>
            </a:r>
            <a:r>
              <a:rPr lang="en-IN" sz="1400" b="0" i="0" u="none" strike="noStrike" cap="none">
                <a:solidFill>
                  <a:srgbClr val="FFFFFF"/>
                </a:solidFill>
                <a:latin typeface="Proxima Nova Semibold"/>
                <a:ea typeface="Proxima Nova Semibold"/>
                <a:cs typeface="Proxima Nova Semibold"/>
                <a:sym typeface="Proxima Nova Semibold"/>
              </a:rPr>
              <a:t>a lot of issues and has identified</a:t>
            </a:r>
            <a:r>
              <a:rPr lang="en-IN">
                <a:solidFill>
                  <a:srgbClr val="FFFFFF"/>
                </a:solidFill>
                <a:latin typeface="Proxima Nova Semibold"/>
                <a:ea typeface="Proxima Nova Semibold"/>
                <a:cs typeface="Proxima Nova Semibold"/>
                <a:sym typeface="Proxima Nova Semibold"/>
              </a:rPr>
              <a:t> </a:t>
            </a:r>
            <a:r>
              <a:rPr lang="en-IN" sz="1400" b="0" i="0" u="none" strike="noStrike" cap="none">
                <a:solidFill>
                  <a:srgbClr val="FFFFFF"/>
                </a:solidFill>
                <a:latin typeface="Proxima Nova Semibold"/>
                <a:ea typeface="Proxima Nova Semibold"/>
                <a:cs typeface="Proxima Nova Semibold"/>
                <a:sym typeface="Proxima Nova Semibold"/>
              </a:rPr>
              <a:t>potential problems </a:t>
            </a:r>
            <a:r>
              <a:rPr lang="en-IN">
                <a:solidFill>
                  <a:srgbClr val="FFFFFF"/>
                </a:solidFill>
                <a:latin typeface="Proxima Nova Semibold"/>
                <a:ea typeface="Proxima Nova Semibold"/>
                <a:cs typeface="Proxima Nova Semibold"/>
                <a:sym typeface="Proxima Nova Semibold"/>
              </a:rPr>
              <a:t>in current workflow</a:t>
            </a:r>
            <a:r>
              <a:rPr lang="en-IN" sz="1400" b="0" i="0" u="none" strike="noStrike" cap="none">
                <a:solidFill>
                  <a:srgbClr val="FFFFFF"/>
                </a:solidFill>
                <a:latin typeface="Proxima Nova Semibold"/>
                <a:ea typeface="Proxima Nova Semibold"/>
                <a:cs typeface="Proxima Nova Semibold"/>
                <a:sym typeface="Proxima Nova Semibold"/>
              </a:rPr>
              <a:t> </a:t>
            </a:r>
            <a:r>
              <a:rPr lang="en-IN">
                <a:solidFill>
                  <a:srgbClr val="FFFFFF"/>
                </a:solidFill>
                <a:latin typeface="Proxima Nova Semibold"/>
                <a:ea typeface="Proxima Nova Semibold"/>
                <a:cs typeface="Proxima Nova Semibold"/>
                <a:sym typeface="Proxima Nova Semibold"/>
              </a:rPr>
              <a:t>.</a:t>
            </a:r>
            <a:endParaRPr sz="1400" b="0" i="0" u="none" strike="noStrike" cap="none">
              <a:solidFill>
                <a:srgbClr val="FFFFFF"/>
              </a:solidFill>
              <a:latin typeface="Proxima Nova Semibold"/>
              <a:ea typeface="Proxima Nova Semibold"/>
              <a:cs typeface="Proxima Nova Semibold"/>
              <a:sym typeface="Proxima Nova Semibold"/>
            </a:endParaRPr>
          </a:p>
          <a:p>
            <a:pPr marL="457200" marR="0" lvl="0" indent="0" algn="just" rtl="0">
              <a:lnSpc>
                <a:spcPct val="115000"/>
              </a:lnSpc>
              <a:spcBef>
                <a:spcPts val="0"/>
              </a:spcBef>
              <a:spcAft>
                <a:spcPts val="0"/>
              </a:spcAft>
              <a:buNone/>
            </a:pPr>
            <a:endParaRPr>
              <a:solidFill>
                <a:srgbClr val="FFFFFF"/>
              </a:solidFill>
              <a:latin typeface="Proxima Nova Semibold"/>
              <a:ea typeface="Proxima Nova Semibold"/>
              <a:cs typeface="Proxima Nova Semibold"/>
              <a:sym typeface="Proxima Nova Semibold"/>
            </a:endParaRPr>
          </a:p>
          <a:p>
            <a:pPr marL="457200" marR="0" lvl="0" indent="-317500" algn="just" rtl="0">
              <a:lnSpc>
                <a:spcPct val="115000"/>
              </a:lnSpc>
              <a:spcBef>
                <a:spcPts val="0"/>
              </a:spcBef>
              <a:spcAft>
                <a:spcPts val="0"/>
              </a:spcAft>
              <a:buClr>
                <a:srgbClr val="FFFFFF"/>
              </a:buClr>
              <a:buSzPts val="1400"/>
              <a:buFont typeface="Proxima Nova Semibold"/>
              <a:buChar char="➔"/>
            </a:pPr>
            <a:r>
              <a:rPr lang="en-IN">
                <a:solidFill>
                  <a:srgbClr val="FFFFFF"/>
                </a:solidFill>
                <a:latin typeface="Proxima Nova Semibold"/>
                <a:ea typeface="Proxima Nova Semibold"/>
                <a:cs typeface="Proxima Nova Semibold"/>
                <a:sym typeface="Proxima Nova Semibold"/>
              </a:rPr>
              <a:t>D</a:t>
            </a:r>
            <a:r>
              <a:rPr lang="en-IN" sz="1400" b="0" i="0" u="none" strike="noStrike" cap="none">
                <a:solidFill>
                  <a:srgbClr val="FFFFFF"/>
                </a:solidFill>
                <a:latin typeface="Proxima Nova Semibold"/>
                <a:ea typeface="Proxima Nova Semibold"/>
                <a:cs typeface="Proxima Nova Semibold"/>
                <a:sym typeface="Proxima Nova Semibold"/>
              </a:rPr>
              <a:t>ata handling, storage, analysis is a big overhead </a:t>
            </a:r>
            <a:r>
              <a:rPr lang="en-IN">
                <a:solidFill>
                  <a:srgbClr val="FFFFFF"/>
                </a:solidFill>
                <a:latin typeface="Proxima Nova Semibold"/>
                <a:ea typeface="Proxima Nova Semibold"/>
                <a:cs typeface="Proxima Nova Semibold"/>
                <a:sym typeface="Proxima Nova Semibold"/>
              </a:rPr>
              <a:t>.</a:t>
            </a:r>
            <a:endParaRPr sz="1400" b="0" i="0" u="none" strike="noStrike" cap="none">
              <a:solidFill>
                <a:srgbClr val="FFFFFF"/>
              </a:solidFill>
              <a:latin typeface="Proxima Nova Semibold"/>
              <a:ea typeface="Proxima Nova Semibold"/>
              <a:cs typeface="Proxima Nova Semibold"/>
              <a:sym typeface="Proxima Nova Semibold"/>
            </a:endParaRPr>
          </a:p>
          <a:p>
            <a:pPr marL="457200" marR="0" lvl="0" indent="0" algn="just" rtl="0">
              <a:lnSpc>
                <a:spcPct val="115000"/>
              </a:lnSpc>
              <a:spcBef>
                <a:spcPts val="0"/>
              </a:spcBef>
              <a:spcAft>
                <a:spcPts val="0"/>
              </a:spcAft>
              <a:buNone/>
            </a:pPr>
            <a:endParaRPr sz="1400" b="0" i="0" u="none" strike="noStrike" cap="none">
              <a:solidFill>
                <a:srgbClr val="FFFFFF"/>
              </a:solidFill>
              <a:latin typeface="Proxima Nova Semibold"/>
              <a:ea typeface="Proxima Nova Semibold"/>
              <a:cs typeface="Proxima Nova Semibold"/>
              <a:sym typeface="Proxima Nova Semibold"/>
            </a:endParaRPr>
          </a:p>
          <a:p>
            <a:pPr marL="457200" marR="0" lvl="0" indent="-317500" algn="just" rtl="0">
              <a:lnSpc>
                <a:spcPct val="115000"/>
              </a:lnSpc>
              <a:spcBef>
                <a:spcPts val="0"/>
              </a:spcBef>
              <a:spcAft>
                <a:spcPts val="0"/>
              </a:spcAft>
              <a:buClr>
                <a:srgbClr val="FFFFFF"/>
              </a:buClr>
              <a:buSzPts val="1400"/>
              <a:buFont typeface="Proxima Nova Semibold"/>
              <a:buChar char="➔"/>
            </a:pPr>
            <a:r>
              <a:rPr lang="en-IN">
                <a:solidFill>
                  <a:srgbClr val="FFFFFF"/>
                </a:solidFill>
                <a:latin typeface="Proxima Nova Semibold"/>
                <a:ea typeface="Proxima Nova Semibold"/>
                <a:cs typeface="Proxima Nova Semibold"/>
                <a:sym typeface="Proxima Nova Semibold"/>
              </a:rPr>
              <a:t>R</a:t>
            </a:r>
            <a:r>
              <a:rPr lang="en-IN" sz="1400" b="0" i="0" u="none" strike="noStrike" cap="none">
                <a:solidFill>
                  <a:srgbClr val="FFFFFF"/>
                </a:solidFill>
                <a:latin typeface="Proxima Nova Semibold"/>
                <a:ea typeface="Proxima Nova Semibold"/>
                <a:cs typeface="Proxima Nova Semibold"/>
                <a:sym typeface="Proxima Nova Semibold"/>
              </a:rPr>
              <a:t>equires an improved workflow and software that digitizes  the process</a:t>
            </a:r>
            <a:r>
              <a:rPr lang="en-IN">
                <a:solidFill>
                  <a:srgbClr val="FFFFFF"/>
                </a:solidFill>
                <a:latin typeface="Proxima Nova Semibold"/>
                <a:ea typeface="Proxima Nova Semibold"/>
                <a:cs typeface="Proxima Nova Semibold"/>
                <a:sym typeface="Proxima Nova Semibold"/>
              </a:rPr>
              <a:t>.</a:t>
            </a:r>
            <a:r>
              <a:rPr lang="en-IN" sz="1400" b="0" i="0" u="none" strike="noStrike" cap="none">
                <a:solidFill>
                  <a:srgbClr val="FFFFFF"/>
                </a:solidFill>
                <a:latin typeface="Proxima Nova Semibold"/>
                <a:ea typeface="Proxima Nova Semibold"/>
                <a:cs typeface="Proxima Nova Semibold"/>
                <a:sym typeface="Proxima Nova Semibold"/>
              </a:rPr>
              <a:t> </a:t>
            </a:r>
            <a:endParaRPr sz="1500" b="0" i="0" u="none" strike="noStrike" cap="none">
              <a:solidFill>
                <a:srgbClr val="FFFFFF"/>
              </a:solidFill>
              <a:latin typeface="Proxima Nova Semibold"/>
              <a:ea typeface="Proxima Nova Semibold"/>
              <a:cs typeface="Proxima Nova Semibold"/>
              <a:sym typeface="Proxima Nova Semibold"/>
            </a:endParaRPr>
          </a:p>
        </p:txBody>
      </p:sp>
      <p:pic>
        <p:nvPicPr>
          <p:cNvPr id="110" name="Google Shape;110;p16"/>
          <p:cNvPicPr preferRelativeResize="0"/>
          <p:nvPr/>
        </p:nvPicPr>
        <p:blipFill>
          <a:blip r:embed="rId3">
            <a:alphaModFix/>
          </a:blip>
          <a:stretch>
            <a:fillRect/>
          </a:stretch>
        </p:blipFill>
        <p:spPr>
          <a:xfrm>
            <a:off x="7423700" y="4023050"/>
            <a:ext cx="1650975" cy="967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Proxima Nova"/>
                <a:ea typeface="Proxima Nova"/>
                <a:cs typeface="Proxima Nova"/>
                <a:sym typeface="Proxima Nova"/>
              </a:rPr>
              <a:t>Conventional ITSM’s are</a:t>
            </a:r>
            <a:r>
              <a:rPr lang="en-IN"/>
              <a:t> </a:t>
            </a:r>
            <a:endParaRPr/>
          </a:p>
        </p:txBody>
      </p:sp>
      <p:sp>
        <p:nvSpPr>
          <p:cNvPr id="116" name="Google Shape;116;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roxima Nova"/>
              <a:buChar char="●"/>
            </a:pPr>
            <a:r>
              <a:rPr lang="en-IN">
                <a:latin typeface="Proxima Nova"/>
                <a:ea typeface="Proxima Nova"/>
                <a:cs typeface="Proxima Nova"/>
                <a:sym typeface="Proxima Nova"/>
              </a:rPr>
              <a:t>Less Customizable</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IN">
                <a:latin typeface="Proxima Nova"/>
                <a:ea typeface="Proxima Nova"/>
                <a:cs typeface="Proxima Nova"/>
                <a:sym typeface="Proxima Nova"/>
              </a:rPr>
              <a:t>Expensive</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IN">
                <a:latin typeface="Proxima Nova"/>
                <a:ea typeface="Proxima Nova"/>
                <a:cs typeface="Proxima Nova"/>
                <a:sym typeface="Proxima Nova"/>
              </a:rPr>
              <a:t>Less flexible</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IN">
                <a:latin typeface="Proxima Nova"/>
                <a:ea typeface="Proxima Nova"/>
                <a:cs typeface="Proxima Nova"/>
                <a:sym typeface="Proxima Nova"/>
              </a:rPr>
              <a:t>Having many unused functionalities</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IN">
                <a:latin typeface="Proxima Nova"/>
                <a:ea typeface="Proxima Nova"/>
                <a:cs typeface="Proxima Nova"/>
                <a:sym typeface="Proxima Nova"/>
              </a:rPr>
              <a:t>Requires the employees to learn everything from scratch</a:t>
            </a:r>
            <a:endParaRPr>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IN">
                <a:latin typeface="Proxima Nova"/>
                <a:ea typeface="Proxima Nova"/>
                <a:cs typeface="Proxima Nova"/>
                <a:sym typeface="Proxima Nova"/>
              </a:rPr>
              <a:t>Having Security concerns</a:t>
            </a:r>
            <a:endParaRPr>
              <a:latin typeface="Proxima Nova"/>
              <a:ea typeface="Proxima Nova"/>
              <a:cs typeface="Proxima Nova"/>
              <a:sym typeface="Proxima Nova"/>
            </a:endParaRPr>
          </a:p>
        </p:txBody>
      </p:sp>
      <p:pic>
        <p:nvPicPr>
          <p:cNvPr id="117" name="Google Shape;117;p17"/>
          <p:cNvPicPr preferRelativeResize="0"/>
          <p:nvPr/>
        </p:nvPicPr>
        <p:blipFill>
          <a:blip r:embed="rId3">
            <a:alphaModFix/>
          </a:blip>
          <a:stretch>
            <a:fillRect/>
          </a:stretch>
        </p:blipFill>
        <p:spPr>
          <a:xfrm>
            <a:off x="7565850" y="136113"/>
            <a:ext cx="1501911" cy="880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Proxima Nova"/>
                <a:ea typeface="Proxima Nova"/>
                <a:cs typeface="Proxima Nova"/>
                <a:sym typeface="Proxima Nova"/>
              </a:rPr>
              <a:t>What our product aims to achieve</a:t>
            </a:r>
            <a:endParaRPr/>
          </a:p>
        </p:txBody>
      </p:sp>
      <p:sp>
        <p:nvSpPr>
          <p:cNvPr id="123" name="Google Shape;123;p18"/>
          <p:cNvSpPr txBox="1">
            <a:spLocks noGrp="1"/>
          </p:cNvSpPr>
          <p:nvPr>
            <p:ph type="body" idx="1"/>
          </p:nvPr>
        </p:nvSpPr>
        <p:spPr>
          <a:xfrm>
            <a:off x="112700" y="1245175"/>
            <a:ext cx="8520600" cy="33390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Proxima Nova"/>
              <a:buChar char="●"/>
            </a:pPr>
            <a:r>
              <a:rPr lang="en-IN" sz="1600">
                <a:solidFill>
                  <a:srgbClr val="000000"/>
                </a:solidFill>
                <a:latin typeface="Proxima Nova"/>
                <a:ea typeface="Proxima Nova"/>
                <a:cs typeface="Proxima Nova"/>
                <a:sym typeface="Proxima Nova"/>
              </a:rPr>
              <a:t>To ensure that all stakeholder interactions within the project process workflow happen smoothly.</a:t>
            </a:r>
            <a:endParaRPr sz="1600">
              <a:solidFill>
                <a:srgbClr val="000000"/>
              </a:solidFill>
              <a:latin typeface="Proxima Nova"/>
              <a:ea typeface="Proxima Nova"/>
              <a:cs typeface="Proxima Nova"/>
              <a:sym typeface="Proxima Nova"/>
            </a:endParaRPr>
          </a:p>
          <a:p>
            <a:pPr marL="457200" lvl="0" indent="-330200" algn="just" rtl="0">
              <a:spcBef>
                <a:spcPts val="0"/>
              </a:spcBef>
              <a:spcAft>
                <a:spcPts val="0"/>
              </a:spcAft>
              <a:buClr>
                <a:srgbClr val="000000"/>
              </a:buClr>
              <a:buSzPts val="1600"/>
              <a:buFont typeface="Proxima Nova"/>
              <a:buChar char="●"/>
            </a:pPr>
            <a:r>
              <a:rPr lang="en-IN" sz="1600">
                <a:solidFill>
                  <a:srgbClr val="000000"/>
                </a:solidFill>
                <a:latin typeface="Proxima Nova"/>
                <a:ea typeface="Proxima Nova"/>
                <a:cs typeface="Proxima Nova"/>
                <a:sym typeface="Proxima Nova"/>
              </a:rPr>
              <a:t>To efficiently store data and give insights based on the stored data to improve performance.</a:t>
            </a:r>
            <a:endParaRPr sz="1600">
              <a:solidFill>
                <a:srgbClr val="000000"/>
              </a:solidFill>
              <a:latin typeface="Proxima Nova"/>
              <a:ea typeface="Proxima Nova"/>
              <a:cs typeface="Proxima Nova"/>
              <a:sym typeface="Proxima Nova"/>
            </a:endParaRPr>
          </a:p>
          <a:p>
            <a:pPr marL="457200" lvl="0" indent="-330200" algn="just" rtl="0">
              <a:spcBef>
                <a:spcPts val="0"/>
              </a:spcBef>
              <a:spcAft>
                <a:spcPts val="0"/>
              </a:spcAft>
              <a:buClr>
                <a:srgbClr val="000000"/>
              </a:buClr>
              <a:buSzPts val="1600"/>
              <a:buFont typeface="Proxima Nova"/>
              <a:buChar char="●"/>
            </a:pPr>
            <a:r>
              <a:rPr lang="en-IN" sz="1600">
                <a:solidFill>
                  <a:srgbClr val="000000"/>
                </a:solidFill>
                <a:latin typeface="Proxima Nova"/>
                <a:ea typeface="Proxima Nova"/>
                <a:cs typeface="Proxima Nova"/>
                <a:sym typeface="Proxima Nova"/>
              </a:rPr>
              <a:t>Centralize the entire workflow.</a:t>
            </a:r>
            <a:endParaRPr sz="1600">
              <a:solidFill>
                <a:srgbClr val="000000"/>
              </a:solidFill>
              <a:latin typeface="Proxima Nova"/>
              <a:ea typeface="Proxima Nova"/>
              <a:cs typeface="Proxima Nova"/>
              <a:sym typeface="Proxima Nova"/>
            </a:endParaRPr>
          </a:p>
          <a:p>
            <a:pPr marL="457200" lvl="0" indent="-330200" algn="just" rtl="0">
              <a:spcBef>
                <a:spcPts val="0"/>
              </a:spcBef>
              <a:spcAft>
                <a:spcPts val="0"/>
              </a:spcAft>
              <a:buClr>
                <a:srgbClr val="000000"/>
              </a:buClr>
              <a:buSzPts val="1600"/>
              <a:buFont typeface="Proxima Nova"/>
              <a:buChar char="●"/>
            </a:pPr>
            <a:r>
              <a:rPr lang="en-IN" sz="1600">
                <a:solidFill>
                  <a:srgbClr val="000000"/>
                </a:solidFill>
                <a:latin typeface="Proxima Nova"/>
                <a:ea typeface="Proxima Nova"/>
                <a:cs typeface="Proxima Nova"/>
                <a:sym typeface="Proxima Nova"/>
              </a:rPr>
              <a:t>Avoid duplication of the data.</a:t>
            </a:r>
            <a:endParaRPr sz="1600">
              <a:solidFill>
                <a:srgbClr val="000000"/>
              </a:solidFill>
              <a:latin typeface="Proxima Nova"/>
              <a:ea typeface="Proxima Nova"/>
              <a:cs typeface="Proxima Nova"/>
              <a:sym typeface="Proxima Nova"/>
            </a:endParaRPr>
          </a:p>
          <a:p>
            <a:pPr marL="457200" lvl="0" indent="-330200" algn="just" rtl="0">
              <a:spcBef>
                <a:spcPts val="0"/>
              </a:spcBef>
              <a:spcAft>
                <a:spcPts val="0"/>
              </a:spcAft>
              <a:buClr>
                <a:srgbClr val="000000"/>
              </a:buClr>
              <a:buSzPts val="1600"/>
              <a:buFont typeface="Proxima Nova"/>
              <a:buChar char="●"/>
            </a:pPr>
            <a:r>
              <a:rPr lang="en-IN" sz="1600">
                <a:solidFill>
                  <a:srgbClr val="000000"/>
                </a:solidFill>
                <a:latin typeface="Proxima Nova"/>
                <a:ea typeface="Proxima Nova"/>
                <a:cs typeface="Proxima Nova"/>
                <a:sym typeface="Proxima Nova"/>
              </a:rPr>
              <a:t>Minimize the probability of human error that existed in the previous system.</a:t>
            </a:r>
            <a:endParaRPr sz="2200">
              <a:latin typeface="Proxima Nova"/>
              <a:ea typeface="Proxima Nova"/>
              <a:cs typeface="Proxima Nova"/>
              <a:sym typeface="Proxima Nova"/>
            </a:endParaRPr>
          </a:p>
        </p:txBody>
      </p:sp>
      <p:pic>
        <p:nvPicPr>
          <p:cNvPr id="124" name="Google Shape;124;p18"/>
          <p:cNvPicPr preferRelativeResize="0"/>
          <p:nvPr/>
        </p:nvPicPr>
        <p:blipFill>
          <a:blip r:embed="rId3">
            <a:alphaModFix/>
          </a:blip>
          <a:stretch>
            <a:fillRect/>
          </a:stretch>
        </p:blipFill>
        <p:spPr>
          <a:xfrm>
            <a:off x="7565850" y="136113"/>
            <a:ext cx="1501911" cy="880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8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a:t>Proposed Solution</a:t>
            </a:r>
            <a:endParaRPr/>
          </a:p>
        </p:txBody>
      </p:sp>
      <p:sp>
        <p:nvSpPr>
          <p:cNvPr id="130" name="Google Shape;130;p19"/>
          <p:cNvSpPr txBox="1">
            <a:spLocks noGrp="1"/>
          </p:cNvSpPr>
          <p:nvPr>
            <p:ph type="body" idx="1"/>
          </p:nvPr>
        </p:nvSpPr>
        <p:spPr>
          <a:xfrm>
            <a:off x="195575" y="687800"/>
            <a:ext cx="8520600" cy="39765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Semibold"/>
                <a:ea typeface="Proxima Nova Semibold"/>
                <a:cs typeface="Proxima Nova Semibold"/>
                <a:sym typeface="Proxima Nova Semibold"/>
              </a:rPr>
              <a:t>Databases: </a:t>
            </a:r>
            <a:endParaRPr sz="1300">
              <a:solidFill>
                <a:srgbClr val="000000"/>
              </a:solidFill>
              <a:latin typeface="Proxima Nova"/>
              <a:ea typeface="Proxima Nova"/>
              <a:cs typeface="Proxima Nova"/>
              <a:sym typeface="Proxima Nova"/>
            </a:endParaRPr>
          </a:p>
          <a:p>
            <a:pPr marL="914400" lvl="1"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NoSql Database (MongoDB):</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Analysis</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Extensibility</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Flexible</a:t>
            </a:r>
            <a:endParaRPr sz="1300">
              <a:solidFill>
                <a:srgbClr val="000000"/>
              </a:solidFill>
              <a:latin typeface="Proxima Nova"/>
              <a:ea typeface="Proxima Nova"/>
              <a:cs typeface="Proxima Nova"/>
              <a:sym typeface="Proxima Nova"/>
            </a:endParaRPr>
          </a:p>
          <a:p>
            <a:pPr marL="457200" lvl="0" indent="0" algn="just" rtl="0">
              <a:lnSpc>
                <a:spcPct val="115000"/>
              </a:lnSpc>
              <a:spcBef>
                <a:spcPts val="0"/>
              </a:spcBef>
              <a:spcAft>
                <a:spcPts val="0"/>
              </a:spcAft>
              <a:buSzPts val="1800"/>
              <a:buNone/>
            </a:pPr>
            <a:endParaRPr sz="1300">
              <a:solidFill>
                <a:srgbClr val="000000"/>
              </a:solidFill>
              <a:latin typeface="Proxima Nova"/>
              <a:ea typeface="Proxima Nova"/>
              <a:cs typeface="Proxima Nova"/>
              <a:sym typeface="Proxima Nova"/>
            </a:endParaRPr>
          </a:p>
          <a:p>
            <a:pPr marL="457200" lvl="0"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Semibold"/>
                <a:ea typeface="Proxima Nova Semibold"/>
                <a:cs typeface="Proxima Nova Semibold"/>
                <a:sym typeface="Proxima Nova Semibold"/>
              </a:rPr>
              <a:t>The Web Stack: </a:t>
            </a:r>
            <a:endParaRPr sz="1300">
              <a:solidFill>
                <a:srgbClr val="000000"/>
              </a:solidFill>
              <a:latin typeface="Proxima Nova Semibold"/>
              <a:ea typeface="Proxima Nova Semibold"/>
              <a:cs typeface="Proxima Nova Semibold"/>
              <a:sym typeface="Proxima Nova Semibold"/>
            </a:endParaRPr>
          </a:p>
          <a:p>
            <a:pPr marL="914400" lvl="1"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Django:</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Built for large scale</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Strictness</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Easy to deploy on cloud</a:t>
            </a:r>
            <a:endParaRPr sz="1300">
              <a:solidFill>
                <a:srgbClr val="000000"/>
              </a:solidFill>
              <a:latin typeface="Proxima Nova"/>
              <a:ea typeface="Proxima Nova"/>
              <a:cs typeface="Proxima Nova"/>
              <a:sym typeface="Proxima Nova"/>
            </a:endParaRPr>
          </a:p>
          <a:p>
            <a:pPr marL="914400" lvl="1"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Bootstrap:</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Simple to use</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Responsive</a:t>
            </a:r>
            <a:endParaRPr sz="1300">
              <a:solidFill>
                <a:srgbClr val="000000"/>
              </a:solidFill>
              <a:latin typeface="Proxima Nova"/>
              <a:ea typeface="Proxima Nova"/>
              <a:cs typeface="Proxima Nova"/>
              <a:sym typeface="Proxima Nova"/>
            </a:endParaRPr>
          </a:p>
          <a:p>
            <a:pPr marL="1371600" lvl="2" indent="-311150" algn="just" rtl="0">
              <a:lnSpc>
                <a:spcPct val="115000"/>
              </a:lnSpc>
              <a:spcBef>
                <a:spcPts val="0"/>
              </a:spcBef>
              <a:spcAft>
                <a:spcPts val="0"/>
              </a:spcAft>
              <a:buClr>
                <a:srgbClr val="000000"/>
              </a:buClr>
              <a:buSzPts val="1300"/>
              <a:buFont typeface="Proxima Nova"/>
              <a:buChar char="■"/>
            </a:pPr>
            <a:r>
              <a:rPr lang="en-IN" sz="1300">
                <a:solidFill>
                  <a:srgbClr val="000000"/>
                </a:solidFill>
                <a:latin typeface="Proxima Nova"/>
                <a:ea typeface="Proxima Nova"/>
                <a:cs typeface="Proxima Nova"/>
                <a:sym typeface="Proxima Nova"/>
              </a:rPr>
              <a:t>Lightweight and easily upgradable</a:t>
            </a:r>
            <a:endParaRPr sz="1300">
              <a:solidFill>
                <a:srgbClr val="000000"/>
              </a:solidFill>
              <a:latin typeface="Proxima Nova"/>
              <a:ea typeface="Proxima Nova"/>
              <a:cs typeface="Proxima Nova"/>
              <a:sym typeface="Proxima Nova"/>
            </a:endParaRPr>
          </a:p>
          <a:p>
            <a:pPr marL="0" lvl="0" indent="0" algn="just" rtl="0">
              <a:lnSpc>
                <a:spcPct val="115000"/>
              </a:lnSpc>
              <a:spcBef>
                <a:spcPts val="0"/>
              </a:spcBef>
              <a:spcAft>
                <a:spcPts val="0"/>
              </a:spcAft>
              <a:buNone/>
            </a:pPr>
            <a:endParaRPr sz="1300">
              <a:solidFill>
                <a:srgbClr val="000000"/>
              </a:solidFill>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300">
              <a:solidFill>
                <a:srgbClr val="000000"/>
              </a:solidFill>
              <a:latin typeface="Proxima Nova"/>
              <a:ea typeface="Proxima Nova"/>
              <a:cs typeface="Proxima Nova"/>
              <a:sym typeface="Proxima Nova"/>
            </a:endParaRPr>
          </a:p>
        </p:txBody>
      </p:sp>
      <p:pic>
        <p:nvPicPr>
          <p:cNvPr id="131" name="Google Shape;131;p19"/>
          <p:cNvPicPr preferRelativeResize="0"/>
          <p:nvPr/>
        </p:nvPicPr>
        <p:blipFill>
          <a:blip r:embed="rId3">
            <a:alphaModFix/>
          </a:blip>
          <a:stretch>
            <a:fillRect/>
          </a:stretch>
        </p:blipFill>
        <p:spPr>
          <a:xfrm>
            <a:off x="7565850" y="136113"/>
            <a:ext cx="1501911" cy="880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body" idx="4294967295"/>
          </p:nvPr>
        </p:nvSpPr>
        <p:spPr>
          <a:xfrm>
            <a:off x="235175" y="1450700"/>
            <a:ext cx="8785800" cy="3001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IN" sz="1500">
                <a:solidFill>
                  <a:srgbClr val="000000"/>
                </a:solidFill>
                <a:latin typeface="Proxima Nova"/>
                <a:ea typeface="Proxima Nova"/>
                <a:cs typeface="Proxima Nova"/>
                <a:sym typeface="Proxima Nova"/>
              </a:rPr>
              <a:t>To keep track of all the meetings for every step/iteration/epoch of the development cycle there are specific action trackers maintained by the organization, these trackers are known as:</a:t>
            </a:r>
            <a:endParaRPr sz="1500">
              <a:solidFill>
                <a:srgbClr val="000000"/>
              </a:solidFill>
              <a:latin typeface="Proxima Nova"/>
              <a:ea typeface="Proxima Nova"/>
              <a:cs typeface="Proxima Nova"/>
              <a:sym typeface="Proxima Nova"/>
            </a:endParaRPr>
          </a:p>
          <a:p>
            <a:pPr marL="0" lvl="0" indent="0" algn="just" rtl="0">
              <a:lnSpc>
                <a:spcPct val="115000"/>
              </a:lnSpc>
              <a:spcBef>
                <a:spcPts val="0"/>
              </a:spcBef>
              <a:spcAft>
                <a:spcPts val="0"/>
              </a:spcAft>
              <a:buSzPts val="1800"/>
              <a:buNone/>
            </a:pP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n-IN" sz="1500">
                <a:solidFill>
                  <a:srgbClr val="000000"/>
                </a:solidFill>
                <a:latin typeface="Proxima Nova"/>
                <a:ea typeface="Proxima Nova"/>
                <a:cs typeface="Proxima Nova"/>
                <a:sym typeface="Proxima Nova"/>
              </a:rPr>
              <a:t>Triage Tracker.</a:t>
            </a: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n-IN" sz="1500">
                <a:solidFill>
                  <a:srgbClr val="000000"/>
                </a:solidFill>
                <a:latin typeface="Proxima Nova"/>
                <a:ea typeface="Proxima Nova"/>
                <a:cs typeface="Proxima Nova"/>
                <a:sym typeface="Proxima Nova"/>
              </a:rPr>
              <a:t>Solution Sketch Tracker.</a:t>
            </a:r>
            <a:endParaRPr sz="1500">
              <a:solidFill>
                <a:srgbClr val="000000"/>
              </a:solidFill>
              <a:latin typeface="Proxima Nova"/>
              <a:ea typeface="Proxima Nova"/>
              <a:cs typeface="Proxima Nova"/>
              <a:sym typeface="Proxima Nova"/>
            </a:endParaRPr>
          </a:p>
          <a:p>
            <a:pPr marL="457200" lvl="0" indent="-323850" algn="just" rtl="0">
              <a:lnSpc>
                <a:spcPct val="115000"/>
              </a:lnSpc>
              <a:spcBef>
                <a:spcPts val="0"/>
              </a:spcBef>
              <a:spcAft>
                <a:spcPts val="0"/>
              </a:spcAft>
              <a:buClr>
                <a:srgbClr val="000000"/>
              </a:buClr>
              <a:buSzPts val="1500"/>
              <a:buFont typeface="Proxima Nova"/>
              <a:buAutoNum type="arabicPeriod"/>
            </a:pPr>
            <a:r>
              <a:rPr lang="en-IN" sz="1500">
                <a:solidFill>
                  <a:srgbClr val="000000"/>
                </a:solidFill>
                <a:latin typeface="Proxima Nova"/>
                <a:ea typeface="Proxima Nova"/>
                <a:cs typeface="Proxima Nova"/>
                <a:sym typeface="Proxima Nova"/>
              </a:rPr>
              <a:t>Statement of Work Tracker.</a:t>
            </a:r>
            <a:endParaRPr sz="1500">
              <a:solidFill>
                <a:srgbClr val="000000"/>
              </a:solidFill>
              <a:latin typeface="Proxima Nova"/>
              <a:ea typeface="Proxima Nova"/>
              <a:cs typeface="Proxima Nova"/>
              <a:sym typeface="Proxima Nova"/>
            </a:endParaRPr>
          </a:p>
          <a:p>
            <a:pPr marL="0" lvl="0" indent="0" algn="just" rtl="0">
              <a:lnSpc>
                <a:spcPct val="115000"/>
              </a:lnSpc>
              <a:spcBef>
                <a:spcPts val="0"/>
              </a:spcBef>
              <a:spcAft>
                <a:spcPts val="0"/>
              </a:spcAft>
              <a:buSzPts val="1800"/>
              <a:buNone/>
            </a:pPr>
            <a:endParaRPr sz="1400">
              <a:solidFill>
                <a:srgbClr val="000000"/>
              </a:solidFill>
              <a:latin typeface="Proxima Nova"/>
              <a:ea typeface="Proxima Nova"/>
              <a:cs typeface="Proxima Nova"/>
              <a:sym typeface="Proxima Nova"/>
            </a:endParaRPr>
          </a:p>
          <a:p>
            <a:pPr marL="0" lvl="0" indent="0" algn="just" rtl="0">
              <a:lnSpc>
                <a:spcPct val="115000"/>
              </a:lnSpc>
              <a:spcBef>
                <a:spcPts val="0"/>
              </a:spcBef>
              <a:spcAft>
                <a:spcPts val="0"/>
              </a:spcAft>
              <a:buSzPts val="1800"/>
              <a:buNone/>
            </a:pPr>
            <a:endParaRPr sz="1400">
              <a:latin typeface="Proxima Nova"/>
              <a:ea typeface="Proxima Nova"/>
              <a:cs typeface="Proxima Nova"/>
              <a:sym typeface="Proxima Nova"/>
            </a:endParaRPr>
          </a:p>
        </p:txBody>
      </p:sp>
      <p:sp>
        <p:nvSpPr>
          <p:cNvPr id="137" name="Google Shape;137;p20"/>
          <p:cNvSpPr txBox="1">
            <a:spLocks noGrp="1"/>
          </p:cNvSpPr>
          <p:nvPr>
            <p:ph type="title"/>
          </p:nvPr>
        </p:nvSpPr>
        <p:spPr>
          <a:xfrm>
            <a:off x="235175" y="348775"/>
            <a:ext cx="2091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a:latin typeface="Proxima Nova"/>
                <a:ea typeface="Proxima Nova"/>
                <a:cs typeface="Proxima Nova"/>
                <a:sym typeface="Proxima Nova"/>
              </a:rPr>
              <a:t>Trackers</a:t>
            </a:r>
            <a:endParaRPr>
              <a:latin typeface="Proxima Nova"/>
              <a:ea typeface="Proxima Nova"/>
              <a:cs typeface="Proxima Nova"/>
              <a:sym typeface="Proxima Nova"/>
            </a:endParaRPr>
          </a:p>
        </p:txBody>
      </p:sp>
      <p:pic>
        <p:nvPicPr>
          <p:cNvPr id="138" name="Google Shape;138;p20"/>
          <p:cNvPicPr preferRelativeResize="0"/>
          <p:nvPr/>
        </p:nvPicPr>
        <p:blipFill>
          <a:blip r:embed="rId3">
            <a:alphaModFix/>
          </a:blip>
          <a:stretch>
            <a:fillRect/>
          </a:stretch>
        </p:blipFill>
        <p:spPr>
          <a:xfrm>
            <a:off x="7204375" y="1981638"/>
            <a:ext cx="1939625" cy="1939625"/>
          </a:xfrm>
          <a:prstGeom prst="rect">
            <a:avLst/>
          </a:prstGeom>
          <a:noFill/>
          <a:ln>
            <a:noFill/>
          </a:ln>
        </p:spPr>
      </p:pic>
      <p:pic>
        <p:nvPicPr>
          <p:cNvPr id="139" name="Google Shape;139;p20"/>
          <p:cNvPicPr preferRelativeResize="0"/>
          <p:nvPr/>
        </p:nvPicPr>
        <p:blipFill>
          <a:blip r:embed="rId4">
            <a:alphaModFix/>
          </a:blip>
          <a:stretch>
            <a:fillRect/>
          </a:stretch>
        </p:blipFill>
        <p:spPr>
          <a:xfrm>
            <a:off x="7565850" y="136113"/>
            <a:ext cx="1501911" cy="880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0"/>
            <a:ext cx="26250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a:t>Terminologies</a:t>
            </a:r>
            <a:endParaRPr/>
          </a:p>
        </p:txBody>
      </p:sp>
      <p:sp>
        <p:nvSpPr>
          <p:cNvPr id="145" name="Google Shape;145;p21"/>
          <p:cNvSpPr txBox="1">
            <a:spLocks noGrp="1"/>
          </p:cNvSpPr>
          <p:nvPr>
            <p:ph type="body" idx="1"/>
          </p:nvPr>
        </p:nvSpPr>
        <p:spPr>
          <a:xfrm>
            <a:off x="311700" y="673550"/>
            <a:ext cx="8873100" cy="45462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FDR ( Front Door Request )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Business Team</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Project Management Team</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CMO Team (Change Management Organization)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IT / Infra Team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CAB (Change Approval Board)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SS (Solution Sketch)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SOW ( Statement of work)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PM (Project Manager)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PL (Proposal Lead)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SME’s (Subject Matter Expert) </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SS Meeting</a:t>
            </a:r>
            <a:endParaRPr sz="1700" i="1">
              <a:solidFill>
                <a:srgbClr val="000000"/>
              </a:solidFill>
              <a:latin typeface="Proxima Nova"/>
              <a:ea typeface="Proxima Nova"/>
              <a:cs typeface="Proxima Nova"/>
              <a:sym typeface="Proxima Nova"/>
            </a:endParaRPr>
          </a:p>
          <a:p>
            <a:pPr marL="457200" lvl="0" indent="-336550" algn="just" rtl="0">
              <a:lnSpc>
                <a:spcPct val="115000"/>
              </a:lnSpc>
              <a:spcBef>
                <a:spcPts val="0"/>
              </a:spcBef>
              <a:spcAft>
                <a:spcPts val="0"/>
              </a:spcAft>
              <a:buClr>
                <a:srgbClr val="000000"/>
              </a:buClr>
              <a:buSzPts val="1700"/>
              <a:buFont typeface="Proxima Nova"/>
              <a:buChar char="➔"/>
            </a:pPr>
            <a:r>
              <a:rPr lang="en-IN" sz="1700" i="1">
                <a:solidFill>
                  <a:srgbClr val="000000"/>
                </a:solidFill>
                <a:latin typeface="Proxima Nova"/>
                <a:ea typeface="Proxima Nova"/>
                <a:cs typeface="Proxima Nova"/>
                <a:sym typeface="Proxima Nova"/>
              </a:rPr>
              <a:t>Triage </a:t>
            </a:r>
            <a:endParaRPr sz="1700" i="1">
              <a:solidFill>
                <a:srgbClr val="000000"/>
              </a:solidFill>
              <a:latin typeface="Proxima Nova"/>
              <a:ea typeface="Proxima Nova"/>
              <a:cs typeface="Proxima Nova"/>
              <a:sym typeface="Proxima Nova"/>
            </a:endParaRPr>
          </a:p>
        </p:txBody>
      </p:sp>
      <p:pic>
        <p:nvPicPr>
          <p:cNvPr id="146" name="Google Shape;146;p21"/>
          <p:cNvPicPr preferRelativeResize="0"/>
          <p:nvPr/>
        </p:nvPicPr>
        <p:blipFill>
          <a:blip r:embed="rId3">
            <a:alphaModFix/>
          </a:blip>
          <a:stretch>
            <a:fillRect/>
          </a:stretch>
        </p:blipFill>
        <p:spPr>
          <a:xfrm>
            <a:off x="7565850" y="136113"/>
            <a:ext cx="1501911" cy="880026"/>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On-screen Show (16:9)</PresentationFormat>
  <Paragraphs>181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Proxima Nova</vt:lpstr>
      <vt:lpstr>Georgia</vt:lpstr>
      <vt:lpstr>Roboto</vt:lpstr>
      <vt:lpstr>Proxima Nova Semibold</vt:lpstr>
      <vt:lpstr>Arial</vt:lpstr>
      <vt:lpstr>Pacifico</vt:lpstr>
      <vt:lpstr>Geometric</vt:lpstr>
      <vt:lpstr>IT Service Management System</vt:lpstr>
      <vt:lpstr>Idea Of The Project</vt:lpstr>
      <vt:lpstr>About the Company </vt:lpstr>
      <vt:lpstr>Survey of Existing System</vt:lpstr>
      <vt:lpstr>Conventional ITSM’s are </vt:lpstr>
      <vt:lpstr>What our product aims to achieve</vt:lpstr>
      <vt:lpstr>Proposed Solution</vt:lpstr>
      <vt:lpstr>Trackers</vt:lpstr>
      <vt:lpstr>Terminologies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 System</dc:title>
  <cp:lastModifiedBy>Shivam Tiwari</cp:lastModifiedBy>
  <cp:revision>1</cp:revision>
  <dcterms:modified xsi:type="dcterms:W3CDTF">2021-05-20T07:16:31Z</dcterms:modified>
</cp:coreProperties>
</file>