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22860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45720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68580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91440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114300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137160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160020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Vertical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724900" y="365125"/>
            <a:ext cx="2628899" cy="581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38200" y="365125"/>
            <a:ext cx="7734299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●"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○"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■"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●"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○"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9787" y="365125"/>
            <a:ext cx="105156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172200" y="1681163"/>
            <a:ext cx="5183187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457200"/>
            <a:ext cx="393223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5183187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057" lvl="1" marL="71845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219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2560" lvl="3" marL="1737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2560" lvl="4" marL="21945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457200"/>
            <a:ext cx="393223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5183187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089817" y="6404292"/>
            <a:ext cx="263982" cy="2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A64D79"/>
                </a:solidFill>
              </a:rPr>
              <a:t>Skilrock DevOps Landscape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wareDeliveryProcessSkilrock (1).png"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312" y="33337"/>
            <a:ext cx="7191375" cy="6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4562476" y="857236"/>
            <a:ext cx="1638303" cy="728666"/>
            <a:chOff x="0" y="0"/>
            <a:chExt cx="1638302" cy="728664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638302" cy="728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1910"/>
              <a:ext cx="1638302" cy="6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Merge Request to Release branch/Close Story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6796087" y="857236"/>
            <a:ext cx="1562105" cy="728666"/>
            <a:chOff x="0" y="0"/>
            <a:chExt cx="1562104" cy="728664"/>
          </a:xfrm>
        </p:grpSpPr>
        <p:sp>
          <p:nvSpPr>
            <p:cNvPr id="71" name="Shape 71"/>
            <p:cNvSpPr/>
            <p:nvPr/>
          </p:nvSpPr>
          <p:spPr>
            <a:xfrm>
              <a:off x="0" y="0"/>
              <a:ext cx="1562104" cy="728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140810"/>
              <a:ext cx="1562104" cy="447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Reviewer merges pull request</a:t>
              </a:r>
            </a:p>
          </p:txBody>
        </p:sp>
      </p:grpSp>
      <p:grpSp>
        <p:nvGrpSpPr>
          <p:cNvPr id="73" name="Shape 73"/>
          <p:cNvGrpSpPr/>
          <p:nvPr/>
        </p:nvGrpSpPr>
        <p:grpSpPr>
          <a:xfrm>
            <a:off x="8851060" y="857237"/>
            <a:ext cx="1662128" cy="721526"/>
            <a:chOff x="0" y="0"/>
            <a:chExt cx="1662127" cy="721524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662127" cy="7215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48342"/>
              <a:ext cx="1662127" cy="6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Jenkins triggers deployment Job to QA env for sprint testing</a:t>
              </a:r>
            </a:p>
          </p:txBody>
        </p:sp>
      </p:grpSp>
      <p:grpSp>
        <p:nvGrpSpPr>
          <p:cNvPr id="76" name="Shape 76"/>
          <p:cNvGrpSpPr/>
          <p:nvPr/>
        </p:nvGrpSpPr>
        <p:grpSpPr>
          <a:xfrm>
            <a:off x="626273" y="857239"/>
            <a:ext cx="1378751" cy="728666"/>
            <a:chOff x="0" y="0"/>
            <a:chExt cx="1378749" cy="728664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1378749" cy="728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140810"/>
              <a:ext cx="1378749" cy="447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Dev works on task branch</a:t>
              </a:r>
            </a:p>
          </p:txBody>
        </p:sp>
      </p:grpSp>
      <p:grpSp>
        <p:nvGrpSpPr>
          <p:cNvPr id="79" name="Shape 79"/>
          <p:cNvGrpSpPr/>
          <p:nvPr/>
        </p:nvGrpSpPr>
        <p:grpSpPr>
          <a:xfrm>
            <a:off x="2667017" y="857236"/>
            <a:ext cx="1352548" cy="728666"/>
            <a:chOff x="0" y="0"/>
            <a:chExt cx="1352546" cy="728664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1352546" cy="728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51910"/>
              <a:ext cx="1352546" cy="6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Commits/Push code to task branch</a:t>
              </a:r>
            </a:p>
          </p:txBody>
        </p:sp>
      </p:grpSp>
      <p:sp>
        <p:nvSpPr>
          <p:cNvPr id="82" name="Shape 82"/>
          <p:cNvSpPr/>
          <p:nvPr/>
        </p:nvSpPr>
        <p:spPr>
          <a:xfrm rot="-5400000">
            <a:off x="3074198" y="1388621"/>
            <a:ext cx="585788" cy="1352547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6861" y="120000"/>
                  <a:pt x="60000" y="118061"/>
                  <a:pt x="60000" y="115666"/>
                </a:cubicBezTo>
                <a:lnTo>
                  <a:pt x="60000" y="64333"/>
                </a:lnTo>
                <a:cubicBezTo>
                  <a:pt x="60000" y="61938"/>
                  <a:pt x="33138" y="60000"/>
                  <a:pt x="0" y="60000"/>
                </a:cubicBezTo>
                <a:cubicBezTo>
                  <a:pt x="33138" y="60000"/>
                  <a:pt x="60000" y="58061"/>
                  <a:pt x="60000" y="55666"/>
                </a:cubicBezTo>
                <a:lnTo>
                  <a:pt x="60000" y="4333"/>
                </a:lnTo>
                <a:cubicBezTo>
                  <a:pt x="60000" y="1938"/>
                  <a:pt x="86861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447941" y="2339565"/>
            <a:ext cx="2009765" cy="90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Build/Compilation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 test execution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Notification on failure</a:t>
            </a:r>
          </a:p>
        </p:txBody>
      </p:sp>
      <p:sp>
        <p:nvSpPr>
          <p:cNvPr id="84" name="Shape 84"/>
          <p:cNvSpPr/>
          <p:nvPr/>
        </p:nvSpPr>
        <p:spPr>
          <a:xfrm rot="-5400000">
            <a:off x="5107787" y="1260031"/>
            <a:ext cx="585788" cy="1600193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6861" y="120000"/>
                  <a:pt x="60000" y="118361"/>
                  <a:pt x="60000" y="116338"/>
                </a:cubicBezTo>
                <a:lnTo>
                  <a:pt x="60000" y="63661"/>
                </a:lnTo>
                <a:cubicBezTo>
                  <a:pt x="60000" y="61638"/>
                  <a:pt x="33138" y="60000"/>
                  <a:pt x="0" y="60000"/>
                </a:cubicBezTo>
                <a:cubicBezTo>
                  <a:pt x="33138" y="60000"/>
                  <a:pt x="60000" y="58361"/>
                  <a:pt x="60000" y="56338"/>
                </a:cubicBezTo>
                <a:lnTo>
                  <a:pt x="60000" y="3661"/>
                </a:lnTo>
                <a:cubicBezTo>
                  <a:pt x="60000" y="1638"/>
                  <a:pt x="86861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351176" y="2395851"/>
            <a:ext cx="2082999" cy="80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Review and Merge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reviewer has permissions to merge on release branch</a:t>
            </a:r>
          </a:p>
        </p:txBody>
      </p:sp>
      <p:sp>
        <p:nvSpPr>
          <p:cNvPr id="86" name="Shape 86"/>
          <p:cNvSpPr/>
          <p:nvPr/>
        </p:nvSpPr>
        <p:spPr>
          <a:xfrm rot="-5400000">
            <a:off x="7244422" y="1274318"/>
            <a:ext cx="585788" cy="1600193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6861" y="120000"/>
                  <a:pt x="60000" y="118361"/>
                  <a:pt x="60000" y="116338"/>
                </a:cubicBezTo>
                <a:lnTo>
                  <a:pt x="60000" y="63661"/>
                </a:lnTo>
                <a:cubicBezTo>
                  <a:pt x="60000" y="61638"/>
                  <a:pt x="33138" y="60000"/>
                  <a:pt x="0" y="60000"/>
                </a:cubicBezTo>
                <a:cubicBezTo>
                  <a:pt x="33138" y="60000"/>
                  <a:pt x="60000" y="58361"/>
                  <a:pt x="60000" y="56338"/>
                </a:cubicBezTo>
                <a:lnTo>
                  <a:pt x="60000" y="3661"/>
                </a:lnTo>
                <a:cubicBezTo>
                  <a:pt x="60000" y="1638"/>
                  <a:pt x="86861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6515110" y="2519978"/>
            <a:ext cx="2009765" cy="131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Build/Compilation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 test execution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Notification on failure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 and deploy to Nexus</a:t>
            </a:r>
          </a:p>
        </p:txBody>
      </p:sp>
      <p:sp>
        <p:nvSpPr>
          <p:cNvPr id="88" name="Shape 88"/>
          <p:cNvSpPr/>
          <p:nvPr/>
        </p:nvSpPr>
        <p:spPr>
          <a:xfrm rot="-5400000">
            <a:off x="9389230" y="1270816"/>
            <a:ext cx="585788" cy="1600193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6861" y="120000"/>
                  <a:pt x="60000" y="118361"/>
                  <a:pt x="60000" y="116338"/>
                </a:cubicBezTo>
                <a:lnTo>
                  <a:pt x="60000" y="63661"/>
                </a:lnTo>
                <a:cubicBezTo>
                  <a:pt x="60000" y="61638"/>
                  <a:pt x="33138" y="60000"/>
                  <a:pt x="0" y="60000"/>
                </a:cubicBezTo>
                <a:cubicBezTo>
                  <a:pt x="33138" y="60000"/>
                  <a:pt x="60000" y="58361"/>
                  <a:pt x="60000" y="56338"/>
                </a:cubicBezTo>
                <a:lnTo>
                  <a:pt x="60000" y="3661"/>
                </a:lnTo>
                <a:cubicBezTo>
                  <a:pt x="60000" y="1638"/>
                  <a:pt x="86861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569185" y="2577001"/>
            <a:ext cx="2289317" cy="11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database changes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runtime resources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binaries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smoke test (if automated)</a:t>
            </a:r>
          </a:p>
        </p:txBody>
      </p:sp>
      <p:sp>
        <p:nvSpPr>
          <p:cNvPr id="90" name="Shape 90"/>
          <p:cNvSpPr/>
          <p:nvPr/>
        </p:nvSpPr>
        <p:spPr>
          <a:xfrm rot="-5400000">
            <a:off x="1012025" y="1398142"/>
            <a:ext cx="585788" cy="1352547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6861" y="120000"/>
                  <a:pt x="60000" y="118061"/>
                  <a:pt x="60000" y="115666"/>
                </a:cubicBezTo>
                <a:lnTo>
                  <a:pt x="60000" y="64333"/>
                </a:lnTo>
                <a:cubicBezTo>
                  <a:pt x="60000" y="61938"/>
                  <a:pt x="33138" y="60000"/>
                  <a:pt x="0" y="60000"/>
                </a:cubicBezTo>
                <a:cubicBezTo>
                  <a:pt x="33138" y="60000"/>
                  <a:pt x="60000" y="58061"/>
                  <a:pt x="60000" y="55666"/>
                </a:cubicBezTo>
                <a:lnTo>
                  <a:pt x="60000" y="4333"/>
                </a:lnTo>
                <a:cubicBezTo>
                  <a:pt x="60000" y="1938"/>
                  <a:pt x="86861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57173" y="4035471"/>
            <a:ext cx="2390781" cy="49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Continuous Delivery Pipeline</a:t>
            </a:r>
          </a:p>
        </p:txBody>
      </p:sp>
      <p:sp>
        <p:nvSpPr>
          <p:cNvPr id="92" name="Shape 92"/>
          <p:cNvSpPr/>
          <p:nvPr/>
        </p:nvSpPr>
        <p:spPr>
          <a:xfrm>
            <a:off x="2010409" y="1220470"/>
            <a:ext cx="65024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25900" y="1220470"/>
            <a:ext cx="52959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207126" y="1221569"/>
            <a:ext cx="582612" cy="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40000" y="0"/>
                  <a:pt x="80000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8364538" y="1219420"/>
            <a:ext cx="480175" cy="81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40000" y="80000"/>
                  <a:pt x="80000" y="4000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38170" y="2458622"/>
            <a:ext cx="2009764" cy="70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Build/Compilation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 test execution</a:t>
            </a:r>
          </a:p>
        </p:txBody>
      </p:sp>
      <p:sp>
        <p:nvSpPr>
          <p:cNvPr id="97" name="Shape 97"/>
          <p:cNvSpPr/>
          <p:nvPr/>
        </p:nvSpPr>
        <p:spPr>
          <a:xfrm>
            <a:off x="285748" y="413150"/>
            <a:ext cx="2700340" cy="49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Continuous Integration Pipeline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1919276" y="4633546"/>
            <a:ext cx="1662128" cy="721526"/>
            <a:chOff x="0" y="0"/>
            <a:chExt cx="1662127" cy="721524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1662127" cy="7215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137242"/>
              <a:ext cx="1662127" cy="447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Manual trigger of Deployment Job on SIT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291018" y="4635414"/>
            <a:ext cx="1662128" cy="721526"/>
            <a:chOff x="0" y="0"/>
            <a:chExt cx="1662127" cy="721524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1662127" cy="7215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137242"/>
              <a:ext cx="1662127" cy="447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Manual trigger of Deployment Job on SIT</a:t>
              </a:r>
            </a:p>
          </p:txBody>
        </p:sp>
      </p:grpSp>
      <p:sp>
        <p:nvSpPr>
          <p:cNvPr id="104" name="Shape 104"/>
          <p:cNvSpPr/>
          <p:nvPr/>
        </p:nvSpPr>
        <p:spPr>
          <a:xfrm>
            <a:off x="2509844" y="4090455"/>
            <a:ext cx="942977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baseline="3000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day of Sprint</a:t>
            </a:r>
          </a:p>
        </p:txBody>
      </p:sp>
      <p:sp>
        <p:nvSpPr>
          <p:cNvPr id="105" name="Shape 105"/>
          <p:cNvSpPr/>
          <p:nvPr/>
        </p:nvSpPr>
        <p:spPr>
          <a:xfrm>
            <a:off x="4786305" y="4063419"/>
            <a:ext cx="842961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baseline="3000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day of Sprint</a:t>
            </a:r>
          </a:p>
        </p:txBody>
      </p:sp>
      <p:cxnSp>
        <p:nvCxnSpPr>
          <p:cNvPr id="106" name="Shape 106"/>
          <p:cNvCxnSpPr/>
          <p:nvPr/>
        </p:nvCxnSpPr>
        <p:spPr>
          <a:xfrm flipH="1">
            <a:off x="2574130" y="3914535"/>
            <a:ext cx="7151" cy="6463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" name="Shape 107"/>
          <p:cNvSpPr/>
          <p:nvPr/>
        </p:nvSpPr>
        <p:spPr>
          <a:xfrm rot="-5400000">
            <a:off x="2535071" y="4805303"/>
            <a:ext cx="424907" cy="1667761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6861" y="120000"/>
                  <a:pt x="60000" y="118861"/>
                  <a:pt x="60000" y="117450"/>
                </a:cubicBezTo>
                <a:lnTo>
                  <a:pt x="60000" y="62550"/>
                </a:lnTo>
                <a:cubicBezTo>
                  <a:pt x="60000" y="61138"/>
                  <a:pt x="33138" y="60000"/>
                  <a:pt x="0" y="60000"/>
                </a:cubicBezTo>
                <a:cubicBezTo>
                  <a:pt x="33138" y="60000"/>
                  <a:pt x="60000" y="58861"/>
                  <a:pt x="60000" y="57450"/>
                </a:cubicBezTo>
                <a:lnTo>
                  <a:pt x="60000" y="2550"/>
                </a:lnTo>
                <a:cubicBezTo>
                  <a:pt x="60000" y="1138"/>
                  <a:pt x="86861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814546" y="5862646"/>
            <a:ext cx="2009765" cy="49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to SIT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automated test</a:t>
            </a:r>
          </a:p>
        </p:txBody>
      </p:sp>
      <p:sp>
        <p:nvSpPr>
          <p:cNvPr id="109" name="Shape 109"/>
          <p:cNvSpPr/>
          <p:nvPr/>
        </p:nvSpPr>
        <p:spPr>
          <a:xfrm rot="-5400000">
            <a:off x="4906803" y="4810896"/>
            <a:ext cx="424907" cy="1667761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6861" y="120000"/>
                  <a:pt x="60000" y="118861"/>
                  <a:pt x="60000" y="117450"/>
                </a:cubicBezTo>
                <a:lnTo>
                  <a:pt x="60000" y="62550"/>
                </a:lnTo>
                <a:cubicBezTo>
                  <a:pt x="60000" y="61138"/>
                  <a:pt x="33138" y="60000"/>
                  <a:pt x="0" y="60000"/>
                </a:cubicBezTo>
                <a:cubicBezTo>
                  <a:pt x="33138" y="60000"/>
                  <a:pt x="60000" y="58861"/>
                  <a:pt x="60000" y="57450"/>
                </a:cubicBezTo>
                <a:lnTo>
                  <a:pt x="60000" y="2550"/>
                </a:lnTo>
                <a:cubicBezTo>
                  <a:pt x="60000" y="1138"/>
                  <a:pt x="86861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238617" y="5883203"/>
            <a:ext cx="2009764" cy="49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to SIT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automated test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85748" y="3914535"/>
            <a:ext cx="901541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 flipH="1">
            <a:off x="4786304" y="3951823"/>
            <a:ext cx="7150" cy="6463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13" name="Shape 113"/>
          <p:cNvGrpSpPr/>
          <p:nvPr/>
        </p:nvGrpSpPr>
        <p:grpSpPr>
          <a:xfrm>
            <a:off x="6420682" y="4637944"/>
            <a:ext cx="2074754" cy="721526"/>
            <a:chOff x="0" y="0"/>
            <a:chExt cx="2074753" cy="721524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2074753" cy="7215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48342"/>
              <a:ext cx="2074753" cy="6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SIT approves build. Build promoted in Nexus to approved artifacts folder</a:t>
              </a: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9301162" y="4633546"/>
            <a:ext cx="1662128" cy="721526"/>
            <a:chOff x="0" y="0"/>
            <a:chExt cx="1662127" cy="721524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662127" cy="7215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48342"/>
              <a:ext cx="1662127" cy="6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Deploy to Env ??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Trigger automated or manual ??</a:t>
              </a:r>
            </a:p>
          </p:txBody>
        </p:sp>
      </p:grpSp>
      <p:sp>
        <p:nvSpPr>
          <p:cNvPr id="119" name="Shape 119"/>
          <p:cNvSpPr/>
          <p:nvPr/>
        </p:nvSpPr>
        <p:spPr>
          <a:xfrm>
            <a:off x="5959482" y="4997083"/>
            <a:ext cx="454851" cy="493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40000" y="40000"/>
                  <a:pt x="80000" y="80000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8501896" y="4995685"/>
            <a:ext cx="792917" cy="130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40000" y="80000"/>
                  <a:pt x="80000" y="4000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 rot="-5400000">
            <a:off x="7257120" y="4644890"/>
            <a:ext cx="424907" cy="2051725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6861" y="120000"/>
                  <a:pt x="60000" y="119072"/>
                  <a:pt x="60000" y="117927"/>
                </a:cubicBezTo>
                <a:lnTo>
                  <a:pt x="60000" y="62072"/>
                </a:lnTo>
                <a:cubicBezTo>
                  <a:pt x="60000" y="60927"/>
                  <a:pt x="33138" y="60000"/>
                  <a:pt x="0" y="60000"/>
                </a:cubicBezTo>
                <a:cubicBezTo>
                  <a:pt x="33138" y="60000"/>
                  <a:pt x="60000" y="59072"/>
                  <a:pt x="60000" y="57927"/>
                </a:cubicBezTo>
                <a:lnTo>
                  <a:pt x="60000" y="2072"/>
                </a:lnTo>
                <a:cubicBezTo>
                  <a:pt x="60000" y="927"/>
                  <a:pt x="86861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338014" y="5862646"/>
            <a:ext cx="2009765" cy="90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Jenkins pipeline human intervention needed to approve build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28600" y="-1587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A64D79"/>
                </a:solidFill>
              </a:rPr>
              <a:t>Tool Stack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09600" y="987425"/>
            <a:ext cx="3841800" cy="508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 sz="1400"/>
              <a:t>SCM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Gitlab CE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 sz="1400"/>
              <a:t>Agile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JIRA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 sz="1400"/>
              <a:t>CI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Jenkins, (Multibranch Pipeline)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Maven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Gradle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 sz="1400"/>
              <a:t>Repository Manager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Nexus OSS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 sz="1400"/>
              <a:t>Unit Testing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JUnit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Mockito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 sz="1400"/>
              <a:t>Functional Test Automation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Selenium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Appium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 sz="1400"/>
              <a:t>Provisioning and Configuration Management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Ansible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 sz="1400"/>
              <a:t>Monitoring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-US" sz="1400"/>
              <a:t>Nagios, ??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330500" y="1001850"/>
            <a:ext cx="11433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