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9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DEF4B-4284-4CAF-99AC-2CBC8ED5667B}" type="datetimeFigureOut">
              <a:rPr lang="en-IN" smtClean="0"/>
              <a:t>02-11-2016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F891C-B4F7-4710-9DD0-7E144D06B6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151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F2681-8660-5345-BE8F-5D6D2D321E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97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F2681-8660-5345-BE8F-5D6D2D321E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53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F2681-8660-5345-BE8F-5D6D2D321E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38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F2681-8660-5345-BE8F-5D6D2D321E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05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F2681-8660-5345-BE8F-5D6D2D321E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28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F2681-8660-5345-BE8F-5D6D2D321E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50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F2681-8660-5345-BE8F-5D6D2D321E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49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F2681-8660-5345-BE8F-5D6D2D321E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24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F2681-8660-5345-BE8F-5D6D2D321E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60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3708-FBE7-4832-9EC1-933A4054DCA9}" type="datetimeFigureOut">
              <a:rPr lang="en-IN" smtClean="0"/>
              <a:t>02-11-2016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0336-0C6B-421C-9BF4-F56F00BE3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77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3708-FBE7-4832-9EC1-933A4054DCA9}" type="datetimeFigureOut">
              <a:rPr lang="en-IN" smtClean="0"/>
              <a:t>02-11-2016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0336-0C6B-421C-9BF4-F56F00BE3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20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3708-FBE7-4832-9EC1-933A4054DCA9}" type="datetimeFigureOut">
              <a:rPr lang="en-IN" smtClean="0"/>
              <a:t>02-11-2016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0336-0C6B-421C-9BF4-F56F00BE3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39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3708-FBE7-4832-9EC1-933A4054DCA9}" type="datetimeFigureOut">
              <a:rPr lang="en-IN" smtClean="0"/>
              <a:t>02-11-2016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0336-0C6B-421C-9BF4-F56F00BE32F4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06732" y="5776634"/>
            <a:ext cx="1756716" cy="57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0824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3708-FBE7-4832-9EC1-933A4054DCA9}" type="datetimeFigureOut">
              <a:rPr lang="en-IN" smtClean="0"/>
              <a:t>02-11-2016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0336-0C6B-421C-9BF4-F56F00BE32F4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88620" y="5776634"/>
            <a:ext cx="1756716" cy="57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52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3708-FBE7-4832-9EC1-933A4054DCA9}" type="datetimeFigureOut">
              <a:rPr lang="en-IN" smtClean="0"/>
              <a:t>02-11-2016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0336-0C6B-421C-9BF4-F56F00BE32F4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88620" y="5776634"/>
            <a:ext cx="1756716" cy="57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08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3708-FBE7-4832-9EC1-933A4054DCA9}" type="datetimeFigureOut">
              <a:rPr lang="en-IN" smtClean="0"/>
              <a:t>02-11-2016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0336-0C6B-421C-9BF4-F56F00BE3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127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3708-FBE7-4832-9EC1-933A4054DCA9}" type="datetimeFigureOut">
              <a:rPr lang="en-IN" smtClean="0"/>
              <a:t>02-11-2016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0336-0C6B-421C-9BF4-F56F00BE32F4}" type="slidenum">
              <a:rPr lang="en-IN" smtClean="0"/>
              <a:t>‹#›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88620" y="5776634"/>
            <a:ext cx="1756716" cy="57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3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3708-FBE7-4832-9EC1-933A4054DCA9}" type="datetimeFigureOut">
              <a:rPr lang="en-IN" smtClean="0"/>
              <a:t>02-11-2016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0336-0C6B-421C-9BF4-F56F00BE32F4}" type="slidenum">
              <a:rPr lang="en-IN" smtClean="0"/>
              <a:t>‹#›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40871" y="5776634"/>
            <a:ext cx="1756716" cy="57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65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3708-FBE7-4832-9EC1-933A4054DCA9}" type="datetimeFigureOut">
              <a:rPr lang="en-IN" smtClean="0"/>
              <a:t>02-11-2016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0336-0C6B-421C-9BF4-F56F00BE32F4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88620" y="5776634"/>
            <a:ext cx="1756716" cy="57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276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3708-FBE7-4832-9EC1-933A4054DCA9}" type="datetimeFigureOut">
              <a:rPr lang="en-IN" smtClean="0"/>
              <a:t>02-11-2016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0336-0C6B-421C-9BF4-F56F00BE3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71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23708-FBE7-4832-9EC1-933A4054DCA9}" type="datetimeFigureOut">
              <a:rPr lang="en-IN" smtClean="0"/>
              <a:t>02-11-2016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1CA30336-0C6B-421C-9BF4-F56F00BE32F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303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07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38240" y="3203156"/>
            <a:ext cx="199851" cy="20202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859" y="6179539"/>
            <a:ext cx="11772787" cy="3160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09797" y="5608241"/>
            <a:ext cx="1756716" cy="5797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9394" y="308113"/>
            <a:ext cx="3716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err="1">
                <a:solidFill>
                  <a:srgbClr val="FFFFFF"/>
                </a:solidFill>
                <a:latin typeface="Arial Black" panose="020B0A04020102020204" pitchFamily="34" charset="0"/>
              </a:rPr>
              <a:t>Skilrock</a:t>
            </a:r>
            <a:endParaRPr lang="en-IN" sz="60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6918" y="2127546"/>
            <a:ext cx="88967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Helvetica Neue UltraLight"/>
              </a:rPr>
              <a:t>Coaching Progress Tracker</a:t>
            </a:r>
          </a:p>
          <a:p>
            <a:pPr algn="r"/>
            <a:r>
              <a:rPr lang="en-US" sz="5400" i="1" dirty="0">
                <a:solidFill>
                  <a:srgbClr val="969195"/>
                </a:solidFill>
                <a:latin typeface="+mj-lt"/>
                <a:cs typeface="Georgia"/>
              </a:rPr>
              <a:t>Month 1</a:t>
            </a:r>
          </a:p>
        </p:txBody>
      </p:sp>
    </p:spTree>
    <p:extLst>
      <p:ext uri="{BB962C8B-B14F-4D97-AF65-F5344CB8AC3E}">
        <p14:creationId xmlns:p14="http://schemas.microsoft.com/office/powerpoint/2010/main" val="3097742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5859" y="6179539"/>
            <a:ext cx="11772787" cy="3160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6628"/>
            <a:ext cx="11415939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>
                <a:solidFill>
                  <a:srgbClr val="969195"/>
                </a:solidFill>
                <a:latin typeface="+mj-lt"/>
                <a:cs typeface="Helvetica Neue UltraLight"/>
              </a:rPr>
              <a:t>What Next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9554" y="821571"/>
            <a:ext cx="11196831" cy="4687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04792" indent="-304792">
              <a:buFont typeface="+mj-lt"/>
              <a:buAutoNum type="arabicPeriod"/>
            </a:pPr>
            <a:r>
              <a:rPr lang="en-US" sz="2133" dirty="0">
                <a:solidFill>
                  <a:schemeClr val="tx1">
                    <a:lumMod val="65000"/>
                    <a:lumOff val="35000"/>
                  </a:schemeClr>
                </a:solidFill>
                <a:cs typeface="Helvetica Neue Light"/>
              </a:rPr>
              <a:t>Story Splitting Techniques</a:t>
            </a:r>
          </a:p>
          <a:p>
            <a:pPr marL="304792" indent="-304792">
              <a:buFont typeface="+mj-lt"/>
              <a:buAutoNum type="arabicPeriod"/>
            </a:pPr>
            <a:r>
              <a:rPr lang="en-US" sz="2133" dirty="0">
                <a:solidFill>
                  <a:schemeClr val="tx1">
                    <a:lumMod val="65000"/>
                    <a:lumOff val="35000"/>
                  </a:schemeClr>
                </a:solidFill>
                <a:cs typeface="Helvetica Neue Light"/>
              </a:rPr>
              <a:t>SM Training</a:t>
            </a:r>
          </a:p>
          <a:p>
            <a:pPr marL="304792" indent="-304792">
              <a:buFont typeface="+mj-lt"/>
              <a:buAutoNum type="arabicPeriod"/>
            </a:pPr>
            <a:r>
              <a:rPr lang="en-US" sz="2133" dirty="0">
                <a:solidFill>
                  <a:schemeClr val="tx1">
                    <a:lumMod val="65000"/>
                    <a:lumOff val="35000"/>
                  </a:schemeClr>
                </a:solidFill>
                <a:cs typeface="Helvetica Neue Light"/>
              </a:rPr>
              <a:t>Story Point estimation and implementation in Sprints</a:t>
            </a:r>
          </a:p>
          <a:p>
            <a:pPr marL="304792" indent="-304792">
              <a:buFont typeface="+mj-lt"/>
              <a:buAutoNum type="arabicPeriod"/>
            </a:pPr>
            <a:r>
              <a:rPr lang="en-US" sz="2133" dirty="0">
                <a:solidFill>
                  <a:schemeClr val="tx1">
                    <a:lumMod val="65000"/>
                    <a:lumOff val="35000"/>
                  </a:schemeClr>
                </a:solidFill>
                <a:cs typeface="Helvetica Neue Light"/>
              </a:rPr>
              <a:t>Code </a:t>
            </a:r>
            <a:r>
              <a:rPr lang="en-US" sz="2133" dirty="0" err="1">
                <a:solidFill>
                  <a:schemeClr val="tx1">
                    <a:lumMod val="65000"/>
                    <a:lumOff val="35000"/>
                  </a:schemeClr>
                </a:solidFill>
                <a:cs typeface="Helvetica Neue Light"/>
              </a:rPr>
              <a:t>Mavenization</a:t>
            </a:r>
            <a:r>
              <a:rPr lang="en-US" sz="2133" dirty="0">
                <a:solidFill>
                  <a:schemeClr val="tx1">
                    <a:lumMod val="65000"/>
                    <a:lumOff val="35000"/>
                  </a:schemeClr>
                </a:solidFill>
                <a:cs typeface="Helvetica Neue Light"/>
              </a:rPr>
              <a:t> for all LMS projects</a:t>
            </a:r>
          </a:p>
          <a:p>
            <a:pPr marL="304792" indent="-304792">
              <a:buFont typeface="+mj-lt"/>
              <a:buAutoNum type="arabicPeriod"/>
            </a:pPr>
            <a:r>
              <a:rPr lang="en-US" sz="2133" dirty="0">
                <a:solidFill>
                  <a:schemeClr val="tx1">
                    <a:lumMod val="65000"/>
                    <a:lumOff val="35000"/>
                  </a:schemeClr>
                </a:solidFill>
                <a:cs typeface="Helvetica Neue Light"/>
              </a:rPr>
              <a:t>Start creating production environment for LMS</a:t>
            </a:r>
          </a:p>
          <a:p>
            <a:pPr marL="304792" indent="-304792">
              <a:buFont typeface="+mj-lt"/>
              <a:buAutoNum type="arabicPeriod"/>
            </a:pPr>
            <a:r>
              <a:rPr lang="en-US" sz="2133" dirty="0">
                <a:solidFill>
                  <a:schemeClr val="tx1">
                    <a:lumMod val="65000"/>
                    <a:lumOff val="35000"/>
                  </a:schemeClr>
                </a:solidFill>
                <a:cs typeface="Helvetica Neue Light"/>
              </a:rPr>
              <a:t>Teams start branching merging on new </a:t>
            </a:r>
            <a:r>
              <a:rPr lang="en-US" sz="2133" dirty="0" err="1">
                <a:solidFill>
                  <a:schemeClr val="tx1">
                    <a:lumMod val="65000"/>
                    <a:lumOff val="35000"/>
                  </a:schemeClr>
                </a:solidFill>
                <a:cs typeface="Helvetica Neue Light"/>
              </a:rPr>
              <a:t>Git</a:t>
            </a:r>
            <a:r>
              <a:rPr lang="en-US" sz="2133" dirty="0">
                <a:solidFill>
                  <a:schemeClr val="tx1">
                    <a:lumMod val="65000"/>
                    <a:lumOff val="35000"/>
                  </a:schemeClr>
                </a:solidFill>
                <a:cs typeface="Helvetica Neue Light"/>
              </a:rPr>
              <a:t> environment</a:t>
            </a:r>
          </a:p>
          <a:p>
            <a:pPr marL="304792" indent="-304792">
              <a:buFont typeface="+mj-lt"/>
              <a:buAutoNum type="arabicPeriod"/>
            </a:pPr>
            <a:r>
              <a:rPr lang="en-US" sz="2133" dirty="0">
                <a:solidFill>
                  <a:schemeClr val="tx1">
                    <a:lumMod val="65000"/>
                    <a:lumOff val="35000"/>
                  </a:schemeClr>
                </a:solidFill>
                <a:cs typeface="Helvetica Neue Light"/>
              </a:rPr>
              <a:t>Jenkins implementation for Automated builds</a:t>
            </a:r>
          </a:p>
          <a:p>
            <a:pPr marL="304792" indent="-304792">
              <a:buFont typeface="+mj-lt"/>
              <a:buAutoNum type="arabicPeriod"/>
            </a:pPr>
            <a:r>
              <a:rPr lang="en-US" sz="2133" dirty="0">
                <a:solidFill>
                  <a:schemeClr val="tx1">
                    <a:lumMod val="65000"/>
                    <a:lumOff val="35000"/>
                  </a:schemeClr>
                </a:solidFill>
                <a:cs typeface="Helvetica Neue Light"/>
              </a:rPr>
              <a:t>Teams start managing process in Jira</a:t>
            </a:r>
          </a:p>
          <a:p>
            <a:pPr marL="304792" indent="-304792">
              <a:buFont typeface="+mj-lt"/>
              <a:buAutoNum type="arabicPeriod"/>
            </a:pPr>
            <a:r>
              <a:rPr lang="en-US" sz="2133" dirty="0">
                <a:solidFill>
                  <a:schemeClr val="tx1">
                    <a:lumMod val="65000"/>
                    <a:lumOff val="35000"/>
                  </a:schemeClr>
                </a:solidFill>
                <a:cs typeface="Helvetica Neue Light"/>
              </a:rPr>
              <a:t>First bunch of test automation should be ready</a:t>
            </a:r>
          </a:p>
          <a:p>
            <a:pPr marL="304792" indent="-304792">
              <a:buFont typeface="+mj-lt"/>
              <a:buAutoNum type="arabicPeriod"/>
            </a:pPr>
            <a:r>
              <a:rPr lang="en-US" sz="2133" dirty="0">
                <a:solidFill>
                  <a:schemeClr val="tx1">
                    <a:lumMod val="65000"/>
                    <a:lumOff val="35000"/>
                  </a:schemeClr>
                </a:solidFill>
                <a:cs typeface="Helvetica Neue Light"/>
              </a:rPr>
              <a:t>Mobile integration in newly created Automation framework</a:t>
            </a:r>
          </a:p>
          <a:p>
            <a:pPr marL="304792" indent="-304792">
              <a:buFont typeface="+mj-lt"/>
              <a:buAutoNum type="arabicPeriod"/>
            </a:pPr>
            <a:r>
              <a:rPr lang="en-US" sz="2133" dirty="0">
                <a:solidFill>
                  <a:schemeClr val="tx1">
                    <a:lumMod val="65000"/>
                    <a:lumOff val="35000"/>
                  </a:schemeClr>
                </a:solidFill>
                <a:cs typeface="Helvetica Neue Light"/>
              </a:rPr>
              <a:t>Teams should start working on 10% code coverage</a:t>
            </a:r>
          </a:p>
          <a:p>
            <a:pPr marL="304792" indent="-304792">
              <a:buFont typeface="+mj-lt"/>
              <a:buAutoNum type="arabicPeriod"/>
            </a:pPr>
            <a:r>
              <a:rPr lang="en-US" sz="2133" dirty="0">
                <a:solidFill>
                  <a:schemeClr val="tx1">
                    <a:lumMod val="65000"/>
                    <a:lumOff val="35000"/>
                  </a:schemeClr>
                </a:solidFill>
                <a:cs typeface="Helvetica Neue Light"/>
              </a:rPr>
              <a:t>Implementation of neat coding practices.</a:t>
            </a:r>
          </a:p>
          <a:p>
            <a:pPr marL="304792" indent="-304792">
              <a:buFont typeface="+mj-lt"/>
              <a:buAutoNum type="arabicPeriod"/>
            </a:pPr>
            <a:r>
              <a:rPr lang="en-US" sz="2133" dirty="0">
                <a:solidFill>
                  <a:schemeClr val="tx1">
                    <a:lumMod val="65000"/>
                    <a:lumOff val="35000"/>
                  </a:schemeClr>
                </a:solidFill>
                <a:cs typeface="Helvetica Neue Light"/>
              </a:rPr>
              <a:t>………. More to come</a:t>
            </a:r>
          </a:p>
          <a:p>
            <a:pPr marL="304792" indent="-304792">
              <a:buFont typeface="+mj-lt"/>
              <a:buAutoNum type="arabicPeriod"/>
            </a:pPr>
            <a:endParaRPr lang="en-US" sz="2133" dirty="0">
              <a:solidFill>
                <a:schemeClr val="tx1">
                  <a:lumMod val="65000"/>
                  <a:lumOff val="35000"/>
                </a:schemeClr>
              </a:solidFill>
              <a:cs typeface="Helvetica Neue Ligh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0336-0C6B-421C-9BF4-F56F00BE32F4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1074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07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743969" y="2422205"/>
            <a:ext cx="2700415" cy="177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dirty="0">
                <a:solidFill>
                  <a:schemeClr val="accent4">
                    <a:lumMod val="60000"/>
                    <a:lumOff val="40000"/>
                  </a:schemeClr>
                </a:solidFill>
                <a:latin typeface="Helvetica Neue UltraLight"/>
                <a:cs typeface="Helvetica Neue UltraLight"/>
              </a:rPr>
              <a:t>Thank You!</a:t>
            </a:r>
          </a:p>
          <a:p>
            <a:pPr algn="ctr"/>
            <a:endParaRPr lang="en-US" sz="2400" i="1" dirty="0">
              <a:solidFill>
                <a:srgbClr val="969195"/>
              </a:solidFill>
              <a:latin typeface="Georgia"/>
              <a:cs typeface="Georgia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38240" y="3203156"/>
            <a:ext cx="199851" cy="20202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859" y="6179539"/>
            <a:ext cx="11772787" cy="3160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38607" y="5663300"/>
            <a:ext cx="1756716" cy="57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1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lum bright="70000" contrast="-70000"/>
            <a:alphaModFix amt="7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87729" y="1512723"/>
            <a:ext cx="4097867" cy="40978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5859" y="6179539"/>
            <a:ext cx="11772787" cy="3160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0"/>
            <a:ext cx="11415939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>
                <a:solidFill>
                  <a:srgbClr val="969195"/>
                </a:solidFill>
                <a:latin typeface="+mj-lt"/>
                <a:cs typeface="Helvetica Neue UltraLight"/>
              </a:rPr>
              <a:t>Agile </a:t>
            </a:r>
            <a:r>
              <a:rPr lang="en-US" sz="4267" dirty="0" err="1">
                <a:solidFill>
                  <a:srgbClr val="969195"/>
                </a:solidFill>
                <a:latin typeface="+mj-lt"/>
                <a:cs typeface="Helvetica Neue UltraLight"/>
              </a:rPr>
              <a:t>Devops</a:t>
            </a:r>
            <a:r>
              <a:rPr lang="en-US" sz="4267" dirty="0">
                <a:solidFill>
                  <a:srgbClr val="969195"/>
                </a:solidFill>
                <a:latin typeface="+mj-lt"/>
                <a:cs typeface="Helvetica Neue UltraLight"/>
              </a:rPr>
              <a:t> Coaching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9554" y="944798"/>
            <a:ext cx="11196831" cy="59441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189" indent="-457189">
              <a:spcBef>
                <a:spcPts val="533"/>
              </a:spcBef>
              <a:buFont typeface="+mj-lt"/>
              <a:buAutoNum type="arabicPeriod"/>
              <a:defRPr sz="1800"/>
            </a:pPr>
            <a:r>
              <a:rPr lang="en-IN" sz="2133" dirty="0"/>
              <a:t>Tools Recommended to Finalized (GIT (VCS), Bit Bucket (Source Code repository),Jira (Process Management Tool), Maven (Build Tool), Jenkin (CI Tool), Nexus (Artefacts Management Tool), </a:t>
            </a:r>
            <a:r>
              <a:rPr lang="en-IN" sz="2133" dirty="0" err="1"/>
              <a:t>Jacoco</a:t>
            </a:r>
            <a:r>
              <a:rPr lang="en-IN" sz="2133" dirty="0"/>
              <a:t> (Code Coverage  Tool), Slack (Communication Tool))</a:t>
            </a:r>
          </a:p>
          <a:p>
            <a:pPr marL="457189" indent="-457189">
              <a:spcBef>
                <a:spcPts val="533"/>
              </a:spcBef>
              <a:buFont typeface="+mj-lt"/>
              <a:buAutoNum type="arabicPeriod"/>
              <a:defRPr sz="1800"/>
            </a:pPr>
            <a:r>
              <a:rPr lang="en-IN" sz="2133" dirty="0" err="1"/>
              <a:t>Devops</a:t>
            </a:r>
            <a:r>
              <a:rPr lang="en-IN" sz="2133" dirty="0"/>
              <a:t> process pipeline is defined and documented. Shared with </a:t>
            </a:r>
            <a:r>
              <a:rPr lang="en-IN" sz="2133" dirty="0" err="1"/>
              <a:t>Devops</a:t>
            </a:r>
            <a:r>
              <a:rPr lang="en-IN" sz="2133" dirty="0"/>
              <a:t> Team &amp; </a:t>
            </a:r>
            <a:r>
              <a:rPr lang="en-IN" sz="2133" dirty="0" err="1"/>
              <a:t>Richa</a:t>
            </a:r>
            <a:r>
              <a:rPr lang="en-IN" sz="2133" dirty="0"/>
              <a:t>.</a:t>
            </a:r>
          </a:p>
          <a:p>
            <a:pPr marL="457189" indent="-457189">
              <a:spcBef>
                <a:spcPts val="533"/>
              </a:spcBef>
              <a:buFont typeface="+mj-lt"/>
              <a:buAutoNum type="arabicPeriod"/>
              <a:defRPr sz="1800"/>
            </a:pPr>
            <a:r>
              <a:rPr lang="en-IN" sz="2133" dirty="0"/>
              <a:t>GIT is in place for </a:t>
            </a:r>
            <a:r>
              <a:rPr lang="en-IN" sz="2133" dirty="0" err="1"/>
              <a:t>devops</a:t>
            </a:r>
            <a:r>
              <a:rPr lang="en-IN" sz="2133" dirty="0"/>
              <a:t> team to Play</a:t>
            </a:r>
          </a:p>
          <a:p>
            <a:pPr marL="457189" indent="-457189">
              <a:spcBef>
                <a:spcPts val="533"/>
              </a:spcBef>
              <a:buFont typeface="+mj-lt"/>
              <a:buAutoNum type="arabicPeriod"/>
              <a:defRPr sz="1800"/>
            </a:pPr>
            <a:r>
              <a:rPr lang="en-IN" sz="2133" dirty="0"/>
              <a:t>Source Code migration from CVS to Git with history is completed</a:t>
            </a:r>
          </a:p>
          <a:p>
            <a:pPr marL="457189" indent="-457189">
              <a:spcBef>
                <a:spcPts val="533"/>
              </a:spcBef>
              <a:buFont typeface="+mj-lt"/>
              <a:buAutoNum type="arabicPeriod"/>
              <a:defRPr sz="1800"/>
            </a:pPr>
            <a:r>
              <a:rPr lang="en-IN" sz="2133" dirty="0"/>
              <a:t>Jenkins is installed and tested with DGE scheduler.</a:t>
            </a:r>
          </a:p>
          <a:p>
            <a:pPr marL="457189" indent="-457189">
              <a:spcBef>
                <a:spcPts val="533"/>
              </a:spcBef>
              <a:buFont typeface="+mj-lt"/>
              <a:buAutoNum type="arabicPeriod"/>
              <a:defRPr sz="1800"/>
            </a:pPr>
            <a:r>
              <a:rPr lang="en-IN" sz="2133" dirty="0"/>
              <a:t>Jira is in Place</a:t>
            </a:r>
          </a:p>
          <a:p>
            <a:pPr marL="457189" indent="-457189">
              <a:spcBef>
                <a:spcPts val="533"/>
              </a:spcBef>
              <a:buFont typeface="+mj-lt"/>
              <a:buAutoNum type="arabicPeriod"/>
              <a:defRPr sz="1800"/>
            </a:pPr>
            <a:r>
              <a:rPr lang="en-IN" sz="2133" dirty="0"/>
              <a:t>Slack is installed and integrated with Jira.</a:t>
            </a:r>
          </a:p>
          <a:p>
            <a:pPr marL="457189" indent="-457189">
              <a:spcBef>
                <a:spcPts val="533"/>
              </a:spcBef>
              <a:buFont typeface="+mj-lt"/>
              <a:buAutoNum type="arabicPeriod"/>
              <a:defRPr sz="1800"/>
            </a:pPr>
            <a:r>
              <a:rPr lang="en-IN" sz="2133" dirty="0" err="1"/>
              <a:t>Gitlab</a:t>
            </a:r>
            <a:r>
              <a:rPr lang="en-IN" sz="2133" dirty="0"/>
              <a:t> &amp; </a:t>
            </a:r>
            <a:r>
              <a:rPr lang="en-IN" sz="2133" dirty="0" err="1"/>
              <a:t>Bitbucket</a:t>
            </a:r>
            <a:r>
              <a:rPr lang="en-IN" sz="2133" dirty="0"/>
              <a:t> environment is in place for </a:t>
            </a:r>
            <a:r>
              <a:rPr lang="en-IN" sz="2133" dirty="0" err="1"/>
              <a:t>devops</a:t>
            </a:r>
            <a:r>
              <a:rPr lang="en-IN" sz="2133" dirty="0"/>
              <a:t> team to play</a:t>
            </a:r>
          </a:p>
          <a:p>
            <a:pPr marL="457189" indent="-457189">
              <a:spcBef>
                <a:spcPts val="533"/>
              </a:spcBef>
              <a:buFont typeface="+mj-lt"/>
              <a:buAutoNum type="arabicPeriod"/>
              <a:defRPr sz="1800"/>
            </a:pPr>
            <a:r>
              <a:rPr lang="en-IN" sz="2133" dirty="0" err="1"/>
              <a:t>Gitlab</a:t>
            </a:r>
            <a:r>
              <a:rPr lang="en-IN" sz="2133" dirty="0"/>
              <a:t> &amp; Jira integration is tested with smart commits. (This integration available with a paid Jira plugin) </a:t>
            </a:r>
          </a:p>
          <a:p>
            <a:pPr marL="457189" indent="-457189">
              <a:spcBef>
                <a:spcPts val="533"/>
              </a:spcBef>
              <a:buFont typeface="+mj-lt"/>
              <a:buAutoNum type="arabicPeriod"/>
              <a:defRPr sz="1800"/>
            </a:pPr>
            <a:r>
              <a:rPr lang="en-IN" sz="2133" dirty="0" err="1"/>
              <a:t>Bitbucket</a:t>
            </a:r>
            <a:r>
              <a:rPr lang="en-IN" sz="2133" dirty="0"/>
              <a:t> &amp; Jira integration is tested with smart commits.</a:t>
            </a:r>
          </a:p>
          <a:p>
            <a:pPr marL="457189" indent="-457189">
              <a:spcBef>
                <a:spcPts val="533"/>
              </a:spcBef>
              <a:buFont typeface="+mj-lt"/>
              <a:buAutoNum type="arabicPeriod"/>
              <a:defRPr sz="1800"/>
            </a:pPr>
            <a:endParaRPr lang="en-IN" sz="2133" dirty="0"/>
          </a:p>
          <a:p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cs typeface="Helvetica Neue Light"/>
            </a:endParaRPr>
          </a:p>
          <a:p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cs typeface="Helvetica Neue Light"/>
            </a:endParaRPr>
          </a:p>
          <a:p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cs typeface="Helvetica Neue Ligh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0336-0C6B-421C-9BF4-F56F00BE32F4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2590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lum bright="70000" contrast="-70000"/>
            <a:alphaModFix amt="7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87729" y="1512723"/>
            <a:ext cx="4097867" cy="40978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5859" y="6179539"/>
            <a:ext cx="11772787" cy="3160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67711"/>
            <a:ext cx="11415939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>
                <a:solidFill>
                  <a:srgbClr val="969195"/>
                </a:solidFill>
                <a:latin typeface="+mj-lt"/>
                <a:cs typeface="Helvetica Neue UltraLight"/>
              </a:rPr>
              <a:t>Agile Technical Coaching (Software Craftsmanship)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9554" y="980869"/>
            <a:ext cx="11196831" cy="5128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189" indent="-457189">
              <a:spcBef>
                <a:spcPts val="533"/>
              </a:spcBef>
              <a:buFont typeface="+mj-lt"/>
              <a:buAutoNum type="arabicPeriod"/>
              <a:defRPr sz="1800"/>
            </a:pPr>
            <a:r>
              <a:rPr lang="en-US" sz="2133" dirty="0">
                <a:solidFill>
                  <a:schemeClr val="tx1">
                    <a:lumMod val="65000"/>
                    <a:lumOff val="35000"/>
                  </a:schemeClr>
                </a:solidFill>
                <a:cs typeface="Helvetica Neue Light"/>
              </a:rPr>
              <a:t>Unit testing Tools Finalized (J-Unit, </a:t>
            </a:r>
            <a:r>
              <a:rPr lang="en-US" sz="2133" dirty="0" err="1">
                <a:solidFill>
                  <a:schemeClr val="tx1">
                    <a:lumMod val="65000"/>
                    <a:lumOff val="35000"/>
                  </a:schemeClr>
                </a:solidFill>
                <a:cs typeface="Helvetica Neue Light"/>
              </a:rPr>
              <a:t>Mockito</a:t>
            </a:r>
            <a:r>
              <a:rPr lang="en-US" sz="2133" dirty="0">
                <a:solidFill>
                  <a:schemeClr val="tx1">
                    <a:lumMod val="65000"/>
                    <a:lumOff val="35000"/>
                  </a:schemeClr>
                </a:solidFill>
                <a:cs typeface="Helvetica Neue Light"/>
              </a:rPr>
              <a:t> &amp; </a:t>
            </a:r>
            <a:r>
              <a:rPr lang="en-US" sz="2133" dirty="0" err="1">
                <a:solidFill>
                  <a:schemeClr val="tx1">
                    <a:lumMod val="65000"/>
                    <a:lumOff val="35000"/>
                  </a:schemeClr>
                </a:solidFill>
                <a:cs typeface="Helvetica Neue Light"/>
              </a:rPr>
              <a:t>PowerMock</a:t>
            </a:r>
            <a:r>
              <a:rPr lang="en-US" sz="2133" dirty="0">
                <a:solidFill>
                  <a:schemeClr val="tx1">
                    <a:lumMod val="65000"/>
                    <a:lumOff val="35000"/>
                  </a:schemeClr>
                </a:solidFill>
                <a:cs typeface="Helvetica Neue Light"/>
              </a:rPr>
              <a:t>)</a:t>
            </a:r>
          </a:p>
          <a:p>
            <a:pPr marL="457189" indent="-457189">
              <a:spcBef>
                <a:spcPts val="533"/>
              </a:spcBef>
              <a:buFont typeface="+mj-lt"/>
              <a:buAutoNum type="arabicPeriod"/>
              <a:defRPr sz="1800"/>
            </a:pPr>
            <a:r>
              <a:rPr lang="en-US" sz="2133" dirty="0">
                <a:solidFill>
                  <a:schemeClr val="tx1">
                    <a:lumMod val="65000"/>
                    <a:lumOff val="35000"/>
                  </a:schemeClr>
                </a:solidFill>
                <a:cs typeface="Helvetica Neue Light"/>
              </a:rPr>
              <a:t>Training completed to both the Scrum teams for all tools (14)</a:t>
            </a:r>
          </a:p>
          <a:p>
            <a:pPr marL="457189" indent="-457189">
              <a:spcBef>
                <a:spcPts val="533"/>
              </a:spcBef>
              <a:buFont typeface="+mj-lt"/>
              <a:buAutoNum type="arabicPeriod"/>
              <a:defRPr sz="1800"/>
            </a:pPr>
            <a:r>
              <a:rPr lang="en-US" sz="2133" dirty="0">
                <a:solidFill>
                  <a:schemeClr val="tx1">
                    <a:lumMod val="65000"/>
                    <a:lumOff val="35000"/>
                  </a:schemeClr>
                </a:solidFill>
                <a:cs typeface="Helvetica Neue Light"/>
              </a:rPr>
              <a:t>Team has started writing Unit test cases on local machines.</a:t>
            </a:r>
          </a:p>
          <a:p>
            <a:pPr marL="457189" indent="-457189">
              <a:spcBef>
                <a:spcPts val="533"/>
              </a:spcBef>
              <a:buFont typeface="+mj-lt"/>
              <a:buAutoNum type="arabicPeriod"/>
              <a:defRPr sz="1800"/>
            </a:pPr>
            <a:r>
              <a:rPr lang="en-US" sz="2133" dirty="0">
                <a:solidFill>
                  <a:schemeClr val="tx1">
                    <a:lumMod val="65000"/>
                    <a:lumOff val="35000"/>
                  </a:schemeClr>
                </a:solidFill>
                <a:cs typeface="Helvetica Neue Light"/>
              </a:rPr>
              <a:t>Basic Clean Coding practice sessions </a:t>
            </a:r>
          </a:p>
          <a:p>
            <a:pPr marL="457189" indent="-457189">
              <a:spcBef>
                <a:spcPts val="533"/>
              </a:spcBef>
              <a:buFont typeface="+mj-lt"/>
              <a:buAutoNum type="arabicPeriod"/>
              <a:defRPr sz="1800"/>
            </a:pPr>
            <a:r>
              <a:rPr lang="en-US" sz="2133" dirty="0">
                <a:solidFill>
                  <a:schemeClr val="tx1">
                    <a:lumMod val="65000"/>
                    <a:lumOff val="35000"/>
                  </a:schemeClr>
                </a:solidFill>
                <a:cs typeface="Helvetica Neue Light"/>
              </a:rPr>
              <a:t>Draw game engine is </a:t>
            </a:r>
            <a:r>
              <a:rPr lang="en-US" sz="2133" dirty="0" err="1">
                <a:solidFill>
                  <a:schemeClr val="tx1">
                    <a:lumMod val="65000"/>
                    <a:lumOff val="35000"/>
                  </a:schemeClr>
                </a:solidFill>
                <a:cs typeface="Helvetica Neue Light"/>
              </a:rPr>
              <a:t>Mavenized</a:t>
            </a:r>
            <a:r>
              <a:rPr lang="en-US" sz="2133" dirty="0">
                <a:solidFill>
                  <a:schemeClr val="tx1">
                    <a:lumMod val="65000"/>
                    <a:lumOff val="35000"/>
                  </a:schemeClr>
                </a:solidFill>
                <a:cs typeface="Helvetica Neue Light"/>
              </a:rPr>
              <a:t> (KT need to be shared with the team)</a:t>
            </a:r>
          </a:p>
          <a:p>
            <a:pPr marL="457189" indent="-457189">
              <a:spcBef>
                <a:spcPts val="533"/>
              </a:spcBef>
              <a:buFont typeface="+mj-lt"/>
              <a:buAutoNum type="arabicPeriod"/>
              <a:defRPr sz="1800"/>
            </a:pPr>
            <a:r>
              <a:rPr lang="en-US" sz="2133" dirty="0">
                <a:solidFill>
                  <a:schemeClr val="tx1">
                    <a:lumMod val="65000"/>
                    <a:lumOff val="35000"/>
                  </a:schemeClr>
                </a:solidFill>
                <a:cs typeface="Helvetica Neue Light"/>
              </a:rPr>
              <a:t>Code restructuring POC for Draw game engine is completed</a:t>
            </a:r>
          </a:p>
          <a:p>
            <a:pPr marL="457189" indent="-457189">
              <a:spcBef>
                <a:spcPts val="533"/>
              </a:spcBef>
              <a:buFont typeface="+mj-lt"/>
              <a:buAutoNum type="arabicPeriod"/>
              <a:defRPr sz="1800"/>
            </a:pPr>
            <a:r>
              <a:rPr lang="en-US" sz="2133" dirty="0" err="1">
                <a:solidFill>
                  <a:schemeClr val="tx1">
                    <a:lumMod val="65000"/>
                    <a:lumOff val="35000"/>
                  </a:schemeClr>
                </a:solidFill>
                <a:cs typeface="Helvetica Neue Light"/>
              </a:rPr>
              <a:t>Git</a:t>
            </a:r>
            <a:r>
              <a:rPr lang="en-US" sz="2133" dirty="0">
                <a:solidFill>
                  <a:schemeClr val="tx1">
                    <a:lumMod val="65000"/>
                    <a:lumOff val="35000"/>
                  </a:schemeClr>
                </a:solidFill>
                <a:cs typeface="Helvetica Neue Light"/>
              </a:rPr>
              <a:t> Sessions has been given to the both Scrum teams</a:t>
            </a:r>
          </a:p>
          <a:p>
            <a:pPr marL="457189" indent="-457189">
              <a:spcBef>
                <a:spcPts val="533"/>
              </a:spcBef>
              <a:buFont typeface="+mj-lt"/>
              <a:buAutoNum type="arabicPeriod"/>
              <a:defRPr sz="1800"/>
            </a:pPr>
            <a:r>
              <a:rPr lang="en-US" sz="2133" dirty="0">
                <a:solidFill>
                  <a:schemeClr val="tx1">
                    <a:lumMod val="65000"/>
                    <a:lumOff val="35000"/>
                  </a:schemeClr>
                </a:solidFill>
                <a:cs typeface="Helvetica Neue Light"/>
              </a:rPr>
              <a:t>Recommendation is for start removing Redundant code sitting in code base.</a:t>
            </a:r>
          </a:p>
          <a:p>
            <a:pPr>
              <a:spcBef>
                <a:spcPts val="533"/>
              </a:spcBef>
              <a:defRPr sz="1800"/>
            </a:pPr>
            <a:endParaRPr lang="en-US" sz="2133" dirty="0">
              <a:solidFill>
                <a:schemeClr val="tx1">
                  <a:lumMod val="65000"/>
                  <a:lumOff val="35000"/>
                </a:schemeClr>
              </a:solidFill>
              <a:cs typeface="Helvetica Neue Light"/>
            </a:endParaRPr>
          </a:p>
          <a:p>
            <a:pPr marL="457189" indent="-457189">
              <a:spcBef>
                <a:spcPts val="533"/>
              </a:spcBef>
              <a:buFont typeface="+mj-lt"/>
              <a:buAutoNum type="arabicPeriod"/>
              <a:defRPr sz="1800"/>
            </a:pPr>
            <a:endParaRPr lang="en-US" sz="2133" dirty="0">
              <a:solidFill>
                <a:schemeClr val="tx1">
                  <a:lumMod val="65000"/>
                  <a:lumOff val="35000"/>
                </a:schemeClr>
              </a:solidFill>
              <a:cs typeface="Helvetica Neue Light"/>
            </a:endParaRPr>
          </a:p>
          <a:p>
            <a:pPr marL="457189" indent="-457189">
              <a:spcBef>
                <a:spcPts val="533"/>
              </a:spcBef>
              <a:buFont typeface="+mj-lt"/>
              <a:buAutoNum type="arabicPeriod"/>
              <a:defRPr sz="1800"/>
            </a:pPr>
            <a:endParaRPr lang="en-US" sz="2133" dirty="0">
              <a:solidFill>
                <a:schemeClr val="tx1">
                  <a:lumMod val="65000"/>
                  <a:lumOff val="35000"/>
                </a:schemeClr>
              </a:solidFill>
              <a:cs typeface="Helvetica Neue Light"/>
            </a:endParaRPr>
          </a:p>
          <a:p>
            <a:pPr marL="457189" indent="-457189">
              <a:spcBef>
                <a:spcPts val="533"/>
              </a:spcBef>
              <a:buFont typeface="+mj-lt"/>
              <a:buAutoNum type="arabicPeriod"/>
              <a:defRPr sz="1800"/>
            </a:pPr>
            <a:endParaRPr lang="en-US" sz="2133" dirty="0">
              <a:solidFill>
                <a:schemeClr val="tx1">
                  <a:lumMod val="65000"/>
                  <a:lumOff val="35000"/>
                </a:schemeClr>
              </a:solidFill>
              <a:cs typeface="Helvetica Neue Light"/>
            </a:endParaRPr>
          </a:p>
          <a:p>
            <a:pPr>
              <a:spcBef>
                <a:spcPts val="533"/>
              </a:spcBef>
              <a:defRPr sz="1800"/>
            </a:pPr>
            <a:endParaRPr lang="en-US" sz="2133" dirty="0">
              <a:solidFill>
                <a:schemeClr val="tx1">
                  <a:lumMod val="65000"/>
                  <a:lumOff val="35000"/>
                </a:schemeClr>
              </a:solidFill>
              <a:cs typeface="Helvetica Neue Ligh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0336-0C6B-421C-9BF4-F56F00BE32F4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092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74948" y="1794295"/>
          <a:ext cx="8078705" cy="18965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5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5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5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5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5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IN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Team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J-Unit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Mockito</a:t>
                      </a:r>
                      <a:endParaRPr lang="en-IN" sz="1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PowerMock</a:t>
                      </a:r>
                      <a:endParaRPr lang="en-IN" sz="1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880">
                <a:tc>
                  <a:txBody>
                    <a:bodyPr/>
                    <a:lstStyle/>
                    <a:p>
                      <a:pPr algn="l"/>
                      <a:r>
                        <a:rPr lang="en-IN" sz="1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Genesis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Anuj</a:t>
                      </a:r>
                    </a:p>
                    <a:p>
                      <a:pPr algn="l"/>
                      <a:r>
                        <a:rPr lang="en-IN" sz="1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GMG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Amit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Amit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l"/>
                      <a:endParaRPr lang="en-IN" sz="1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80">
                <a:tc>
                  <a:txBody>
                    <a:bodyPr/>
                    <a:lstStyle/>
                    <a:p>
                      <a:pPr algn="l"/>
                      <a:r>
                        <a:rPr lang="en-IN" sz="1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Bruisers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Rishi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Rishi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l"/>
                      <a:endParaRPr lang="en-IN" sz="1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GK</a:t>
                      </a:r>
                    </a:p>
                    <a:p>
                      <a:pPr algn="l"/>
                      <a:r>
                        <a:rPr lang="en-IN" sz="1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Nikhil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9013"/>
            <a:ext cx="11415939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>
                <a:solidFill>
                  <a:srgbClr val="969195"/>
                </a:solidFill>
                <a:latin typeface="+mj-lt"/>
                <a:cs typeface="Helvetica Neue UltraLight"/>
              </a:rPr>
              <a:t>Technical Champions (Software Craftsmanship)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5859" y="6179539"/>
            <a:ext cx="11772787" cy="31608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0336-0C6B-421C-9BF4-F56F00BE32F4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4550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lum bright="70000" contrast="-70000"/>
            <a:alphaModFix amt="7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87729" y="1512723"/>
            <a:ext cx="4097867" cy="40978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5859" y="6179539"/>
            <a:ext cx="11772787" cy="3160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88722"/>
            <a:ext cx="11415939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>
                <a:solidFill>
                  <a:srgbClr val="969195"/>
                </a:solidFill>
                <a:latin typeface="+mj-lt"/>
                <a:cs typeface="Helvetica Neue UltraLight"/>
              </a:rPr>
              <a:t>Agile Technical Coaching – Test Automation  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9554" y="1017154"/>
            <a:ext cx="11196831" cy="70981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spcBef>
                <a:spcPts val="400"/>
              </a:spcBef>
              <a:buFont typeface="+mj-lt"/>
              <a:buAutoNum type="arabicPeriod"/>
              <a:defRPr sz="1600"/>
            </a:lvl1pPr>
          </a:lstStyle>
          <a:p>
            <a:r>
              <a:rPr lang="en-IN" sz="2133" dirty="0"/>
              <a:t>Tools Finalized (Cucumber, Selenium, APPIUM, Maven, Jenkins, GIT)</a:t>
            </a:r>
          </a:p>
          <a:p>
            <a:r>
              <a:rPr lang="en-IN" sz="2133" dirty="0"/>
              <a:t>Training Provided on Cucumber, Selenium, Maven, Jenkins</a:t>
            </a:r>
          </a:p>
          <a:p>
            <a:r>
              <a:rPr lang="en-IN" sz="2133" dirty="0"/>
              <a:t>Team already have some knowledge on Selenium &amp; APPIUM</a:t>
            </a:r>
          </a:p>
          <a:p>
            <a:r>
              <a:rPr lang="en-IN" sz="2133" dirty="0"/>
              <a:t>We analysed existing framework and recommended to use some modules of it for the new framework.</a:t>
            </a:r>
          </a:p>
          <a:p>
            <a:r>
              <a:rPr lang="en-IN" sz="2133" dirty="0"/>
              <a:t>Frame work for web based application is in place (Using Page object model) </a:t>
            </a:r>
          </a:p>
          <a:p>
            <a:r>
              <a:rPr lang="en-IN" sz="2133" dirty="0"/>
              <a:t>Team identified “DG Games lucky number”, “DG Games 6/42” &amp; “DG Games 12/24” as important modules to start automation.</a:t>
            </a:r>
          </a:p>
          <a:p>
            <a:r>
              <a:rPr lang="en-IN" sz="2133" dirty="0"/>
              <a:t>Team has started writing feature files for above modules.</a:t>
            </a:r>
          </a:p>
          <a:p>
            <a:r>
              <a:rPr lang="en-IN" sz="2133" dirty="0"/>
              <a:t>Team also has started writing code to automate the feature files.</a:t>
            </a:r>
          </a:p>
          <a:p>
            <a:r>
              <a:rPr lang="en-IN" sz="2133" dirty="0"/>
              <a:t>Analysed Mobile automation framework and found it as not the right fit for current scenario.</a:t>
            </a:r>
          </a:p>
          <a:p>
            <a:r>
              <a:rPr lang="en-IN" sz="2133" dirty="0"/>
              <a:t>Based on current Mobile automation requirement we will enhance the newly created framework.</a:t>
            </a:r>
          </a:p>
          <a:p>
            <a:endParaRPr lang="en-IN" sz="2133" dirty="0"/>
          </a:p>
          <a:p>
            <a:endParaRPr lang="en-IN" sz="2133" dirty="0"/>
          </a:p>
          <a:p>
            <a:endParaRPr lang="en-US" sz="2133" dirty="0"/>
          </a:p>
          <a:p>
            <a:endParaRPr lang="en-US" sz="2133" dirty="0"/>
          </a:p>
          <a:p>
            <a:endParaRPr lang="en-US" sz="2133" dirty="0"/>
          </a:p>
          <a:p>
            <a:endParaRPr lang="en-US" sz="2133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0336-0C6B-421C-9BF4-F56F00BE32F4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2925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449584"/>
              </p:ext>
            </p:extLst>
          </p:nvPr>
        </p:nvGraphicFramePr>
        <p:xfrm>
          <a:off x="374948" y="1794295"/>
          <a:ext cx="11310187" cy="2184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5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5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5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5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5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5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157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IN" sz="1900" b="1" dirty="0"/>
                        <a:t>Project</a:t>
                      </a:r>
                      <a:r>
                        <a:rPr lang="en-IN" sz="1900" b="1" baseline="0" dirty="0"/>
                        <a:t> Team</a:t>
                      </a:r>
                      <a:endParaRPr lang="en-IN" sz="1900" b="1" dirty="0"/>
                    </a:p>
                  </a:txBody>
                  <a:tcPr marL="121920" marR="121920" marT="60960" marB="6096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Cucumber</a:t>
                      </a:r>
                      <a:endParaRPr lang="en-IN" sz="1900" b="1" dirty="0"/>
                    </a:p>
                  </a:txBody>
                  <a:tcPr marL="121920" marR="121920" marT="60960" marB="6096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Selenium</a:t>
                      </a:r>
                      <a:endParaRPr lang="en-IN" sz="1900" b="1" dirty="0"/>
                    </a:p>
                  </a:txBody>
                  <a:tcPr marL="121920" marR="121920" marT="60960" marB="6096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APPIUM</a:t>
                      </a:r>
                      <a:endParaRPr lang="en-IN" sz="1900" b="1" dirty="0"/>
                    </a:p>
                  </a:txBody>
                  <a:tcPr marL="121920" marR="121920" marT="60960" marB="6096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Maven</a:t>
                      </a:r>
                      <a:endParaRPr lang="en-IN" sz="1900" b="1" dirty="0"/>
                    </a:p>
                  </a:txBody>
                  <a:tcPr marL="121920" marR="121920" marT="60960" marB="6096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Jenkins</a:t>
                      </a:r>
                      <a:endParaRPr lang="en-IN" sz="1900" b="1" dirty="0"/>
                    </a:p>
                  </a:txBody>
                  <a:tcPr marL="121920" marR="121920" marT="60960" marB="6096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900" b="1" dirty="0"/>
                    </a:p>
                  </a:txBody>
                  <a:tcPr marL="121920" marR="121920" marT="60960" marB="6096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8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9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Nalini</a:t>
                      </a:r>
                      <a:endParaRPr lang="en-IN" sz="1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Amit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Amit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Shreya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Amit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l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l"/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l"/>
                      <a:r>
                        <a:rPr lang="en-IN" sz="1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Bruisers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l"/>
                      <a:endParaRPr lang="en-IN" sz="1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l"/>
                      <a:endParaRPr lang="en-IN" sz="1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l"/>
                      <a:endParaRPr lang="en-IN" sz="1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l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l"/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l"/>
                      <a:r>
                        <a:rPr lang="en-IN" sz="1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Genesis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l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l"/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8078927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9013"/>
            <a:ext cx="11415939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>
                <a:solidFill>
                  <a:srgbClr val="969195"/>
                </a:solidFill>
                <a:latin typeface="+mj-lt"/>
                <a:cs typeface="Helvetica Neue UltraLight"/>
              </a:rPr>
              <a:t>Technical Champions (Test Automation)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5859" y="6179539"/>
            <a:ext cx="11772787" cy="31608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0336-0C6B-421C-9BF4-F56F00BE32F4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9428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lum bright="70000" contrast="-70000"/>
            <a:alphaModFix amt="7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87729" y="1512723"/>
            <a:ext cx="4097867" cy="40978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5859" y="6179539"/>
            <a:ext cx="11772787" cy="3160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2159" y="57609"/>
            <a:ext cx="11415939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>
                <a:solidFill>
                  <a:srgbClr val="969195"/>
                </a:solidFill>
                <a:latin typeface="+mj-lt"/>
                <a:cs typeface="Helvetica Neue UltraLight"/>
              </a:rPr>
              <a:t>What Bothers Us (Technical)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2159" y="949523"/>
            <a:ext cx="11196831" cy="69851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04792" indent="-304792">
              <a:buFont typeface="+mj-lt"/>
              <a:buAutoNum type="arabicPeriod"/>
            </a:pPr>
            <a:r>
              <a:rPr lang="en-US" sz="2133" dirty="0">
                <a:solidFill>
                  <a:schemeClr val="tx1">
                    <a:lumMod val="65000"/>
                    <a:lumOff val="35000"/>
                  </a:schemeClr>
                </a:solidFill>
                <a:cs typeface="Helvetica Neue Light"/>
              </a:rPr>
              <a:t>Getting very less time with team as they are busy with there deliveries</a:t>
            </a:r>
          </a:p>
          <a:p>
            <a:pPr marL="304792" indent="-304792">
              <a:buFont typeface="+mj-lt"/>
              <a:buAutoNum type="arabicPeriod"/>
            </a:pPr>
            <a:r>
              <a:rPr lang="en-US" sz="2133" dirty="0">
                <a:solidFill>
                  <a:schemeClr val="tx1">
                    <a:lumMod val="65000"/>
                    <a:lumOff val="35000"/>
                  </a:schemeClr>
                </a:solidFill>
                <a:cs typeface="Helvetica Neue Light"/>
              </a:rPr>
              <a:t>Team is not getting enough time to practice, if they will not then they will not be able to learn.</a:t>
            </a:r>
          </a:p>
          <a:p>
            <a:pPr marL="304792" indent="-304792">
              <a:buFont typeface="+mj-lt"/>
              <a:buAutoNum type="arabicPeriod"/>
            </a:pPr>
            <a:r>
              <a:rPr lang="en-US" sz="2133" dirty="0">
                <a:solidFill>
                  <a:schemeClr val="tx1">
                    <a:lumMod val="65000"/>
                    <a:lumOff val="35000"/>
                  </a:schemeClr>
                </a:solidFill>
                <a:cs typeface="Helvetica Neue Light"/>
              </a:rPr>
              <a:t>Identification of critical modules to start automating is not happing on time</a:t>
            </a:r>
          </a:p>
          <a:p>
            <a:pPr marL="304792" indent="-304792">
              <a:buFont typeface="+mj-lt"/>
              <a:buAutoNum type="arabicPeriod"/>
            </a:pPr>
            <a:r>
              <a:rPr lang="en-US" sz="2133" dirty="0">
                <a:solidFill>
                  <a:schemeClr val="tx1">
                    <a:lumMod val="65000"/>
                    <a:lumOff val="35000"/>
                  </a:schemeClr>
                </a:solidFill>
                <a:cs typeface="Helvetica Neue Light"/>
              </a:rPr>
              <a:t>Test case review not happening in Genesis</a:t>
            </a:r>
          </a:p>
          <a:p>
            <a:pPr marL="304792" indent="-304792">
              <a:buFont typeface="+mj-lt"/>
              <a:buAutoNum type="arabicPeriod"/>
            </a:pPr>
            <a:r>
              <a:rPr lang="en-US" sz="2133" dirty="0">
                <a:solidFill>
                  <a:schemeClr val="tx1">
                    <a:lumMod val="65000"/>
                    <a:lumOff val="35000"/>
                  </a:schemeClr>
                </a:solidFill>
                <a:cs typeface="Helvetica Neue Light"/>
              </a:rPr>
              <a:t>Lack of experienced resources in teams</a:t>
            </a:r>
          </a:p>
          <a:p>
            <a:pPr marL="304792" indent="-304792">
              <a:buFont typeface="+mj-lt"/>
              <a:buAutoNum type="arabicPeriod"/>
            </a:pPr>
            <a:r>
              <a:rPr lang="en-US" sz="2133" dirty="0" err="1">
                <a:solidFill>
                  <a:schemeClr val="tx1">
                    <a:lumMod val="65000"/>
                    <a:lumOff val="35000"/>
                  </a:schemeClr>
                </a:solidFill>
                <a:cs typeface="Helvetica Neue Light"/>
              </a:rPr>
              <a:t>Devops</a:t>
            </a:r>
            <a:r>
              <a:rPr lang="en-US" sz="2133" dirty="0">
                <a:solidFill>
                  <a:schemeClr val="tx1">
                    <a:lumMod val="65000"/>
                    <a:lumOff val="35000"/>
                  </a:schemeClr>
                </a:solidFill>
                <a:cs typeface="Helvetica Neue Light"/>
              </a:rPr>
              <a:t> team wants </a:t>
            </a:r>
            <a:r>
              <a:rPr lang="en-US" sz="2133" dirty="0" err="1">
                <a:solidFill>
                  <a:schemeClr val="tx1">
                    <a:lumMod val="65000"/>
                    <a:lumOff val="35000"/>
                  </a:schemeClr>
                </a:solidFill>
                <a:cs typeface="Helvetica Neue Light"/>
              </a:rPr>
              <a:t>Xebia</a:t>
            </a:r>
            <a:r>
              <a:rPr lang="en-US" sz="2133" dirty="0">
                <a:solidFill>
                  <a:schemeClr val="tx1">
                    <a:lumMod val="65000"/>
                    <a:lumOff val="35000"/>
                  </a:schemeClr>
                </a:solidFill>
                <a:cs typeface="Helvetica Neue Light"/>
              </a:rPr>
              <a:t> to implement </a:t>
            </a:r>
            <a:r>
              <a:rPr lang="en-US" sz="2133" dirty="0" err="1">
                <a:solidFill>
                  <a:schemeClr val="tx1">
                    <a:lumMod val="65000"/>
                    <a:lumOff val="35000"/>
                  </a:schemeClr>
                </a:solidFill>
                <a:cs typeface="Helvetica Neue Light"/>
              </a:rPr>
              <a:t>devops</a:t>
            </a:r>
            <a:r>
              <a:rPr lang="en-US" sz="2133" dirty="0">
                <a:solidFill>
                  <a:schemeClr val="tx1">
                    <a:lumMod val="65000"/>
                    <a:lumOff val="35000"/>
                  </a:schemeClr>
                </a:solidFill>
                <a:cs typeface="Helvetica Neue Light"/>
              </a:rPr>
              <a:t> pipeline and document steps. </a:t>
            </a:r>
            <a:r>
              <a:rPr lang="en-US" sz="2133" dirty="0" err="1">
                <a:solidFill>
                  <a:schemeClr val="tx1">
                    <a:lumMod val="65000"/>
                    <a:lumOff val="35000"/>
                  </a:schemeClr>
                </a:solidFill>
                <a:cs typeface="Helvetica Neue Light"/>
              </a:rPr>
              <a:t>Xebia</a:t>
            </a:r>
            <a:r>
              <a:rPr lang="en-US" sz="2133" dirty="0">
                <a:solidFill>
                  <a:schemeClr val="tx1">
                    <a:lumMod val="65000"/>
                    <a:lumOff val="35000"/>
                  </a:schemeClr>
                </a:solidFill>
                <a:cs typeface="Helvetica Neue Light"/>
              </a:rPr>
              <a:t> would prefer if </a:t>
            </a:r>
            <a:r>
              <a:rPr lang="en-US" sz="2133" dirty="0" err="1">
                <a:solidFill>
                  <a:schemeClr val="tx1">
                    <a:lumMod val="65000"/>
                    <a:lumOff val="35000"/>
                  </a:schemeClr>
                </a:solidFill>
                <a:cs typeface="Helvetica Neue Light"/>
              </a:rPr>
              <a:t>Skilrock</a:t>
            </a:r>
            <a:r>
              <a:rPr lang="en-US" sz="2133" dirty="0">
                <a:solidFill>
                  <a:schemeClr val="tx1">
                    <a:lumMod val="65000"/>
                    <a:lumOff val="35000"/>
                  </a:schemeClr>
                </a:solidFill>
                <a:cs typeface="Helvetica Neue Light"/>
              </a:rPr>
              <a:t> </a:t>
            </a:r>
            <a:r>
              <a:rPr lang="en-US" sz="2133" dirty="0" err="1">
                <a:solidFill>
                  <a:schemeClr val="tx1">
                    <a:lumMod val="65000"/>
                    <a:lumOff val="35000"/>
                  </a:schemeClr>
                </a:solidFill>
                <a:cs typeface="Helvetica Neue Light"/>
              </a:rPr>
              <a:t>devops</a:t>
            </a:r>
            <a:r>
              <a:rPr lang="en-US" sz="2133" dirty="0">
                <a:solidFill>
                  <a:schemeClr val="tx1">
                    <a:lumMod val="65000"/>
                    <a:lumOff val="35000"/>
                  </a:schemeClr>
                </a:solidFill>
                <a:cs typeface="Helvetica Neue Light"/>
              </a:rPr>
              <a:t> team can implement along with us so that they can have hands-on experience of </a:t>
            </a:r>
            <a:r>
              <a:rPr lang="en-US" sz="2133" dirty="0" err="1">
                <a:solidFill>
                  <a:schemeClr val="tx1">
                    <a:lumMod val="65000"/>
                    <a:lumOff val="35000"/>
                  </a:schemeClr>
                </a:solidFill>
                <a:cs typeface="Helvetica Neue Light"/>
              </a:rPr>
              <a:t>devops</a:t>
            </a:r>
            <a:r>
              <a:rPr lang="en-US" sz="2133" dirty="0">
                <a:solidFill>
                  <a:schemeClr val="tx1">
                    <a:lumMod val="65000"/>
                    <a:lumOff val="35000"/>
                  </a:schemeClr>
                </a:solidFill>
                <a:cs typeface="Helvetica Neue Light"/>
              </a:rPr>
              <a:t> implementation</a:t>
            </a:r>
          </a:p>
          <a:p>
            <a:pPr marL="304792" indent="-304792">
              <a:buFont typeface="+mj-lt"/>
              <a:buAutoNum type="arabicPeriod"/>
            </a:pPr>
            <a:r>
              <a:rPr lang="en-US" sz="2133" dirty="0">
                <a:solidFill>
                  <a:schemeClr val="tx1">
                    <a:lumMod val="65000"/>
                    <a:lumOff val="35000"/>
                  </a:schemeClr>
                </a:solidFill>
                <a:cs typeface="Helvetica Neue Light"/>
              </a:rPr>
              <a:t>Automation testers of Scrum teams are not getting enough time to learn automation.</a:t>
            </a:r>
          </a:p>
          <a:p>
            <a:pPr marL="304792" indent="-304792">
              <a:buFont typeface="+mj-lt"/>
              <a:buAutoNum type="arabicPeriod"/>
            </a:pPr>
            <a:endParaRPr lang="en-US" sz="2133" dirty="0">
              <a:solidFill>
                <a:schemeClr val="tx1">
                  <a:lumMod val="65000"/>
                  <a:lumOff val="35000"/>
                </a:schemeClr>
              </a:solidFill>
              <a:cs typeface="Helvetica Neue Light"/>
            </a:endParaRPr>
          </a:p>
          <a:p>
            <a:pPr marL="304792" indent="-304792">
              <a:buFont typeface="+mj-lt"/>
              <a:buAutoNum type="arabicPeriod"/>
            </a:pPr>
            <a:endParaRPr lang="en-US" sz="2133" dirty="0">
              <a:solidFill>
                <a:schemeClr val="tx1">
                  <a:lumMod val="65000"/>
                  <a:lumOff val="35000"/>
                </a:schemeClr>
              </a:solidFill>
              <a:cs typeface="Helvetica Neue Light"/>
            </a:endParaRPr>
          </a:p>
          <a:p>
            <a:pPr marL="304792" indent="-304792">
              <a:buFont typeface="+mj-lt"/>
              <a:buAutoNum type="arabicPeriod"/>
            </a:pPr>
            <a:endParaRPr lang="en-US" sz="2133" dirty="0">
              <a:solidFill>
                <a:schemeClr val="tx1">
                  <a:lumMod val="65000"/>
                  <a:lumOff val="35000"/>
                </a:schemeClr>
              </a:solidFill>
              <a:cs typeface="Helvetica Neue Light"/>
            </a:endParaRPr>
          </a:p>
          <a:p>
            <a:endParaRPr lang="en-US" sz="2133" dirty="0">
              <a:solidFill>
                <a:schemeClr val="tx1">
                  <a:lumMod val="65000"/>
                  <a:lumOff val="35000"/>
                </a:schemeClr>
              </a:solidFill>
              <a:cs typeface="Helvetica Neue Light"/>
            </a:endParaRPr>
          </a:p>
          <a:p>
            <a:endParaRPr lang="en-US" sz="2133" dirty="0">
              <a:solidFill>
                <a:schemeClr val="tx1">
                  <a:lumMod val="65000"/>
                  <a:lumOff val="35000"/>
                </a:schemeClr>
              </a:solidFill>
              <a:cs typeface="Helvetica Neue Light"/>
            </a:endParaRPr>
          </a:p>
          <a:p>
            <a:endParaRPr lang="en-US" sz="2133" dirty="0">
              <a:solidFill>
                <a:schemeClr val="tx1">
                  <a:lumMod val="65000"/>
                  <a:lumOff val="35000"/>
                </a:schemeClr>
              </a:solidFill>
              <a:cs typeface="Helvetica Neue Light"/>
            </a:endParaRPr>
          </a:p>
          <a:p>
            <a:endParaRPr lang="en-US" sz="2133" dirty="0">
              <a:solidFill>
                <a:schemeClr val="tx1">
                  <a:lumMod val="65000"/>
                  <a:lumOff val="35000"/>
                </a:schemeClr>
              </a:solidFill>
              <a:cs typeface="Helvetica Neue Light"/>
            </a:endParaRPr>
          </a:p>
          <a:p>
            <a:endParaRPr lang="en-US" sz="2133" dirty="0">
              <a:solidFill>
                <a:schemeClr val="tx1">
                  <a:lumMod val="65000"/>
                  <a:lumOff val="35000"/>
                </a:schemeClr>
              </a:solidFill>
              <a:cs typeface="Helvetica Neue Light"/>
            </a:endParaRPr>
          </a:p>
          <a:p>
            <a:endParaRPr lang="en-US" sz="2133" dirty="0">
              <a:solidFill>
                <a:schemeClr val="tx1">
                  <a:lumMod val="65000"/>
                  <a:lumOff val="35000"/>
                </a:schemeClr>
              </a:solidFill>
              <a:cs typeface="Helvetica Neue Light"/>
            </a:endParaRPr>
          </a:p>
          <a:p>
            <a:endParaRPr lang="en-US" sz="2133" dirty="0">
              <a:solidFill>
                <a:schemeClr val="tx1">
                  <a:lumMod val="65000"/>
                  <a:lumOff val="35000"/>
                </a:schemeClr>
              </a:solidFill>
              <a:cs typeface="Helvetica Neue Light"/>
            </a:endParaRPr>
          </a:p>
          <a:p>
            <a:endParaRPr lang="en-US" sz="2133" dirty="0">
              <a:solidFill>
                <a:schemeClr val="tx1">
                  <a:lumMod val="65000"/>
                  <a:lumOff val="35000"/>
                </a:schemeClr>
              </a:solidFill>
              <a:cs typeface="Helvetica Neue Light"/>
            </a:endParaRPr>
          </a:p>
          <a:p>
            <a:endParaRPr lang="en-US" sz="2133" dirty="0">
              <a:solidFill>
                <a:schemeClr val="tx1">
                  <a:lumMod val="65000"/>
                  <a:lumOff val="35000"/>
                </a:schemeClr>
              </a:solidFill>
              <a:cs typeface="Helvetica Neue Ligh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0336-0C6B-421C-9BF4-F56F00BE32F4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1461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lum bright="70000" contrast="-70000"/>
            <a:alphaModFix amt="7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87729" y="1512723"/>
            <a:ext cx="4097867" cy="40978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5859" y="6179539"/>
            <a:ext cx="11772787" cy="3160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5843" y="40544"/>
            <a:ext cx="11415939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>
                <a:solidFill>
                  <a:srgbClr val="969195"/>
                </a:solidFill>
                <a:latin typeface="+mj-lt"/>
                <a:cs typeface="Helvetica Neue UltraLight"/>
              </a:rPr>
              <a:t>Agile Process Coaching </a:t>
            </a:r>
          </a:p>
        </p:txBody>
      </p:sp>
      <p:sp>
        <p:nvSpPr>
          <p:cNvPr id="7" name="Shape 123"/>
          <p:cNvSpPr/>
          <p:nvPr/>
        </p:nvSpPr>
        <p:spPr>
          <a:xfrm>
            <a:off x="374949" y="907469"/>
            <a:ext cx="11196833" cy="5703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0957" tIns="60957" rIns="60957" bIns="60957">
            <a:spAutoFit/>
          </a:bodyPr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en-IN" sz="2133" dirty="0">
                <a:ea typeface="Calibri"/>
                <a:cs typeface="Calibri"/>
                <a:sym typeface="Calibri"/>
              </a:rPr>
              <a:t>2 Training Sessions for </a:t>
            </a:r>
            <a:r>
              <a:rPr lang="en-IN" sz="2133" dirty="0" err="1">
                <a:ea typeface="Calibri"/>
                <a:cs typeface="Calibri"/>
                <a:sym typeface="Calibri"/>
              </a:rPr>
              <a:t>Skilrock</a:t>
            </a:r>
            <a:r>
              <a:rPr lang="en-IN" sz="2133" dirty="0">
                <a:ea typeface="Calibri"/>
                <a:cs typeface="Calibri"/>
                <a:sym typeface="Calibri"/>
              </a:rPr>
              <a:t> teams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IN" sz="2133" dirty="0">
                <a:ea typeface="Calibri"/>
                <a:cs typeface="Calibri"/>
                <a:sym typeface="Calibri"/>
              </a:rPr>
              <a:t>Initial Team Formation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IN" sz="2133" dirty="0">
                <a:ea typeface="Calibri"/>
                <a:cs typeface="Calibri"/>
                <a:sym typeface="Calibri"/>
              </a:rPr>
              <a:t>SM &amp; PO Identified for the teams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IN" sz="2133" dirty="0">
                <a:ea typeface="Calibri"/>
                <a:cs typeface="Calibri"/>
                <a:sym typeface="Calibri"/>
              </a:rPr>
              <a:t>Initial backlog in place 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IN" sz="2133" dirty="0">
                <a:ea typeface="Calibri"/>
                <a:cs typeface="Calibri"/>
                <a:sym typeface="Calibri"/>
              </a:rPr>
              <a:t>One Cadence based Scrum activities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IN" sz="2133" dirty="0">
                <a:ea typeface="Calibri"/>
                <a:cs typeface="Calibri"/>
                <a:sym typeface="Calibri"/>
              </a:rPr>
              <a:t>Backlog in Jira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IN" sz="2133" dirty="0">
                <a:ea typeface="Calibri"/>
                <a:cs typeface="Calibri"/>
                <a:sym typeface="Calibri"/>
              </a:rPr>
              <a:t>Jira initial Session to all Scrum teams 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IN" sz="2133" dirty="0">
                <a:ea typeface="Calibri"/>
                <a:cs typeface="Calibri"/>
                <a:sym typeface="Calibri"/>
              </a:rPr>
              <a:t>Facilitation of first Sprint Planning Meeting for 2 Scrum Teams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IN" sz="2133" dirty="0">
                <a:ea typeface="Calibri"/>
                <a:cs typeface="Calibri"/>
                <a:sym typeface="Calibri"/>
              </a:rPr>
              <a:t>Facilitation for Sprit Demo from all teams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IN" sz="2133" dirty="0">
                <a:ea typeface="Calibri"/>
                <a:cs typeface="Calibri"/>
                <a:sym typeface="Calibri"/>
              </a:rPr>
              <a:t>Facilitation for First Sprint Retrospective for all Scrum Teams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IN" sz="2133" dirty="0">
                <a:ea typeface="Calibri"/>
                <a:cs typeface="Calibri"/>
                <a:sym typeface="Calibri"/>
              </a:rPr>
              <a:t>DOD &amp; DOR Finalize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IN" sz="2133" dirty="0">
                <a:ea typeface="Calibri"/>
                <a:cs typeface="Calibri"/>
                <a:sym typeface="Calibri"/>
              </a:rPr>
              <a:t>Facilitation of Refinement sessions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IN" sz="2133" dirty="0">
                <a:ea typeface="Calibri"/>
                <a:cs typeface="Calibri"/>
                <a:sym typeface="Calibri"/>
              </a:rPr>
              <a:t>Facilitation for Scrum of Scrum &amp; PO Sync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IN" sz="2133" dirty="0">
                <a:ea typeface="Calibri"/>
                <a:cs typeface="Calibri"/>
                <a:sym typeface="Calibri"/>
              </a:rPr>
              <a:t>Initial Agile CMMI discussion is completed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IN" sz="2133" dirty="0">
                <a:ea typeface="Calibri"/>
                <a:cs typeface="Calibri"/>
                <a:sym typeface="Calibri"/>
              </a:rPr>
              <a:t>Teams has created Physical Scrum Board for Sprint.</a:t>
            </a:r>
          </a:p>
          <a:p>
            <a:pPr>
              <a:buSzPct val="100000"/>
            </a:pPr>
            <a:r>
              <a:rPr lang="en-IN" sz="2133" dirty="0">
                <a:ea typeface="Calibri"/>
                <a:cs typeface="Calibri"/>
                <a:sym typeface="Calibri"/>
              </a:rPr>
              <a:t>  </a:t>
            </a:r>
            <a:endParaRPr sz="2133" dirty="0">
              <a:ea typeface="Calibri"/>
              <a:cs typeface="Calibri"/>
              <a:sym typeface="Calibri"/>
            </a:endParaRPr>
          </a:p>
          <a:p>
            <a:pPr marL="380990" indent="-380990">
              <a:buSzPct val="100000"/>
              <a:buFont typeface="Arial"/>
              <a:buChar char="•"/>
            </a:pPr>
            <a:endParaRPr sz="2133" dirty="0"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0336-0C6B-421C-9BF4-F56F00BE32F4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0464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5859" y="6179539"/>
            <a:ext cx="11772787" cy="3160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6628"/>
            <a:ext cx="11415939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>
                <a:solidFill>
                  <a:srgbClr val="969195"/>
                </a:solidFill>
                <a:latin typeface="+mj-lt"/>
                <a:cs typeface="Helvetica Neue UltraLight"/>
              </a:rPr>
              <a:t>What Bothers Us (Process)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9553" y="755616"/>
            <a:ext cx="11196831" cy="14052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04792" indent="-304792">
              <a:buFont typeface="+mj-lt"/>
              <a:buAutoNum type="arabicPeriod"/>
            </a:pPr>
            <a:r>
              <a:rPr lang="en-US" sz="2133" dirty="0">
                <a:solidFill>
                  <a:schemeClr val="tx1">
                    <a:lumMod val="65000"/>
                    <a:lumOff val="35000"/>
                  </a:schemeClr>
                </a:solidFill>
                <a:cs typeface="Helvetica Neue Light"/>
              </a:rPr>
              <a:t>SM &amp; PO need to coordinate better (As par team retrospective)</a:t>
            </a:r>
          </a:p>
          <a:p>
            <a:pPr marL="304792" indent="-304792">
              <a:buFont typeface="+mj-lt"/>
              <a:buAutoNum type="arabicPeriod"/>
            </a:pPr>
            <a:r>
              <a:rPr lang="en-US" sz="2133" dirty="0">
                <a:solidFill>
                  <a:schemeClr val="tx1">
                    <a:lumMod val="65000"/>
                    <a:lumOff val="35000"/>
                  </a:schemeClr>
                </a:solidFill>
                <a:cs typeface="Helvetica Neue Light"/>
              </a:rPr>
              <a:t>Scheduled meetings are not happening on time (Major dependency on Abhishek in all meetings)</a:t>
            </a:r>
          </a:p>
          <a:p>
            <a:pPr marL="304792" indent="-304792">
              <a:buFont typeface="+mj-lt"/>
              <a:buAutoNum type="arabicPeriod"/>
            </a:pPr>
            <a:r>
              <a:rPr lang="en-US" sz="2133" dirty="0">
                <a:solidFill>
                  <a:schemeClr val="tx1">
                    <a:lumMod val="65000"/>
                    <a:lumOff val="35000"/>
                  </a:schemeClr>
                </a:solidFill>
                <a:cs typeface="Helvetica Neue Light"/>
              </a:rPr>
              <a:t>SM &amp; PO’s Should start taking responsibility for their meeting schedules.</a:t>
            </a:r>
          </a:p>
          <a:p>
            <a:pPr marL="304792" indent="-304792">
              <a:buFont typeface="+mj-lt"/>
              <a:buAutoNum type="arabicPeriod"/>
            </a:pPr>
            <a:endParaRPr lang="en-US" sz="2133" dirty="0">
              <a:solidFill>
                <a:schemeClr val="tx1">
                  <a:lumMod val="65000"/>
                  <a:lumOff val="35000"/>
                </a:schemeClr>
              </a:solidFill>
              <a:cs typeface="Helvetica Neue Ligh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0336-0C6B-421C-9BF4-F56F00BE32F4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960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3039</TotalTime>
  <Words>799</Words>
  <Application>Microsoft Office PowerPoint</Application>
  <PresentationFormat>Widescreen</PresentationFormat>
  <Paragraphs>146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Georgia</vt:lpstr>
      <vt:lpstr>Helvetica Neue Light</vt:lpstr>
      <vt:lpstr>Helvetica Neue UltraLight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Ashutosh Rai</dc:creator>
  <cp:lastModifiedBy>Ashutosh Rai</cp:lastModifiedBy>
  <cp:revision>9</cp:revision>
  <dcterms:created xsi:type="dcterms:W3CDTF">2016-11-01T06:44:35Z</dcterms:created>
  <dcterms:modified xsi:type="dcterms:W3CDTF">2016-11-04T06:53:28Z</dcterms:modified>
</cp:coreProperties>
</file>