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997993-B7D9-46F7-83D8-AEB065F11598}">
  <a:tblStyle styleId="{30997993-B7D9-46F7-83D8-AEB065F11598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688758" y="3238558"/>
            <a:ext cx="21005640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88758" y="8047800"/>
            <a:ext cx="21005640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688758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2452400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2452400" y="8047800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1688758" y="8047800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688758" y="3238558"/>
            <a:ext cx="10250638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12452400" y="3238558"/>
            <a:ext cx="10250638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1688758" y="952558"/>
            <a:ext cx="21005640" cy="1059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688758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1688758" y="8047800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12452400" y="3238558"/>
            <a:ext cx="10250638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688758" y="3238558"/>
            <a:ext cx="10250638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12452400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12452400" y="8047800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688758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12452400" y="3238558"/>
            <a:ext cx="10250638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1688758" y="8047800"/>
            <a:ext cx="21005640" cy="439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688758" y="952558"/>
            <a:ext cx="2100564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688758" y="3238558"/>
            <a:ext cx="21005640" cy="9207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4.jpg"/><Relationship Id="rId5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038317" y="512928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71320" lvl="1" marL="1028520" marR="0" rtl="0" algn="l">
              <a:lnSpc>
                <a:spcPct val="79358"/>
              </a:lnSpc>
              <a:spcBef>
                <a:spcPts val="0"/>
              </a:spcBef>
              <a:spcAft>
                <a:spcPts val="0"/>
              </a:spcAft>
              <a:buClr>
                <a:srgbClr val="EC5D57"/>
              </a:buClr>
              <a:buSzPct val="100000"/>
              <a:buFont typeface="Helvetica Neue"/>
              <a:buChar char="•"/>
            </a:pPr>
            <a:r>
              <a:rPr b="0" i="0" lang="zh-CN" sz="3900" u="none" cap="none" strike="noStrike">
                <a:solidFill>
                  <a:srgbClr val="6D6D6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Sprint Goals</a:t>
            </a:r>
          </a:p>
          <a:p>
            <a:pPr indent="-571320" lvl="1" marL="1028520" marR="0" rtl="0" algn="l">
              <a:lnSpc>
                <a:spcPct val="79358"/>
              </a:lnSpc>
              <a:spcBef>
                <a:spcPts val="0"/>
              </a:spcBef>
              <a:spcAft>
                <a:spcPts val="0"/>
              </a:spcAft>
              <a:buClr>
                <a:srgbClr val="EC5D57"/>
              </a:buClr>
              <a:buSzPct val="100000"/>
              <a:buFont typeface="Helvetica Neue"/>
              <a:buChar char="•"/>
            </a:pPr>
            <a:r>
              <a:rPr b="0" i="0" lang="zh-CN" sz="3900" u="none" cap="none" strike="noStrike">
                <a:solidFill>
                  <a:srgbClr val="6D6D6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Quality Assurance Results</a:t>
            </a:r>
          </a:p>
          <a:p>
            <a:pPr indent="-571320" lvl="1" marL="1028520" marR="0" rtl="0" algn="l">
              <a:lnSpc>
                <a:spcPct val="79358"/>
              </a:lnSpc>
              <a:spcBef>
                <a:spcPts val="0"/>
              </a:spcBef>
              <a:spcAft>
                <a:spcPts val="0"/>
              </a:spcAft>
              <a:buClr>
                <a:srgbClr val="EC5D57"/>
              </a:buClr>
              <a:buSzPct val="100000"/>
              <a:buFont typeface="Helvetica Neue"/>
              <a:buChar char="•"/>
            </a:pPr>
            <a:r>
              <a:rPr b="0" i="0" lang="zh-CN" sz="3900" u="none" cap="none" strike="noStrike">
                <a:solidFill>
                  <a:srgbClr val="6D6D6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</a:p>
          <a:p>
            <a:pPr indent="0" lvl="0" marL="457200" marR="0" rtl="0" algn="l">
              <a:lnSpc>
                <a:spcPct val="793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40" cy="27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1132720" y="297360"/>
            <a:ext cx="4112279" cy="249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-22319"/>
            <a:ext cx="24383880" cy="3808437"/>
          </a:xfrm>
          <a:prstGeom prst="rect">
            <a:avLst/>
          </a:prstGeom>
          <a:solidFill>
            <a:srgbClr val="EC5D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4679" y="130318"/>
            <a:ext cx="5685120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77200" y="665279"/>
            <a:ext cx="2249640" cy="224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40" cy="27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1132720" y="297360"/>
            <a:ext cx="4112279" cy="249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53" name="Shape 153"/>
          <p:cNvSpPr/>
          <p:nvPr/>
        </p:nvSpPr>
        <p:spPr>
          <a:xfrm>
            <a:off x="0" y="-22319"/>
            <a:ext cx="24383880" cy="2811600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038317" y="641520"/>
            <a:ext cx="103319" cy="14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8479" y="503279"/>
            <a:ext cx="1589398" cy="20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919" y="4410000"/>
            <a:ext cx="12344398" cy="751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2319" y="8280"/>
            <a:ext cx="7322040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40" cy="27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1132720" y="297360"/>
            <a:ext cx="4112279" cy="249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-52559"/>
            <a:ext cx="24383880" cy="2345039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105118"/>
            <a:ext cx="12023640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Genesis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59720" y="441360"/>
            <a:ext cx="1879559" cy="1879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Shape 73"/>
          <p:cNvGraphicFramePr/>
          <p:nvPr/>
        </p:nvGraphicFramePr>
        <p:xfrm>
          <a:off x="239760" y="2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378150"/>
                <a:gridCol w="10007650"/>
                <a:gridCol w="3398050"/>
              </a:tblGrid>
              <a:tr h="94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Status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 of Lucky Number Game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Draw Machine for the Draw Games-Zimbabwe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Home Module to be working for PMS Backoffice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Safari Bet - LMS back office /Regional Office css change.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Look and feel change and should be applicable for both BO and Agent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Sale of Bonus Lotto game on PCPOS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chemeClr val="dk1"/>
                          </a:solidFill>
                        </a:rPr>
                        <a:t>Sale of PowerPlay game on PCPOS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Sale of OneToTwelve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Lucky Numbers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Bonus Lotto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PowerPlay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Shape 74"/>
          <p:cNvGraphicFramePr/>
          <p:nvPr/>
        </p:nvGraphicFramePr>
        <p:xfrm>
          <a:off x="16081200" y="2366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1368350"/>
                <a:gridCol w="6551650"/>
              </a:tblGrid>
              <a:tr h="94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Risks/Concerns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</a:tr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3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>
                          <a:solidFill>
                            <a:schemeClr val="dk1"/>
                          </a:solidFill>
                        </a:rPr>
                        <a:t>Little changes in UAT at the last moment.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4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79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4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8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40" cy="27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21132720" y="297360"/>
            <a:ext cx="4112279" cy="249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81" name="Shape 81"/>
          <p:cNvSpPr/>
          <p:nvPr/>
        </p:nvSpPr>
        <p:spPr>
          <a:xfrm>
            <a:off x="0" y="-52559"/>
            <a:ext cx="24383880" cy="2345039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0" y="105118"/>
            <a:ext cx="15576480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Genesis - Contd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59720" y="441360"/>
            <a:ext cx="1879559" cy="1879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Shape 84"/>
          <p:cNvGraphicFramePr/>
          <p:nvPr/>
        </p:nvGraphicFramePr>
        <p:xfrm>
          <a:off x="554181" y="246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221400"/>
                <a:gridCol w="9970600"/>
                <a:gridCol w="2832100"/>
              </a:tblGrid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Status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104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Winning to be performed for oneToTwelve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br>
                        <a:rPr lang="zh-CN" sz="3000" u="none" cap="none" strike="noStrike"/>
                      </a:b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8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 of 10/20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NOT 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 of  SuperKeno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5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Sale of  FullRoulette game on PCPOS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Sale of  MiniRoulette game on PCPOS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10/20 game on PCPOS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SuperKeno game on PCPOS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FullRoulette game on PCPOS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Winning to be performed for MiniRoulette game on PCPOS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DB scripts to be maintained for Zimbabwe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Release Activity - Required with start of Sprint-DGE,DGWEB,PMS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15637856" y="258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1368350"/>
                <a:gridCol w="6551650"/>
              </a:tblGrid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Risks/Concerns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</a:tr>
              <a:tr h="108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sz="30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0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8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7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8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CN" sz="3000" u="none" cap="none" strike="noStrike"/>
                        <a:t>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9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7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zh-CN" sz="3000" u="none" cap="none" strike="noStrike"/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99" cy="27671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21132720" y="297360"/>
            <a:ext cx="4112400" cy="249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9" lvl="0" marL="825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-52559"/>
            <a:ext cx="24384000" cy="2345100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05118"/>
            <a:ext cx="155766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9" lvl="0" marL="825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Genesis - Contd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59720" y="441360"/>
            <a:ext cx="1879500" cy="18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Shape 95"/>
          <p:cNvGraphicFramePr/>
          <p:nvPr/>
        </p:nvGraphicFramePr>
        <p:xfrm>
          <a:off x="426360" y="246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349225"/>
                <a:gridCol w="9885900"/>
                <a:gridCol w="2916800"/>
              </a:tblGrid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Status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60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SLE Module to be working for PMS Backoffice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37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tickets to be generated for CashMatch Game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tickets to be generated for "Super Soccer" Game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DONE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tickets to be generated for "Symbol Match" Game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Safaribet UAT preparation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SafariBet UAT Changes:- customization changes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Adhoc Stories For Sprint-5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NOT DONE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16081200" y="2408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1368350"/>
                <a:gridCol w="6551650"/>
              </a:tblGrid>
              <a:tr h="108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Risks/Concerns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</a:tr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000"/>
                        <a:t>27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79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/>
                        <a:t>28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8"/>
            <a:ext cx="1981499" cy="27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1132720" y="297360"/>
            <a:ext cx="4112400" cy="249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-52559"/>
            <a:ext cx="24384000" cy="2345100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0" y="257525"/>
            <a:ext cx="21648599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Genesis - Unplanned Story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59720" y="441360"/>
            <a:ext cx="1879500" cy="18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Shape 106"/>
          <p:cNvGraphicFramePr/>
          <p:nvPr/>
        </p:nvGraphicFramePr>
        <p:xfrm>
          <a:off x="426360" y="246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349225"/>
                <a:gridCol w="9885900"/>
                <a:gridCol w="2916800"/>
              </a:tblGrid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Status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99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br>
                        <a:rPr lang="zh-CN" sz="3000" u="none" cap="none" strike="noStrike"/>
                      </a:b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Shape 107"/>
          <p:cNvGraphicFramePr/>
          <p:nvPr/>
        </p:nvGraphicFramePr>
        <p:xfrm>
          <a:off x="16081200" y="2408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1368350"/>
                <a:gridCol w="6551650"/>
              </a:tblGrid>
              <a:tr h="108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Risks/Concerns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CBC2"/>
                    </a:solidFill>
                  </a:tcPr>
                </a:tc>
              </a:tr>
              <a:tr h="94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1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1643400" y="6921200"/>
            <a:ext cx="21395699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-22319"/>
            <a:ext cx="24383880" cy="281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8079" y="1439"/>
            <a:ext cx="1981440" cy="276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1132720" y="297360"/>
            <a:ext cx="4112279" cy="249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16" name="Shape 116"/>
          <p:cNvSpPr/>
          <p:nvPr/>
        </p:nvSpPr>
        <p:spPr>
          <a:xfrm>
            <a:off x="0" y="-22319"/>
            <a:ext cx="24383880" cy="2811600"/>
          </a:xfrm>
          <a:prstGeom prst="rect">
            <a:avLst/>
          </a:prstGeom>
          <a:solidFill>
            <a:srgbClr val="70BF4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-73800"/>
            <a:ext cx="15356520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Quality Assurance Results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5400" y="344517"/>
            <a:ext cx="2108159" cy="2106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030320" y="3463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3889075"/>
                <a:gridCol w="4103650"/>
                <a:gridCol w="4465800"/>
                <a:gridCol w="4606925"/>
                <a:gridCol w="4537075"/>
              </a:tblGrid>
              <a:tr h="138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1" i="1" lang="zh-CN" sz="2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1" i="1" lang="zh-CN" sz="2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Test Case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1" i="1" lang="zh-CN" sz="2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Total Test Case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1" i="1" lang="zh-CN" sz="2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 Case Passed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EAEC"/>
                    </a:solidFill>
                  </a:tcPr>
                </a:tc>
              </a:tr>
              <a:tr h="138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1" i="1" lang="zh-CN" sz="24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Genesis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CN" sz="2400" u="none" cap="none" strike="noStrike"/>
                        <a:t>65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CN" sz="2400" u="none" cap="none" strike="noStrike"/>
                        <a:t>114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zh-CN" sz="2400" u="none" cap="none" strike="noStrike"/>
                        <a:t>107</a:t>
                      </a: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38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38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1" i="1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50750" marL="50750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38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8B8B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-22319"/>
            <a:ext cx="24383880" cy="281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1679" y="-109800"/>
            <a:ext cx="14006159" cy="147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80" lvl="0" marL="825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wise productivity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0120" y="316080"/>
            <a:ext cx="2108159" cy="210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479" y="1438"/>
            <a:ext cx="1981499" cy="27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21285120" y="297360"/>
            <a:ext cx="4112400" cy="249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400" y="-6479"/>
            <a:ext cx="24384000" cy="2795700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52400" y="-7918"/>
            <a:ext cx="112875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2120" y="441360"/>
            <a:ext cx="1879500" cy="18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Shape 136"/>
          <p:cNvGraphicFramePr/>
          <p:nvPr/>
        </p:nvGraphicFramePr>
        <p:xfrm>
          <a:off x="417360" y="27146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142400"/>
                <a:gridCol w="2605100"/>
                <a:gridCol w="18053825"/>
              </a:tblGrid>
              <a:tr h="76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8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Genesis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Lucky Number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7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Bonus Lotto game on PCPOS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OneToTwelve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PowerPlay game on PCPOS 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 FullRoulette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 SuperKeno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10/20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 MiniRoulette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Bonus Lotto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Lucky Numbers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4279" y="1438"/>
            <a:ext cx="1981499" cy="27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1208920" y="297360"/>
            <a:ext cx="4112400" cy="249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zh-CN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143" name="Shape 143"/>
          <p:cNvSpPr/>
          <p:nvPr/>
        </p:nvSpPr>
        <p:spPr>
          <a:xfrm>
            <a:off x="76200" y="-6479"/>
            <a:ext cx="24384000" cy="2795700"/>
          </a:xfrm>
          <a:prstGeom prst="rect">
            <a:avLst/>
          </a:prstGeom>
          <a:solidFill>
            <a:srgbClr val="F5D32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76200" y="-7918"/>
            <a:ext cx="112875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rIns="50750" tIns="50750">
            <a:noAutofit/>
          </a:bodyPr>
          <a:lstStyle/>
          <a:p>
            <a:pPr indent="-825478" lvl="0" marL="82547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b="0" i="0" lang="zh-CN" sz="9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5920" y="441360"/>
            <a:ext cx="1879500" cy="187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Shape 146"/>
          <p:cNvGraphicFramePr/>
          <p:nvPr/>
        </p:nvGraphicFramePr>
        <p:xfrm>
          <a:off x="341160" y="27146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{30997993-B7D9-46F7-83D8-AEB065F11598}</a:tableStyleId>
              </a:tblPr>
              <a:tblGrid>
                <a:gridCol w="2016000"/>
                <a:gridCol w="2731500"/>
                <a:gridCol w="18053825"/>
              </a:tblGrid>
              <a:tr h="76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#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b="0" lang="zh-CN" sz="41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E4A5"/>
                    </a:solidFill>
                  </a:tcPr>
                </a:tc>
              </a:tr>
              <a:tr h="84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Genesis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PowerPlay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7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oneToTwelve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4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SuperKeno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10/20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User,I want the Winning to be performed for FullRoulette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/>
                        <a:t>As a Retailer,I want the sale of  MiniRoulette game on PCPOS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3000" u="none" cap="none" strike="noStrike">
                          <a:solidFill>
                            <a:schemeClr val="dk1"/>
                          </a:solidFill>
                        </a:rPr>
                        <a:t>Genesis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zh-CN" sz="3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r>
                        <a:rPr b="0" lang="zh-CN" sz="30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