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87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60" r:id="rId13"/>
    <p:sldId id="259" r:id="rId14"/>
    <p:sldId id="262" r:id="rId15"/>
    <p:sldId id="263" r:id="rId16"/>
    <p:sldId id="261" r:id="rId17"/>
    <p:sldId id="264" r:id="rId18"/>
    <p:sldId id="266" r:id="rId19"/>
    <p:sldId id="267" r:id="rId20"/>
    <p:sldId id="265" r:id="rId21"/>
    <p:sldId id="258" r:id="rId2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GB" b="1" dirty="0" smtClean="0">
                <a:sym typeface="+mn-ea"/>
              </a:rPr>
              <a:t>Dev</a:t>
            </a:r>
            <a:endParaRPr kumimoji="0" lang="en-GB" b="1" i="0" u="none" strike="noStrike" kern="1200" cap="none" spc="0" normalizeH="0" baseline="0" noProof="0" dirty="0" smtClean="0">
              <a:ln>
                <a:noFill/>
              </a:ln>
              <a:solidFill>
                <a:srgbClr val="002453"/>
              </a:solidFill>
              <a:effectLst/>
              <a:uLnTx/>
              <a:uFillTx/>
            </a:endParaRPr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11785" y="480695"/>
            <a:ext cx="11301730" cy="521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GB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Addressing Challenges in Growing Organization</a:t>
            </a:r>
            <a:endParaRPr lang="en-US" altLang="en-GB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+mn-ea"/>
            </a:endParaRPr>
          </a:p>
        </p:txBody>
      </p:sp>
      <p:pic>
        <p:nvPicPr>
          <p:cNvPr id="19" name="Content Placeholder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6" y="1332348"/>
            <a:ext cx="10459128" cy="3134093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6" name="Text Box 5"/>
          <p:cNvSpPr txBox="1"/>
          <p:nvPr/>
        </p:nvSpPr>
        <p:spPr>
          <a:xfrm>
            <a:off x="1186815" y="4779645"/>
            <a:ext cx="2024380" cy="521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47955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65"/>
              </a:spcAft>
              <a:buClr>
                <a:srgbClr val="27A8E0"/>
              </a:buClr>
              <a:buSzTx/>
              <a:buNone/>
              <a:defRPr/>
            </a:pPr>
            <a:r>
              <a:rPr lang="en-GB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Dev</a:t>
            </a:r>
            <a:endParaRPr lang="en-GB" sz="2400" b="1" dirty="0" smtClean="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901940" y="4779645"/>
            <a:ext cx="2867025" cy="521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47955" lvl="0" indent="0" algn="ctr">
              <a:buClr>
                <a:srgbClr val="27A8E0"/>
              </a:buClr>
              <a:buNone/>
            </a:pPr>
            <a:r>
              <a:rPr lang="en-GB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Ops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dirty="0" smtClean="0">
                <a:sym typeface="+mn-ea"/>
              </a:rPr>
              <a:t>No Data Base Versioning Structure</a:t>
            </a:r>
            <a:br>
              <a:rPr lang="en-US" dirty="0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Starting Steps In the Movement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§"/>
            </a:pPr>
            <a:r>
              <a:rPr lang="en-US" sz="2400">
                <a:latin typeface="+mj-lt"/>
              </a:rPr>
              <a:t>Building a continuous integration system</a:t>
            </a:r>
            <a:endParaRPr lang="en-US" sz="2400">
              <a:latin typeface="+mj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400">
                <a:latin typeface="+mj-lt"/>
              </a:rPr>
              <a:t>Deployment automation</a:t>
            </a:r>
            <a:endParaRPr lang="en-US" sz="2400">
              <a:latin typeface="+mj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400">
                <a:latin typeface="+mj-lt"/>
              </a:rPr>
              <a:t>Improving culture &amp; collaboration</a:t>
            </a:r>
            <a:endParaRPr lang="en-US" sz="2400">
              <a:latin typeface="+mj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400">
                <a:latin typeface="+mj-lt"/>
              </a:rPr>
              <a:t>Infrastructure automation</a:t>
            </a:r>
            <a:endParaRPr lang="en-US" sz="2400">
              <a:latin typeface="+mj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400">
                <a:latin typeface="+mj-lt"/>
              </a:rPr>
              <a:t>Monitoring of applications</a:t>
            </a:r>
            <a:endParaRPr lang="en-US" sz="2400">
              <a:latin typeface="+mj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400">
                <a:latin typeface="+mj-lt"/>
              </a:rPr>
              <a:t>Monitoring of infrastructure</a:t>
            </a:r>
            <a:endParaRPr lang="en-US" sz="2400">
              <a:latin typeface="+mj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400">
                <a:latin typeface="+mj-lt"/>
              </a:rPr>
              <a:t>Test automation</a:t>
            </a:r>
            <a:endParaRPr lang="en-US" sz="2400">
              <a:latin typeface="+mj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400">
                <a:latin typeface="+mj-lt"/>
              </a:rPr>
              <a:t>Version control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1"/>
          <p:cNvSpPr txBox="1"/>
          <p:nvPr/>
        </p:nvSpPr>
        <p:spPr>
          <a:xfrm>
            <a:off x="701675" y="1254125"/>
            <a:ext cx="3439795" cy="1297305"/>
          </a:xfrm>
          <a:prstGeom prst="rect">
            <a:avLst/>
          </a:prstGeom>
        </p:spPr>
        <p:txBody>
          <a:bodyPr vert="horz" wrap="square" lIns="107571" tIns="67232" rIns="107571" bIns="67232" rtlCol="0" anchor="t">
            <a:noAutofit/>
          </a:bodyPr>
          <a:lstStyle>
            <a:lvl1pPr algn="l" defTabSz="932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/>
            <a:r>
              <a:rPr sz="2400" b="1">
                <a:solidFill>
                  <a:schemeClr val="tx1"/>
                </a:solidFill>
                <a:latin typeface="Segoe UI" panose="020B0502040204020203"/>
              </a:rPr>
              <a:t>“</a:t>
            </a:r>
            <a:r>
              <a:rPr sz="2400" b="1" err="1">
                <a:solidFill>
                  <a:schemeClr val="tx1"/>
                </a:solidFill>
                <a:latin typeface="Segoe UI" panose="020B0502040204020203"/>
              </a:rPr>
              <a:t>DevOps</a:t>
            </a:r>
            <a:r>
              <a:rPr sz="2400">
                <a:solidFill>
                  <a:schemeClr val="tx1"/>
                </a:solidFill>
                <a:latin typeface="Segoe UI" panose="020B0502040204020203"/>
              </a:rPr>
              <a:t> is development </a:t>
            </a:r>
            <a:br>
              <a:rPr sz="2400">
                <a:solidFill>
                  <a:schemeClr val="tx1"/>
                </a:solidFill>
                <a:latin typeface="Segoe UI" panose="020B0502040204020203"/>
              </a:rPr>
            </a:br>
            <a:r>
              <a:rPr sz="2400">
                <a:solidFill>
                  <a:schemeClr val="tx1"/>
                </a:solidFill>
                <a:latin typeface="Segoe UI" panose="020B0502040204020203"/>
              </a:rPr>
              <a:t>and operations </a:t>
            </a:r>
            <a:r>
              <a:rPr sz="2400" dirty="0">
                <a:solidFill>
                  <a:schemeClr val="tx1"/>
                </a:solidFill>
                <a:latin typeface="Segoe UI" panose="020B0502040204020203"/>
              </a:rPr>
              <a:t>collaboration</a:t>
            </a:r>
            <a:r>
              <a:rPr sz="2400">
                <a:solidFill>
                  <a:schemeClr val="tx1"/>
                </a:solidFill>
                <a:latin typeface="Segoe UI" panose="020B0502040204020203"/>
              </a:rPr>
              <a:t>”</a:t>
            </a:r>
            <a:endParaRPr sz="2400">
              <a:solidFill>
                <a:schemeClr val="tx1"/>
              </a:solidFill>
              <a:latin typeface="Segoe UI" panose="020B0502040204020203"/>
            </a:endParaRPr>
          </a:p>
          <a:p>
            <a:pPr algn="ctr"/>
            <a:endParaRPr sz="2400">
              <a:solidFill>
                <a:schemeClr val="tx1"/>
              </a:solidFill>
              <a:latin typeface="Segoe UI" panose="020B0502040204020203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7598410" y="1254125"/>
            <a:ext cx="2943225" cy="1132205"/>
          </a:xfrm>
          <a:prstGeom prst="rect">
            <a:avLst/>
          </a:prstGeom>
        </p:spPr>
        <p:txBody>
          <a:bodyPr vert="horz" wrap="square" lIns="107571" tIns="67232" rIns="107571" bIns="67232" rtlCol="0" anchor="t">
            <a:noAutofit/>
          </a:bodyPr>
          <a:lstStyle>
            <a:lvl1pPr algn="l" defTabSz="932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/>
            <a:r>
              <a:rPr sz="2400" b="1">
                <a:solidFill>
                  <a:schemeClr val="tx1"/>
                </a:solidFill>
                <a:latin typeface="Segoe UI" panose="020B0502040204020203"/>
              </a:rPr>
              <a:t>“</a:t>
            </a:r>
            <a:r>
              <a:rPr sz="2400" b="1" err="1">
                <a:solidFill>
                  <a:schemeClr val="tx1"/>
                </a:solidFill>
                <a:latin typeface="Segoe UI" panose="020B0502040204020203"/>
              </a:rPr>
              <a:t>DevOps</a:t>
            </a:r>
            <a:r>
              <a:rPr sz="2400">
                <a:solidFill>
                  <a:schemeClr val="tx1"/>
                </a:solidFill>
                <a:latin typeface="Segoe UI" panose="020B0502040204020203"/>
              </a:rPr>
              <a:t> is treating your infrastructure </a:t>
            </a:r>
            <a:br>
              <a:rPr sz="2400">
                <a:solidFill>
                  <a:schemeClr val="tx1"/>
                </a:solidFill>
                <a:latin typeface="Segoe UI" panose="020B0502040204020203"/>
              </a:rPr>
            </a:br>
            <a:r>
              <a:rPr sz="2400">
                <a:solidFill>
                  <a:schemeClr val="tx1"/>
                </a:solidFill>
                <a:latin typeface="Segoe UI" panose="020B0502040204020203"/>
              </a:rPr>
              <a:t>as code”</a:t>
            </a:r>
            <a:endParaRPr sz="2400">
              <a:solidFill>
                <a:schemeClr val="tx1"/>
              </a:solidFill>
              <a:latin typeface="Segoe UI" panose="020B0502040204020203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701675" y="3875405"/>
            <a:ext cx="2895600" cy="1170940"/>
          </a:xfrm>
          <a:prstGeom prst="rect">
            <a:avLst/>
          </a:prstGeom>
        </p:spPr>
        <p:txBody>
          <a:bodyPr vert="horz" wrap="square" lIns="107571" tIns="67232" rIns="107571" bIns="67232" rtlCol="0" anchor="t">
            <a:noAutofit/>
          </a:bodyPr>
          <a:lstStyle>
            <a:lvl1pPr algn="l" defTabSz="932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/>
            <a:r>
              <a:rPr sz="2400" b="1">
                <a:solidFill>
                  <a:schemeClr val="tx1"/>
                </a:solidFill>
                <a:latin typeface="Segoe UI" panose="020B0502040204020203"/>
              </a:rPr>
              <a:t>“</a:t>
            </a:r>
            <a:r>
              <a:rPr sz="2400" b="1" err="1">
                <a:solidFill>
                  <a:schemeClr val="tx1"/>
                </a:solidFill>
                <a:latin typeface="Segoe UI" panose="020B0502040204020203"/>
              </a:rPr>
              <a:t>DevOps</a:t>
            </a:r>
            <a:r>
              <a:rPr sz="2400">
                <a:solidFill>
                  <a:schemeClr val="tx1"/>
                </a:solidFill>
                <a:latin typeface="Segoe UI" panose="020B0502040204020203"/>
              </a:rPr>
              <a:t> </a:t>
            </a:r>
            <a:br>
              <a:rPr sz="2400">
                <a:solidFill>
                  <a:schemeClr val="tx1"/>
                </a:solidFill>
                <a:latin typeface="Segoe UI" panose="020B0502040204020203"/>
              </a:rPr>
            </a:br>
            <a:r>
              <a:rPr sz="2400">
                <a:solidFill>
                  <a:schemeClr val="tx1"/>
                </a:solidFill>
                <a:latin typeface="Segoe UI" panose="020B0502040204020203"/>
              </a:rPr>
              <a:t>is using </a:t>
            </a:r>
            <a:r>
              <a:rPr sz="2400" dirty="0">
                <a:solidFill>
                  <a:schemeClr val="tx1"/>
                </a:solidFill>
                <a:latin typeface="Segoe UI" panose="020B0502040204020203"/>
              </a:rPr>
              <a:t>automation</a:t>
            </a:r>
            <a:r>
              <a:rPr sz="2400">
                <a:solidFill>
                  <a:schemeClr val="tx1"/>
                </a:solidFill>
                <a:latin typeface="Segoe UI" panose="020B0502040204020203"/>
              </a:rPr>
              <a:t>”</a:t>
            </a:r>
            <a:endParaRPr sz="2400">
              <a:solidFill>
                <a:schemeClr val="tx1"/>
              </a:solidFill>
              <a:latin typeface="Segoe UI" panose="020B0502040204020203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8203230" y="5046134"/>
            <a:ext cx="1143445" cy="466422"/>
          </a:xfrm>
          <a:prstGeom prst="rect">
            <a:avLst/>
          </a:prstGeom>
        </p:spPr>
        <p:txBody>
          <a:bodyPr vert="horz" wrap="square" lIns="107571" tIns="67232" rIns="107571" bIns="67232" rtlCol="0" anchor="t">
            <a:noAutofit/>
          </a:bodyPr>
          <a:lstStyle>
            <a:lvl1pPr algn="l" defTabSz="932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endParaRPr sz="2000" dirty="0">
              <a:solidFill>
                <a:schemeClr val="tx1"/>
              </a:solidFill>
              <a:latin typeface="Segoe UI" panose="020B0502040204020203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7598410" y="3875405"/>
            <a:ext cx="3476625" cy="922020"/>
          </a:xfrm>
          <a:prstGeom prst="rect">
            <a:avLst/>
          </a:prstGeom>
        </p:spPr>
        <p:txBody>
          <a:bodyPr vert="horz" wrap="square" lIns="107571" tIns="67232" rIns="107571" bIns="67232" rtlCol="0" anchor="t">
            <a:noAutofit/>
          </a:bodyPr>
          <a:lstStyle>
            <a:lvl1pPr algn="l" defTabSz="932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/>
            <a:r>
              <a:rPr sz="2400" b="1">
                <a:solidFill>
                  <a:schemeClr val="tx1"/>
                </a:solidFill>
                <a:effectLst/>
                <a:latin typeface="Segoe UI" panose="020B0502040204020203"/>
              </a:rPr>
              <a:t>“</a:t>
            </a:r>
            <a:r>
              <a:rPr sz="2400" b="1" err="1">
                <a:solidFill>
                  <a:schemeClr val="tx1"/>
                </a:solidFill>
                <a:effectLst/>
                <a:latin typeface="Segoe UI" panose="020B0502040204020203"/>
              </a:rPr>
              <a:t>DevOps</a:t>
            </a:r>
            <a:r>
              <a:rPr sz="2400">
                <a:solidFill>
                  <a:schemeClr val="tx1"/>
                </a:solidFill>
                <a:effectLst/>
                <a:latin typeface="Segoe UI" panose="020B0502040204020203"/>
              </a:rPr>
              <a:t> </a:t>
            </a:r>
            <a:br>
              <a:rPr sz="2400">
                <a:solidFill>
                  <a:schemeClr val="tx1"/>
                </a:solidFill>
                <a:effectLst/>
                <a:latin typeface="Segoe UI" panose="020B0502040204020203"/>
              </a:rPr>
            </a:br>
            <a:r>
              <a:rPr sz="2400">
                <a:solidFill>
                  <a:schemeClr val="tx1"/>
                </a:solidFill>
                <a:effectLst/>
                <a:latin typeface="Segoe UI" panose="020B0502040204020203"/>
              </a:rPr>
              <a:t>is feature switches”</a:t>
            </a:r>
            <a:endParaRPr sz="2400">
              <a:solidFill>
                <a:schemeClr val="tx1"/>
              </a:solidFill>
              <a:effectLst/>
              <a:latin typeface="Segoe UI" panose="020B0502040204020203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4141470" y="4665980"/>
            <a:ext cx="3263900" cy="1227455"/>
          </a:xfrm>
          <a:prstGeom prst="rect">
            <a:avLst/>
          </a:prstGeom>
        </p:spPr>
        <p:txBody>
          <a:bodyPr vert="horz" wrap="square" lIns="107571" tIns="67232" rIns="107571" bIns="67232" rtlCol="0" anchor="t">
            <a:noAutofit/>
          </a:bodyPr>
          <a:lstStyle>
            <a:lvl1pPr algn="l" defTabSz="932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/>
            <a:r>
              <a:rPr sz="2400" b="1">
                <a:solidFill>
                  <a:schemeClr val="tx1"/>
                </a:solidFill>
                <a:latin typeface="Segoe UI" panose="020B0502040204020203"/>
              </a:rPr>
              <a:t>“</a:t>
            </a:r>
            <a:r>
              <a:rPr sz="2400" b="1" err="1">
                <a:solidFill>
                  <a:schemeClr val="tx1"/>
                </a:solidFill>
                <a:latin typeface="Segoe UI" panose="020B0502040204020203"/>
              </a:rPr>
              <a:t>DevOps</a:t>
            </a:r>
            <a:r>
              <a:rPr sz="2400">
                <a:solidFill>
                  <a:schemeClr val="tx1"/>
                </a:solidFill>
                <a:latin typeface="Segoe UI" panose="020B0502040204020203"/>
              </a:rPr>
              <a:t> </a:t>
            </a:r>
            <a:br>
              <a:rPr sz="2400">
                <a:solidFill>
                  <a:schemeClr val="tx1"/>
                </a:solidFill>
                <a:latin typeface="Segoe UI" panose="020B0502040204020203"/>
              </a:rPr>
            </a:br>
            <a:r>
              <a:rPr sz="2400">
                <a:solidFill>
                  <a:schemeClr val="tx1"/>
                </a:solidFill>
                <a:latin typeface="Segoe UI" panose="020B0502040204020203"/>
              </a:rPr>
              <a:t>is </a:t>
            </a:r>
            <a:r>
              <a:rPr sz="2400" dirty="0">
                <a:solidFill>
                  <a:schemeClr val="tx1"/>
                </a:solidFill>
                <a:latin typeface="Segoe UI" panose="020B0502040204020203"/>
              </a:rPr>
              <a:t>small </a:t>
            </a:r>
            <a:r>
              <a:rPr sz="2400">
                <a:solidFill>
                  <a:schemeClr val="tx1"/>
                </a:solidFill>
                <a:latin typeface="Segoe UI" panose="020B0502040204020203"/>
              </a:rPr>
              <a:t>deployments”</a:t>
            </a:r>
            <a:endParaRPr sz="2400">
              <a:solidFill>
                <a:schemeClr val="tx1"/>
              </a:solidFill>
              <a:latin typeface="Segoe UI" panose="020B0502040204020203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1102360" y="32385"/>
            <a:ext cx="943927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sz="3200"/>
          </a:p>
          <a:p>
            <a:pPr algn="ctr"/>
            <a:r>
              <a:rPr lang="en-US" sz="3200" b="1">
                <a:latin typeface="+mj-lt"/>
              </a:rPr>
              <a:t>What is DevOps ?</a:t>
            </a:r>
            <a:endParaRPr lang="en-US" sz="3200" b="1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dirty="0" smtClean="0">
                <a:sym typeface="+mn-ea"/>
              </a:rPr>
              <a:t>Back in the days...</a:t>
            </a:r>
            <a:br>
              <a:rPr lang="en-US" sz="3600" dirty="0"/>
            </a:b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7582535" cy="4526280"/>
          </a:xfrm>
        </p:spPr>
        <p:txBody>
          <a:bodyPr/>
          <a:p>
            <a:r>
              <a:rPr lang="en-US" sz="2400" dirty="0" smtClean="0">
                <a:sym typeface="+mn-ea"/>
              </a:rPr>
              <a:t>Required a lot of coordinating roles</a:t>
            </a:r>
            <a:endParaRPr lang="en-US" sz="2400" dirty="0" smtClean="0">
              <a:sym typeface="+mn-ea"/>
            </a:endParaRPr>
          </a:p>
          <a:p>
            <a:pPr algn="l"/>
            <a:r>
              <a:rPr lang="en-US" sz="2400" dirty="0" smtClean="0">
                <a:sym typeface="+mn-ea"/>
              </a:rPr>
              <a:t>Unclear responsibilities</a:t>
            </a:r>
            <a:endParaRPr lang="en-US" sz="2400" dirty="0" smtClean="0">
              <a:sym typeface="+mn-ea"/>
            </a:endParaRPr>
          </a:p>
          <a:p>
            <a:pPr algn="l"/>
            <a:r>
              <a:rPr lang="en-US" sz="2400" dirty="0" smtClean="0"/>
              <a:t>No Common Code for Different Client</a:t>
            </a:r>
            <a:endParaRPr lang="en-US" sz="2400" dirty="0" smtClean="0"/>
          </a:p>
          <a:p>
            <a:pPr algn="l"/>
            <a:r>
              <a:rPr lang="en-US" sz="2400" dirty="0" smtClean="0"/>
              <a:t>Mannual and Time Taking Release and Deployment Process</a:t>
            </a:r>
            <a:endParaRPr lang="en-US" sz="2400" dirty="0" smtClean="0"/>
          </a:p>
          <a:p>
            <a:pPr algn="l"/>
            <a:r>
              <a:rPr lang="en-US" sz="2400" dirty="0" smtClean="0"/>
              <a:t>Slow Feature Delievery to  Client</a:t>
            </a:r>
            <a:endParaRPr lang="en-US" sz="2400" dirty="0" smtClean="0"/>
          </a:p>
          <a:p>
            <a:pPr algn="l"/>
            <a:r>
              <a:rPr lang="en-US" sz="2400" dirty="0" smtClean="0"/>
              <a:t>Repetetive Regression Testing </a:t>
            </a:r>
            <a:endParaRPr lang="en-US" sz="2400" dirty="0" smtClean="0"/>
          </a:p>
          <a:p>
            <a:pPr algn="l"/>
            <a:r>
              <a:rPr lang="en-US" sz="2400" dirty="0" smtClean="0"/>
              <a:t>No Data Base Versioning Structure</a:t>
            </a:r>
            <a:endParaRPr lang="en-US" sz="2400" dirty="0" smtClean="0"/>
          </a:p>
          <a:p>
            <a:pPr algn="l"/>
            <a:endParaRPr lang="en-US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Technical Transition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9636760" cy="4526280"/>
          </a:xfrm>
        </p:spPr>
        <p:txBody>
          <a:bodyPr/>
          <a:p>
            <a:r>
              <a:rPr lang="en-US" sz="2400"/>
              <a:t>Common Code For All Clients</a:t>
            </a:r>
            <a:endParaRPr lang="en-US" sz="2400"/>
          </a:p>
          <a:p>
            <a:pPr marL="342900" lvl="8" indent="-342900" algn="l">
              <a:buChar char="•"/>
            </a:pPr>
            <a:r>
              <a:rPr lang="en-US" sz="2400">
                <a:sym typeface="+mn-ea"/>
              </a:rPr>
              <a:t>Behavior Driven Development (BDD)</a:t>
            </a:r>
            <a:r>
              <a:rPr lang="en-US" sz="2400"/>
              <a:t>	</a:t>
            </a:r>
            <a:endParaRPr lang="en-US" sz="2400"/>
          </a:p>
          <a:p>
            <a:pPr marL="342900" lvl="8" indent="-342900" algn="l">
              <a:buChar char="•"/>
            </a:pPr>
            <a:r>
              <a:rPr lang="en-US" sz="2400"/>
              <a:t>Test Driven Devlopment (TDD)</a:t>
            </a:r>
            <a:endParaRPr lang="en-US" sz="2400"/>
          </a:p>
          <a:p>
            <a:r>
              <a:rPr lang="en-US" sz="2400"/>
              <a:t>Automated Provisioning </a:t>
            </a:r>
            <a:endParaRPr lang="en-US" sz="2400"/>
          </a:p>
          <a:p>
            <a:r>
              <a:rPr lang="en-US" sz="2400"/>
              <a:t>Data Base Versioning</a:t>
            </a:r>
            <a:endParaRPr lang="en-US" sz="2400"/>
          </a:p>
          <a:p>
            <a:r>
              <a:rPr lang="en-US" sz="2400"/>
              <a:t>Build Automation</a:t>
            </a:r>
            <a:endParaRPr lang="en-US" sz="2400"/>
          </a:p>
          <a:p>
            <a:r>
              <a:rPr lang="en-US" sz="2400"/>
              <a:t>Artifact Management</a:t>
            </a:r>
            <a:endParaRPr lang="en-US" sz="2400"/>
          </a:p>
          <a:p>
            <a:r>
              <a:rPr lang="en-US" sz="2400"/>
              <a:t>Automated Deployment on QA </a:t>
            </a:r>
            <a:endParaRPr lang="en-US" sz="2400"/>
          </a:p>
          <a:p>
            <a:r>
              <a:rPr lang="en-US" sz="2400"/>
              <a:t>Automated Functuional Testing</a:t>
            </a:r>
            <a:endParaRPr lang="en-US" sz="2400"/>
          </a:p>
          <a:p>
            <a:r>
              <a:rPr lang="en-US" sz="2400"/>
              <a:t>Efficient Application Monitoring</a:t>
            </a:r>
            <a:endParaRPr lang="en-US" sz="24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 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10" descr="http://www.webigi.co.uk/resource/images/Database_1.png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908015" y="4428870"/>
            <a:ext cx="1175528" cy="10676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821311" y="5496496"/>
            <a:ext cx="1442917" cy="522507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08965"/>
            <a:r>
              <a:rPr lang="en-US" sz="1465" dirty="0">
                <a:solidFill>
                  <a:prstClr val="black"/>
                </a:solidFill>
                <a:latin typeface="Calibri" panose="020F0502020204030204" charset="0"/>
              </a:rPr>
              <a:t>Version Control</a:t>
            </a:r>
            <a:endParaRPr lang="en-US" sz="1465" dirty="0">
              <a:solidFill>
                <a:prstClr val="black"/>
              </a:solidFill>
              <a:latin typeface="Calibri" panose="020F050202020403020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609772" y="4503215"/>
            <a:ext cx="2298955" cy="1067017"/>
          </a:xfrm>
          <a:prstGeom prst="leftRightArrow">
            <a:avLst>
              <a:gd name="adj1" fmla="val 67430"/>
              <a:gd name="adj2" fmla="val 4128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 defTabSz="608965"/>
            <a:r>
              <a:rPr lang="en-US" sz="1600" dirty="0">
                <a:solidFill>
                  <a:srgbClr val="231F20"/>
                </a:solidFill>
                <a:latin typeface="Calibri" panose="020F0502020204030204" charset="0"/>
              </a:rPr>
              <a:t>Pull &amp; Push several </a:t>
            </a:r>
            <a:br>
              <a:rPr lang="en-US" sz="1600" dirty="0">
                <a:solidFill>
                  <a:srgbClr val="231F20"/>
                </a:solidFill>
                <a:latin typeface="Calibri" panose="020F0502020204030204" charset="0"/>
              </a:rPr>
            </a:br>
            <a:r>
              <a:rPr lang="en-US" sz="1600" dirty="0">
                <a:solidFill>
                  <a:srgbClr val="231F20"/>
                </a:solidFill>
                <a:latin typeface="Calibri" panose="020F0502020204030204" charset="0"/>
              </a:rPr>
              <a:t>times a day</a:t>
            </a:r>
            <a:endParaRPr lang="en-US" sz="1600" dirty="0">
              <a:solidFill>
                <a:srgbClr val="231F20"/>
              </a:solidFill>
              <a:latin typeface="Calibri" panose="020F050202020403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40048" y="5480706"/>
            <a:ext cx="1465251" cy="72808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08965"/>
            <a:r>
              <a:rPr lang="en-US" sz="1465" dirty="0">
                <a:solidFill>
                  <a:prstClr val="black"/>
                </a:solidFill>
                <a:latin typeface="Calibri" panose="020F0502020204030204" charset="0"/>
              </a:rPr>
              <a:t>Continuous Integration</a:t>
            </a:r>
            <a:endParaRPr lang="en-US" sz="1465" dirty="0">
              <a:solidFill>
                <a:prstClr val="black"/>
              </a:solidFill>
              <a:latin typeface="Calibri" panose="020F0502020204030204" charset="0"/>
            </a:endParaRPr>
          </a:p>
          <a:p>
            <a:pPr algn="ctr" defTabSz="608965"/>
            <a:r>
              <a:rPr lang="en-US" sz="1465" dirty="0" smtClean="0">
                <a:solidFill>
                  <a:prstClr val="black"/>
                </a:solidFill>
                <a:latin typeface="Calibri" panose="020F0502020204030204" charset="0"/>
              </a:rPr>
              <a:t>Server</a:t>
            </a:r>
            <a:endParaRPr lang="en-US" sz="1465" dirty="0">
              <a:solidFill>
                <a:prstClr val="black"/>
              </a:solidFill>
              <a:latin typeface="Calibri" panose="020F050202020403020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679093" y="4840332"/>
            <a:ext cx="890464" cy="47533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08965"/>
            <a:endParaRPr lang="en-US" sz="1350">
              <a:solidFill>
                <a:srgbClr val="205182"/>
              </a:solidFill>
              <a:latin typeface="Calibri" panose="020F050202020403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950" y="3956434"/>
            <a:ext cx="673917" cy="9370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506" y="4231328"/>
            <a:ext cx="673917" cy="9370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950" y="4893499"/>
            <a:ext cx="668701" cy="929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10204164" y="5956536"/>
            <a:ext cx="1522272" cy="63730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08965"/>
            <a:r>
              <a:rPr lang="en-US" sz="1465" dirty="0">
                <a:solidFill>
                  <a:prstClr val="black"/>
                </a:solidFill>
                <a:latin typeface="Calibri" panose="020F0502020204030204" charset="0"/>
              </a:rPr>
              <a:t>Target Servers</a:t>
            </a:r>
            <a:endParaRPr lang="en-US" sz="1465" dirty="0">
              <a:solidFill>
                <a:prstClr val="black"/>
              </a:solidFill>
              <a:latin typeface="Calibri" panose="020F0502020204030204" charset="0"/>
            </a:endParaRPr>
          </a:p>
          <a:p>
            <a:pPr algn="ctr" defTabSz="608965"/>
            <a:r>
              <a:rPr lang="en-US" sz="1200" dirty="0">
                <a:solidFill>
                  <a:prstClr val="black"/>
                </a:solidFill>
                <a:latin typeface="Calibri" panose="020F0502020204030204" charset="0"/>
              </a:rPr>
              <a:t>(QA, Staging)</a:t>
            </a:r>
            <a:endParaRPr lang="en-US" sz="1200" dirty="0">
              <a:solidFill>
                <a:prstClr val="black"/>
              </a:solidFill>
              <a:latin typeface="Calibri" panose="020F050202020403020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9450257" y="4843124"/>
            <a:ext cx="963172" cy="47533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08965"/>
            <a:endParaRPr lang="en-US" sz="1350">
              <a:solidFill>
                <a:srgbClr val="205182"/>
              </a:solidFill>
              <a:latin typeface="Calibri" panose="020F050202020403020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487759" y="4840332"/>
            <a:ext cx="896775" cy="47533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08965"/>
            <a:endParaRPr lang="en-US" sz="1350">
              <a:solidFill>
                <a:srgbClr val="205182"/>
              </a:solidFill>
              <a:latin typeface="Calibri" panose="020F050202020403020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8975" y="2679700"/>
            <a:ext cx="2139950" cy="1277130"/>
            <a:chOff x="1786560" y="2334096"/>
            <a:chExt cx="1872208" cy="156476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1" name="Rounded Rectangular Callout 20"/>
            <p:cNvSpPr/>
            <p:nvPr/>
          </p:nvSpPr>
          <p:spPr>
            <a:xfrm>
              <a:off x="1786560" y="2334096"/>
              <a:ext cx="1872208" cy="1564760"/>
            </a:xfrm>
            <a:prstGeom prst="wedgeRoundRectCallout">
              <a:avLst>
                <a:gd name="adj1" fmla="val 52469"/>
                <a:gd name="adj2" fmla="val 75642"/>
                <a:gd name="adj3" fmla="val 16667"/>
              </a:avLst>
            </a:pr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p>
              <a:pPr algn="ctr" defTabSz="608965"/>
              <a:r>
                <a:rPr lang="en-US" sz="1600" b="1" dirty="0">
                  <a:solidFill>
                    <a:srgbClr val="231F20"/>
                  </a:solidFill>
                  <a:latin typeface="Calibri" panose="020F0502020204030204" charset="0"/>
                </a:rPr>
                <a:t>Versioning</a:t>
              </a:r>
              <a:endParaRPr lang="en-US" sz="1600" b="1" dirty="0">
                <a:solidFill>
                  <a:srgbClr val="231F20"/>
                </a:solidFill>
                <a:latin typeface="Calibri" panose="020F0502020204030204" charset="0"/>
              </a:endParaRP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1856807" y="2649367"/>
              <a:ext cx="1108400" cy="10114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p>
              <a:pPr marL="285750" indent="-285750" defTabSz="608965">
                <a:buFontTx/>
                <a:buChar char="-"/>
              </a:pPr>
              <a:r>
                <a:rPr lang="en-US" sz="1600" dirty="0">
                  <a:solidFill>
                    <a:srgbClr val="231F20"/>
                  </a:solidFill>
                  <a:latin typeface="Calibri" panose="020F0502020204030204" charset="0"/>
                </a:rPr>
                <a:t>Code</a:t>
              </a:r>
              <a:endParaRPr lang="en-US" sz="1600" dirty="0">
                <a:solidFill>
                  <a:srgbClr val="231F20"/>
                </a:solidFill>
                <a:latin typeface="Calibri" panose="020F0502020204030204" charset="0"/>
              </a:endParaRPr>
            </a:p>
            <a:p>
              <a:pPr marL="285750" indent="-285750" defTabSz="608965">
                <a:buFontTx/>
                <a:buChar char="-"/>
              </a:pPr>
              <a:r>
                <a:rPr lang="en-US" sz="1600" dirty="0">
                  <a:solidFill>
                    <a:srgbClr val="231F20"/>
                  </a:solidFill>
                  <a:latin typeface="Calibri" panose="020F0502020204030204" charset="0"/>
                </a:rPr>
                <a:t>Database</a:t>
              </a:r>
              <a:endParaRPr lang="en-US" sz="1600" dirty="0">
                <a:solidFill>
                  <a:srgbClr val="231F20"/>
                </a:solidFill>
                <a:latin typeface="Calibri" panose="020F0502020204030204" charset="0"/>
              </a:endParaRPr>
            </a:p>
            <a:p>
              <a:pPr marL="285750" indent="-285750" defTabSz="608965">
                <a:buFontTx/>
                <a:buChar char="-"/>
              </a:pPr>
              <a:endParaRPr lang="en-US" sz="1600" dirty="0">
                <a:solidFill>
                  <a:srgbClr val="231F20"/>
                </a:solidFill>
                <a:latin typeface="Calibri" panose="020F0502020204030204" charset="0"/>
              </a:endParaRPr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4540257" y="2445197"/>
            <a:ext cx="6759393" cy="130262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08965"/>
            <a:r>
              <a:rPr lang="en-US" sz="2665" dirty="0">
                <a:solidFill>
                  <a:srgbClr val="231F20"/>
                </a:solidFill>
                <a:latin typeface="Calibri" panose="020F0502020204030204" charset="0"/>
              </a:rPr>
              <a:t>With in minutes</a:t>
            </a:r>
            <a:endParaRPr lang="en-US" sz="2665" dirty="0">
              <a:solidFill>
                <a:srgbClr val="231F20"/>
              </a:solidFill>
              <a:latin typeface="Calibri" panose="020F050202020403020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/>
              <a:t>Current Product Delievery Model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02" y="4487290"/>
            <a:ext cx="714035" cy="9928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16" y="4487290"/>
            <a:ext cx="714035" cy="9928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Rectangle 28"/>
          <p:cNvSpPr/>
          <p:nvPr/>
        </p:nvSpPr>
        <p:spPr>
          <a:xfrm>
            <a:off x="8139203" y="5496581"/>
            <a:ext cx="1465251" cy="72808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08965"/>
            <a:r>
              <a:rPr lang="en-US" sz="1465" dirty="0" smtClean="0">
                <a:solidFill>
                  <a:prstClr val="black"/>
                </a:solidFill>
                <a:latin typeface="Calibri" panose="020F0502020204030204" charset="0"/>
              </a:rPr>
              <a:t>Deploy</a:t>
            </a:r>
            <a:endParaRPr lang="en-US" sz="1465" dirty="0">
              <a:solidFill>
                <a:prstClr val="black"/>
              </a:solidFill>
              <a:latin typeface="Calibri" panose="020F0502020204030204" charset="0"/>
            </a:endParaRPr>
          </a:p>
          <a:p>
            <a:pPr algn="ctr" defTabSz="608965"/>
            <a:r>
              <a:rPr lang="en-US" sz="1465" dirty="0" smtClean="0">
                <a:solidFill>
                  <a:prstClr val="black"/>
                </a:solidFill>
                <a:latin typeface="Calibri" panose="020F0502020204030204" charset="0"/>
              </a:rPr>
              <a:t>Server</a:t>
            </a:r>
            <a:endParaRPr lang="en-US" sz="1465" dirty="0">
              <a:solidFill>
                <a:prstClr val="black"/>
              </a:solidFill>
              <a:latin typeface="Calibri" panose="020F0502020204030204" charset="0"/>
            </a:endParaRPr>
          </a:p>
        </p:txBody>
      </p:sp>
      <p:sp>
        <p:nvSpPr>
          <p:cNvPr id="22" name="TextBox 2"/>
          <p:cNvSpPr txBox="1"/>
          <p:nvPr/>
        </p:nvSpPr>
        <p:spPr>
          <a:xfrm rot="19590365">
            <a:off x="6881136" y="4811845"/>
            <a:ext cx="51562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 dirty="0" smtClean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AT</a:t>
            </a:r>
            <a:endParaRPr lang="en-US" b="1" dirty="0" smtClean="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TextBox 26"/>
          <p:cNvSpPr txBox="1"/>
          <p:nvPr/>
        </p:nvSpPr>
        <p:spPr>
          <a:xfrm rot="19590365">
            <a:off x="8782406" y="47993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 dirty="0" smtClean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endParaRPr lang="en-US" b="1" dirty="0" smtClean="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0" name="Content Placeholder 29"/>
          <p:cNvPicPr>
            <a:picLocks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715" y="4486910"/>
            <a:ext cx="715010" cy="993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2"/>
          <p:cNvSpPr txBox="1"/>
          <p:nvPr/>
        </p:nvSpPr>
        <p:spPr>
          <a:xfrm rot="19590365">
            <a:off x="4908191" y="484867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 dirty="0" smtClean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CI</a:t>
            </a:r>
            <a:endParaRPr lang="en-US" b="1" dirty="0" smtClean="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31358" y="5480071"/>
            <a:ext cx="1465251" cy="72808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08965"/>
            <a:r>
              <a:rPr lang="en-US" sz="1465" dirty="0" smtClean="0">
                <a:solidFill>
                  <a:prstClr val="black"/>
                </a:solidFill>
                <a:latin typeface="Calibri" panose="020F0502020204030204" charset="0"/>
              </a:rPr>
              <a:t>Automation Test</a:t>
            </a:r>
            <a:endParaRPr lang="en-US" sz="1465" dirty="0">
              <a:solidFill>
                <a:prstClr val="black"/>
              </a:solidFill>
              <a:latin typeface="Calibri" panose="020F0502020204030204" charset="0"/>
            </a:endParaRPr>
          </a:p>
          <a:p>
            <a:pPr algn="ctr" defTabSz="608965"/>
            <a:r>
              <a:rPr lang="en-US" sz="1465" dirty="0" smtClean="0">
                <a:solidFill>
                  <a:prstClr val="black"/>
                </a:solidFill>
                <a:latin typeface="Calibri" panose="020F0502020204030204" charset="0"/>
              </a:rPr>
              <a:t>Server</a:t>
            </a:r>
            <a:endParaRPr lang="en-US" sz="1465" dirty="0">
              <a:solidFill>
                <a:prstClr val="black"/>
              </a:solidFill>
              <a:latin typeface="Calibri" panose="020F0502020204030204" charset="0"/>
            </a:endParaRPr>
          </a:p>
        </p:txBody>
      </p:sp>
      <p:sp>
        <p:nvSpPr>
          <p:cNvPr id="36" name="TextBox 2"/>
          <p:cNvSpPr txBox="1"/>
          <p:nvPr/>
        </p:nvSpPr>
        <p:spPr>
          <a:xfrm rot="19590365">
            <a:off x="8774071" y="4852485"/>
            <a:ext cx="37274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 dirty="0" smtClean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endParaRPr lang="en-US" b="1" dirty="0" smtClean="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7" name="Picture 36" descr="http://hybridclaims.com/uploads/images/reduce-cycle-ti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64" y="1418216"/>
            <a:ext cx="914400" cy="819151"/>
          </a:xfrm>
          <a:prstGeom prst="rect">
            <a:avLst/>
          </a:prstGeom>
          <a:noFill/>
        </p:spPr>
      </p:pic>
      <p:sp>
        <p:nvSpPr>
          <p:cNvPr id="38" name="TextBox 41"/>
          <p:cNvSpPr txBox="1"/>
          <p:nvPr/>
        </p:nvSpPr>
        <p:spPr>
          <a:xfrm>
            <a:off x="3191882" y="2229760"/>
            <a:ext cx="700405" cy="579120"/>
          </a:xfrm>
          <a:prstGeom prst="rect">
            <a:avLst/>
          </a:prstGeom>
          <a:noFill/>
        </p:spPr>
        <p:txBody>
          <a:bodyPr wrap="none" lIns="0" rIns="0" rtlCol="0" anchor="t" anchorCtr="0">
            <a:spAutoFit/>
          </a:bodyPr>
          <a:p>
            <a:pPr algn="ctr"/>
            <a:r>
              <a:rPr lang="en-US" sz="1600" dirty="0" smtClean="0"/>
              <a:t>2 week </a:t>
            </a:r>
            <a:endParaRPr lang="en-US" sz="1600" dirty="0" smtClean="0"/>
          </a:p>
          <a:p>
            <a:pPr algn="ctr"/>
            <a:r>
              <a:rPr lang="en-US" sz="1600" dirty="0" smtClean="0"/>
              <a:t>sprint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Tool stack</a:t>
            </a:r>
            <a:endParaRPr lang="en-US" sz="3600"/>
          </a:p>
        </p:txBody>
      </p:sp>
      <p:sp>
        <p:nvSpPr>
          <p:cNvPr id="5" name="TextBox 2"/>
          <p:cNvSpPr txBox="1"/>
          <p:nvPr/>
        </p:nvSpPr>
        <p:spPr>
          <a:xfrm rot="19590365">
            <a:off x="4908191" y="484867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 dirty="0" smtClean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CI</a:t>
            </a:r>
            <a:endParaRPr lang="en-US" b="1" dirty="0" smtClean="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1003935" y="1121410"/>
            <a:ext cx="10578465" cy="5085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723900" marR="0" lvl="1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34440" marR="0" lvl="2" indent="-1422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727200" marR="0" lvl="3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184400" marR="0" lvl="4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641600" marR="0" lvl="5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098800" marR="0" lvl="6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556000" marR="0" lvl="7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013200" marR="0" lvl="8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SCM</a:t>
            </a:r>
            <a:endParaRPr lang="en-US" sz="1800">
              <a:latin typeface="Arial" panose="020B0604020202020204" pitchFamily="34" charset="0"/>
            </a:endParaRP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Gitlab CE</a:t>
            </a:r>
            <a:endParaRPr lang="en-US" sz="1800">
              <a:latin typeface="Arial" panose="020B0604020202020204" pitchFamily="34" charset="0"/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Agile</a:t>
            </a:r>
            <a:endParaRPr lang="en-US" sz="1800">
              <a:latin typeface="Arial" panose="020B0604020202020204" pitchFamily="34" charset="0"/>
            </a:endParaRP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JIRA</a:t>
            </a:r>
            <a:endParaRPr lang="en-US" sz="1800">
              <a:latin typeface="Arial" panose="020B0604020202020204" pitchFamily="34" charset="0"/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CI</a:t>
            </a:r>
            <a:endParaRPr lang="en-US" sz="1800">
              <a:latin typeface="Arial" panose="020B0604020202020204" pitchFamily="34" charset="0"/>
            </a:endParaRP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Jenkins</a:t>
            </a:r>
            <a:endParaRPr lang="en-US" sz="1800">
              <a:latin typeface="Arial" panose="020B0604020202020204" pitchFamily="34" charset="0"/>
            </a:endParaRP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Maven</a:t>
            </a:r>
            <a:endParaRPr lang="en-US" sz="1800">
              <a:latin typeface="Arial" panose="020B0604020202020204" pitchFamily="34" charset="0"/>
            </a:endParaRP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Gradle</a:t>
            </a:r>
            <a:endParaRPr lang="en-US" sz="1800">
              <a:latin typeface="Arial" panose="020B0604020202020204" pitchFamily="34" charset="0"/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Repository Manager</a:t>
            </a:r>
            <a:endParaRPr lang="en-US" sz="1800">
              <a:latin typeface="Arial" panose="020B0604020202020204" pitchFamily="34" charset="0"/>
            </a:endParaRP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Nexus OSS</a:t>
            </a:r>
            <a:endParaRPr lang="en-US" sz="1800">
              <a:latin typeface="Arial" panose="020B0604020202020204" pitchFamily="34" charset="0"/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Unit Testing</a:t>
            </a:r>
            <a:endParaRPr lang="en-US" sz="1800">
              <a:latin typeface="Arial" panose="020B0604020202020204" pitchFamily="34" charset="0"/>
            </a:endParaRP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JUnit</a:t>
            </a:r>
            <a:endParaRPr lang="en-US" sz="1800">
              <a:latin typeface="Arial" panose="020B0604020202020204" pitchFamily="34" charset="0"/>
            </a:endParaRP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Mockito</a:t>
            </a:r>
            <a:endParaRPr lang="en-US" sz="1800">
              <a:latin typeface="Arial" panose="020B0604020202020204" pitchFamily="34" charset="0"/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Functional Test Automation</a:t>
            </a:r>
            <a:endParaRPr lang="en-US" sz="1800">
              <a:latin typeface="Arial" panose="020B0604020202020204" pitchFamily="34" charset="0"/>
            </a:endParaRP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Selenium</a:t>
            </a:r>
            <a:endParaRPr lang="en-US" sz="1800">
              <a:latin typeface="Arial" panose="020B0604020202020204" pitchFamily="34" charset="0"/>
            </a:endParaRP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Appium</a:t>
            </a:r>
            <a:endParaRPr lang="en-US" sz="1800">
              <a:latin typeface="Arial" panose="020B0604020202020204" pitchFamily="34" charset="0"/>
            </a:endParaRP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Cucumber</a:t>
            </a:r>
            <a:endParaRPr lang="en-US" sz="1800">
              <a:latin typeface="Arial" panose="020B0604020202020204" pitchFamily="34" charset="0"/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Provisioning and Configuration </a:t>
            </a:r>
            <a:r>
              <a:rPr lang="en-US" sz="1800">
                <a:latin typeface="Arial" panose="020B0604020202020204" pitchFamily="34" charset="0"/>
                <a:sym typeface="+mn-ea"/>
              </a:rPr>
              <a:t>Management</a:t>
            </a:r>
            <a:endParaRPr lang="en-US" sz="1800">
              <a:latin typeface="Arial" panose="020B0604020202020204" pitchFamily="34" charset="0"/>
            </a:endParaRP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Ansible</a:t>
            </a:r>
            <a:endParaRPr lang="en-US" sz="1800">
              <a:latin typeface="Arial" panose="020B0604020202020204" pitchFamily="34" charset="0"/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Monitoring</a:t>
            </a:r>
            <a:endParaRPr lang="en-US" sz="1800">
              <a:latin typeface="Arial" panose="020B0604020202020204" pitchFamily="34" charset="0"/>
            </a:endParaRPr>
          </a:p>
          <a:p>
            <a:pPr marL="914400" lvl="1" indent="-317500">
              <a:spcBef>
                <a:spcPts val="0"/>
              </a:spcBef>
              <a:buSzPct val="100000"/>
            </a:pPr>
            <a:r>
              <a:rPr lang="en-US" sz="1800">
                <a:latin typeface="Arial" panose="020B0604020202020204" pitchFamily="34" charset="0"/>
              </a:rPr>
              <a:t>Nagios,  Jconsole, ELK</a:t>
            </a:r>
            <a:endParaRPr 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Cultural Transition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r>
              <a:rPr lang="en-US" sz="2000"/>
              <a:t>Team Autonomy</a:t>
            </a:r>
            <a:endParaRPr lang="en-US" sz="2000"/>
          </a:p>
          <a:p>
            <a:r>
              <a:rPr lang="en-US" sz="2000"/>
              <a:t>Cross Funstional Teams</a:t>
            </a:r>
            <a:endParaRPr lang="en-US" sz="2000"/>
          </a:p>
          <a:p>
            <a:r>
              <a:rPr lang="en-US" sz="2000"/>
              <a:t>Self Deciplined and Responsible Teams</a:t>
            </a:r>
            <a:endParaRPr lang="en-US" sz="2000"/>
          </a:p>
          <a:p>
            <a:r>
              <a:rPr lang="en-US" sz="2000"/>
              <a:t>Refinement Sessions</a:t>
            </a:r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	</a:t>
            </a:r>
            <a:endParaRPr 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dirty="0" smtClean="0"/>
              <a:t>Transformation don’t happen over night…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4681" y="1556793"/>
            <a:ext cx="10972799" cy="2664296"/>
          </a:xfrm>
        </p:spPr>
        <p:txBody>
          <a:bodyPr>
            <a:noAutofit/>
          </a:bodyPr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Still mostly reactive work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Working on breaking old roles / </a:t>
            </a:r>
            <a:r>
              <a:rPr lang="en-US" sz="2400" dirty="0" err="1" smtClean="0"/>
              <a:t>habbits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Improving existing CI, CD and implementation for other Projects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Getting everybody onboard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olidFill>
                  <a:srgbClr val="002453"/>
                </a:solidFill>
                <a:latin typeface="Verdana" panose="020B0604030504040204"/>
                <a:cs typeface="Verdana" panose="020B0604030504040204"/>
                <a:sym typeface="+mn-ea"/>
              </a:rPr>
              <a:t>Final takeaways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endParaRPr lang="en-US" sz="2400" dirty="0" smtClean="0"/>
          </a:p>
          <a:p>
            <a:endParaRPr lang="en-US" sz="2400" dirty="0"/>
          </a:p>
          <a:p>
            <a:endParaRPr lang="en-US" sz="2400"/>
          </a:p>
        </p:txBody>
      </p:sp>
      <p:grpSp>
        <p:nvGrpSpPr>
          <p:cNvPr id="6" name="Group 5"/>
          <p:cNvGrpSpPr/>
          <p:nvPr/>
        </p:nvGrpSpPr>
        <p:grpSpPr>
          <a:xfrm>
            <a:off x="8368030" y="1504315"/>
            <a:ext cx="3641725" cy="4811760"/>
            <a:chOff x="6214800" y="912797"/>
            <a:chExt cx="2792040" cy="232298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16145" y="912797"/>
              <a:ext cx="2784443" cy="1858484"/>
            </a:xfrm>
            <a:prstGeom prst="rect">
              <a:avLst/>
            </a:prstGeom>
          </p:spPr>
        </p:pic>
        <p:sp>
          <p:nvSpPr>
            <p:cNvPr id="8" name="TextBox 3"/>
            <p:cNvSpPr txBox="1"/>
            <p:nvPr/>
          </p:nvSpPr>
          <p:spPr>
            <a:xfrm>
              <a:off x="6214800" y="2817633"/>
              <a:ext cx="2792040" cy="41814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</p:spPr>
          <p:txBody>
            <a:bodyPr wrap="square" lIns="137160" tIns="109728" rIns="137160" bIns="109728" rtlCol="0">
              <a:spAutoFit/>
            </a:bodyPr>
            <a:p>
              <a:pPr algn="ctr">
                <a:lnSpc>
                  <a:spcPct val="90000"/>
                </a:lnSpc>
                <a:spcAft>
                  <a:spcPts val="450"/>
                </a:spcAft>
              </a:pPr>
              <a:r>
                <a:rPr lang="en-US" sz="21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DevOps</a:t>
              </a:r>
              <a:r>
                <a:rPr lang="en-US" sz="2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is a journey, </a:t>
              </a:r>
              <a:endParaRPr lang="en-US" sz="21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 algn="ctr">
                <a:lnSpc>
                  <a:spcPct val="90000"/>
                </a:lnSpc>
                <a:spcAft>
                  <a:spcPts val="450"/>
                </a:spcAft>
              </a:pPr>
              <a:r>
                <a:rPr lang="en-US" sz="21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not </a:t>
              </a:r>
              <a:r>
                <a:rPr lang="en-US" sz="2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 destination</a:t>
              </a:r>
              <a:endParaRPr lang="en-US" sz="2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We will talk about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213975" cy="4526280"/>
          </a:xfrm>
        </p:spPr>
        <p:txBody>
          <a:bodyPr/>
          <a:p>
            <a:pPr>
              <a:buFont typeface="Wingdings" panose="05000000000000000000" charset="0"/>
              <a:buChar char="§"/>
            </a:pPr>
            <a:r>
              <a:rPr lang="en-US" sz="2400"/>
              <a:t>Something about SkilRock Technologies</a:t>
            </a:r>
            <a:endParaRPr lang="en-US" sz="2400"/>
          </a:p>
          <a:p>
            <a:pPr>
              <a:buFont typeface="Wingdings" panose="05000000000000000000" charset="0"/>
              <a:buChar char="§"/>
            </a:pPr>
            <a:r>
              <a:rPr lang="en-US" sz="2400"/>
              <a:t>Our DevOps movement</a:t>
            </a:r>
            <a:endParaRPr lang="en-US" sz="2400"/>
          </a:p>
          <a:p>
            <a:pPr>
              <a:buFont typeface="Wingdings" panose="05000000000000000000" charset="0"/>
              <a:buChar char="§"/>
            </a:pPr>
            <a:r>
              <a:rPr lang="en-US" sz="2400"/>
              <a:t>Technological Transistion</a:t>
            </a:r>
            <a:endParaRPr lang="en-US" sz="2400"/>
          </a:p>
          <a:p>
            <a:pPr>
              <a:buFont typeface="Wingdings" panose="05000000000000000000" charset="0"/>
              <a:buChar char="§"/>
            </a:pPr>
            <a:r>
              <a:rPr lang="en-US" sz="2400"/>
              <a:t>Cultural Transistion</a:t>
            </a:r>
            <a:endParaRPr lang="en-US" sz="2400"/>
          </a:p>
          <a:p>
            <a:pPr>
              <a:buFont typeface="Wingdings" panose="05000000000000000000" charset="0"/>
              <a:buChar char="§"/>
            </a:pPr>
            <a:r>
              <a:rPr lang="en-US" sz="2400"/>
              <a:t>Final takeaways</a:t>
            </a:r>
            <a:endParaRPr 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C:\Users\stpl\AppData\Local\Microsoft\Windows\Temporary Internet Files\Content.Outlook\DBD1CX6Y\ppt_slides1.jpg"/>
          <p:cNvPicPr>
            <a:picLocks noChangeAspect="1" noChangeArrowheads="1"/>
          </p:cNvPicPr>
          <p:nvPr>
            <p:ph sz="half" idx="1"/>
          </p:nvPr>
        </p:nvPicPr>
        <p:blipFill rotWithShape="1">
          <a:blip r:embed="rId1" cstate="print"/>
          <a:srcRect l="3208" t="4260" r="2915" b="4742"/>
          <a:stretch>
            <a:fillRect/>
          </a:stretch>
        </p:blipFill>
        <p:spPr bwMode="auto">
          <a:xfrm>
            <a:off x="237490" y="73025"/>
            <a:ext cx="11881485" cy="6661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" y="2587308"/>
            <a:ext cx="10972800" cy="1143000"/>
          </a:xfrm>
        </p:spPr>
        <p:txBody>
          <a:bodyPr/>
          <a:p>
            <a:r>
              <a:rPr lang="en-US"/>
              <a:t>Back in Days...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Required a lot of coordinating roles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Unclear responsibilities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No Common Code for Different Client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dirty="0" smtClean="0">
                <a:sym typeface="+mn-ea"/>
              </a:rPr>
              <a:t>Mannual and Time Taking Release and Deployment Process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dirty="0" smtClean="0">
                <a:sym typeface="+mn-ea"/>
              </a:rPr>
              <a:t>Slow Feature Delievery to  ClientRepetetive Regression Testing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dirty="0" smtClean="0">
                <a:sym typeface="+mn-ea"/>
              </a:rPr>
              <a:t>Repetetive Regression Testing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2276</Words>
  <Application>WPS Presentation</Application>
  <PresentationFormat>Widescreen</PresentationFormat>
  <Paragraphs>175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Verdana</vt:lpstr>
      <vt:lpstr>Wingdings</vt:lpstr>
      <vt:lpstr>Segoe UI</vt:lpstr>
      <vt:lpstr>Segoe UI</vt:lpstr>
      <vt:lpstr>Calibri</vt:lpstr>
      <vt:lpstr>Verdana</vt:lpstr>
      <vt:lpstr>Arial</vt:lpstr>
      <vt:lpstr>Calibri</vt:lpstr>
      <vt:lpstr>Microsoft YaHei</vt:lpstr>
      <vt:lpstr>1_Default Design</vt:lpstr>
      <vt:lpstr>PowerPoint 演示文稿</vt:lpstr>
      <vt:lpstr>What We will talk about</vt:lpstr>
      <vt:lpstr>PowerPoint 演示文稿</vt:lpstr>
      <vt:lpstr>Required a lot of coordinating roles</vt:lpstr>
      <vt:lpstr>Unclear responsibilities</vt:lpstr>
      <vt:lpstr>No Common Code for Different Client</vt:lpstr>
      <vt:lpstr>Mannual and Time Taking Release and Deployment Process</vt:lpstr>
      <vt:lpstr>Slow Feature Delievery to  ClientRepetetive Regression Testing </vt:lpstr>
      <vt:lpstr>Repetetive Regression Testing </vt:lpstr>
      <vt:lpstr>No Data Base Versioning Structure </vt:lpstr>
      <vt:lpstr>Starting Steps In the Movement</vt:lpstr>
      <vt:lpstr>PowerPoint 演示文稿</vt:lpstr>
      <vt:lpstr>Back in the days... </vt:lpstr>
      <vt:lpstr>Technical Transition</vt:lpstr>
      <vt:lpstr>Current Product Delievery Model</vt:lpstr>
      <vt:lpstr>Tool stack</vt:lpstr>
      <vt:lpstr>Cultural Transition</vt:lpstr>
      <vt:lpstr>Transformation don’t happen over night…</vt:lpstr>
      <vt:lpstr>Final takeaways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poonam</dc:creator>
  <cp:lastModifiedBy>stpl</cp:lastModifiedBy>
  <cp:revision>12</cp:revision>
  <dcterms:created xsi:type="dcterms:W3CDTF">2017-03-03T06:35:00Z</dcterms:created>
  <dcterms:modified xsi:type="dcterms:W3CDTF">2017-03-08T04:45:42Z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