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7103725" cy="10234275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10350" y="4861275"/>
            <a:ext cx="5682975" cy="4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84175" y="767550"/>
            <a:ext cx="4736050" cy="383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833018" y="-1623218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285037" y="1828800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19123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●"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○"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■"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○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■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○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■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240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50" lvl="3" marL="1600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3350" lvl="4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2514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3350" lvl="6" marL="297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3350" lvl="7" marL="3429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3350" lvl="8" marL="3886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09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165600" y="6245225"/>
            <a:ext cx="3860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737600" y="6245225"/>
            <a:ext cx="2844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11785" y="480695"/>
            <a:ext cx="11301730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Addressing Challenges in Growing Organization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506" y="1332348"/>
            <a:ext cx="10459128" cy="313409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186815" y="4779644"/>
            <a:ext cx="2024380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254" lvl="0" marL="1479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A8E0"/>
              </a:buClr>
              <a:buSzPct val="25000"/>
              <a:buFont typeface="Verdana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Dev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901939" y="4779644"/>
            <a:ext cx="286702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254" lvl="0" marL="147955" marR="0" rtl="0" algn="ctr">
              <a:spcBef>
                <a:spcPts val="0"/>
              </a:spcBef>
              <a:buClr>
                <a:srgbClr val="27A8E0"/>
              </a:buClr>
              <a:buSzPct val="25000"/>
              <a:buFont typeface="Verdana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Data Base Versioning Structure</a:t>
            </a:r>
            <a:br>
              <a:rPr b="0" i="0" lang="en-GB" sz="4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Starting Steps In the Movement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38200" y="1825625"/>
            <a:ext cx="10515599" cy="43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continuous integration system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automation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culture &amp; collaboration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automation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of applications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of infrastructure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01675" y="1254125"/>
            <a:ext cx="3439795" cy="1297305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“DevOps</a:t>
            </a: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development </a:t>
            </a:r>
            <a:b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operations collaboration”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7598410" y="1254125"/>
            <a:ext cx="2943224" cy="1132205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“DevOps</a:t>
            </a: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treating your infrastructure </a:t>
            </a:r>
            <a:b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code”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01675" y="3875405"/>
            <a:ext cx="2895600" cy="1170939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“DevOps</a:t>
            </a: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using automation”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203229" y="5046133"/>
            <a:ext cx="1143445" cy="466422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7598410" y="3875405"/>
            <a:ext cx="3476624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“DevOps</a:t>
            </a: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feature switches”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141469" y="4665980"/>
            <a:ext cx="3263900" cy="1227455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07550" rIns="107550" tIns="67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“DevOps</a:t>
            </a: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small deployments”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102359" y="32385"/>
            <a:ext cx="9439275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DevOps 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 in the days...</a:t>
            </a:r>
            <a:b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09600" y="1600200"/>
            <a:ext cx="7582534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a lot of coordinating roles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Unclear responsibilities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Common Code for Different Client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Mannual and Time Taking Release and Deployment Process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Feature Delievery to  Client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Repetetive Regression Testing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Data Base Versioning Structure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Transition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09600" y="1600200"/>
            <a:ext cx="963675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Code For All Clients</a:t>
            </a:r>
          </a:p>
          <a:p>
            <a:pPr indent="-342900" lvl="8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Driven Development (BDD)	</a:t>
            </a:r>
          </a:p>
          <a:p>
            <a:pPr indent="-342900" lvl="8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Driven Devlopment (TDD)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Provisioning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Base Versioning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Automation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 Management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Deployment on QA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Functuional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Application Monitoring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webigi.co.uk/resource/images/Database_1.png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015" y="4428869"/>
            <a:ext cx="1175527" cy="1067623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75" name="Shape 175"/>
          <p:cNvSpPr/>
          <p:nvPr/>
        </p:nvSpPr>
        <p:spPr>
          <a:xfrm>
            <a:off x="2821310" y="5496496"/>
            <a:ext cx="1442916" cy="522507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  <p:sp>
        <p:nvSpPr>
          <p:cNvPr id="176" name="Shape 176"/>
          <p:cNvSpPr/>
          <p:nvPr/>
        </p:nvSpPr>
        <p:spPr>
          <a:xfrm>
            <a:off x="609772" y="4503214"/>
            <a:ext cx="2298954" cy="1067016"/>
          </a:xfrm>
          <a:prstGeom prst="leftRightArrow">
            <a:avLst>
              <a:gd fmla="val 67430" name="adj1"/>
              <a:gd fmla="val 41285" name="adj2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Pull &amp; Push several </a:t>
            </a:r>
            <a:br>
              <a:rPr b="0" i="0" lang="en-GB" sz="16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6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times a day</a:t>
            </a:r>
          </a:p>
        </p:txBody>
      </p:sp>
      <p:sp>
        <p:nvSpPr>
          <p:cNvPr id="177" name="Shape 177"/>
          <p:cNvSpPr/>
          <p:nvPr/>
        </p:nvSpPr>
        <p:spPr>
          <a:xfrm>
            <a:off x="4540048" y="5480705"/>
            <a:ext cx="1465250" cy="728085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78" name="Shape 178"/>
          <p:cNvSpPr/>
          <p:nvPr/>
        </p:nvSpPr>
        <p:spPr>
          <a:xfrm>
            <a:off x="5679092" y="4840332"/>
            <a:ext cx="890463" cy="475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rgbClr val="2051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0950" y="3956433"/>
            <a:ext cx="673916" cy="937065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6506" y="4231328"/>
            <a:ext cx="673916" cy="937065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0950" y="4893498"/>
            <a:ext cx="668700" cy="929812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82" name="Shape 182"/>
          <p:cNvSpPr/>
          <p:nvPr/>
        </p:nvSpPr>
        <p:spPr>
          <a:xfrm>
            <a:off x="10204164" y="5956535"/>
            <a:ext cx="1522271" cy="637305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Servers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(QA, Staging)</a:t>
            </a:r>
          </a:p>
        </p:txBody>
      </p:sp>
      <p:sp>
        <p:nvSpPr>
          <p:cNvPr id="183" name="Shape 183"/>
          <p:cNvSpPr/>
          <p:nvPr/>
        </p:nvSpPr>
        <p:spPr>
          <a:xfrm>
            <a:off x="9450257" y="4843123"/>
            <a:ext cx="963171" cy="475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rgbClr val="2051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487759" y="4840332"/>
            <a:ext cx="896775" cy="4753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rgbClr val="2051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688974" y="2679700"/>
            <a:ext cx="2139950" cy="1277129"/>
            <a:chOff x="1786559" y="2334096"/>
            <a:chExt cx="1872207" cy="1564759"/>
          </a:xfrm>
        </p:grpSpPr>
        <p:sp>
          <p:nvSpPr>
            <p:cNvPr id="186" name="Shape 186"/>
            <p:cNvSpPr/>
            <p:nvPr/>
          </p:nvSpPr>
          <p:spPr>
            <a:xfrm>
              <a:off x="1786559" y="2334096"/>
              <a:ext cx="1872207" cy="1564759"/>
            </a:xfrm>
            <a:prstGeom prst="wedgeRoundRectCallout">
              <a:avLst>
                <a:gd fmla="val 52469" name="adj1"/>
                <a:gd fmla="val 75642" name="adj2"/>
                <a:gd fmla="val 16667" name="adj3"/>
              </a:avLst>
            </a:prstGeom>
            <a:solidFill>
              <a:srgbClr val="E5B8B7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GB" sz="16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Versioning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1856807" y="2649366"/>
              <a:ext cx="1108399" cy="1011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rgbClr val="231F20"/>
                </a:buClr>
                <a:buSzPct val="100000"/>
                <a:buFont typeface="Calibri"/>
                <a:buChar char="-"/>
              </a:pPr>
              <a:r>
                <a:rPr b="0" i="0" lang="en-GB" sz="16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rgbClr val="231F20"/>
                </a:buClr>
                <a:buSzPct val="100000"/>
                <a:buFont typeface="Calibri"/>
                <a:buChar char="-"/>
              </a:pPr>
              <a:r>
                <a:rPr b="0" i="0" lang="en-GB" sz="16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4540257" y="2445197"/>
            <a:ext cx="6759392" cy="13026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665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With in minutes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Product Delievery Model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7602" y="4487289"/>
            <a:ext cx="714035" cy="992848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2116" y="4487289"/>
            <a:ext cx="714035" cy="992848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2" name="Shape 192"/>
          <p:cNvSpPr/>
          <p:nvPr/>
        </p:nvSpPr>
        <p:spPr>
          <a:xfrm>
            <a:off x="8139203" y="5496580"/>
            <a:ext cx="1465250" cy="728085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93" name="Shape 193"/>
          <p:cNvSpPr txBox="1"/>
          <p:nvPr/>
        </p:nvSpPr>
        <p:spPr>
          <a:xfrm rot="-2009635">
            <a:off x="6881136" y="4811844"/>
            <a:ext cx="515620" cy="367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AT</a:t>
            </a:r>
          </a:p>
        </p:txBody>
      </p:sp>
      <p:sp>
        <p:nvSpPr>
          <p:cNvPr id="194" name="Shape 194"/>
          <p:cNvSpPr txBox="1"/>
          <p:nvPr/>
        </p:nvSpPr>
        <p:spPr>
          <a:xfrm rot="-2009635">
            <a:off x="8782406" y="4799349"/>
            <a:ext cx="377026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</a:p>
        </p:txBody>
      </p:sp>
      <p:pic>
        <p:nvPicPr>
          <p:cNvPr id="195" name="Shape 195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4714" y="4486910"/>
            <a:ext cx="715010" cy="993140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6" name="Shape 196"/>
          <p:cNvSpPr txBox="1"/>
          <p:nvPr/>
        </p:nvSpPr>
        <p:spPr>
          <a:xfrm rot="-2009635">
            <a:off x="4908190" y="4848674"/>
            <a:ext cx="478015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CI</a:t>
            </a:r>
          </a:p>
        </p:txBody>
      </p:sp>
      <p:sp>
        <p:nvSpPr>
          <p:cNvPr id="197" name="Shape 197"/>
          <p:cNvSpPr/>
          <p:nvPr/>
        </p:nvSpPr>
        <p:spPr>
          <a:xfrm>
            <a:off x="6331357" y="5480071"/>
            <a:ext cx="1465250" cy="728085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4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Test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4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98" name="Shape 198"/>
          <p:cNvSpPr txBox="1"/>
          <p:nvPr/>
        </p:nvSpPr>
        <p:spPr>
          <a:xfrm rot="-2009635">
            <a:off x="8774071" y="4852485"/>
            <a:ext cx="372745" cy="367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</a:p>
        </p:txBody>
      </p:sp>
      <p:pic>
        <p:nvPicPr>
          <p:cNvPr descr="http://hybridclaims.com/uploads/images/reduce-cycle-time.png" id="199" name="Shape 1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5664" y="1418216"/>
            <a:ext cx="914400" cy="8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191882" y="2229759"/>
            <a:ext cx="700405" cy="57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week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 stack</a:t>
            </a:r>
          </a:p>
        </p:txBody>
      </p:sp>
      <p:sp>
        <p:nvSpPr>
          <p:cNvPr id="206" name="Shape 206"/>
          <p:cNvSpPr txBox="1"/>
          <p:nvPr/>
        </p:nvSpPr>
        <p:spPr>
          <a:xfrm rot="-2009635">
            <a:off x="4908190" y="4848674"/>
            <a:ext cx="478015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003934" y="1121409"/>
            <a:ext cx="10578464" cy="5085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SCM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Gitlab CE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JIRA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Gradle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 Manager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Nexus OSS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Mockito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Test Automation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Appium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Provisioning and Configuration Management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</a:t>
            </a: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Nagios,  Jconsole, ELK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Cultural Transition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09600" y="1600200"/>
            <a:ext cx="109727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Autonomy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Funstional Teams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Deciplined and Responsible Teams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Refinement Sessions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Transformation don’t happen over night…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04681" y="1556792"/>
            <a:ext cx="10972799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mostly reactive work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on breaking old roles / habbits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existing CI, CD and implementation for other Projects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everybody onboard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3"/>
              </a:buClr>
              <a:buSzPct val="25000"/>
              <a:buFont typeface="Verdana"/>
              <a:buNone/>
            </a:pPr>
            <a:r>
              <a:rPr b="0" i="0" lang="en-GB" sz="4400" u="none" cap="none" strike="noStrike">
                <a:solidFill>
                  <a:srgbClr val="002453"/>
                </a:solidFill>
                <a:latin typeface="Verdana"/>
                <a:ea typeface="Verdana"/>
                <a:cs typeface="Verdana"/>
                <a:sym typeface="Verdana"/>
              </a:rPr>
              <a:t>Final takeaways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09600" y="1600200"/>
            <a:ext cx="109727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Shape 226"/>
          <p:cNvGrpSpPr/>
          <p:nvPr/>
        </p:nvGrpSpPr>
        <p:grpSpPr>
          <a:xfrm>
            <a:off x="8368029" y="1504314"/>
            <a:ext cx="3641724" cy="4811760"/>
            <a:chOff x="6214800" y="912796"/>
            <a:chExt cx="2792039" cy="2322985"/>
          </a:xfrm>
        </p:grpSpPr>
        <p:pic>
          <p:nvPicPr>
            <p:cNvPr id="227" name="Shape 2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6144" y="912796"/>
              <a:ext cx="2784443" cy="1858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 txBox="1"/>
            <p:nvPr/>
          </p:nvSpPr>
          <p:spPr>
            <a:xfrm>
              <a:off x="6214800" y="2817633"/>
              <a:ext cx="2792039" cy="418149"/>
            </a:xfrm>
            <a:prstGeom prst="rect">
              <a:avLst/>
            </a:prstGeom>
            <a:gradFill>
              <a:gsLst>
                <a:gs pos="0">
                  <a:srgbClr val="F7FBFE"/>
                </a:gs>
                <a:gs pos="74000">
                  <a:srgbClr val="C2DDF7"/>
                </a:gs>
                <a:gs pos="83000">
                  <a:srgbClr val="C2DDF7"/>
                </a:gs>
                <a:gs pos="100000">
                  <a:srgbClr val="D6E8F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09725" lIns="137150" rIns="137150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DevOps is a journey, 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SzPct val="25000"/>
                <a:buNone/>
              </a:pPr>
              <a:r>
                <a:rPr lang="en-GB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a destination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We will talk about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9600" y="1600200"/>
            <a:ext cx="10213974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about SkilRock Technologies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DevOps movement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Technological Transistion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Cultural Transistion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takeaways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stpl\AppData\Local\Microsoft\Windows\Temporary Internet Files\Content.Outlook\DBD1CX6Y\ppt_slides1.jpg" id="235" name="Shape 2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741" l="3208" r="2915" t="4260"/>
          <a:stretch/>
        </p:blipFill>
        <p:spPr>
          <a:xfrm>
            <a:off x="237489" y="73025"/>
            <a:ext cx="11881484" cy="66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62939" y="258730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 in Days...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Required a lot of coordinating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Unclear responsibilities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Common Code for Different Client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Mannual and Time Taking Release and Deployment Process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Feature Delievery to  ClientRepetetive Regression Testing 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Repetetive Regression Testing 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