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Helvetica Neue"/>
      <p:regular r:id="rId17"/>
      <p:bold r:id="rId18"/>
      <p:italic r:id="rId19"/>
      <p:boldItalic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3AD7AD-0BC3-498B-AD2D-E590FE60AC8D}">
  <a:tblStyle styleId="{6D3AD7AD-0BC3-498B-AD2D-E590FE60AC8D}" styleName="Table_0"/>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 name="Shape 9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3" name="Shape 9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9" name="Shape 1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4" name="Shape 11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3" name="Shape 1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2" name="Shape 13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0" name="Shape 16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800" u="none" cap="none" strike="noStrike">
                <a:solidFill>
                  <a:srgbClr val="1F3864"/>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8" name="Shape 78"/>
        <p:cNvGrpSpPr/>
        <p:nvPr/>
      </p:nvGrpSpPr>
      <p:grpSpPr>
        <a:xfrm>
          <a:off x="0" y="0"/>
          <a:ext cx="0" cy="0"/>
          <a:chOff x="0" y="0"/>
          <a:chExt cx="0" cy="0"/>
        </a:xfrm>
      </p:grpSpPr>
      <p:sp>
        <p:nvSpPr>
          <p:cNvPr id="79" name="Shape 7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27" name="Shape 27"/>
          <p:cNvPicPr preferRelativeResize="0"/>
          <p:nvPr/>
        </p:nvPicPr>
        <p:blipFill rotWithShape="1">
          <a:blip r:embed="rId2">
            <a:alphaModFix/>
          </a:blip>
          <a:srcRect b="0" l="0" r="0" t="0"/>
          <a:stretch/>
        </p:blipFill>
        <p:spPr>
          <a:xfrm>
            <a:off x="10206732" y="5776633"/>
            <a:ext cx="1756716" cy="5797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Char char="●"/>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Char char="○"/>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Char char="■"/>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34" name="Shape 34"/>
          <p:cNvPicPr preferRelativeResize="0"/>
          <p:nvPr/>
        </p:nvPicPr>
        <p:blipFill rotWithShape="1">
          <a:blip r:embed="rId2">
            <a:alphaModFix/>
          </a:blip>
          <a:srcRect b="0" l="0" r="0" t="0"/>
          <a:stretch/>
        </p:blipFill>
        <p:spPr>
          <a:xfrm>
            <a:off x="10288620" y="5776633"/>
            <a:ext cx="1756716" cy="57971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42" name="Shape 42"/>
          <p:cNvPicPr preferRelativeResize="0"/>
          <p:nvPr/>
        </p:nvPicPr>
        <p:blipFill rotWithShape="1">
          <a:blip r:embed="rId2">
            <a:alphaModFix/>
          </a:blip>
          <a:srcRect b="0" l="0" r="0" t="0"/>
          <a:stretch/>
        </p:blipFill>
        <p:spPr>
          <a:xfrm>
            <a:off x="10288620" y="5776633"/>
            <a:ext cx="1756716" cy="57971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Char char="●"/>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46" name="Shape 46"/>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Char char="●"/>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48" name="Shape 48"/>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57" name="Shape 57"/>
          <p:cNvPicPr preferRelativeResize="0"/>
          <p:nvPr/>
        </p:nvPicPr>
        <p:blipFill rotWithShape="1">
          <a:blip r:embed="rId2">
            <a:alphaModFix/>
          </a:blip>
          <a:srcRect b="0" l="0" r="0" t="0"/>
          <a:stretch/>
        </p:blipFill>
        <p:spPr>
          <a:xfrm>
            <a:off x="10288620" y="5776633"/>
            <a:ext cx="1756716" cy="57971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62" name="Shape 62"/>
          <p:cNvPicPr preferRelativeResize="0"/>
          <p:nvPr/>
        </p:nvPicPr>
        <p:blipFill rotWithShape="1">
          <a:blip r:embed="rId2">
            <a:alphaModFix/>
          </a:blip>
          <a:srcRect b="0" l="0" r="0" t="0"/>
          <a:stretch/>
        </p:blipFill>
        <p:spPr>
          <a:xfrm>
            <a:off x="10340871" y="5776633"/>
            <a:ext cx="1756716" cy="57971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3" name="Shape 63"/>
        <p:cNvGrpSpPr/>
        <p:nvPr/>
      </p:nvGrpSpPr>
      <p:grpSpPr>
        <a:xfrm>
          <a:off x="0" y="0"/>
          <a:ext cx="0" cy="0"/>
          <a:chOff x="0" y="0"/>
          <a:chExt cx="0" cy="0"/>
        </a:xfrm>
      </p:grpSpPr>
      <p:sp>
        <p:nvSpPr>
          <p:cNvPr id="64" name="Shape 64"/>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None/>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None/>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None/>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None/>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None/>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None/>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None/>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None/>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None/>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Char char="●"/>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70" name="Shape 70"/>
          <p:cNvPicPr preferRelativeResize="0"/>
          <p:nvPr/>
        </p:nvPicPr>
        <p:blipFill rotWithShape="1">
          <a:blip r:embed="rId2">
            <a:alphaModFix/>
          </a:blip>
          <a:srcRect b="0" l="0" r="0" t="0"/>
          <a:stretch/>
        </p:blipFill>
        <p:spPr>
          <a:xfrm>
            <a:off x="10288620" y="5776633"/>
            <a:ext cx="1756716" cy="57971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Char char="●"/>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800" u="none" cap="none" strike="noStrike">
                <a:solidFill>
                  <a:srgbClr val="1F3864"/>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p:nvPr/>
        </p:nvSpPr>
        <p:spPr>
          <a:xfrm>
            <a:off x="0" y="0"/>
            <a:ext cx="12192000" cy="6858000"/>
          </a:xfrm>
          <a:prstGeom prst="rect">
            <a:avLst/>
          </a:prstGeom>
          <a:solidFill>
            <a:srgbClr val="450727"/>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96" name="Shape 96"/>
          <p:cNvPicPr preferRelativeResize="0"/>
          <p:nvPr/>
        </p:nvPicPr>
        <p:blipFill rotWithShape="1">
          <a:blip r:embed="rId3">
            <a:alphaModFix/>
          </a:blip>
          <a:srcRect b="0" l="0" r="0" t="0"/>
          <a:stretch/>
        </p:blipFill>
        <p:spPr>
          <a:xfrm>
            <a:off x="-2038240" y="3203156"/>
            <a:ext cx="199850" cy="202021"/>
          </a:xfrm>
          <a:prstGeom prst="rect">
            <a:avLst/>
          </a:prstGeom>
          <a:noFill/>
          <a:ln>
            <a:noFill/>
          </a:ln>
        </p:spPr>
      </p:pic>
      <p:pic>
        <p:nvPicPr>
          <p:cNvPr id="97" name="Shape 97"/>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pic>
        <p:nvPicPr>
          <p:cNvPr id="98" name="Shape 98"/>
          <p:cNvPicPr preferRelativeResize="0"/>
          <p:nvPr/>
        </p:nvPicPr>
        <p:blipFill rotWithShape="1">
          <a:blip r:embed="rId5">
            <a:alphaModFix/>
          </a:blip>
          <a:srcRect b="0" l="0" r="0" t="0"/>
          <a:stretch/>
        </p:blipFill>
        <p:spPr>
          <a:xfrm>
            <a:off x="9909796" y="5608241"/>
            <a:ext cx="1756716" cy="579715"/>
          </a:xfrm>
          <a:prstGeom prst="rect">
            <a:avLst/>
          </a:prstGeom>
          <a:noFill/>
          <a:ln>
            <a:noFill/>
          </a:ln>
        </p:spPr>
      </p:pic>
      <p:sp>
        <p:nvSpPr>
          <p:cNvPr id="99" name="Shape 99"/>
          <p:cNvSpPr txBox="1"/>
          <p:nvPr/>
        </p:nvSpPr>
        <p:spPr>
          <a:xfrm>
            <a:off x="169393" y="308112"/>
            <a:ext cx="3716806"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IN" sz="6000" u="none" cap="none" strike="noStrike">
                <a:solidFill>
                  <a:srgbClr val="FFFFFF"/>
                </a:solidFill>
                <a:latin typeface="Arial Black"/>
                <a:ea typeface="Arial Black"/>
                <a:cs typeface="Arial Black"/>
                <a:sym typeface="Arial Black"/>
              </a:rPr>
              <a:t>Skilrock</a:t>
            </a:r>
          </a:p>
        </p:txBody>
      </p:sp>
      <p:sp>
        <p:nvSpPr>
          <p:cNvPr id="100" name="Shape 100"/>
          <p:cNvSpPr txBox="1"/>
          <p:nvPr/>
        </p:nvSpPr>
        <p:spPr>
          <a:xfrm>
            <a:off x="2146917" y="2127546"/>
            <a:ext cx="8896764" cy="1754325"/>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IN" sz="5400">
                <a:solidFill>
                  <a:srgbClr val="FFD966"/>
                </a:solidFill>
                <a:latin typeface="Calibri"/>
                <a:ea typeface="Calibri"/>
                <a:cs typeface="Calibri"/>
                <a:sym typeface="Calibri"/>
              </a:rPr>
              <a:t>Coaching Progress Tracker</a:t>
            </a:r>
          </a:p>
          <a:p>
            <a:pPr indent="0" lvl="0" marL="0" marR="0" rtl="0" algn="r">
              <a:spcBef>
                <a:spcPts val="0"/>
              </a:spcBef>
              <a:buSzPct val="25000"/>
              <a:buNone/>
            </a:pPr>
            <a:r>
              <a:rPr i="1" lang="en-IN" sz="5400">
                <a:solidFill>
                  <a:srgbClr val="969195"/>
                </a:solidFill>
                <a:latin typeface="Calibri"/>
                <a:ea typeface="Calibri"/>
                <a:cs typeface="Calibri"/>
                <a:sym typeface="Calibri"/>
              </a:rPr>
              <a:t>Month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0" l="0" r="0" t="0"/>
          <a:stretch/>
        </p:blipFill>
        <p:spPr>
          <a:xfrm>
            <a:off x="225859" y="6179539"/>
            <a:ext cx="11772786" cy="316085"/>
          </a:xfrm>
          <a:prstGeom prst="rect">
            <a:avLst/>
          </a:prstGeom>
          <a:noFill/>
          <a:ln>
            <a:noFill/>
          </a:ln>
        </p:spPr>
      </p:pic>
      <p:sp>
        <p:nvSpPr>
          <p:cNvPr id="182" name="Shape 182"/>
          <p:cNvSpPr txBox="1"/>
          <p:nvPr/>
        </p:nvSpPr>
        <p:spPr>
          <a:xfrm>
            <a:off x="0" y="6627"/>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What Next</a:t>
            </a:r>
          </a:p>
        </p:txBody>
      </p:sp>
      <p:sp>
        <p:nvSpPr>
          <p:cNvPr id="183" name="Shape 183"/>
          <p:cNvSpPr txBox="1"/>
          <p:nvPr/>
        </p:nvSpPr>
        <p:spPr>
          <a:xfrm>
            <a:off x="109554" y="821570"/>
            <a:ext cx="11196830" cy="4687565"/>
          </a:xfrm>
          <a:prstGeom prst="rect">
            <a:avLst/>
          </a:prstGeom>
          <a:noFill/>
          <a:ln>
            <a:noFill/>
          </a:ln>
        </p:spPr>
        <p:txBody>
          <a:bodyPr anchorCtr="0" anchor="t" bIns="45700" lIns="91425" rIns="91425" tIns="45700">
            <a:noAutofit/>
          </a:bodyPr>
          <a:lstStyle/>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Story Splitting Techniques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SM Training</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Story Point estimation and implementation in Sprints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Code Mavenization for all LMS projects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Start creating production environment for LMS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Teams start branching merging on new Git environment</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Jenkins implementation for Automated builds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Teams start managing process in Jira</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First bunch of test automation should be ready</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Mobile integration in newly created Automation framework</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Teams should start working on 10% code coverage</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Implementation of neat coding practices.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 More to come</a:t>
            </a: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p:txBody>
      </p:sp>
      <p:sp>
        <p:nvSpPr>
          <p:cNvPr id="184" name="Shape 18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p:nvPr/>
        </p:nvSpPr>
        <p:spPr>
          <a:xfrm>
            <a:off x="0" y="0"/>
            <a:ext cx="12192000" cy="6858000"/>
          </a:xfrm>
          <a:prstGeom prst="rect">
            <a:avLst/>
          </a:prstGeom>
          <a:solidFill>
            <a:srgbClr val="450727"/>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1" name="Shape 191"/>
          <p:cNvSpPr txBox="1"/>
          <p:nvPr/>
        </p:nvSpPr>
        <p:spPr>
          <a:xfrm>
            <a:off x="4743969" y="2422205"/>
            <a:ext cx="2700414" cy="177497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IN" sz="4267">
                <a:solidFill>
                  <a:srgbClr val="FFD966"/>
                </a:solidFill>
                <a:latin typeface="Helvetica Neue"/>
                <a:ea typeface="Helvetica Neue"/>
                <a:cs typeface="Helvetica Neue"/>
                <a:sym typeface="Helvetica Neue"/>
              </a:rPr>
              <a:t>Thank You!</a:t>
            </a:r>
          </a:p>
          <a:p>
            <a:pPr indent="0" lvl="0" marL="0" marR="0" rtl="0" algn="ctr">
              <a:spcBef>
                <a:spcPts val="0"/>
              </a:spcBef>
              <a:buNone/>
            </a:pPr>
            <a:r>
              <a:t/>
            </a:r>
            <a:endParaRPr i="1" sz="2400">
              <a:solidFill>
                <a:srgbClr val="969195"/>
              </a:solidFill>
              <a:latin typeface="Georgia"/>
              <a:ea typeface="Georgia"/>
              <a:cs typeface="Georgia"/>
              <a:sym typeface="Georgia"/>
            </a:endParaRPr>
          </a:p>
        </p:txBody>
      </p:sp>
      <p:pic>
        <p:nvPicPr>
          <p:cNvPr id="192" name="Shape 192"/>
          <p:cNvPicPr preferRelativeResize="0"/>
          <p:nvPr/>
        </p:nvPicPr>
        <p:blipFill rotWithShape="1">
          <a:blip r:embed="rId3">
            <a:alphaModFix/>
          </a:blip>
          <a:srcRect b="0" l="0" r="0" t="0"/>
          <a:stretch/>
        </p:blipFill>
        <p:spPr>
          <a:xfrm>
            <a:off x="-2038240" y="3203156"/>
            <a:ext cx="199850" cy="202021"/>
          </a:xfrm>
          <a:prstGeom prst="rect">
            <a:avLst/>
          </a:prstGeom>
          <a:noFill/>
          <a:ln>
            <a:noFill/>
          </a:ln>
        </p:spPr>
      </p:pic>
      <p:pic>
        <p:nvPicPr>
          <p:cNvPr id="193" name="Shape 193"/>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pic>
        <p:nvPicPr>
          <p:cNvPr id="194" name="Shape 194"/>
          <p:cNvPicPr preferRelativeResize="0"/>
          <p:nvPr/>
        </p:nvPicPr>
        <p:blipFill rotWithShape="1">
          <a:blip r:embed="rId5">
            <a:alphaModFix/>
          </a:blip>
          <a:srcRect b="0" l="0" r="0" t="0"/>
          <a:stretch/>
        </p:blipFill>
        <p:spPr>
          <a:xfrm>
            <a:off x="10338607" y="5663300"/>
            <a:ext cx="1756716" cy="5797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Shape 106"/>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07" name="Shape 107"/>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08" name="Shape 108"/>
          <p:cNvSpPr txBox="1"/>
          <p:nvPr/>
        </p:nvSpPr>
        <p:spPr>
          <a:xfrm>
            <a:off x="0" y="0"/>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Agile Devops Coaching </a:t>
            </a:r>
          </a:p>
        </p:txBody>
      </p:sp>
      <p:sp>
        <p:nvSpPr>
          <p:cNvPr id="109" name="Shape 109"/>
          <p:cNvSpPr txBox="1"/>
          <p:nvPr/>
        </p:nvSpPr>
        <p:spPr>
          <a:xfrm>
            <a:off x="109554" y="944798"/>
            <a:ext cx="11196830" cy="5944128"/>
          </a:xfrm>
          <a:prstGeom prst="rect">
            <a:avLst/>
          </a:prstGeom>
          <a:noFill/>
          <a:ln>
            <a:noFill/>
          </a:ln>
        </p:spPr>
        <p:txBody>
          <a:bodyPr anchorCtr="0" anchor="t" bIns="45700" lIns="91425" rIns="91425" tIns="45700">
            <a:noAutofit/>
          </a:bodyPr>
          <a:lstStyle/>
          <a:p>
            <a:pPr indent="-457189" lvl="0" marL="457189" marR="0" rtl="0" algn="l">
              <a:spcBef>
                <a:spcPts val="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Tools Recommended to Finalized (GIT (VCS), Bit Bucket (Source Code repository),Jira (Process Management Tool), Maven (Build Tool), Jenkin (CI Tool), Nexus (Artefacts Management Tool), Jacoco (Code Coverage  Tool), Slack (Communication Tool))</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Devops process pipeline is defined and documented. Shared with Devops Team &amp; Richa.</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GIT is in place for devops team to Play</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Source Code migration from CVS to Git with history is completed</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Jenkins is installed and tested with DGE scheduler.</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Jira is in Place</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Slack is installed and integrated with Jira.</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Gitlab &amp; Bitbucket environment is in place for devops team to play</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Gitlab &amp; Jira integration is tested with smart commits. (This integration available with a paid Jira plugin) </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Bitbucket &amp; Jira integration is tested with smart commits.</a:t>
            </a:r>
          </a:p>
          <a:p>
            <a:pPr indent="-457189" lvl="0" marL="457189" marR="0" rtl="0" algn="l">
              <a:spcBef>
                <a:spcPts val="533"/>
              </a:spcBef>
              <a:buClr>
                <a:schemeClr val="dk1"/>
              </a:buClr>
              <a:buFont typeface="Calibri"/>
              <a:buNone/>
            </a:pPr>
            <a:r>
              <a:t/>
            </a:r>
            <a:endParaRPr sz="2133">
              <a:solidFill>
                <a:schemeClr val="dk1"/>
              </a:solidFill>
              <a:latin typeface="Calibri"/>
              <a:ea typeface="Calibri"/>
              <a:cs typeface="Calibri"/>
              <a:sym typeface="Calibri"/>
            </a:endParaRPr>
          </a:p>
          <a:p>
            <a:pPr indent="0" lvl="0" marL="0" marR="0" rtl="0" algn="l">
              <a:spcBef>
                <a:spcPts val="0"/>
              </a:spcBef>
              <a:buNone/>
            </a:pPr>
            <a:r>
              <a:t/>
            </a:r>
            <a:endParaRPr sz="1333">
              <a:solidFill>
                <a:srgbClr val="595959"/>
              </a:solidFill>
              <a:latin typeface="Calibri"/>
              <a:ea typeface="Calibri"/>
              <a:cs typeface="Calibri"/>
              <a:sym typeface="Calibri"/>
            </a:endParaRPr>
          </a:p>
          <a:p>
            <a:pPr indent="0" lvl="0" marL="0" marR="0" rtl="0" algn="l">
              <a:spcBef>
                <a:spcPts val="0"/>
              </a:spcBef>
              <a:buNone/>
            </a:pPr>
            <a:r>
              <a:t/>
            </a:r>
            <a:endParaRPr sz="1333">
              <a:solidFill>
                <a:srgbClr val="595959"/>
              </a:solidFill>
              <a:latin typeface="Calibri"/>
              <a:ea typeface="Calibri"/>
              <a:cs typeface="Calibri"/>
              <a:sym typeface="Calibri"/>
            </a:endParaRPr>
          </a:p>
          <a:p>
            <a:pPr indent="0" lvl="0" marL="0" marR="0" rtl="0" algn="l">
              <a:spcBef>
                <a:spcPts val="0"/>
              </a:spcBef>
              <a:buNone/>
            </a:pPr>
            <a:r>
              <a:t/>
            </a:r>
            <a:endParaRPr sz="1333">
              <a:solidFill>
                <a:srgbClr val="595959"/>
              </a:solidFill>
              <a:latin typeface="Calibri"/>
              <a:ea typeface="Calibri"/>
              <a:cs typeface="Calibri"/>
              <a:sym typeface="Calibri"/>
            </a:endParaRPr>
          </a:p>
        </p:txBody>
      </p:sp>
      <p:sp>
        <p:nvSpPr>
          <p:cNvPr id="110" name="Shape 1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17" name="Shape 117"/>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18" name="Shape 118"/>
          <p:cNvSpPr txBox="1"/>
          <p:nvPr/>
        </p:nvSpPr>
        <p:spPr>
          <a:xfrm>
            <a:off x="0" y="67710"/>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Agile Technical Coaching (Software Craftsmanship) </a:t>
            </a:r>
          </a:p>
        </p:txBody>
      </p:sp>
      <p:sp>
        <p:nvSpPr>
          <p:cNvPr id="119" name="Shape 119"/>
          <p:cNvSpPr txBox="1"/>
          <p:nvPr/>
        </p:nvSpPr>
        <p:spPr>
          <a:xfrm>
            <a:off x="109554" y="980869"/>
            <a:ext cx="11196830" cy="5128775"/>
          </a:xfrm>
          <a:prstGeom prst="rect">
            <a:avLst/>
          </a:prstGeom>
          <a:noFill/>
          <a:ln>
            <a:noFill/>
          </a:ln>
        </p:spPr>
        <p:txBody>
          <a:bodyPr anchorCtr="0" anchor="t" bIns="45700" lIns="91425" rIns="91425" tIns="45700">
            <a:noAutofit/>
          </a:bodyPr>
          <a:lstStyle/>
          <a:p>
            <a:pPr indent="-457189" lvl="0" marL="457189" marR="0" rtl="0" algn="l">
              <a:spcBef>
                <a:spcPts val="0"/>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Unit testing Tools Finalized (J-Unit, Mockito &amp; PowerMock)</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Training completed to both the Scrum teams for all tools (14)</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Team has started writing Unit test cases on local machines.</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Basic Clean Coding practice sessions </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Draw game engine is Mavenized (KT need to be shared with the team)</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Code restructuring POC for Draw game engine is completed</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Git Sessions has been given to the both Scrum teams</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Recommendation is for start removing Redundant code sitting in code base.</a:t>
            </a:r>
          </a:p>
          <a:p>
            <a:pPr indent="0" lvl="0" marL="0" marR="0" rtl="0" algn="l">
              <a:spcBef>
                <a:spcPts val="533"/>
              </a:spcBef>
              <a:spcAft>
                <a:spcPts val="0"/>
              </a:spcAft>
              <a:buNone/>
            </a:pPr>
            <a:r>
              <a:t/>
            </a:r>
            <a:endParaRPr sz="2133">
              <a:solidFill>
                <a:srgbClr val="595959"/>
              </a:solidFill>
              <a:latin typeface="Calibri"/>
              <a:ea typeface="Calibri"/>
              <a:cs typeface="Calibri"/>
              <a:sym typeface="Calibri"/>
            </a:endParaRPr>
          </a:p>
          <a:p>
            <a:pPr indent="-457189" lvl="0" marL="457189" marR="0" rtl="0" algn="l">
              <a:spcBef>
                <a:spcPts val="533"/>
              </a:spcBef>
              <a:spcAft>
                <a:spcPts val="0"/>
              </a:spcAft>
              <a:buClr>
                <a:schemeClr val="dk1"/>
              </a:buClr>
              <a:buFont typeface="Calibri"/>
              <a:buNone/>
            </a:pPr>
            <a:r>
              <a:t/>
            </a:r>
            <a:endParaRPr sz="2133">
              <a:solidFill>
                <a:srgbClr val="595959"/>
              </a:solidFill>
              <a:latin typeface="Calibri"/>
              <a:ea typeface="Calibri"/>
              <a:cs typeface="Calibri"/>
              <a:sym typeface="Calibri"/>
            </a:endParaRPr>
          </a:p>
          <a:p>
            <a:pPr indent="-457189" lvl="0" marL="457189" marR="0" rtl="0" algn="l">
              <a:spcBef>
                <a:spcPts val="533"/>
              </a:spcBef>
              <a:spcAft>
                <a:spcPts val="0"/>
              </a:spcAft>
              <a:buClr>
                <a:schemeClr val="dk1"/>
              </a:buClr>
              <a:buFont typeface="Calibri"/>
              <a:buNone/>
            </a:pPr>
            <a:r>
              <a:t/>
            </a:r>
            <a:endParaRPr sz="2133">
              <a:solidFill>
                <a:srgbClr val="595959"/>
              </a:solidFill>
              <a:latin typeface="Calibri"/>
              <a:ea typeface="Calibri"/>
              <a:cs typeface="Calibri"/>
              <a:sym typeface="Calibri"/>
            </a:endParaRPr>
          </a:p>
          <a:p>
            <a:pPr indent="-457189" lvl="0" marL="457189" marR="0" rtl="0" algn="l">
              <a:spcBef>
                <a:spcPts val="533"/>
              </a:spcBef>
              <a:spcAft>
                <a:spcPts val="0"/>
              </a:spcAft>
              <a:buClr>
                <a:schemeClr val="dk1"/>
              </a:buClr>
              <a:buFont typeface="Calibri"/>
              <a:buNone/>
            </a:pPr>
            <a:r>
              <a:t/>
            </a:r>
            <a:endParaRPr sz="2133">
              <a:solidFill>
                <a:srgbClr val="595959"/>
              </a:solidFill>
              <a:latin typeface="Calibri"/>
              <a:ea typeface="Calibri"/>
              <a:cs typeface="Calibri"/>
              <a:sym typeface="Calibri"/>
            </a:endParaRPr>
          </a:p>
          <a:p>
            <a:pPr indent="0" lvl="0" marL="0" marR="0" rtl="0" algn="l">
              <a:spcBef>
                <a:spcPts val="533"/>
              </a:spcBef>
              <a:buNone/>
            </a:pPr>
            <a:r>
              <a:t/>
            </a:r>
            <a:endParaRPr sz="2133">
              <a:solidFill>
                <a:srgbClr val="595959"/>
              </a:solidFill>
              <a:latin typeface="Calibri"/>
              <a:ea typeface="Calibri"/>
              <a:cs typeface="Calibri"/>
              <a:sym typeface="Calibri"/>
            </a:endParaRPr>
          </a:p>
        </p:txBody>
      </p:sp>
      <p:sp>
        <p:nvSpPr>
          <p:cNvPr id="120" name="Shape 1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graphicFrame>
        <p:nvGraphicFramePr>
          <p:cNvPr id="125" name="Shape 125"/>
          <p:cNvGraphicFramePr/>
          <p:nvPr/>
        </p:nvGraphicFramePr>
        <p:xfrm>
          <a:off x="374947" y="1794294"/>
          <a:ext cx="3000000" cy="3000000"/>
        </p:xfrm>
        <a:graphic>
          <a:graphicData uri="http://schemas.openxmlformats.org/drawingml/2006/table">
            <a:tbl>
              <a:tblPr bandRow="1" firstRow="1">
                <a:noFill/>
                <a:tableStyleId>{6D3AD7AD-0BC3-498B-AD2D-E590FE60AC8D}</a:tableStyleId>
              </a:tblPr>
              <a:tblGrid>
                <a:gridCol w="1615750"/>
                <a:gridCol w="1615750"/>
                <a:gridCol w="1615750"/>
                <a:gridCol w="1615750"/>
                <a:gridCol w="1615750"/>
              </a:tblGrid>
              <a:tr h="494450">
                <a:tc>
                  <a:txBody>
                    <a:bodyPr>
                      <a:noAutofit/>
                    </a:bodyPr>
                    <a:lstStyle/>
                    <a:p>
                      <a:pPr indent="0" lvl="0" marL="0" marR="0" rtl="0" algn="ctr">
                        <a:spcBef>
                          <a:spcPts val="0"/>
                        </a:spcBef>
                        <a:buSzPct val="25000"/>
                        <a:buNone/>
                      </a:pPr>
                      <a:r>
                        <a:rPr b="1" lang="en-IN" sz="1900" u="none" cap="none" strike="noStrike">
                          <a:solidFill>
                            <a:schemeClr val="dk1"/>
                          </a:solidFill>
                          <a:latin typeface="Calibri"/>
                          <a:ea typeface="Calibri"/>
                          <a:cs typeface="Calibri"/>
                          <a:sym typeface="Calibri"/>
                        </a:rPr>
                        <a:t>Project Team</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solidFill>
                            <a:schemeClr val="dk1"/>
                          </a:solidFill>
                          <a:latin typeface="Calibri"/>
                          <a:ea typeface="Calibri"/>
                          <a:cs typeface="Calibri"/>
                          <a:sym typeface="Calibri"/>
                        </a:rPr>
                        <a:t>J-Unit</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solidFill>
                            <a:schemeClr val="dk1"/>
                          </a:solidFill>
                          <a:latin typeface="Calibri"/>
                          <a:ea typeface="Calibri"/>
                          <a:cs typeface="Calibri"/>
                          <a:sym typeface="Calibri"/>
                        </a:rPr>
                        <a:t>Mockito</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solidFill>
                            <a:schemeClr val="dk1"/>
                          </a:solidFill>
                          <a:latin typeface="Calibri"/>
                          <a:ea typeface="Calibri"/>
                          <a:cs typeface="Calibri"/>
                          <a:sym typeface="Calibri"/>
                        </a:rPr>
                        <a:t>PowerMock</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solidFill>
                            <a:schemeClr val="dk1"/>
                          </a:solidFill>
                          <a:latin typeface="Calibri"/>
                          <a:ea typeface="Calibri"/>
                          <a:cs typeface="Calibri"/>
                          <a:sym typeface="Calibri"/>
                        </a:rPr>
                        <a:t>GIT</a:t>
                      </a:r>
                    </a:p>
                  </a:txBody>
                  <a:tcPr marT="60950" marB="60950" marR="121925" marL="121925">
                    <a:solidFill>
                      <a:srgbClr val="BBD6EE"/>
                    </a:solidFill>
                  </a:tcPr>
                </a:tc>
              </a:tr>
              <a:tr h="690875">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Genesis</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Anuj</a:t>
                      </a:r>
                    </a:p>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GMG</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r>
              <a:tr h="690875">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Bruisers</a:t>
                      </a:r>
                    </a:p>
                  </a:txBody>
                  <a:tcPr marT="60950" marB="60950" marR="121925" marL="1219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IN" sz="1900" u="none" cap="none" strike="noStrike">
                          <a:solidFill>
                            <a:schemeClr val="dk1"/>
                          </a:solidFill>
                          <a:latin typeface="Calibri"/>
                          <a:ea typeface="Calibri"/>
                          <a:cs typeface="Calibri"/>
                          <a:sym typeface="Calibri"/>
                        </a:rPr>
                        <a:t>Rishi</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Rishi</a:t>
                      </a: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GK</a:t>
                      </a:r>
                    </a:p>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Nikhil</a:t>
                      </a:r>
                    </a:p>
                  </a:txBody>
                  <a:tcPr marT="60950" marB="60950" marR="121925" marL="121925"/>
                </a:tc>
              </a:tr>
            </a:tbl>
          </a:graphicData>
        </a:graphic>
      </p:graphicFrame>
      <p:sp>
        <p:nvSpPr>
          <p:cNvPr id="126" name="Shape 126"/>
          <p:cNvSpPr txBox="1"/>
          <p:nvPr/>
        </p:nvSpPr>
        <p:spPr>
          <a:xfrm>
            <a:off x="0" y="9012"/>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Technical Champions (Software Craftsmanship)</a:t>
            </a:r>
          </a:p>
        </p:txBody>
      </p:sp>
      <p:pic>
        <p:nvPicPr>
          <p:cNvPr id="127" name="Shape 127"/>
          <p:cNvPicPr preferRelativeResize="0"/>
          <p:nvPr/>
        </p:nvPicPr>
        <p:blipFill rotWithShape="1">
          <a:blip r:embed="rId3">
            <a:alphaModFix/>
          </a:blip>
          <a:srcRect b="0" l="0" r="0" t="0"/>
          <a:stretch/>
        </p:blipFill>
        <p:spPr>
          <a:xfrm>
            <a:off x="225859" y="6179539"/>
            <a:ext cx="11772786" cy="316085"/>
          </a:xfrm>
          <a:prstGeom prst="rect">
            <a:avLst/>
          </a:prstGeom>
          <a:noFill/>
          <a:ln>
            <a:noFill/>
          </a:ln>
        </p:spPr>
      </p:pic>
      <p:sp>
        <p:nvSpPr>
          <p:cNvPr id="128" name="Shape 1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35" name="Shape 135"/>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36" name="Shape 136"/>
          <p:cNvSpPr txBox="1"/>
          <p:nvPr/>
        </p:nvSpPr>
        <p:spPr>
          <a:xfrm>
            <a:off x="0" y="88721"/>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Agile Technical Coaching – Test Automation   </a:t>
            </a:r>
          </a:p>
        </p:txBody>
      </p:sp>
      <p:sp>
        <p:nvSpPr>
          <p:cNvPr id="137" name="Shape 137"/>
          <p:cNvSpPr txBox="1"/>
          <p:nvPr/>
        </p:nvSpPr>
        <p:spPr>
          <a:xfrm>
            <a:off x="109554" y="1017154"/>
            <a:ext cx="11196830" cy="709816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Tools Finalized (Cucumber, Selenium, APPIUM, Maven, Jenkins, GIT)</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Training Provided on Cucumber, Selenium, Maven, Jenkins</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Team already have some knowledge on Selenium &amp; APPIUM</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We analysed existing framework and recommended to use some modules of it for the new framework.</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Frame work for web based application is in place (Using Page object model) </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Team identified “DG Games lucky number”, “DG Games 6/42” &amp; “DG Games 12/24” as important modules to start automation.</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Team has started writing feature files for above modules.</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Team also has started writing code to automate the feature files.</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Analysed Mobile automation framework and found it as not the right fit for current scenario.</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Based on current Mobile automation requirement we will enhance the newly created framework.</a:t>
            </a: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buClr>
                <a:schemeClr val="dk1"/>
              </a:buClr>
              <a:buFont typeface="Calibri"/>
              <a:buNone/>
            </a:pPr>
            <a:r>
              <a:t/>
            </a:r>
            <a:endParaRPr sz="2133">
              <a:solidFill>
                <a:schemeClr val="dk1"/>
              </a:solidFill>
              <a:latin typeface="Calibri"/>
              <a:ea typeface="Calibri"/>
              <a:cs typeface="Calibri"/>
              <a:sym typeface="Calibri"/>
            </a:endParaRPr>
          </a:p>
        </p:txBody>
      </p:sp>
      <p:sp>
        <p:nvSpPr>
          <p:cNvPr id="138" name="Shape 13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graphicFrame>
        <p:nvGraphicFramePr>
          <p:cNvPr id="143" name="Shape 143"/>
          <p:cNvGraphicFramePr/>
          <p:nvPr/>
        </p:nvGraphicFramePr>
        <p:xfrm>
          <a:off x="374947" y="1794294"/>
          <a:ext cx="3000000" cy="3000000"/>
        </p:xfrm>
        <a:graphic>
          <a:graphicData uri="http://schemas.openxmlformats.org/drawingml/2006/table">
            <a:tbl>
              <a:tblPr bandRow="1" firstRow="1">
                <a:noFill/>
                <a:tableStyleId>{6D3AD7AD-0BC3-498B-AD2D-E590FE60AC8D}</a:tableStyleId>
              </a:tblPr>
              <a:tblGrid>
                <a:gridCol w="1615750"/>
                <a:gridCol w="1615750"/>
                <a:gridCol w="1615750"/>
                <a:gridCol w="1615750"/>
                <a:gridCol w="1615750"/>
                <a:gridCol w="1615750"/>
                <a:gridCol w="1615750"/>
              </a:tblGrid>
              <a:tr h="494450">
                <a:tc>
                  <a:txBody>
                    <a:bodyPr>
                      <a:noAutofit/>
                    </a:bodyPr>
                    <a:lstStyle/>
                    <a:p>
                      <a:pPr indent="0" lvl="0" marL="0" marR="0" rtl="0" algn="ctr">
                        <a:spcBef>
                          <a:spcPts val="0"/>
                        </a:spcBef>
                        <a:buSzPct val="25000"/>
                        <a:buNone/>
                      </a:pPr>
                      <a:r>
                        <a:rPr b="1" lang="en-IN" sz="1900" u="none" cap="none" strike="noStrike"/>
                        <a:t>Project Team</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Cucumber</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Selenium</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APPIUM</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Maven</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Jenkins</a:t>
                      </a:r>
                    </a:p>
                  </a:txBody>
                  <a:tcPr marT="60950" marB="60950" marR="121925" marL="121925">
                    <a:solidFill>
                      <a:srgbClr val="BBD6EE"/>
                    </a:solidFill>
                  </a:tcPr>
                </a:tc>
                <a:tc>
                  <a:txBody>
                    <a:bodyPr>
                      <a:noAutofit/>
                    </a:bodyPr>
                    <a:lstStyle/>
                    <a:p>
                      <a:pPr indent="0" lvl="0" marL="0" marR="0" rtl="0" algn="ctr">
                        <a:spcBef>
                          <a:spcPts val="0"/>
                        </a:spcBef>
                        <a:buSzPct val="25000"/>
                        <a:buNone/>
                      </a:pPr>
                      <a:r>
                        <a:t/>
                      </a:r>
                      <a:endParaRPr b="1" sz="1900" u="none" cap="none" strike="noStrike"/>
                    </a:p>
                  </a:txBody>
                  <a:tcPr marT="60950" marB="60950" marR="121925" marL="121925">
                    <a:solidFill>
                      <a:srgbClr val="BBD6EE"/>
                    </a:solidFill>
                  </a:tcPr>
                </a:tc>
              </a:tr>
              <a:tr h="690875">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IN" sz="1900" u="none" cap="none" strike="noStrike">
                          <a:solidFill>
                            <a:schemeClr val="dk1"/>
                          </a:solidFill>
                          <a:latin typeface="Calibri"/>
                          <a:ea typeface="Calibri"/>
                          <a:cs typeface="Calibri"/>
                          <a:sym typeface="Calibri"/>
                        </a:rPr>
                        <a:t>SIT</a:t>
                      </a:r>
                    </a:p>
                  </a:txBody>
                  <a:tcPr marT="60950" marB="60950" marR="121925" marL="1219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IN" sz="1900" u="none" cap="none" strike="noStrike">
                          <a:solidFill>
                            <a:schemeClr val="dk1"/>
                          </a:solidFill>
                          <a:latin typeface="Calibri"/>
                          <a:ea typeface="Calibri"/>
                          <a:cs typeface="Calibri"/>
                          <a:sym typeface="Calibri"/>
                        </a:rPr>
                        <a:t>Nalini</a:t>
                      </a:r>
                    </a:p>
                    <a:p>
                      <a:pPr indent="0" lvl="0" marL="0" marR="0" rtl="0" algn="l">
                        <a:lnSpc>
                          <a:spcPct val="100000"/>
                        </a:lnSpc>
                        <a:spcBef>
                          <a:spcPts val="0"/>
                        </a:spcBef>
                        <a:spcAft>
                          <a:spcPts val="0"/>
                        </a:spcAft>
                        <a:buClr>
                          <a:schemeClr val="dk1"/>
                        </a:buClr>
                        <a:buSzPct val="25000"/>
                        <a:buFont typeface="Calibri"/>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Shreya</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t/>
                      </a:r>
                      <a:endParaRPr sz="2400" u="none" cap="none" strike="noStrike"/>
                    </a:p>
                  </a:txBody>
                  <a:tcPr marT="60950" marB="60950" marR="121925" marL="121925"/>
                </a:tc>
                <a:tc>
                  <a:txBody>
                    <a:bodyPr>
                      <a:noAutofit/>
                    </a:bodyPr>
                    <a:lstStyle/>
                    <a:p>
                      <a:pPr indent="0" lvl="0" marL="0" marR="0" rtl="0" algn="l">
                        <a:spcBef>
                          <a:spcPts val="0"/>
                        </a:spcBef>
                        <a:buSzPct val="25000"/>
                        <a:buNone/>
                      </a:pPr>
                      <a:r>
                        <a:t/>
                      </a:r>
                      <a:endParaRPr sz="2400" u="none" cap="none" strike="noStrike"/>
                    </a:p>
                  </a:txBody>
                  <a:tcPr marT="60950" marB="60950" marR="121925" marL="121925"/>
                </a:tc>
              </a:tr>
              <a:tr h="494450">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Bruisers</a:t>
                      </a:r>
                    </a:p>
                  </a:txBody>
                  <a:tcPr marT="60950" marB="60950" marR="121925" marL="1219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2400" u="none" cap="none" strike="noStrike"/>
                    </a:p>
                  </a:txBody>
                  <a:tcPr marT="60950" marB="60950" marR="121925" marL="121925"/>
                </a:tc>
                <a:tc>
                  <a:txBody>
                    <a:bodyPr>
                      <a:noAutofit/>
                    </a:bodyPr>
                    <a:lstStyle/>
                    <a:p>
                      <a:pPr indent="0" lvl="0" marL="0" marR="0" rtl="0" algn="l">
                        <a:spcBef>
                          <a:spcPts val="0"/>
                        </a:spcBef>
                        <a:buSzPct val="25000"/>
                        <a:buNone/>
                      </a:pPr>
                      <a:r>
                        <a:t/>
                      </a:r>
                      <a:endParaRPr sz="2400" u="none" cap="none" strike="noStrike"/>
                    </a:p>
                  </a:txBody>
                  <a:tcPr marT="60950" marB="60950" marR="121925" marL="121925"/>
                </a:tc>
              </a:tr>
              <a:tr h="494450">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Genesis</a:t>
                      </a:r>
                    </a:p>
                  </a:txBody>
                  <a:tcPr marT="60950" marB="60950" marR="121925" marL="121925"/>
                </a:tc>
                <a:tc>
                  <a:txBody>
                    <a:bodyPr>
                      <a:noAutofit/>
                    </a:bodyPr>
                    <a:lstStyle/>
                    <a:p>
                      <a:pPr indent="0" lvl="0" marL="0" marR="0" rtl="0" algn="l">
                        <a:spcBef>
                          <a:spcPts val="0"/>
                        </a:spcBef>
                        <a:buSzPct val="25000"/>
                        <a:buNone/>
                      </a:pPr>
                      <a:r>
                        <a:t/>
                      </a:r>
                      <a:endParaRPr sz="1900">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2400"/>
                    </a:p>
                  </a:txBody>
                  <a:tcPr marT="60950" marB="60950" marR="121925" marL="121925"/>
                </a:tc>
                <a:tc>
                  <a:txBody>
                    <a:bodyPr>
                      <a:noAutofit/>
                    </a:bodyPr>
                    <a:lstStyle/>
                    <a:p>
                      <a:pPr indent="0" lvl="0" marL="0" marR="0" rtl="0" algn="l">
                        <a:spcBef>
                          <a:spcPts val="0"/>
                        </a:spcBef>
                        <a:buSzPct val="25000"/>
                        <a:buNone/>
                      </a:pPr>
                      <a:r>
                        <a:t/>
                      </a:r>
                      <a:endParaRPr sz="2400"/>
                    </a:p>
                  </a:txBody>
                  <a:tcPr marT="60950" marB="60950" marR="121925" marL="121925"/>
                </a:tc>
              </a:tr>
            </a:tbl>
          </a:graphicData>
        </a:graphic>
      </p:graphicFrame>
      <p:sp>
        <p:nvSpPr>
          <p:cNvPr id="144" name="Shape 144"/>
          <p:cNvSpPr txBox="1"/>
          <p:nvPr/>
        </p:nvSpPr>
        <p:spPr>
          <a:xfrm>
            <a:off x="0" y="9012"/>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Technical Champions (Test Automation)</a:t>
            </a:r>
          </a:p>
        </p:txBody>
      </p:sp>
      <p:pic>
        <p:nvPicPr>
          <p:cNvPr id="145" name="Shape 145"/>
          <p:cNvPicPr preferRelativeResize="0"/>
          <p:nvPr/>
        </p:nvPicPr>
        <p:blipFill rotWithShape="1">
          <a:blip r:embed="rId3">
            <a:alphaModFix/>
          </a:blip>
          <a:srcRect b="0" l="0" r="0" t="0"/>
          <a:stretch/>
        </p:blipFill>
        <p:spPr>
          <a:xfrm>
            <a:off x="225859" y="6179539"/>
            <a:ext cx="11772786" cy="316085"/>
          </a:xfrm>
          <a:prstGeom prst="rect">
            <a:avLst/>
          </a:prstGeom>
          <a:noFill/>
          <a:ln>
            <a:noFill/>
          </a:ln>
        </p:spPr>
      </p:pic>
      <p:sp>
        <p:nvSpPr>
          <p:cNvPr id="146" name="Shape 14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54" name="Shape 154"/>
          <p:cNvSpPr txBox="1"/>
          <p:nvPr/>
        </p:nvSpPr>
        <p:spPr>
          <a:xfrm>
            <a:off x="172158" y="57609"/>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What Bothers Us (Technical)</a:t>
            </a:r>
          </a:p>
        </p:txBody>
      </p:sp>
      <p:sp>
        <p:nvSpPr>
          <p:cNvPr id="155" name="Shape 155"/>
          <p:cNvSpPr txBox="1"/>
          <p:nvPr/>
        </p:nvSpPr>
        <p:spPr>
          <a:xfrm>
            <a:off x="172158" y="949523"/>
            <a:ext cx="11196830" cy="6985181"/>
          </a:xfrm>
          <a:prstGeom prst="rect">
            <a:avLst/>
          </a:prstGeom>
          <a:noFill/>
          <a:ln>
            <a:noFill/>
          </a:ln>
        </p:spPr>
        <p:txBody>
          <a:bodyPr anchorCtr="0" anchor="t" bIns="45700" lIns="91425" rIns="91425" tIns="45700">
            <a:noAutofit/>
          </a:bodyPr>
          <a:lstStyle/>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Getting very less time with team as they are busy with there deliveries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Team is not getting enough time to practice, if they will not then they will not be able to learn.</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Identification of critical modules to start automating is not happing on time</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Test case review not happening in Genesis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Lack of experienced resources in teams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Devops team wants Xebia to implement devops pipeline and document steps. Xebia would prefer if Skilrock devops team can implement along with us so that they can have hands-on experience of devops implementation</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Automation testers of Scrum teams are not getting enough time to learn automation.</a:t>
            </a: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p:txBody>
      </p:sp>
      <p:sp>
        <p:nvSpPr>
          <p:cNvPr id="156" name="Shape 15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63" name="Shape 163"/>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64" name="Shape 164"/>
          <p:cNvSpPr txBox="1"/>
          <p:nvPr/>
        </p:nvSpPr>
        <p:spPr>
          <a:xfrm>
            <a:off x="155843" y="40544"/>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Agile Process Coaching </a:t>
            </a:r>
          </a:p>
        </p:txBody>
      </p:sp>
      <p:sp>
        <p:nvSpPr>
          <p:cNvPr id="165" name="Shape 165"/>
          <p:cNvSpPr/>
          <p:nvPr/>
        </p:nvSpPr>
        <p:spPr>
          <a:xfrm>
            <a:off x="374948" y="907469"/>
            <a:ext cx="11196832" cy="5703030"/>
          </a:xfrm>
          <a:prstGeom prst="rect">
            <a:avLst/>
          </a:prstGeom>
          <a:noFill/>
          <a:ln>
            <a:noFill/>
          </a:ln>
        </p:spPr>
        <p:txBody>
          <a:bodyPr anchorCtr="0" anchor="t" bIns="60950" lIns="60950" rIns="60950" tIns="60950">
            <a:noAutofit/>
          </a:bodyPr>
          <a:lstStyle/>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2 Training Sessions for Skilrock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Initial Team Formation</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SM &amp; PO Identified for the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Initial backlog in place </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One Cadence based Scrum activities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Backlog in Jira</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Jira initial Session to all Scrum teams </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of first Sprint Planning Meeting for 2 Scrum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for Sprit Demo from all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for First Sprint Retrospective for all Scrum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DOD &amp; DOR Finalize</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of Refinement sessions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for Scrum of Scrum &amp; PO Sync</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Initial Agile CMMI discussion is completed</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Teams has created Physical Scrum Board for Sprint.</a:t>
            </a:r>
          </a:p>
          <a:p>
            <a:pPr indent="0" lvl="0" marL="0" marR="0" rtl="0" algn="l">
              <a:spcBef>
                <a:spcPts val="0"/>
              </a:spcBef>
              <a:buSzPct val="25000"/>
              <a:buNone/>
            </a:pPr>
            <a:r>
              <a:rPr lang="en-IN" sz="2133">
                <a:solidFill>
                  <a:schemeClr val="dk1"/>
                </a:solidFill>
                <a:latin typeface="Calibri"/>
                <a:ea typeface="Calibri"/>
                <a:cs typeface="Calibri"/>
                <a:sym typeface="Calibri"/>
              </a:rPr>
              <a:t>  </a:t>
            </a:r>
          </a:p>
          <a:p>
            <a:pPr indent="-380990" lvl="0" marL="380990" marR="0" rtl="0" algn="l">
              <a:spcBef>
                <a:spcPts val="0"/>
              </a:spcBef>
              <a:buClr>
                <a:schemeClr val="dk1"/>
              </a:buClr>
              <a:buFont typeface="Arial"/>
              <a:buNone/>
            </a:pPr>
            <a:r>
              <a:t/>
            </a:r>
            <a:endParaRPr sz="2133">
              <a:solidFill>
                <a:schemeClr val="dk1"/>
              </a:solidFill>
              <a:latin typeface="Calibri"/>
              <a:ea typeface="Calibri"/>
              <a:cs typeface="Calibri"/>
              <a:sym typeface="Calibri"/>
            </a:endParaRPr>
          </a:p>
        </p:txBody>
      </p:sp>
      <p:sp>
        <p:nvSpPr>
          <p:cNvPr id="166" name="Shape 16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225859" y="6179539"/>
            <a:ext cx="11772786" cy="316085"/>
          </a:xfrm>
          <a:prstGeom prst="rect">
            <a:avLst/>
          </a:prstGeom>
          <a:noFill/>
          <a:ln>
            <a:noFill/>
          </a:ln>
        </p:spPr>
      </p:pic>
      <p:sp>
        <p:nvSpPr>
          <p:cNvPr id="173" name="Shape 173"/>
          <p:cNvSpPr txBox="1"/>
          <p:nvPr/>
        </p:nvSpPr>
        <p:spPr>
          <a:xfrm>
            <a:off x="0" y="6627"/>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What Bothers Us (Process)</a:t>
            </a:r>
          </a:p>
        </p:txBody>
      </p:sp>
      <p:sp>
        <p:nvSpPr>
          <p:cNvPr id="174" name="Shape 174"/>
          <p:cNvSpPr txBox="1"/>
          <p:nvPr/>
        </p:nvSpPr>
        <p:spPr>
          <a:xfrm>
            <a:off x="109553" y="755616"/>
            <a:ext cx="11196830" cy="1405255"/>
          </a:xfrm>
          <a:prstGeom prst="rect">
            <a:avLst/>
          </a:prstGeom>
          <a:noFill/>
          <a:ln>
            <a:noFill/>
          </a:ln>
        </p:spPr>
        <p:txBody>
          <a:bodyPr anchorCtr="0" anchor="t" bIns="45700" lIns="91425" rIns="91425" tIns="45700">
            <a:noAutofit/>
          </a:bodyPr>
          <a:lstStyle/>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SM &amp; PO need to coordinate better (As par team retrospective)</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Scheduled meetings are not happening on time (Major dependency on Abhishek in all meetings)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SM &amp; PO’s Should start taking responsibility for their meeting schedules.</a:t>
            </a: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p:txBody>
      </p:sp>
      <p:sp>
        <p:nvSpPr>
          <p:cNvPr id="175" name="Shape 17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