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7" r:id="rId7"/>
    <p:sldId id="262" r:id="rId8"/>
    <p:sldId id="268" r:id="rId9"/>
    <p:sldId id="269"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smtClean="0"/>
              <a:t>Average</a:t>
            </a:r>
            <a:r>
              <a:rPr lang="en-GB" baseline="0" dirty="0" smtClean="0"/>
              <a:t> Investment in $Million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Series 1</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Venture</c:v>
                </c:pt>
                <c:pt idx="1">
                  <c:v>Angel</c:v>
                </c:pt>
                <c:pt idx="2">
                  <c:v>Seed</c:v>
                </c:pt>
                <c:pt idx="3">
                  <c:v>Private Equity</c:v>
                </c:pt>
              </c:strCache>
            </c:strRef>
          </c:cat>
          <c:val>
            <c:numRef>
              <c:f>Sheet1!$B$2:$B$5</c:f>
              <c:numCache>
                <c:formatCode>General</c:formatCode>
                <c:ptCount val="4"/>
                <c:pt idx="0">
                  <c:v>10.63</c:v>
                </c:pt>
                <c:pt idx="1">
                  <c:v>0.76</c:v>
                </c:pt>
                <c:pt idx="2">
                  <c:v>0.55000000000000004</c:v>
                </c:pt>
                <c:pt idx="3">
                  <c:v>62.11</c:v>
                </c:pt>
              </c:numCache>
            </c:numRef>
          </c:val>
        </c:ser>
        <c:ser>
          <c:idx val="1"/>
          <c:order val="1"/>
          <c:tx>
            <c:strRef>
              <c:f>Sheet1!$C$1</c:f>
              <c:strCache>
                <c:ptCount val="1"/>
                <c:pt idx="0">
                  <c:v>Column1</c:v>
                </c:pt>
              </c:strCache>
            </c:strRef>
          </c:tx>
          <c:spPr>
            <a:solidFill>
              <a:schemeClr val="accent2"/>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Venture</c:v>
                </c:pt>
                <c:pt idx="1">
                  <c:v>Angel</c:v>
                </c:pt>
                <c:pt idx="2">
                  <c:v>Seed</c:v>
                </c:pt>
                <c:pt idx="3">
                  <c:v>Private Equity</c:v>
                </c:pt>
              </c:strCache>
            </c:strRef>
          </c:cat>
          <c:val>
            <c:numRef>
              <c:f>Sheet1!$C$2:$C$5</c:f>
              <c:numCache>
                <c:formatCode>General</c:formatCode>
                <c:ptCount val="4"/>
              </c:numCache>
            </c:numRef>
          </c:val>
        </c:ser>
        <c:ser>
          <c:idx val="2"/>
          <c:order val="2"/>
          <c:tx>
            <c:strRef>
              <c:f>Sheet1!$D$1</c:f>
              <c:strCache>
                <c:ptCount val="1"/>
                <c:pt idx="0">
                  <c:v>Column2</c:v>
                </c:pt>
              </c:strCache>
            </c:strRef>
          </c:tx>
          <c:spPr>
            <a:solidFill>
              <a:schemeClr val="accent3"/>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Venture</c:v>
                </c:pt>
                <c:pt idx="1">
                  <c:v>Angel</c:v>
                </c:pt>
                <c:pt idx="2">
                  <c:v>Seed</c:v>
                </c:pt>
                <c:pt idx="3">
                  <c:v>Private Equity</c:v>
                </c:pt>
              </c:strCache>
            </c:strRef>
          </c:cat>
          <c:val>
            <c:numRef>
              <c:f>Sheet1!$D$2:$D$5</c:f>
              <c:numCache>
                <c:formatCode>General</c:formatCode>
                <c:ptCount val="4"/>
              </c:numCache>
            </c:numRef>
          </c:val>
        </c:ser>
        <c:dLbls>
          <c:showLegendKey val="0"/>
          <c:showVal val="1"/>
          <c:showCatName val="0"/>
          <c:showSerName val="0"/>
          <c:showPercent val="0"/>
          <c:showBubbleSize val="0"/>
        </c:dLbls>
        <c:gapWidth val="150"/>
        <c:shape val="box"/>
        <c:axId val="348682200"/>
        <c:axId val="348681808"/>
        <c:axId val="0"/>
      </c:bar3DChart>
      <c:catAx>
        <c:axId val="34868220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8681808"/>
        <c:crosses val="autoZero"/>
        <c:auto val="1"/>
        <c:lblAlgn val="ctr"/>
        <c:lblOffset val="100"/>
        <c:noMultiLvlLbl val="0"/>
      </c:catAx>
      <c:valAx>
        <c:axId val="348681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86822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Total Investment (in Million $)</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solidFill>
                  <a:prstClr val="white"/>
                </a:solidFill>
                <a:ln>
                  <a:solidFill>
                    <a:srgbClr val="5B9BD5"/>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dLbl>
              <c:idx val="1"/>
              <c:spPr>
                <a:solidFill>
                  <a:prstClr val="white"/>
                </a:solidFill>
                <a:ln>
                  <a:solidFill>
                    <a:srgbClr val="5B9BD5"/>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dLbl>
              <c:idx val="2"/>
              <c:spPr>
                <a:solidFill>
                  <a:prstClr val="white"/>
                </a:solidFill>
                <a:ln>
                  <a:solidFill>
                    <a:srgbClr val="5B9BD5"/>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dLbl>
              <c:idx val="3"/>
              <c:spPr>
                <a:solidFill>
                  <a:prstClr val="white"/>
                </a:solidFill>
                <a:ln>
                  <a:solidFill>
                    <a:srgbClr val="5B9BD5"/>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spPr>
              <a:solidFill>
                <a:prstClr val="white"/>
              </a:solidFill>
              <a:ln>
                <a:solidFill>
                  <a:srgbClr val="5B9BD5"/>
                </a:solidFill>
              </a:ln>
              <a:effectLst/>
            </c:sp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3"/>
                <c:pt idx="0">
                  <c:v>USA</c:v>
                </c:pt>
                <c:pt idx="1">
                  <c:v>GBR</c:v>
                </c:pt>
                <c:pt idx="2">
                  <c:v>IND</c:v>
                </c:pt>
              </c:strCache>
            </c:strRef>
          </c:cat>
          <c:val>
            <c:numRef>
              <c:f>Sheet1!$B$2:$B$5</c:f>
              <c:numCache>
                <c:formatCode>General</c:formatCode>
                <c:ptCount val="4"/>
                <c:pt idx="0">
                  <c:v>6.69</c:v>
                </c:pt>
                <c:pt idx="1">
                  <c:v>3.27</c:v>
                </c:pt>
                <c:pt idx="2">
                  <c:v>2.76</c:v>
                </c:pt>
              </c:numCache>
            </c:numRef>
          </c:val>
        </c:ser>
        <c:dLbls>
          <c:showLegendKey val="0"/>
          <c:showVal val="0"/>
          <c:showCatName val="0"/>
          <c:showSerName val="0"/>
          <c:showPercent val="0"/>
          <c:showBubbleSize val="0"/>
          <c:showLeaderLines val="0"/>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smtClean="0"/>
              <a:t>Count of Investments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USA</c:v>
                </c:pt>
              </c:strCache>
            </c:strRef>
          </c:tx>
          <c:spPr>
            <a:solidFill>
              <a:schemeClr val="accent1"/>
            </a:solidFill>
            <a:ln>
              <a:noFill/>
            </a:ln>
            <a:effectLst/>
          </c:spPr>
          <c:invertIfNegative val="0"/>
          <c:cat>
            <c:strRef>
              <c:f>Sheet1!$A$2:$A$10</c:f>
              <c:strCache>
                <c:ptCount val="9"/>
                <c:pt idx="0">
                  <c:v>Others</c:v>
                </c:pt>
                <c:pt idx="1">
                  <c:v>Cleantech and Semiconductors</c:v>
                </c:pt>
                <c:pt idx="2">
                  <c:v>Social, Finance, Analytics, Advertising</c:v>
                </c:pt>
                <c:pt idx="3">
                  <c:v>News, Search and Messaging</c:v>
                </c:pt>
                <c:pt idx="4">
                  <c:v>Health</c:v>
                </c:pt>
                <c:pt idx="5">
                  <c:v>Manufacturing</c:v>
                </c:pt>
                <c:pt idx="6">
                  <c:v>Entertainment</c:v>
                </c:pt>
                <c:pt idx="7">
                  <c:v>Automotive &amp; Sports </c:v>
                </c:pt>
                <c:pt idx="8">
                  <c:v>Blanks </c:v>
                </c:pt>
              </c:strCache>
            </c:strRef>
          </c:cat>
          <c:val>
            <c:numRef>
              <c:f>Sheet1!$B$2:$B$10</c:f>
              <c:numCache>
                <c:formatCode>General</c:formatCode>
                <c:ptCount val="9"/>
                <c:pt idx="0">
                  <c:v>3267</c:v>
                </c:pt>
                <c:pt idx="1">
                  <c:v>2792</c:v>
                </c:pt>
                <c:pt idx="2">
                  <c:v>2086</c:v>
                </c:pt>
                <c:pt idx="3">
                  <c:v>1677</c:v>
                </c:pt>
                <c:pt idx="4">
                  <c:v>1118</c:v>
                </c:pt>
                <c:pt idx="5">
                  <c:v>900</c:v>
                </c:pt>
                <c:pt idx="6">
                  <c:v>633</c:v>
                </c:pt>
                <c:pt idx="7">
                  <c:v>195</c:v>
                </c:pt>
                <c:pt idx="8">
                  <c:v>107</c:v>
                </c:pt>
              </c:numCache>
            </c:numRef>
          </c:val>
        </c:ser>
        <c:ser>
          <c:idx val="1"/>
          <c:order val="1"/>
          <c:tx>
            <c:strRef>
              <c:f>Sheet1!$C$1</c:f>
              <c:strCache>
                <c:ptCount val="1"/>
                <c:pt idx="0">
                  <c:v>GBR</c:v>
                </c:pt>
              </c:strCache>
            </c:strRef>
          </c:tx>
          <c:spPr>
            <a:solidFill>
              <a:schemeClr val="accent2"/>
            </a:solidFill>
            <a:ln>
              <a:noFill/>
            </a:ln>
            <a:effectLst/>
          </c:spPr>
          <c:invertIfNegative val="0"/>
          <c:cat>
            <c:strRef>
              <c:f>Sheet1!$A$2:$A$10</c:f>
              <c:strCache>
                <c:ptCount val="9"/>
                <c:pt idx="0">
                  <c:v>Others</c:v>
                </c:pt>
                <c:pt idx="1">
                  <c:v>Cleantech and Semiconductors</c:v>
                </c:pt>
                <c:pt idx="2">
                  <c:v>Social, Finance, Analytics, Advertising</c:v>
                </c:pt>
                <c:pt idx="3">
                  <c:v>News, Search and Messaging</c:v>
                </c:pt>
                <c:pt idx="4">
                  <c:v>Health</c:v>
                </c:pt>
                <c:pt idx="5">
                  <c:v>Manufacturing</c:v>
                </c:pt>
                <c:pt idx="6">
                  <c:v>Entertainment</c:v>
                </c:pt>
                <c:pt idx="7">
                  <c:v>Automotive &amp; Sports </c:v>
                </c:pt>
                <c:pt idx="8">
                  <c:v>Blanks </c:v>
                </c:pt>
              </c:strCache>
            </c:strRef>
          </c:cat>
          <c:val>
            <c:numRef>
              <c:f>Sheet1!$C$2:$C$10</c:f>
              <c:numCache>
                <c:formatCode>General</c:formatCode>
                <c:ptCount val="9"/>
                <c:pt idx="0">
                  <c:v>168</c:v>
                </c:pt>
                <c:pt idx="1">
                  <c:v>161</c:v>
                </c:pt>
                <c:pt idx="2">
                  <c:v>109</c:v>
                </c:pt>
                <c:pt idx="3">
                  <c:v>95</c:v>
                </c:pt>
                <c:pt idx="4">
                  <c:v>58</c:v>
                </c:pt>
                <c:pt idx="5">
                  <c:v>56</c:v>
                </c:pt>
                <c:pt idx="6">
                  <c:v>33</c:v>
                </c:pt>
                <c:pt idx="7">
                  <c:v>21</c:v>
                </c:pt>
                <c:pt idx="8">
                  <c:v>9</c:v>
                </c:pt>
              </c:numCache>
            </c:numRef>
          </c:val>
        </c:ser>
        <c:ser>
          <c:idx val="2"/>
          <c:order val="2"/>
          <c:tx>
            <c:strRef>
              <c:f>Sheet1!$D$1</c:f>
              <c:strCache>
                <c:ptCount val="1"/>
                <c:pt idx="0">
                  <c:v>IND</c:v>
                </c:pt>
              </c:strCache>
            </c:strRef>
          </c:tx>
          <c:spPr>
            <a:solidFill>
              <a:schemeClr val="accent3"/>
            </a:solidFill>
            <a:ln>
              <a:noFill/>
            </a:ln>
            <a:effectLst/>
          </c:spPr>
          <c:invertIfNegative val="0"/>
          <c:cat>
            <c:strRef>
              <c:f>Sheet1!$A$2:$A$10</c:f>
              <c:strCache>
                <c:ptCount val="9"/>
                <c:pt idx="0">
                  <c:v>Others</c:v>
                </c:pt>
                <c:pt idx="1">
                  <c:v>Cleantech and Semiconductors</c:v>
                </c:pt>
                <c:pt idx="2">
                  <c:v>Social, Finance, Analytics, Advertising</c:v>
                </c:pt>
                <c:pt idx="3">
                  <c:v>News, Search and Messaging</c:v>
                </c:pt>
                <c:pt idx="4">
                  <c:v>Health</c:v>
                </c:pt>
                <c:pt idx="5">
                  <c:v>Manufacturing</c:v>
                </c:pt>
                <c:pt idx="6">
                  <c:v>Entertainment</c:v>
                </c:pt>
                <c:pt idx="7">
                  <c:v>Automotive &amp; Sports </c:v>
                </c:pt>
                <c:pt idx="8">
                  <c:v>Blanks </c:v>
                </c:pt>
              </c:strCache>
            </c:strRef>
          </c:cat>
          <c:val>
            <c:numRef>
              <c:f>Sheet1!$D$2:$D$10</c:f>
              <c:numCache>
                <c:formatCode>General</c:formatCode>
                <c:ptCount val="9"/>
                <c:pt idx="0">
                  <c:v>115</c:v>
                </c:pt>
                <c:pt idx="1">
                  <c:v>53</c:v>
                </c:pt>
                <c:pt idx="2">
                  <c:v>35</c:v>
                </c:pt>
                <c:pt idx="3">
                  <c:v>34</c:v>
                </c:pt>
                <c:pt idx="4">
                  <c:v>21</c:v>
                </c:pt>
                <c:pt idx="5">
                  <c:v>21</c:v>
                </c:pt>
                <c:pt idx="6">
                  <c:v>20</c:v>
                </c:pt>
                <c:pt idx="7">
                  <c:v>14</c:v>
                </c:pt>
                <c:pt idx="8">
                  <c:v>2</c:v>
                </c:pt>
              </c:numCache>
            </c:numRef>
          </c:val>
        </c:ser>
        <c:dLbls>
          <c:showLegendKey val="0"/>
          <c:showVal val="0"/>
          <c:showCatName val="0"/>
          <c:showSerName val="0"/>
          <c:showPercent val="0"/>
          <c:showBubbleSize val="0"/>
        </c:dLbls>
        <c:gapWidth val="219"/>
        <c:overlap val="-27"/>
        <c:axId val="348687688"/>
        <c:axId val="348680632"/>
      </c:barChart>
      <c:catAx>
        <c:axId val="348687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8680632"/>
        <c:crosses val="autoZero"/>
        <c:auto val="1"/>
        <c:lblAlgn val="ctr"/>
        <c:lblOffset val="100"/>
        <c:noMultiLvlLbl val="0"/>
      </c:catAx>
      <c:valAx>
        <c:axId val="3486806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86876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10-06-2019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10-06-2019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10-06-2019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10-06-2019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10-06-2019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10-06-2019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10-06-2019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10-06-2019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10-06-2019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10-06-2019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10-06-2019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10-06-2019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smtClean="0"/>
              <a:t>LEAD SCORE CASE STUDY</a:t>
            </a:r>
            <a:r>
              <a:rPr lang="en-IN" sz="2800" dirty="0"/>
              <a:t/>
            </a:r>
            <a:br>
              <a:rPr lang="en-IN" sz="2800" dirty="0"/>
            </a:br>
            <a:r>
              <a:rPr lang="en-IN" sz="2800" dirty="0"/>
              <a:t/>
            </a: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smtClean="0"/>
              <a:t>Submitted By:</a:t>
            </a:r>
            <a:endParaRPr lang="en-IN" sz="1800" dirty="0"/>
          </a:p>
          <a:p>
            <a:pPr marL="457200" indent="-457200" algn="l">
              <a:buFont typeface="+mj-lt"/>
              <a:buAutoNum type="arabicPeriod"/>
            </a:pPr>
            <a:r>
              <a:rPr lang="en-IN" sz="1800" dirty="0"/>
              <a:t> </a:t>
            </a:r>
            <a:r>
              <a:rPr lang="en-IN" sz="1800" dirty="0" err="1" smtClean="0"/>
              <a:t>Nipun</a:t>
            </a:r>
            <a:r>
              <a:rPr lang="en-IN" sz="1800" dirty="0" smtClean="0"/>
              <a:t> Yadav</a:t>
            </a:r>
            <a:endParaRPr lang="en-IN" sz="1800" dirty="0"/>
          </a:p>
          <a:p>
            <a:pPr marL="457200" indent="-457200" algn="l">
              <a:buFont typeface="+mj-lt"/>
              <a:buAutoNum type="arabicPeriod"/>
            </a:pPr>
            <a:r>
              <a:rPr lang="en-IN" sz="1800" dirty="0"/>
              <a:t> </a:t>
            </a:r>
            <a:r>
              <a:rPr lang="en-IN" sz="1800" dirty="0" smtClean="0"/>
              <a:t>Shivam Prakash </a:t>
            </a:r>
            <a:r>
              <a:rPr lang="en-IN" sz="1800" dirty="0" smtClean="0"/>
              <a:t>Gupta</a:t>
            </a:r>
            <a:endParaRPr lang="en-IN" sz="1800" dirty="0"/>
          </a:p>
          <a:p>
            <a:pPr marL="457200" indent="-457200" algn="l">
              <a:buFont typeface="+mj-lt"/>
              <a:buAutoNum type="arabicPeriod"/>
            </a:pPr>
            <a:endParaRPr lang="en-IN" sz="1800" dirty="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GB" sz="2000" dirty="0"/>
              <a:t>Following are the conclusions</a:t>
            </a:r>
          </a:p>
          <a:p>
            <a:pPr marL="0" indent="0">
              <a:buNone/>
            </a:pPr>
            <a:endParaRPr lang="en-GB" sz="2000" dirty="0"/>
          </a:p>
          <a:p>
            <a:pPr marL="0" indent="0">
              <a:buNone/>
            </a:pPr>
            <a:r>
              <a:rPr lang="en-GB" sz="2000" dirty="0" smtClean="0"/>
              <a:t>• </a:t>
            </a:r>
            <a:r>
              <a:rPr lang="en-GB" sz="2000" dirty="0"/>
              <a:t>The Suitable option for Spark Fund is with the Range of 5M to 15M will be in Venture Funding.</a:t>
            </a:r>
          </a:p>
          <a:p>
            <a:pPr marL="0" indent="0">
              <a:buNone/>
            </a:pPr>
            <a:r>
              <a:rPr lang="en-GB" sz="2000" dirty="0"/>
              <a:t>• The Top 3 English speaking countries are </a:t>
            </a:r>
            <a:r>
              <a:rPr lang="en-GB" sz="2000" dirty="0" smtClean="0"/>
              <a:t>United State of America, Great Britain  </a:t>
            </a:r>
            <a:r>
              <a:rPr lang="en-GB" sz="2000" dirty="0"/>
              <a:t>&amp; </a:t>
            </a:r>
            <a:r>
              <a:rPr lang="en-GB" sz="2000" dirty="0" smtClean="0"/>
              <a:t>India.</a:t>
            </a:r>
            <a:endParaRPr lang="en-GB" sz="2000" dirty="0"/>
          </a:p>
          <a:p>
            <a:pPr marL="0" indent="0">
              <a:buNone/>
            </a:pPr>
            <a:r>
              <a:rPr lang="en-GB" sz="2000" dirty="0"/>
              <a:t>• The Suitable sectors for Funding </a:t>
            </a:r>
            <a:r>
              <a:rPr lang="en-GB" sz="2000" dirty="0" smtClean="0"/>
              <a:t>are:</a:t>
            </a:r>
          </a:p>
          <a:p>
            <a:pPr marL="0" indent="0">
              <a:buNone/>
            </a:pPr>
            <a:endParaRPr lang="en-GB" sz="2000" dirty="0" smtClean="0"/>
          </a:p>
        </p:txBody>
      </p:sp>
      <p:sp>
        <p:nvSpPr>
          <p:cNvPr id="5" name="Title 1"/>
          <p:cNvSpPr>
            <a:spLocks noGrp="1"/>
          </p:cNvSpPr>
          <p:nvPr>
            <p:ph type="title"/>
          </p:nvPr>
        </p:nvSpPr>
        <p:spPr>
          <a:xfrm>
            <a:off x="1136469" y="640080"/>
            <a:ext cx="9313817" cy="856138"/>
          </a:xfrm>
        </p:spPr>
        <p:txBody>
          <a:bodyPr/>
          <a:lstStyle/>
          <a:p>
            <a:r>
              <a:rPr lang="en-IN" b="1" dirty="0"/>
              <a:t> </a:t>
            </a:r>
            <a:r>
              <a:rPr lang="en-IN" sz="2800" b="1" dirty="0" smtClean="0"/>
              <a:t>Conclusions</a:t>
            </a:r>
            <a:endParaRPr lang="en-IN" sz="2800" b="1" dirty="0"/>
          </a:p>
        </p:txBody>
      </p:sp>
      <p:graphicFrame>
        <p:nvGraphicFramePr>
          <p:cNvPr id="2" name="Table 1"/>
          <p:cNvGraphicFramePr>
            <a:graphicFrameLocks noGrp="1"/>
          </p:cNvGraphicFramePr>
          <p:nvPr>
            <p:extLst>
              <p:ext uri="{D42A27DB-BD31-4B8C-83A1-F6EECF244321}">
                <p14:modId xmlns:p14="http://schemas.microsoft.com/office/powerpoint/2010/main" val="4008523937"/>
              </p:ext>
            </p:extLst>
          </p:nvPr>
        </p:nvGraphicFramePr>
        <p:xfrm>
          <a:off x="1729377" y="4117373"/>
          <a:ext cx="8128000" cy="2310977"/>
        </p:xfrm>
        <a:graphic>
          <a:graphicData uri="http://schemas.openxmlformats.org/drawingml/2006/table">
            <a:tbl>
              <a:tblPr firstRow="1" bandRow="1">
                <a:tableStyleId>{5C22544A-7EE6-4342-B048-85BDC9FD1C3A}</a:tableStyleId>
              </a:tblPr>
              <a:tblGrid>
                <a:gridCol w="4064000"/>
                <a:gridCol w="4064000"/>
              </a:tblGrid>
              <a:tr h="390737">
                <a:tc>
                  <a:txBody>
                    <a:bodyPr/>
                    <a:lstStyle/>
                    <a:p>
                      <a:r>
                        <a:rPr lang="en-GB" dirty="0" smtClean="0"/>
                        <a:t>Country</a:t>
                      </a:r>
                      <a:endParaRPr lang="en-GB" dirty="0"/>
                    </a:p>
                  </a:txBody>
                  <a:tcPr/>
                </a:tc>
                <a:tc>
                  <a:txBody>
                    <a:bodyPr/>
                    <a:lstStyle/>
                    <a:p>
                      <a:r>
                        <a:rPr lang="en-GB" dirty="0" smtClean="0"/>
                        <a:t>Sectors</a:t>
                      </a:r>
                      <a:endParaRPr lang="en-GB" dirty="0"/>
                    </a:p>
                  </a:txBody>
                  <a:tcPr/>
                </a:tc>
              </a:tr>
              <a:tr h="390737">
                <a:tc>
                  <a:txBody>
                    <a:bodyPr/>
                    <a:lstStyle/>
                    <a:p>
                      <a:r>
                        <a:rPr lang="en-GB" dirty="0" smtClean="0"/>
                        <a:t>United State Of America</a:t>
                      </a:r>
                      <a:endParaRPr lang="en-GB" dirty="0"/>
                    </a:p>
                  </a:txBody>
                  <a:tcPr/>
                </a:tc>
                <a:tc>
                  <a:txBody>
                    <a:bodyPr/>
                    <a:lstStyle/>
                    <a:p>
                      <a:r>
                        <a:rPr lang="en-GB" dirty="0" smtClean="0"/>
                        <a:t>‘Others’,</a:t>
                      </a:r>
                      <a:r>
                        <a:rPr lang="en-GB" baseline="0" dirty="0" smtClean="0"/>
                        <a:t> ‘</a:t>
                      </a:r>
                      <a:r>
                        <a:rPr lang="en-GB" baseline="0" dirty="0" err="1" smtClean="0"/>
                        <a:t>Cleantech</a:t>
                      </a:r>
                      <a:r>
                        <a:rPr lang="en-GB" baseline="0" dirty="0" smtClean="0"/>
                        <a:t>/Semiconductors’, ‘Social, Finance, Analytics, Advertising’</a:t>
                      </a:r>
                      <a:endParaRPr lang="en-GB" dirty="0"/>
                    </a:p>
                  </a:txBody>
                  <a:tcPr/>
                </a:tc>
              </a:tr>
              <a:tr h="390737">
                <a:tc>
                  <a:txBody>
                    <a:bodyPr/>
                    <a:lstStyle/>
                    <a:p>
                      <a:r>
                        <a:rPr lang="en-GB" dirty="0" smtClean="0"/>
                        <a:t>Great Britain</a:t>
                      </a:r>
                      <a:endParaRPr lang="en-GB" dirty="0"/>
                    </a:p>
                  </a:txBody>
                  <a:tcPr/>
                </a:tc>
                <a:tc>
                  <a:txBody>
                    <a:bodyPr/>
                    <a:lstStyle/>
                    <a:p>
                      <a:r>
                        <a:rPr lang="en-GB" dirty="0" smtClean="0"/>
                        <a:t>‘Others’,</a:t>
                      </a:r>
                      <a:r>
                        <a:rPr lang="en-GB" baseline="0" dirty="0" smtClean="0"/>
                        <a:t> ‘</a:t>
                      </a:r>
                      <a:r>
                        <a:rPr lang="en-GB" baseline="0" dirty="0" err="1" smtClean="0"/>
                        <a:t>Cleantech</a:t>
                      </a:r>
                      <a:r>
                        <a:rPr lang="en-GB" baseline="0" dirty="0" smtClean="0"/>
                        <a:t>/Semiconductors’, ‘Social, Finance, Analytics, Advertising’</a:t>
                      </a:r>
                      <a:endParaRPr lang="en-GB" dirty="0"/>
                    </a:p>
                  </a:txBody>
                  <a:tcPr/>
                </a:tc>
              </a:tr>
              <a:tr h="390737">
                <a:tc>
                  <a:txBody>
                    <a:bodyPr/>
                    <a:lstStyle/>
                    <a:p>
                      <a:r>
                        <a:rPr lang="en-GB" dirty="0" smtClean="0"/>
                        <a:t>India</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‘Others’, ‘News</a:t>
                      </a:r>
                      <a:r>
                        <a:rPr lang="en-GB" baseline="0" dirty="0" smtClean="0"/>
                        <a:t>, Search and Messaging’, ‘Social, Finance, Analytics, Advertising’</a:t>
                      </a:r>
                      <a:endParaRPr lang="en-GB" dirty="0" smtClean="0"/>
                    </a:p>
                  </a:txBody>
                  <a:tcPr/>
                </a:tc>
              </a:tr>
            </a:tbl>
          </a:graphicData>
        </a:graphic>
      </p:graphicFrame>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GB" sz="2000" u="sng" dirty="0" smtClean="0"/>
              <a:t>Business Objective</a:t>
            </a:r>
            <a:endParaRPr lang="en-GB" sz="2000" dirty="0"/>
          </a:p>
          <a:p>
            <a:r>
              <a:rPr lang="en-GB" sz="2000" dirty="0"/>
              <a:t>To help X Education select the most promising leads with likely conversion rate of ~80</a:t>
            </a:r>
            <a:r>
              <a:rPr lang="en-GB" sz="2000" dirty="0" smtClean="0"/>
              <a:t>%</a:t>
            </a:r>
            <a:endParaRPr lang="en-GB" sz="2000" dirty="0"/>
          </a:p>
          <a:p>
            <a:r>
              <a:rPr lang="en-GB" sz="2000" dirty="0"/>
              <a:t>To build a model to assign a lead score to each of the leads, such that customers with high lead score are hot leads most likely to convert, and customers with low score means cold leads and not likely to </a:t>
            </a:r>
            <a:r>
              <a:rPr lang="en-GB" sz="2000" dirty="0" smtClean="0"/>
              <a:t>convert</a:t>
            </a:r>
          </a:p>
          <a:p>
            <a:endParaRPr lang="en-GB" sz="2000" dirty="0"/>
          </a:p>
          <a:p>
            <a:pPr marL="0" indent="0">
              <a:buNone/>
            </a:pPr>
            <a:r>
              <a:rPr lang="en-GB" sz="2000" u="sng" dirty="0" smtClean="0"/>
              <a:t>Goal of Data Analysis</a:t>
            </a:r>
            <a:endParaRPr lang="en-GB" sz="2000" dirty="0"/>
          </a:p>
          <a:p>
            <a:r>
              <a:rPr lang="en-GB" sz="2000" dirty="0"/>
              <a:t>To build a logistic regression model to assign a lead score between 0 and 100 to each of the leads which can be used by the company to target potential </a:t>
            </a:r>
            <a:r>
              <a:rPr lang="en-GB" sz="2000" dirty="0" smtClean="0"/>
              <a:t>leads</a:t>
            </a:r>
            <a:endParaRPr lang="en-GB" sz="2000" dirty="0"/>
          </a:p>
          <a:p>
            <a:r>
              <a:rPr lang="en-GB" sz="2000" dirty="0"/>
              <a:t>To address few more problems presented by the company, which the model should be able to adjust to in case the company’s requirement changes in the future</a:t>
            </a:r>
          </a:p>
          <a:p>
            <a:endParaRPr lang="en-GB" sz="2000" dirty="0"/>
          </a:p>
          <a:p>
            <a:pPr marL="0" indent="0">
              <a:buNone/>
            </a:pPr>
            <a:endParaRPr lang="en-GB" sz="2000" dirty="0" smtClean="0"/>
          </a:p>
          <a:p>
            <a:pPr marL="0" indent="0">
              <a:buNone/>
            </a:pPr>
            <a:endParaRPr lang="en-GB" sz="2000" dirty="0"/>
          </a:p>
          <a:p>
            <a:endParaRPr lang="en-GB" sz="2000" dirty="0" smtClean="0"/>
          </a:p>
        </p:txBody>
      </p:sp>
      <p:sp>
        <p:nvSpPr>
          <p:cNvPr id="5" name="Title 1"/>
          <p:cNvSpPr>
            <a:spLocks noGrp="1"/>
          </p:cNvSpPr>
          <p:nvPr>
            <p:ph type="title"/>
          </p:nvPr>
        </p:nvSpPr>
        <p:spPr>
          <a:xfrm>
            <a:off x="1136469" y="640080"/>
            <a:ext cx="9313817" cy="856138"/>
          </a:xfrm>
        </p:spPr>
        <p:txBody>
          <a:bodyPr/>
          <a:lstStyle/>
          <a:p>
            <a:r>
              <a:rPr lang="en-IN" b="1" dirty="0"/>
              <a:t> </a:t>
            </a:r>
            <a:r>
              <a:rPr lang="en-GB" sz="2800" b="1" dirty="0" smtClean="0"/>
              <a:t>Objectives and Problem Statement</a:t>
            </a:r>
            <a:endParaRPr lang="en-IN" sz="2800" b="1" dirty="0"/>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b="1" dirty="0" smtClean="0"/>
              <a:t>Flow Chart</a:t>
            </a:r>
            <a:endParaRPr lang="en-IN" sz="1800" b="1" dirty="0"/>
          </a:p>
        </p:txBody>
      </p:sp>
      <p:sp>
        <p:nvSpPr>
          <p:cNvPr id="5" name="Title 1"/>
          <p:cNvSpPr>
            <a:spLocks noGrp="1"/>
          </p:cNvSpPr>
          <p:nvPr>
            <p:ph type="title"/>
          </p:nvPr>
        </p:nvSpPr>
        <p:spPr>
          <a:xfrm>
            <a:off x="1439091" y="656938"/>
            <a:ext cx="9313817" cy="856138"/>
          </a:xfrm>
        </p:spPr>
        <p:txBody>
          <a:bodyPr/>
          <a:lstStyle/>
          <a:p>
            <a:r>
              <a:rPr lang="en-IN" b="1" dirty="0"/>
              <a:t> </a:t>
            </a:r>
            <a:r>
              <a:rPr lang="en-IN" sz="2800" b="1" dirty="0" smtClean="0"/>
              <a:t>Problem </a:t>
            </a:r>
            <a:r>
              <a:rPr lang="en-IN" sz="2800" b="1" dirty="0"/>
              <a:t>solving </a:t>
            </a:r>
            <a:r>
              <a:rPr lang="en-IN" sz="2800" b="1" dirty="0" smtClean="0"/>
              <a:t>methodology</a:t>
            </a:r>
            <a:endParaRPr lang="en-IN" sz="2800" b="1" dirty="0"/>
          </a:p>
        </p:txBody>
      </p:sp>
      <p:sp>
        <p:nvSpPr>
          <p:cNvPr id="21" name="Rounded Rectangle 20"/>
          <p:cNvSpPr/>
          <p:nvPr/>
        </p:nvSpPr>
        <p:spPr>
          <a:xfrm>
            <a:off x="128053" y="2646607"/>
            <a:ext cx="1430291" cy="12943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Import and cleaning Data</a:t>
            </a:r>
            <a:endParaRPr lang="en-GB" b="1" dirty="0"/>
          </a:p>
        </p:txBody>
      </p:sp>
      <p:sp>
        <p:nvSpPr>
          <p:cNvPr id="22" name="Right Arrow 21"/>
          <p:cNvSpPr/>
          <p:nvPr/>
        </p:nvSpPr>
        <p:spPr>
          <a:xfrm>
            <a:off x="1770845" y="2962129"/>
            <a:ext cx="695459" cy="2575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ight Arrow 23"/>
          <p:cNvSpPr/>
          <p:nvPr/>
        </p:nvSpPr>
        <p:spPr>
          <a:xfrm>
            <a:off x="4485527" y="2975014"/>
            <a:ext cx="695459" cy="2575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ight Arrow 26"/>
          <p:cNvSpPr/>
          <p:nvPr/>
        </p:nvSpPr>
        <p:spPr>
          <a:xfrm>
            <a:off x="7494493" y="2962129"/>
            <a:ext cx="695459" cy="2575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ight Arrow 28"/>
          <p:cNvSpPr/>
          <p:nvPr/>
        </p:nvSpPr>
        <p:spPr>
          <a:xfrm rot="5400000">
            <a:off x="9369015" y="4245997"/>
            <a:ext cx="695459" cy="2575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ight Arrow 31"/>
          <p:cNvSpPr/>
          <p:nvPr/>
        </p:nvSpPr>
        <p:spPr>
          <a:xfrm rot="10800000">
            <a:off x="7494492" y="5285227"/>
            <a:ext cx="695459" cy="2575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ight Arrow 33"/>
          <p:cNvSpPr/>
          <p:nvPr/>
        </p:nvSpPr>
        <p:spPr>
          <a:xfrm rot="10800000">
            <a:off x="4514273" y="5286840"/>
            <a:ext cx="695459" cy="2575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ounded Rectangle 16"/>
          <p:cNvSpPr/>
          <p:nvPr/>
        </p:nvSpPr>
        <p:spPr>
          <a:xfrm>
            <a:off x="2678805" y="2646607"/>
            <a:ext cx="1430291" cy="12943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Removing Null Va</a:t>
            </a:r>
            <a:r>
              <a:rPr lang="en-GB" b="1" dirty="0" smtClean="0"/>
              <a:t>lues</a:t>
            </a:r>
            <a:endParaRPr lang="en-GB" b="1" dirty="0"/>
          </a:p>
        </p:txBody>
      </p:sp>
      <p:sp>
        <p:nvSpPr>
          <p:cNvPr id="18" name="Rounded Rectangle 17"/>
          <p:cNvSpPr/>
          <p:nvPr/>
        </p:nvSpPr>
        <p:spPr>
          <a:xfrm>
            <a:off x="5522278" y="2646607"/>
            <a:ext cx="1430291" cy="12943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Splitting the data into </a:t>
            </a:r>
          </a:p>
          <a:p>
            <a:pPr algn="ctr"/>
            <a:r>
              <a:rPr lang="en-GB" b="1" dirty="0" smtClean="0"/>
              <a:t>Test-Train</a:t>
            </a:r>
            <a:endParaRPr lang="en-GB" b="1" dirty="0"/>
          </a:p>
        </p:txBody>
      </p:sp>
      <p:sp>
        <p:nvSpPr>
          <p:cNvPr id="19" name="Rounded Rectangle 18"/>
          <p:cNvSpPr/>
          <p:nvPr/>
        </p:nvSpPr>
        <p:spPr>
          <a:xfrm>
            <a:off x="8421865" y="2646607"/>
            <a:ext cx="1430291" cy="12943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Scaling</a:t>
            </a:r>
            <a:endParaRPr lang="en-GB" b="1" dirty="0"/>
          </a:p>
        </p:txBody>
      </p:sp>
      <p:sp>
        <p:nvSpPr>
          <p:cNvPr id="20" name="Rounded Rectangle 19"/>
          <p:cNvSpPr/>
          <p:nvPr/>
        </p:nvSpPr>
        <p:spPr>
          <a:xfrm>
            <a:off x="8466848" y="4766852"/>
            <a:ext cx="1430291" cy="12943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Perform RFE &amp; GLM (test data)</a:t>
            </a:r>
            <a:endParaRPr lang="en-GB" b="1" dirty="0"/>
          </a:p>
        </p:txBody>
      </p:sp>
      <p:sp>
        <p:nvSpPr>
          <p:cNvPr id="26" name="Rounded Rectangle 25"/>
          <p:cNvSpPr/>
          <p:nvPr/>
        </p:nvSpPr>
        <p:spPr>
          <a:xfrm>
            <a:off x="5530741" y="4766852"/>
            <a:ext cx="1430291" cy="12943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Selecting the valid cut-off</a:t>
            </a:r>
            <a:endParaRPr lang="en-GB" b="1" dirty="0"/>
          </a:p>
        </p:txBody>
      </p:sp>
      <p:sp>
        <p:nvSpPr>
          <p:cNvPr id="31" name="Rounded Rectangle 30"/>
          <p:cNvSpPr/>
          <p:nvPr/>
        </p:nvSpPr>
        <p:spPr>
          <a:xfrm>
            <a:off x="128052" y="4766852"/>
            <a:ext cx="1430291" cy="12943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Identify the leads</a:t>
            </a:r>
            <a:endParaRPr lang="en-GB" b="1" dirty="0"/>
          </a:p>
        </p:txBody>
      </p:sp>
      <p:sp>
        <p:nvSpPr>
          <p:cNvPr id="36" name="Rounded Rectangle 35"/>
          <p:cNvSpPr/>
          <p:nvPr/>
        </p:nvSpPr>
        <p:spPr>
          <a:xfrm>
            <a:off x="2678804" y="4766852"/>
            <a:ext cx="1430291" cy="12943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Apply the learning to test dataset</a:t>
            </a:r>
            <a:endParaRPr lang="en-GB" b="1" dirty="0"/>
          </a:p>
        </p:txBody>
      </p:sp>
      <p:sp>
        <p:nvSpPr>
          <p:cNvPr id="37" name="Right Arrow 36"/>
          <p:cNvSpPr/>
          <p:nvPr/>
        </p:nvSpPr>
        <p:spPr>
          <a:xfrm rot="10800000">
            <a:off x="1799543" y="5285228"/>
            <a:ext cx="695459" cy="2575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640080"/>
            <a:ext cx="9313817" cy="1343266"/>
          </a:xfrm>
        </p:spPr>
        <p:txBody>
          <a:bodyPr>
            <a:normAutofit/>
          </a:bodyPr>
          <a:lstStyle/>
          <a:p>
            <a:r>
              <a:rPr lang="en-IN" b="1" dirty="0"/>
              <a:t> </a:t>
            </a:r>
            <a:r>
              <a:rPr lang="en-IN" sz="2800" b="1" dirty="0" smtClean="0"/>
              <a:t>Analysis – Funding Type</a:t>
            </a:r>
            <a:br>
              <a:rPr lang="en-IN" sz="2800" b="1" dirty="0" smtClean="0"/>
            </a:br>
            <a:r>
              <a:rPr lang="en-GB" sz="1600" dirty="0"/>
              <a:t>Analysed the funding type and found out that venture type is most suitable investment type for requirement of </a:t>
            </a:r>
            <a:r>
              <a:rPr lang="en-GB" sz="1600" dirty="0" smtClean="0"/>
              <a:t>$5-15Million</a:t>
            </a:r>
            <a:endParaRPr lang="en-IN" sz="1600" b="1" dirty="0"/>
          </a:p>
        </p:txBody>
      </p:sp>
      <p:graphicFrame>
        <p:nvGraphicFramePr>
          <p:cNvPr id="45" name="Content Placeholder 44"/>
          <p:cNvGraphicFramePr>
            <a:graphicFrameLocks noGrp="1"/>
          </p:cNvGraphicFramePr>
          <p:nvPr>
            <p:ph idx="1"/>
            <p:extLst>
              <p:ext uri="{D42A27DB-BD31-4B8C-83A1-F6EECF244321}">
                <p14:modId xmlns:p14="http://schemas.microsoft.com/office/powerpoint/2010/main" val="3992460218"/>
              </p:ext>
            </p:extLst>
          </p:nvPr>
        </p:nvGraphicFramePr>
        <p:xfrm>
          <a:off x="404813" y="2163650"/>
          <a:ext cx="11169650" cy="40355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640080"/>
            <a:ext cx="9313817" cy="1278872"/>
          </a:xfrm>
        </p:spPr>
        <p:txBody>
          <a:bodyPr>
            <a:normAutofit fontScale="90000"/>
          </a:bodyPr>
          <a:lstStyle/>
          <a:p>
            <a:r>
              <a:rPr lang="en-IN" b="1" dirty="0"/>
              <a:t> </a:t>
            </a:r>
            <a:r>
              <a:rPr lang="en-IN" sz="2800" b="1" dirty="0" smtClean="0"/>
              <a:t>Analysis – Country</a:t>
            </a:r>
            <a:br>
              <a:rPr lang="en-IN" sz="2800" b="1" dirty="0" smtClean="0"/>
            </a:br>
            <a:r>
              <a:rPr lang="en-GB" sz="1800" dirty="0"/>
              <a:t>Country Analysis – Found out the top 9 countries on the basis of the amount invested and then found out the top 3 English speaking Countries </a:t>
            </a:r>
            <a:r>
              <a:rPr lang="en-GB" sz="1800" dirty="0" smtClean="0"/>
              <a:t>which</a:t>
            </a:r>
            <a:r>
              <a:rPr lang="en-GB" sz="1800" dirty="0"/>
              <a:t> </a:t>
            </a:r>
            <a:r>
              <a:rPr lang="en-GB" sz="1800" dirty="0" smtClean="0"/>
              <a:t>raised </a:t>
            </a:r>
            <a:r>
              <a:rPr lang="en-GB" sz="1800" dirty="0"/>
              <a:t>the maximum investment for the chosen investment type i.e. venture type.</a:t>
            </a:r>
            <a:endParaRPr lang="en-IN" sz="1800" b="1"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640048017"/>
              </p:ext>
            </p:extLst>
          </p:nvPr>
        </p:nvGraphicFramePr>
        <p:xfrm>
          <a:off x="0" y="2112134"/>
          <a:ext cx="11169650" cy="44432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029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640079"/>
            <a:ext cx="9313817" cy="1201599"/>
          </a:xfrm>
        </p:spPr>
        <p:txBody>
          <a:bodyPr>
            <a:normAutofit/>
          </a:bodyPr>
          <a:lstStyle/>
          <a:p>
            <a:r>
              <a:rPr lang="en-IN" b="1" dirty="0"/>
              <a:t> </a:t>
            </a:r>
            <a:r>
              <a:rPr lang="en-IN" sz="2800" b="1" dirty="0" smtClean="0"/>
              <a:t>Analysis – Sector</a:t>
            </a:r>
            <a:br>
              <a:rPr lang="en-IN" sz="2800" b="1" dirty="0" smtClean="0"/>
            </a:br>
            <a:r>
              <a:rPr lang="en-GB" sz="1800" dirty="0"/>
              <a:t>Sector wise Analysis : Among the top 3 English speaking country, Others Sector has the highest funding for Venture type between 5 M to 15 M funding</a:t>
            </a:r>
            <a:endParaRPr lang="en-IN" sz="1800"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16424857"/>
              </p:ext>
            </p:extLst>
          </p:nvPr>
        </p:nvGraphicFramePr>
        <p:xfrm>
          <a:off x="404813" y="2292438"/>
          <a:ext cx="11169650" cy="43401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6751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a:t>Plot 1</a:t>
            </a:r>
          </a:p>
        </p:txBody>
      </p:sp>
      <p:sp>
        <p:nvSpPr>
          <p:cNvPr id="6" name="Title 1"/>
          <p:cNvSpPr>
            <a:spLocks noGrp="1"/>
          </p:cNvSpPr>
          <p:nvPr>
            <p:ph type="title"/>
          </p:nvPr>
        </p:nvSpPr>
        <p:spPr>
          <a:xfrm>
            <a:off x="1136469" y="640080"/>
            <a:ext cx="9313817" cy="856138"/>
          </a:xfrm>
        </p:spPr>
        <p:txBody>
          <a:bodyPr/>
          <a:lstStyle/>
          <a:p>
            <a:r>
              <a:rPr lang="en-IN" b="1" dirty="0"/>
              <a:t> </a:t>
            </a:r>
            <a:r>
              <a:rPr lang="en-IN" sz="2800" dirty="0"/>
              <a:t>&lt;Results&gt;</a:t>
            </a:r>
          </a:p>
        </p:txBody>
      </p:sp>
    </p:spTree>
    <p:extLst>
      <p:ext uri="{BB962C8B-B14F-4D97-AF65-F5344CB8AC3E}">
        <p14:creationId xmlns:p14="http://schemas.microsoft.com/office/powerpoint/2010/main" val="173985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a:t>Plot 2</a:t>
            </a:r>
          </a:p>
        </p:txBody>
      </p:sp>
      <p:sp>
        <p:nvSpPr>
          <p:cNvPr id="6" name="Title 1"/>
          <p:cNvSpPr>
            <a:spLocks noGrp="1"/>
          </p:cNvSpPr>
          <p:nvPr>
            <p:ph type="title"/>
          </p:nvPr>
        </p:nvSpPr>
        <p:spPr>
          <a:xfrm>
            <a:off x="1136469" y="640080"/>
            <a:ext cx="9313817" cy="856138"/>
          </a:xfrm>
        </p:spPr>
        <p:txBody>
          <a:bodyPr/>
          <a:lstStyle/>
          <a:p>
            <a:r>
              <a:rPr lang="en-IN" b="1" dirty="0"/>
              <a:t> </a:t>
            </a:r>
            <a:r>
              <a:rPr lang="en-IN" sz="2800" dirty="0"/>
              <a:t>&lt;Results&gt;</a:t>
            </a:r>
          </a:p>
        </p:txBody>
      </p:sp>
    </p:spTree>
    <p:extLst>
      <p:ext uri="{BB962C8B-B14F-4D97-AF65-F5344CB8AC3E}">
        <p14:creationId xmlns:p14="http://schemas.microsoft.com/office/powerpoint/2010/main" val="3733554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a:t>Plot 3</a:t>
            </a:r>
          </a:p>
        </p:txBody>
      </p:sp>
      <p:sp>
        <p:nvSpPr>
          <p:cNvPr id="6" name="Title 1"/>
          <p:cNvSpPr>
            <a:spLocks noGrp="1"/>
          </p:cNvSpPr>
          <p:nvPr>
            <p:ph type="title"/>
          </p:nvPr>
        </p:nvSpPr>
        <p:spPr>
          <a:xfrm>
            <a:off x="1136469" y="640080"/>
            <a:ext cx="9313817" cy="856138"/>
          </a:xfrm>
        </p:spPr>
        <p:txBody>
          <a:bodyPr/>
          <a:lstStyle/>
          <a:p>
            <a:r>
              <a:rPr lang="en-IN" b="1" dirty="0"/>
              <a:t> </a:t>
            </a:r>
            <a:r>
              <a:rPr lang="en-IN" sz="2800" dirty="0"/>
              <a:t>&lt;Results&gt;</a:t>
            </a:r>
          </a:p>
        </p:txBody>
      </p:sp>
    </p:spTree>
    <p:extLst>
      <p:ext uri="{BB962C8B-B14F-4D97-AF65-F5344CB8AC3E}">
        <p14:creationId xmlns:p14="http://schemas.microsoft.com/office/powerpoint/2010/main" val="10578185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414</TotalTime>
  <Words>336</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LEAD SCORE CASE STUDY  SUBMISSION </vt:lpstr>
      <vt:lpstr> Objectives and Problem Statement</vt:lpstr>
      <vt:lpstr> Problem solving methodology</vt:lpstr>
      <vt:lpstr> Analysis – Funding Type Analysed the funding type and found out that venture type is most suitable investment type for requirement of $5-15Million</vt:lpstr>
      <vt:lpstr> Analysis – Country Country Analysis – Found out the top 9 countries on the basis of the amount invested and then found out the top 3 English speaking Countries which raised the maximum investment for the chosen investment type i.e. venture type.</vt:lpstr>
      <vt:lpstr> Analysis – Sector Sector wise Analysis : Among the top 3 English speaking country, Others Sector has the highest funding for Venture type between 5 M to 15 M funding</vt:lpstr>
      <vt:lpstr> &lt;Results&gt;</vt:lpstr>
      <vt:lpstr> &lt;Results&gt;</vt:lpstr>
      <vt:lpstr> &lt;Results&gt;</vt:lpstr>
      <vt:lpstr> Conclusions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Shivam Gupta</cp:lastModifiedBy>
  <cp:revision>43</cp:revision>
  <dcterms:created xsi:type="dcterms:W3CDTF">2016-06-09T08:16:28Z</dcterms:created>
  <dcterms:modified xsi:type="dcterms:W3CDTF">2019-06-10T16:36:09Z</dcterms:modified>
</cp:coreProperties>
</file>