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vya Eedul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2-08T20:17:11.733" idx="1">
    <p:pos x="196" y="725"/>
    <p:text>Yashovar, check the correctness of this sentence lol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b7b15c9f1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b7b15c9f1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b7b15c9f1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b7b15c9f1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b7b15c9f1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b7b15c9f1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b6d8ef04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b6d8ef04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b6d8ef048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b6d8ef048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b6d8ef048a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b6d8ef048a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6886ccce8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6886ccce8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b7b15c9f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b7b15c9f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68641804b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68641804b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6d8ef048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6d8ef048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b6d8ef048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b6d8ef048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Technology Review Presentation</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b="1">
                <a:solidFill>
                  <a:srgbClr val="6AA84F"/>
                </a:solidFill>
              </a:rPr>
              <a:t>$Dinero$ </a:t>
            </a:r>
            <a:endParaRPr sz="2800" b="1">
              <a:solidFill>
                <a:srgbClr val="6AA84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00" b="1"/>
              <a:t>Package Comparison - Summary</a:t>
            </a:r>
            <a:endParaRPr/>
          </a:p>
        </p:txBody>
      </p:sp>
      <p:sp>
        <p:nvSpPr>
          <p:cNvPr id="119" name="Google Shape;119;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a:t>VADER</a:t>
            </a:r>
            <a:endParaRPr b="1"/>
          </a:p>
          <a:p>
            <a:pPr marL="0" lvl="0" indent="0" algn="l" rtl="0">
              <a:spcBef>
                <a:spcPts val="1200"/>
              </a:spcBef>
              <a:spcAft>
                <a:spcPts val="0"/>
              </a:spcAft>
              <a:buNone/>
            </a:pPr>
            <a:r>
              <a:rPr lang="en" b="1"/>
              <a:t>Pros:</a:t>
            </a:r>
            <a:endParaRPr b="1"/>
          </a:p>
          <a:p>
            <a:pPr marL="457200" lvl="0" indent="-304165" algn="l" rtl="0">
              <a:spcBef>
                <a:spcPts val="1200"/>
              </a:spcBef>
              <a:spcAft>
                <a:spcPts val="0"/>
              </a:spcAft>
              <a:buSzPct val="100000"/>
              <a:buChar char="●"/>
            </a:pPr>
            <a:r>
              <a:rPr lang="en" b="1"/>
              <a:t>Minimal Setup:</a:t>
            </a:r>
            <a:r>
              <a:rPr lang="en"/>
              <a:t> the analyzer can process the original string with built-in text processing functions.</a:t>
            </a:r>
            <a:endParaRPr/>
          </a:p>
          <a:p>
            <a:pPr marL="457200" lvl="0" indent="-304165" algn="l" rtl="0">
              <a:spcBef>
                <a:spcPts val="0"/>
              </a:spcBef>
              <a:spcAft>
                <a:spcPts val="0"/>
              </a:spcAft>
              <a:buSzPct val="100000"/>
              <a:buChar char="●"/>
            </a:pPr>
            <a:r>
              <a:rPr lang="en" b="1"/>
              <a:t>Compatibility:</a:t>
            </a:r>
            <a:r>
              <a:rPr lang="en"/>
              <a:t> VADER returns semantic polarity of the text with enough details AND is compatible with our data source: news/articles from social media.</a:t>
            </a:r>
            <a:endParaRPr/>
          </a:p>
          <a:p>
            <a:pPr marL="457200" lvl="0" indent="-304165" algn="l" rtl="0">
              <a:spcBef>
                <a:spcPts val="0"/>
              </a:spcBef>
              <a:spcAft>
                <a:spcPts val="0"/>
              </a:spcAft>
              <a:buSzPct val="100000"/>
              <a:buChar char="●"/>
            </a:pPr>
            <a:r>
              <a:rPr lang="en" b="1"/>
              <a:t>Availability of Examples &amp; Readable Documentation</a:t>
            </a:r>
            <a:endParaRPr b="1"/>
          </a:p>
          <a:p>
            <a:pPr marL="0" lvl="0" indent="0" algn="l" rtl="0">
              <a:spcBef>
                <a:spcPts val="1200"/>
              </a:spcBef>
              <a:spcAft>
                <a:spcPts val="0"/>
              </a:spcAft>
              <a:buNone/>
            </a:pPr>
            <a:r>
              <a:rPr lang="en" b="1"/>
              <a:t>Cons:</a:t>
            </a:r>
            <a:endParaRPr b="1"/>
          </a:p>
          <a:p>
            <a:pPr marL="457200" lvl="0" indent="-304165" algn="l" rtl="0">
              <a:spcBef>
                <a:spcPts val="1200"/>
              </a:spcBef>
              <a:spcAft>
                <a:spcPts val="0"/>
              </a:spcAft>
              <a:buSzPct val="100000"/>
              <a:buChar char="●"/>
            </a:pPr>
            <a:r>
              <a:rPr lang="en" b="1"/>
              <a:t>Tradeoff between accuracy and efficiency (more in drawbacks)</a:t>
            </a:r>
            <a:endParaRPr b="1"/>
          </a:p>
        </p:txBody>
      </p:sp>
      <p:sp>
        <p:nvSpPr>
          <p:cNvPr id="120" name="Google Shape;120;p22"/>
          <p:cNvSpPr txBox="1">
            <a:spLocks noGrp="1"/>
          </p:cNvSpPr>
          <p:nvPr>
            <p:ph type="body" idx="2"/>
          </p:nvPr>
        </p:nvSpPr>
        <p:spPr>
          <a:xfrm>
            <a:off x="4792675"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SpaCy / NLTK</a:t>
            </a:r>
            <a:endParaRPr b="1"/>
          </a:p>
          <a:p>
            <a:pPr marL="0" lvl="0" indent="0" algn="l" rtl="0">
              <a:spcBef>
                <a:spcPts val="1200"/>
              </a:spcBef>
              <a:spcAft>
                <a:spcPts val="0"/>
              </a:spcAft>
              <a:buNone/>
            </a:pPr>
            <a:r>
              <a:rPr lang="en" b="1"/>
              <a:t>Pros:</a:t>
            </a:r>
            <a:endParaRPr b="1"/>
          </a:p>
          <a:p>
            <a:pPr marL="457200" lvl="0" indent="-317500" algn="l" rtl="0">
              <a:spcBef>
                <a:spcPts val="1200"/>
              </a:spcBef>
              <a:spcAft>
                <a:spcPts val="0"/>
              </a:spcAft>
              <a:buSzPts val="1400"/>
              <a:buChar char="●"/>
            </a:pPr>
            <a:r>
              <a:rPr lang="en" b="1"/>
              <a:t>Well-known pre-trained model</a:t>
            </a:r>
            <a:endParaRPr b="1"/>
          </a:p>
          <a:p>
            <a:pPr marL="457200" lvl="0" indent="-317500" algn="l" rtl="0">
              <a:spcBef>
                <a:spcPts val="0"/>
              </a:spcBef>
              <a:spcAft>
                <a:spcPts val="0"/>
              </a:spcAft>
              <a:buSzPts val="1400"/>
              <a:buChar char="●"/>
            </a:pPr>
            <a:r>
              <a:rPr lang="en" b="1"/>
              <a:t>Computational Efficiency</a:t>
            </a:r>
            <a:endParaRPr b="1"/>
          </a:p>
          <a:p>
            <a:pPr marL="0" lvl="0" indent="0" algn="l" rtl="0">
              <a:spcBef>
                <a:spcPts val="1200"/>
              </a:spcBef>
              <a:spcAft>
                <a:spcPts val="0"/>
              </a:spcAft>
              <a:buNone/>
            </a:pPr>
            <a:r>
              <a:rPr lang="en" b="1"/>
              <a:t>Cons:</a:t>
            </a:r>
            <a:endParaRPr b="1"/>
          </a:p>
          <a:p>
            <a:pPr marL="457200" lvl="0" indent="-317500" algn="l" rtl="0">
              <a:spcBef>
                <a:spcPts val="1200"/>
              </a:spcBef>
              <a:spcAft>
                <a:spcPts val="0"/>
              </a:spcAft>
              <a:buSzPts val="1400"/>
              <a:buChar char="●"/>
            </a:pPr>
            <a:r>
              <a:rPr lang="en" b="1"/>
              <a:t>Require pre-processing of input text</a:t>
            </a:r>
            <a:endParaRPr/>
          </a:p>
          <a:p>
            <a:pPr marL="457200" lvl="0" indent="-317500" algn="l" rtl="0">
              <a:spcBef>
                <a:spcPts val="0"/>
              </a:spcBef>
              <a:spcAft>
                <a:spcPts val="0"/>
              </a:spcAft>
              <a:buSzPts val="1400"/>
              <a:buChar char="●"/>
            </a:pPr>
            <a:r>
              <a:rPr lang="en" b="1"/>
              <a:t>Lack in Compatibility with the project</a:t>
            </a:r>
            <a:endParaRPr b="1"/>
          </a:p>
          <a:p>
            <a:pPr marL="457200" lvl="0" indent="-317500" algn="l" rtl="0">
              <a:spcBef>
                <a:spcPts val="0"/>
              </a:spcBef>
              <a:spcAft>
                <a:spcPts val="0"/>
              </a:spcAft>
              <a:buSzPts val="1400"/>
              <a:buChar char="●"/>
            </a:pPr>
            <a:r>
              <a:rPr lang="en" b="1"/>
              <a:t>Complex Documentation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Package </a:t>
            </a:r>
            <a:r>
              <a:rPr lang="en" sz="2500" b="1">
                <a:solidFill>
                  <a:srgbClr val="000000"/>
                </a:solidFill>
                <a:latin typeface="Arial"/>
                <a:ea typeface="Arial"/>
                <a:cs typeface="Arial"/>
                <a:sym typeface="Arial"/>
              </a:rPr>
              <a:t>Demonstration</a:t>
            </a:r>
            <a:r>
              <a:rPr lang="en" b="1"/>
              <a:t> - VADER</a:t>
            </a:r>
            <a:endParaRPr/>
          </a:p>
        </p:txBody>
      </p:sp>
      <p:sp>
        <p:nvSpPr>
          <p:cNvPr id="126" name="Google Shape;12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7" name="Google Shape;127;p23"/>
          <p:cNvPicPr preferRelativeResize="0"/>
          <p:nvPr/>
        </p:nvPicPr>
        <p:blipFill>
          <a:blip r:embed="rId3">
            <a:alphaModFix/>
          </a:blip>
          <a:stretch>
            <a:fillRect/>
          </a:stretch>
        </p:blipFill>
        <p:spPr>
          <a:xfrm>
            <a:off x="0" y="1470568"/>
            <a:ext cx="9144000" cy="26358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Package </a:t>
            </a:r>
            <a:r>
              <a:rPr lang="en" sz="2500" b="1">
                <a:solidFill>
                  <a:srgbClr val="000000"/>
                </a:solidFill>
                <a:latin typeface="Arial"/>
                <a:ea typeface="Arial"/>
                <a:cs typeface="Arial"/>
                <a:sym typeface="Arial"/>
              </a:rPr>
              <a:t>Demonstration</a:t>
            </a:r>
            <a:r>
              <a:rPr lang="en" b="1"/>
              <a:t> - VADER</a:t>
            </a:r>
            <a:endParaRPr/>
          </a:p>
        </p:txBody>
      </p:sp>
      <p:sp>
        <p:nvSpPr>
          <p:cNvPr id="133" name="Google Shape;13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4" name="Google Shape;134;p24"/>
          <p:cNvPicPr preferRelativeResize="0"/>
          <p:nvPr/>
        </p:nvPicPr>
        <p:blipFill>
          <a:blip r:embed="rId3">
            <a:alphaModFix/>
          </a:blip>
          <a:stretch>
            <a:fillRect/>
          </a:stretch>
        </p:blipFill>
        <p:spPr>
          <a:xfrm>
            <a:off x="0" y="1152485"/>
            <a:ext cx="9144000" cy="1182029"/>
          </a:xfrm>
          <a:prstGeom prst="rect">
            <a:avLst/>
          </a:prstGeom>
          <a:noFill/>
          <a:ln>
            <a:noFill/>
          </a:ln>
        </p:spPr>
      </p:pic>
      <p:pic>
        <p:nvPicPr>
          <p:cNvPr id="135" name="Google Shape;135;p24"/>
          <p:cNvPicPr preferRelativeResize="0"/>
          <p:nvPr/>
        </p:nvPicPr>
        <p:blipFill>
          <a:blip r:embed="rId4">
            <a:alphaModFix/>
          </a:blip>
          <a:stretch>
            <a:fillRect/>
          </a:stretch>
        </p:blipFill>
        <p:spPr>
          <a:xfrm>
            <a:off x="1017100" y="2777375"/>
            <a:ext cx="6610350" cy="99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00" b="1"/>
              <a:t>Background &amp; Use Case</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a:p>
            <a:pPr marL="457200" lvl="0" indent="-317500" algn="l" rtl="0">
              <a:spcBef>
                <a:spcPts val="1200"/>
              </a:spcBef>
              <a:spcAft>
                <a:spcPts val="0"/>
              </a:spcAft>
              <a:buSzPts val="1400"/>
              <a:buChar char="●"/>
            </a:pPr>
            <a:r>
              <a:rPr lang="en" sz="1400"/>
              <a:t>Our objective is to create a stock analysis platform that seamlessly integrates stock data from five chosen companies while incorporating essential technical indicators. Additionally, we aim to perform sentiment analysis on news headlines/events pertaining to any events during sudden fluctuations in stock prices.</a:t>
            </a:r>
            <a:endParaRPr sz="1400"/>
          </a:p>
          <a:p>
            <a:pPr marL="457200" lvl="0" indent="-317500" algn="l" rtl="0">
              <a:spcBef>
                <a:spcPts val="0"/>
              </a:spcBef>
              <a:spcAft>
                <a:spcPts val="0"/>
              </a:spcAft>
              <a:buSzPts val="1400"/>
              <a:buChar char="●"/>
            </a:pPr>
            <a:r>
              <a:rPr lang="en" sz="1400" b="1"/>
              <a:t>Use Case:</a:t>
            </a:r>
            <a:r>
              <a:rPr lang="en" sz="1400"/>
              <a:t> Perform sentiment analysis on financial news headlines/articles.</a:t>
            </a:r>
            <a:endParaRPr sz="1400"/>
          </a:p>
          <a:p>
            <a:pPr marL="457200" lvl="0" indent="-317500" algn="l" rtl="0">
              <a:spcBef>
                <a:spcPts val="0"/>
              </a:spcBef>
              <a:spcAft>
                <a:spcPts val="0"/>
              </a:spcAft>
              <a:buSzPts val="1400"/>
              <a:buChar char="●"/>
            </a:pPr>
            <a:r>
              <a:rPr lang="en" sz="1400"/>
              <a:t>Python has an extensive set of accessible, well maintained, and open source libraries for the purpose of Natural Language Processing (NLP). Since NLP models are complex and need to be extensively training on data, we can leverage the existing libraries in Python and pre-trained models in Python and this would save us a lot of time</a:t>
            </a:r>
            <a:endParaRPr sz="1400"/>
          </a:p>
          <a:p>
            <a:pPr marL="0" lvl="0" indent="0" algn="l" rtl="0">
              <a:spcBef>
                <a:spcPts val="1200"/>
              </a:spcBef>
              <a:spcAft>
                <a:spcPts val="0"/>
              </a:spcAft>
              <a:buClr>
                <a:schemeClr val="dk1"/>
              </a:buClr>
              <a:buSzPts val="1100"/>
              <a:buFont typeface="Arial"/>
              <a:buNone/>
            </a:pPr>
            <a:endParaRPr sz="1200"/>
          </a:p>
          <a:p>
            <a:pPr marL="0" lvl="0" indent="0" algn="l" rtl="0">
              <a:spcBef>
                <a:spcPts val="1200"/>
              </a:spcBef>
              <a:spcAft>
                <a:spcPts val="0"/>
              </a:spcAft>
              <a:buNone/>
            </a:pPr>
            <a:endParaRPr sz="1200"/>
          </a:p>
          <a:p>
            <a:pPr marL="0" lvl="0" indent="0" algn="l" rtl="0">
              <a:spcBef>
                <a:spcPts val="1200"/>
              </a:spcBef>
              <a:spcAft>
                <a:spcPts val="0"/>
              </a:spcAft>
              <a:buNone/>
            </a:pPr>
            <a:endParaRPr sz="1200"/>
          </a:p>
          <a:p>
            <a:pPr marL="0" lvl="0" indent="0" algn="l" rtl="0">
              <a:spcBef>
                <a:spcPts val="1200"/>
              </a:spcBef>
              <a:spcAft>
                <a:spcPts val="1200"/>
              </a:spcAft>
              <a:buNone/>
            </a:pP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88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00" b="1"/>
              <a:t>Python Package Choices</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NLTK</a:t>
            </a:r>
            <a:endParaRPr/>
          </a:p>
          <a:p>
            <a:pPr marL="914400" lvl="1" indent="-317500" algn="l" rtl="0">
              <a:spcBef>
                <a:spcPts val="0"/>
              </a:spcBef>
              <a:spcAft>
                <a:spcPts val="0"/>
              </a:spcAft>
              <a:buSzPts val="1400"/>
              <a:buChar char="○"/>
            </a:pPr>
            <a:r>
              <a:rPr lang="en"/>
              <a:t>Natural Language Toolkit</a:t>
            </a:r>
            <a:endParaRPr/>
          </a:p>
          <a:p>
            <a:pPr marL="914400" lvl="1" indent="-317500" algn="l" rtl="0">
              <a:spcBef>
                <a:spcPts val="0"/>
              </a:spcBef>
              <a:spcAft>
                <a:spcPts val="0"/>
              </a:spcAft>
              <a:buSzPts val="1400"/>
              <a:buChar char="○"/>
            </a:pPr>
            <a:r>
              <a:rPr lang="en"/>
              <a:t>Suite of open source modules and datasets widely used for Natural Language Processing</a:t>
            </a:r>
            <a:endParaRPr/>
          </a:p>
          <a:p>
            <a:pPr marL="914400" lvl="1" indent="-317500" algn="l" rtl="0">
              <a:spcBef>
                <a:spcPts val="0"/>
              </a:spcBef>
              <a:spcAft>
                <a:spcPts val="0"/>
              </a:spcAft>
              <a:buSzPts val="1400"/>
              <a:buChar char="○"/>
            </a:pPr>
            <a:r>
              <a:rPr lang="en"/>
              <a:t>Authors: Steven Bird, Edward Loper, Ewan Klein</a:t>
            </a:r>
            <a:endParaRPr/>
          </a:p>
          <a:p>
            <a:pPr marL="457200" lvl="0" indent="-342900" algn="l" rtl="0">
              <a:spcBef>
                <a:spcPts val="0"/>
              </a:spcBef>
              <a:spcAft>
                <a:spcPts val="0"/>
              </a:spcAft>
              <a:buSzPts val="1800"/>
              <a:buChar char="●"/>
            </a:pPr>
            <a:r>
              <a:rPr lang="en"/>
              <a:t>Spacy</a:t>
            </a:r>
            <a:endParaRPr/>
          </a:p>
          <a:p>
            <a:pPr marL="914400" lvl="1" indent="-317500" algn="l" rtl="0">
              <a:spcBef>
                <a:spcPts val="0"/>
              </a:spcBef>
              <a:spcAft>
                <a:spcPts val="0"/>
              </a:spcAft>
              <a:buSzPts val="1400"/>
              <a:buChar char="○"/>
            </a:pPr>
            <a:r>
              <a:rPr lang="en"/>
              <a:t>SpaCy is a cutting-edge Python library tailored for efficient and practical NLP tasks.</a:t>
            </a:r>
            <a:endParaRPr/>
          </a:p>
          <a:p>
            <a:pPr marL="914400" lvl="1" indent="-317500" algn="l" rtl="0">
              <a:spcBef>
                <a:spcPts val="0"/>
              </a:spcBef>
              <a:spcAft>
                <a:spcPts val="0"/>
              </a:spcAft>
              <a:buSzPts val="1400"/>
              <a:buChar char="○"/>
            </a:pPr>
            <a:r>
              <a:rPr lang="en"/>
              <a:t>Maintained by Explosion AI, a company focused on AI and NLP. It is open source and available on GitHub, allowing for community contributions and improvements.</a:t>
            </a:r>
            <a:endParaRPr/>
          </a:p>
          <a:p>
            <a:pPr marL="914400" lvl="1" indent="-317500" algn="l" rtl="0">
              <a:spcBef>
                <a:spcPts val="0"/>
              </a:spcBef>
              <a:spcAft>
                <a:spcPts val="0"/>
              </a:spcAft>
              <a:buSzPts val="1400"/>
              <a:buChar char="○"/>
            </a:pPr>
            <a:r>
              <a:rPr lang="en"/>
              <a:t>Matthew Honnibal and Ines Montani, pioneers in computational linguistics, created SpaCy.</a:t>
            </a:r>
            <a:endParaRPr/>
          </a:p>
          <a:p>
            <a:pPr marL="457200" lvl="0" indent="-342900" algn="l" rtl="0">
              <a:spcBef>
                <a:spcPts val="0"/>
              </a:spcBef>
              <a:spcAft>
                <a:spcPts val="0"/>
              </a:spcAft>
              <a:buSzPts val="1800"/>
              <a:buChar char="●"/>
            </a:pPr>
            <a:r>
              <a:rPr lang="en"/>
              <a:t>VADER </a:t>
            </a:r>
            <a:endParaRPr/>
          </a:p>
          <a:p>
            <a:pPr marL="914400" lvl="1" indent="-317500" algn="l" rtl="0">
              <a:spcBef>
                <a:spcPts val="0"/>
              </a:spcBef>
              <a:spcAft>
                <a:spcPts val="0"/>
              </a:spcAft>
              <a:buSzPts val="1400"/>
              <a:buChar char="○"/>
            </a:pPr>
            <a:r>
              <a:rPr lang="en"/>
              <a:t>VADER (Valence Aware Dictionary and sEntiment Reasoner) </a:t>
            </a:r>
            <a:endParaRPr/>
          </a:p>
          <a:p>
            <a:pPr marL="914400" lvl="1" indent="-317500" algn="l" rtl="0">
              <a:spcBef>
                <a:spcPts val="0"/>
              </a:spcBef>
              <a:spcAft>
                <a:spcPts val="0"/>
              </a:spcAft>
              <a:buSzPts val="1400"/>
              <a:buChar char="○"/>
            </a:pPr>
            <a:r>
              <a:rPr lang="en"/>
              <a:t>Authors: C.J. Hutto and Eric Gilbert</a:t>
            </a:r>
            <a:endParaRPr/>
          </a:p>
          <a:p>
            <a:pPr marL="914400" lvl="1" indent="-317500" algn="l" rtl="0">
              <a:spcBef>
                <a:spcPts val="0"/>
              </a:spcBef>
              <a:spcAft>
                <a:spcPts val="0"/>
              </a:spcAft>
              <a:buSzPts val="1400"/>
              <a:buChar char="○"/>
            </a:pPr>
            <a:r>
              <a:rPr lang="en"/>
              <a:t>It is fully open-sourced under the [MIT License]</a:t>
            </a:r>
            <a:endParaRPr/>
          </a:p>
          <a:p>
            <a:pPr marL="914400" lvl="1" indent="-317500" algn="l" rtl="0">
              <a:spcBef>
                <a:spcPts val="0"/>
              </a:spcBef>
              <a:spcAft>
                <a:spcPts val="0"/>
              </a:spcAft>
              <a:buSzPts val="1400"/>
              <a:buChar char="○"/>
            </a:pPr>
            <a:r>
              <a:rPr lang="en"/>
              <a:t>A lexicon and parsimonious rule-based sentiment analysis tool that is specifically attuned to sentiments expressed in social media.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00" b="1"/>
              <a:t>Package Comparison - NLTK </a:t>
            </a:r>
            <a:endParaRPr/>
          </a:p>
        </p:txBody>
      </p:sp>
      <p:sp>
        <p:nvSpPr>
          <p:cNvPr id="78" name="Google Shape;78;p16"/>
          <p:cNvSpPr txBox="1">
            <a:spLocks noGrp="1"/>
          </p:cNvSpPr>
          <p:nvPr>
            <p:ph type="body" idx="1"/>
          </p:nvPr>
        </p:nvSpPr>
        <p:spPr>
          <a:xfrm>
            <a:off x="311700" y="1017725"/>
            <a:ext cx="8520600" cy="3970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NLTK NLP models typically demand pre-processed text, often tokenized strings. Common steps include...</a:t>
            </a:r>
            <a:endParaRPr u="sng"/>
          </a:p>
          <a:p>
            <a:pPr marL="457200" lvl="0" indent="-334327" algn="l" rtl="0">
              <a:spcBef>
                <a:spcPts val="1200"/>
              </a:spcBef>
              <a:spcAft>
                <a:spcPts val="0"/>
              </a:spcAft>
              <a:buSzPct val="100000"/>
              <a:buAutoNum type="arabicPeriod"/>
            </a:pPr>
            <a:r>
              <a:rPr lang="en"/>
              <a:t>Removal of stopwords and Punctuation </a:t>
            </a:r>
            <a:endParaRPr/>
          </a:p>
          <a:p>
            <a:pPr marL="914400" lvl="1" indent="-310832" algn="l" rtl="0">
              <a:spcBef>
                <a:spcPts val="0"/>
              </a:spcBef>
              <a:spcAft>
                <a:spcPts val="0"/>
              </a:spcAft>
              <a:buSzPct val="100000"/>
              <a:buAutoNum type="alphaLcPeriod"/>
            </a:pPr>
            <a:r>
              <a:rPr lang="en"/>
              <a:t>High frequency of stopwords increase computation time</a:t>
            </a:r>
            <a:endParaRPr/>
          </a:p>
          <a:p>
            <a:pPr marL="457200" lvl="0" indent="-334327" algn="l" rtl="0">
              <a:spcBef>
                <a:spcPts val="0"/>
              </a:spcBef>
              <a:spcAft>
                <a:spcPts val="0"/>
              </a:spcAft>
              <a:buSzPct val="100000"/>
              <a:buAutoNum type="arabicPeriod"/>
            </a:pPr>
            <a:r>
              <a:rPr lang="en"/>
              <a:t> Lowercasing the string</a:t>
            </a:r>
            <a:endParaRPr/>
          </a:p>
          <a:p>
            <a:pPr marL="457200" lvl="0" indent="-334327" algn="l" rtl="0">
              <a:spcBef>
                <a:spcPts val="0"/>
              </a:spcBef>
              <a:spcAft>
                <a:spcPts val="0"/>
              </a:spcAft>
              <a:buSzPct val="100000"/>
              <a:buAutoNum type="arabicPeriod"/>
            </a:pPr>
            <a:r>
              <a:rPr lang="en"/>
              <a:t>Tokenization</a:t>
            </a:r>
            <a:endParaRPr/>
          </a:p>
          <a:p>
            <a:pPr marL="914400" lvl="1" indent="-310832" algn="l" rtl="0">
              <a:spcBef>
                <a:spcPts val="0"/>
              </a:spcBef>
              <a:spcAft>
                <a:spcPts val="0"/>
              </a:spcAft>
              <a:buSzPct val="100000"/>
              <a:buAutoNum type="alphaLcPeriod"/>
            </a:pPr>
            <a:r>
              <a:rPr lang="en"/>
              <a:t>Converting each string to a list of words</a:t>
            </a:r>
            <a:endParaRPr/>
          </a:p>
          <a:p>
            <a:pPr marL="457200" lvl="0" indent="-334327" algn="l" rtl="0">
              <a:spcBef>
                <a:spcPts val="0"/>
              </a:spcBef>
              <a:spcAft>
                <a:spcPts val="0"/>
              </a:spcAft>
              <a:buSzPct val="100000"/>
              <a:buAutoNum type="arabicPeriod"/>
            </a:pPr>
            <a:r>
              <a:rPr lang="en"/>
              <a:t>Stemming and Lemmatization </a:t>
            </a:r>
            <a:r>
              <a:rPr lang="en" i="1"/>
              <a:t>(optional)</a:t>
            </a:r>
            <a:endParaRPr b="1"/>
          </a:p>
          <a:p>
            <a:pPr marL="0" lvl="0" indent="0" algn="l" rtl="0">
              <a:spcBef>
                <a:spcPts val="1200"/>
              </a:spcBef>
              <a:spcAft>
                <a:spcPts val="0"/>
              </a:spcAft>
              <a:buNone/>
            </a:pPr>
            <a:r>
              <a:rPr lang="en"/>
              <a:t>Since our project doesn't require complex deep learning models, NLTK's efficient library design makes it a great fit for our use case.</a:t>
            </a:r>
            <a:endParaRPr/>
          </a:p>
          <a:p>
            <a:pPr marL="0" lvl="0" indent="0" algn="l" rtl="0">
              <a:spcBef>
                <a:spcPts val="1200"/>
              </a:spcBef>
              <a:spcAft>
                <a:spcPts val="0"/>
              </a:spcAft>
              <a:buNone/>
            </a:pPr>
            <a:r>
              <a:rPr lang="en"/>
              <a:t>Using NLTK requires some prerequisite knowledge of NLP methods. </a:t>
            </a:r>
            <a:endParaRPr/>
          </a:p>
          <a:p>
            <a:pPr marL="0" lvl="0" indent="0" algn="l" rtl="0">
              <a:spcBef>
                <a:spcPts val="1200"/>
              </a:spcBef>
              <a:spcAft>
                <a:spcPts val="1200"/>
              </a:spcAft>
              <a:buNone/>
            </a:pPr>
            <a:r>
              <a:rPr lang="en"/>
              <a:t>Through our analysis we discovered that leveraging a few functionalities requiring more code and effort even for simple tasks.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t>Package Comparison - SpaCy</a:t>
            </a:r>
            <a:endParaRPr/>
          </a:p>
        </p:txBody>
      </p:sp>
      <p:sp>
        <p:nvSpPr>
          <p:cNvPr id="84" name="Google Shape;84;p17"/>
          <p:cNvSpPr txBox="1">
            <a:spLocks noGrp="1"/>
          </p:cNvSpPr>
          <p:nvPr>
            <p:ph type="body" idx="1"/>
          </p:nvPr>
        </p:nvSpPr>
        <p:spPr>
          <a:xfrm>
            <a:off x="311700" y="1017725"/>
            <a:ext cx="8520600" cy="3970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50"/>
              <a:t>SpaCy offers advanced features with minimal setup:</a:t>
            </a:r>
            <a:endParaRPr sz="1650"/>
          </a:p>
          <a:p>
            <a:pPr marL="457200" lvl="0" indent="-333375" algn="l" rtl="0">
              <a:spcBef>
                <a:spcPts val="1200"/>
              </a:spcBef>
              <a:spcAft>
                <a:spcPts val="0"/>
              </a:spcAft>
              <a:buSzPts val="1650"/>
              <a:buAutoNum type="arabicPeriod"/>
            </a:pPr>
            <a:r>
              <a:rPr lang="en" sz="1650"/>
              <a:t>Automatic Text Processing: Tokenization, stopwords/punctuation removal, and text normalization.</a:t>
            </a:r>
            <a:endParaRPr sz="1650"/>
          </a:p>
          <a:p>
            <a:pPr marL="457200" lvl="0" indent="-333375" algn="l" rtl="0">
              <a:spcBef>
                <a:spcPts val="0"/>
              </a:spcBef>
              <a:spcAft>
                <a:spcPts val="0"/>
              </a:spcAft>
              <a:buSzPts val="1650"/>
              <a:buAutoNum type="arabicPeriod"/>
            </a:pPr>
            <a:r>
              <a:rPr lang="en" sz="1650"/>
              <a:t>Efficiency: SpaCy is faster, ideal for large datasets, while NLTK is comprehensive, suited for detailed preprocessing.</a:t>
            </a:r>
            <a:endParaRPr sz="1650"/>
          </a:p>
          <a:p>
            <a:pPr marL="0" lvl="0" indent="0" algn="l" rtl="0">
              <a:spcBef>
                <a:spcPts val="1200"/>
              </a:spcBef>
              <a:spcAft>
                <a:spcPts val="0"/>
              </a:spcAft>
              <a:buNone/>
            </a:pPr>
            <a:r>
              <a:rPr lang="en" sz="1650"/>
              <a:t>SpaCy is favored for its rapid processing in demanding industrial applications but it has its drawbacks:</a:t>
            </a:r>
            <a:endParaRPr sz="1650"/>
          </a:p>
          <a:p>
            <a:pPr marL="0" lvl="0" indent="0" algn="l" rtl="0">
              <a:spcBef>
                <a:spcPts val="1200"/>
              </a:spcBef>
              <a:spcAft>
                <a:spcPts val="0"/>
              </a:spcAft>
              <a:buNone/>
            </a:pPr>
            <a:r>
              <a:rPr lang="en" sz="1650"/>
              <a:t>It’s emphasis on analyzing text structure rather than emotional content can hinder its effectiveness in news sentiment analysis projects, affecting the overall insight gained from news sentiment analysis.</a:t>
            </a:r>
            <a:endParaRPr sz="1650"/>
          </a:p>
          <a:p>
            <a:pPr marL="0" lvl="0" indent="0" algn="l" rtl="0">
              <a:spcBef>
                <a:spcPts val="1200"/>
              </a:spcBef>
              <a:spcAft>
                <a:spcPts val="1200"/>
              </a:spcAft>
              <a:buNone/>
            </a:pPr>
            <a:r>
              <a:rPr lang="en" sz="1650"/>
              <a:t>It is requires considerable expertise in NLP to tweak the custom sentiment analysis model of Spacy to match the effectiveness of VADER</a:t>
            </a:r>
            <a:endParaRPr sz="16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00" b="1"/>
              <a:t>Package Comparison - VADER</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2700" lvl="0" indent="0" algn="l" rtl="0">
              <a:lnSpc>
                <a:spcPct val="115000"/>
              </a:lnSpc>
              <a:spcBef>
                <a:spcPts val="0"/>
              </a:spcBef>
              <a:spcAft>
                <a:spcPts val="0"/>
              </a:spcAft>
              <a:buNone/>
            </a:pPr>
            <a:r>
              <a:rPr lang="en" sz="1300">
                <a:solidFill>
                  <a:srgbClr val="595959"/>
                </a:solidFill>
              </a:rPr>
              <a:t>VADER offers features that fulfill our specific demands with minimal setup.</a:t>
            </a:r>
            <a:endParaRPr sz="1300">
              <a:solidFill>
                <a:srgbClr val="595959"/>
              </a:solidFill>
            </a:endParaRPr>
          </a:p>
          <a:p>
            <a:pPr marL="457200" lvl="0" indent="-311150" algn="l" rtl="0">
              <a:lnSpc>
                <a:spcPct val="115000"/>
              </a:lnSpc>
              <a:spcBef>
                <a:spcPts val="0"/>
              </a:spcBef>
              <a:spcAft>
                <a:spcPts val="0"/>
              </a:spcAft>
              <a:buClr>
                <a:srgbClr val="595959"/>
              </a:buClr>
              <a:buSzPts val="1300"/>
              <a:buAutoNum type="arabicPeriod"/>
            </a:pPr>
            <a:r>
              <a:rPr lang="en" sz="1300">
                <a:solidFill>
                  <a:srgbClr val="595959"/>
                </a:solidFill>
              </a:rPr>
              <a:t>VADER is specialized in analyzing the polarity of a given piece of text</a:t>
            </a:r>
            <a:endParaRPr sz="1300">
              <a:solidFill>
                <a:srgbClr val="595959"/>
              </a:solidFill>
            </a:endParaRPr>
          </a:p>
          <a:p>
            <a:pPr marL="914400" lvl="0" indent="-311150" algn="l" rtl="0">
              <a:lnSpc>
                <a:spcPct val="115000"/>
              </a:lnSpc>
              <a:spcBef>
                <a:spcPts val="0"/>
              </a:spcBef>
              <a:spcAft>
                <a:spcPts val="0"/>
              </a:spcAft>
              <a:buClr>
                <a:srgbClr val="595959"/>
              </a:buClr>
              <a:buSzPts val="1300"/>
              <a:buChar char="●"/>
            </a:pPr>
            <a:r>
              <a:rPr lang="en" sz="1300">
                <a:solidFill>
                  <a:srgbClr val="595959"/>
                </a:solidFill>
              </a:rPr>
              <a:t>It computes a compound sentiment score for a given piece of text by aggregating the polarity scores of individual words</a:t>
            </a:r>
            <a:endParaRPr sz="1300">
              <a:solidFill>
                <a:srgbClr val="595959"/>
              </a:solidFill>
            </a:endParaRPr>
          </a:p>
          <a:p>
            <a:pPr marL="914400" lvl="0" indent="-311150" algn="l" rtl="0">
              <a:lnSpc>
                <a:spcPct val="115000"/>
              </a:lnSpc>
              <a:spcBef>
                <a:spcPts val="0"/>
              </a:spcBef>
              <a:spcAft>
                <a:spcPts val="0"/>
              </a:spcAft>
              <a:buClr>
                <a:srgbClr val="595959"/>
              </a:buClr>
              <a:buSzPts val="1300"/>
              <a:buChar char="●"/>
            </a:pPr>
            <a:r>
              <a:rPr lang="en" sz="1300">
                <a:solidFill>
                  <a:srgbClr val="595959"/>
                </a:solidFill>
              </a:rPr>
              <a:t>The compound score represents the overall sentiment of the text, ranging from -1 (extremely negative) to 1 (extremely positive), with 0 indicating a neutral sentiment.</a:t>
            </a:r>
            <a:endParaRPr sz="1300">
              <a:solidFill>
                <a:srgbClr val="595959"/>
              </a:solidFill>
            </a:endParaRPr>
          </a:p>
          <a:p>
            <a:pPr marL="914400" lvl="0" indent="-311150" algn="l" rtl="0">
              <a:lnSpc>
                <a:spcPct val="115000"/>
              </a:lnSpc>
              <a:spcBef>
                <a:spcPts val="0"/>
              </a:spcBef>
              <a:spcAft>
                <a:spcPts val="0"/>
              </a:spcAft>
              <a:buClr>
                <a:srgbClr val="595959"/>
              </a:buClr>
              <a:buSzPts val="1300"/>
              <a:buChar char="●"/>
            </a:pPr>
            <a:r>
              <a:rPr lang="en" sz="1300">
                <a:solidFill>
                  <a:srgbClr val="595959"/>
                </a:solidFill>
              </a:rPr>
              <a:t>It tells about the semantic orientation as well as how positive or negative a sentiment is. (more in demo)</a:t>
            </a:r>
            <a:endParaRPr sz="1300">
              <a:solidFill>
                <a:srgbClr val="595959"/>
              </a:solidFill>
            </a:endParaRPr>
          </a:p>
          <a:p>
            <a:pPr marL="457200" lvl="0" indent="-311150" algn="l" rtl="0">
              <a:lnSpc>
                <a:spcPct val="115000"/>
              </a:lnSpc>
              <a:spcBef>
                <a:spcPts val="0"/>
              </a:spcBef>
              <a:spcAft>
                <a:spcPts val="0"/>
              </a:spcAft>
              <a:buClr>
                <a:srgbClr val="595959"/>
              </a:buClr>
              <a:buSzPts val="1300"/>
              <a:buAutoNum type="arabicPeriod"/>
            </a:pPr>
            <a:r>
              <a:rPr lang="en" sz="1300">
                <a:solidFill>
                  <a:srgbClr val="595959"/>
                </a:solidFill>
              </a:rPr>
              <a:t>Its rule-based heuristics ensures its accuracy and effectiveness in sentiment analysis of social media.</a:t>
            </a:r>
            <a:endParaRPr sz="1300">
              <a:solidFill>
                <a:srgbClr val="595959"/>
              </a:solidFill>
            </a:endParaRPr>
          </a:p>
          <a:p>
            <a:pPr marL="914400" lvl="0" indent="-311150" algn="l" rtl="0">
              <a:lnSpc>
                <a:spcPct val="115000"/>
              </a:lnSpc>
              <a:spcBef>
                <a:spcPts val="0"/>
              </a:spcBef>
              <a:spcAft>
                <a:spcPts val="0"/>
              </a:spcAft>
              <a:buClr>
                <a:srgbClr val="595959"/>
              </a:buClr>
              <a:buSzPts val="1300"/>
              <a:buChar char="●"/>
            </a:pPr>
            <a:r>
              <a:rPr lang="en" sz="1300">
                <a:solidFill>
                  <a:srgbClr val="595959"/>
                </a:solidFill>
              </a:rPr>
              <a:t>The model is based on a pre-built lexicon (a list of words and their polarity scores that indicate whether they are positive, negative, or neutral)</a:t>
            </a:r>
            <a:endParaRPr sz="1300">
              <a:solidFill>
                <a:srgbClr val="595959"/>
              </a:solidFill>
            </a:endParaRPr>
          </a:p>
          <a:p>
            <a:pPr marL="914400" lvl="0" indent="-311150" algn="l" rtl="0">
              <a:lnSpc>
                <a:spcPct val="115000"/>
              </a:lnSpc>
              <a:spcBef>
                <a:spcPts val="0"/>
              </a:spcBef>
              <a:spcAft>
                <a:spcPts val="0"/>
              </a:spcAft>
              <a:buClr>
                <a:srgbClr val="595959"/>
              </a:buClr>
              <a:buSzPts val="1300"/>
              <a:buChar char="●"/>
            </a:pPr>
            <a:r>
              <a:rPr lang="en" sz="1300">
                <a:solidFill>
                  <a:srgbClr val="595959"/>
                </a:solidFill>
              </a:rPr>
              <a:t>It can recognize context-specific nuances and adjust sentiment scores accordingly to their intensity and the grammatical rules surrounding them.</a:t>
            </a:r>
            <a:endParaRPr sz="1300">
              <a:solidFill>
                <a:srgbClr val="595959"/>
              </a:solidFill>
            </a:endParaRPr>
          </a:p>
          <a:p>
            <a:pPr marL="914400" lvl="0" indent="-311150" algn="l" rtl="0">
              <a:lnSpc>
                <a:spcPct val="115000"/>
              </a:lnSpc>
              <a:spcBef>
                <a:spcPts val="0"/>
              </a:spcBef>
              <a:spcAft>
                <a:spcPts val="0"/>
              </a:spcAft>
              <a:buClr>
                <a:srgbClr val="595959"/>
              </a:buClr>
              <a:buSzPts val="1300"/>
              <a:buChar char="●"/>
            </a:pPr>
            <a:r>
              <a:rPr lang="en" sz="1300">
                <a:solidFill>
                  <a:srgbClr val="595959"/>
                </a:solidFill>
              </a:rPr>
              <a:t>It is designed to handle informal language (emojis, emoticons, and slang) commonly found in social media.</a:t>
            </a:r>
            <a:endParaRPr sz="1300">
              <a:solidFill>
                <a:srgbClr val="595959"/>
              </a:solidFill>
            </a:endParaRPr>
          </a:p>
          <a:p>
            <a:pPr marL="0" lvl="0" indent="0" algn="l" rtl="0">
              <a:spcBef>
                <a:spcPts val="0"/>
              </a:spcBef>
              <a:spcAft>
                <a:spcPts val="1200"/>
              </a:spcAft>
              <a:buNone/>
            </a:pP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Our Choice - VADER!</a:t>
            </a:r>
            <a:endParaRPr b="1"/>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We were looking for a pre-trained model that would require no/minimal data preprocessing of the string, easy to use and would save us time. </a:t>
            </a:r>
            <a:endParaRPr/>
          </a:p>
          <a:p>
            <a:pPr marL="0" lvl="0" indent="0" algn="l" rtl="0">
              <a:spcBef>
                <a:spcPts val="1200"/>
              </a:spcBef>
              <a:spcAft>
                <a:spcPts val="0"/>
              </a:spcAft>
              <a:buClr>
                <a:schemeClr val="dk1"/>
              </a:buClr>
              <a:buSzPts val="1100"/>
              <a:buFont typeface="Arial"/>
              <a:buNone/>
            </a:pPr>
            <a:r>
              <a:rPr lang="en"/>
              <a:t>Most of the NLP models in the NLTK library require pre-processing of strings which can be a tedious process. For example, to use Spacy, we must remove stopwords, punctuation, convert the letters to lowercase, and finally tokenize them too. </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Clr>
                <a:schemeClr val="dk1"/>
              </a:buClr>
              <a:buSzPts val="1100"/>
              <a:buFont typeface="Arial"/>
              <a:buNone/>
            </a:pPr>
            <a:r>
              <a:rPr lang="en"/>
              <a:t>While VADER can take strings of the text directly and </a:t>
            </a:r>
            <a:r>
              <a:rPr lang="en">
                <a:solidFill>
                  <a:srgbClr val="595959"/>
                </a:solidFill>
              </a:rPr>
              <a:t>adjust sentiment scores accordingly with pre-trained syntactic and grammatical rules surrounding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Drawbacks/Remaining Concerns</a:t>
            </a:r>
            <a:endParaRPr b="1"/>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Most new headlines (especially for finance news) seem to neutral. We wanted to observe more positive sentiment news as there was a rise in stock price and a negative polarity when there was a fall in the stock price. However, we do not see this</a:t>
            </a:r>
            <a:endParaRPr/>
          </a:p>
          <a:p>
            <a:pPr marL="0" lvl="0" indent="0" algn="l" rtl="0">
              <a:spcBef>
                <a:spcPts val="1200"/>
              </a:spcBef>
              <a:spcAft>
                <a:spcPts val="0"/>
              </a:spcAft>
              <a:buNone/>
            </a:pPr>
            <a:r>
              <a:rPr lang="en"/>
              <a:t>An idea would be to calculate the polarity for the article instead of a article title </a:t>
            </a:r>
            <a:endParaRPr/>
          </a:p>
          <a:p>
            <a:pPr marL="0" lvl="0" indent="0" algn="l" rtl="0">
              <a:spcBef>
                <a:spcPts val="1200"/>
              </a:spcBef>
              <a:spcAft>
                <a:spcPts val="1200"/>
              </a:spcAft>
              <a:buNone/>
            </a:pPr>
            <a:r>
              <a:rPr lang="en"/>
              <a:t>Furthermore, extracting keywords and their frequency may help gauge the general sentiment of the article.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224300" y="133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Package </a:t>
            </a:r>
            <a:r>
              <a:rPr lang="en" sz="2500" b="1">
                <a:solidFill>
                  <a:srgbClr val="000000"/>
                </a:solidFill>
                <a:latin typeface="Arial"/>
                <a:ea typeface="Arial"/>
                <a:cs typeface="Arial"/>
                <a:sym typeface="Arial"/>
              </a:rPr>
              <a:t>Demo</a:t>
            </a:r>
            <a:r>
              <a:rPr lang="en" b="1"/>
              <a:t>:</a:t>
            </a:r>
            <a:endParaRPr b="1"/>
          </a:p>
        </p:txBody>
      </p:sp>
      <p:pic>
        <p:nvPicPr>
          <p:cNvPr id="108" name="Google Shape;108;p21"/>
          <p:cNvPicPr preferRelativeResize="0"/>
          <p:nvPr/>
        </p:nvPicPr>
        <p:blipFill>
          <a:blip r:embed="rId3">
            <a:alphaModFix/>
          </a:blip>
          <a:stretch>
            <a:fillRect/>
          </a:stretch>
        </p:blipFill>
        <p:spPr>
          <a:xfrm>
            <a:off x="152400" y="3560975"/>
            <a:ext cx="8839204" cy="1208485"/>
          </a:xfrm>
          <a:prstGeom prst="rect">
            <a:avLst/>
          </a:prstGeom>
          <a:noFill/>
          <a:ln>
            <a:noFill/>
          </a:ln>
        </p:spPr>
      </p:pic>
      <p:pic>
        <p:nvPicPr>
          <p:cNvPr id="109" name="Google Shape;109;p21"/>
          <p:cNvPicPr preferRelativeResize="0"/>
          <p:nvPr/>
        </p:nvPicPr>
        <p:blipFill>
          <a:blip r:embed="rId4">
            <a:alphaModFix/>
          </a:blip>
          <a:stretch>
            <a:fillRect/>
          </a:stretch>
        </p:blipFill>
        <p:spPr>
          <a:xfrm>
            <a:off x="152400" y="2087410"/>
            <a:ext cx="8839204" cy="1122165"/>
          </a:xfrm>
          <a:prstGeom prst="rect">
            <a:avLst/>
          </a:prstGeom>
          <a:noFill/>
          <a:ln>
            <a:noFill/>
          </a:ln>
        </p:spPr>
      </p:pic>
      <p:pic>
        <p:nvPicPr>
          <p:cNvPr id="110" name="Google Shape;110;p21"/>
          <p:cNvPicPr preferRelativeResize="0"/>
          <p:nvPr/>
        </p:nvPicPr>
        <p:blipFill>
          <a:blip r:embed="rId5">
            <a:alphaModFix/>
          </a:blip>
          <a:stretch>
            <a:fillRect/>
          </a:stretch>
        </p:blipFill>
        <p:spPr>
          <a:xfrm>
            <a:off x="152400" y="936037"/>
            <a:ext cx="8839204" cy="876152"/>
          </a:xfrm>
          <a:prstGeom prst="rect">
            <a:avLst/>
          </a:prstGeom>
          <a:noFill/>
          <a:ln>
            <a:noFill/>
          </a:ln>
        </p:spPr>
      </p:pic>
      <p:sp>
        <p:nvSpPr>
          <p:cNvPr id="111" name="Google Shape;111;p21"/>
          <p:cNvSpPr txBox="1"/>
          <p:nvPr/>
        </p:nvSpPr>
        <p:spPr>
          <a:xfrm>
            <a:off x="183725" y="1715250"/>
            <a:ext cx="1913400" cy="1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rPr>
              <a:t>NLTK Package</a:t>
            </a:r>
            <a:endParaRPr sz="1800">
              <a:solidFill>
                <a:srgbClr val="FF0000"/>
              </a:solidFill>
            </a:endParaRPr>
          </a:p>
        </p:txBody>
      </p:sp>
      <p:sp>
        <p:nvSpPr>
          <p:cNvPr id="112" name="Google Shape;112;p21"/>
          <p:cNvSpPr txBox="1"/>
          <p:nvPr/>
        </p:nvSpPr>
        <p:spPr>
          <a:xfrm>
            <a:off x="152400" y="3169050"/>
            <a:ext cx="1913400" cy="1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rPr>
              <a:t>SpaCy Package</a:t>
            </a:r>
            <a:endParaRPr sz="1800">
              <a:solidFill>
                <a:srgbClr val="FF0000"/>
              </a:solidFill>
            </a:endParaRPr>
          </a:p>
        </p:txBody>
      </p:sp>
      <p:sp>
        <p:nvSpPr>
          <p:cNvPr id="113" name="Google Shape;113;p21"/>
          <p:cNvSpPr txBox="1"/>
          <p:nvPr/>
        </p:nvSpPr>
        <p:spPr>
          <a:xfrm>
            <a:off x="105725" y="4736975"/>
            <a:ext cx="1913400" cy="1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rPr>
              <a:t>VADER Package</a:t>
            </a:r>
            <a:endParaRPr sz="1800">
              <a:solidFill>
                <a:srgbClr val="FF0000"/>
              </a:solidFill>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978</Words>
  <Application>Microsoft Office PowerPoint</Application>
  <PresentationFormat>On-screen Show (16:9)</PresentationFormat>
  <Paragraphs>82</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Proxima Nova</vt:lpstr>
      <vt:lpstr>Arial</vt:lpstr>
      <vt:lpstr>Spearmint</vt:lpstr>
      <vt:lpstr>Technology Review Presentation</vt:lpstr>
      <vt:lpstr>Background &amp; Use Case</vt:lpstr>
      <vt:lpstr>Python Package Choices</vt:lpstr>
      <vt:lpstr>Package Comparison - NLTK </vt:lpstr>
      <vt:lpstr>Package Comparison - SpaCy</vt:lpstr>
      <vt:lpstr>Package Comparison - VADER</vt:lpstr>
      <vt:lpstr>Our Choice - VADER!</vt:lpstr>
      <vt:lpstr>Drawbacks/Remaining Concerns</vt:lpstr>
      <vt:lpstr>Package Demo:</vt:lpstr>
      <vt:lpstr>Package Comparison - Summary</vt:lpstr>
      <vt:lpstr>Package Demonstration - VADER</vt:lpstr>
      <vt:lpstr>Package Demonstration - VADER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Review Presentation</dc:title>
  <cp:lastModifiedBy>Lyu Xinyi</cp:lastModifiedBy>
  <cp:revision>1</cp:revision>
  <dcterms:modified xsi:type="dcterms:W3CDTF">2024-02-09T00:41:13Z</dcterms:modified>
</cp:coreProperties>
</file>