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7" r:id="rId6"/>
    <p:sldId id="268" r:id="rId7"/>
    <p:sldId id="266" r:id="rId8"/>
    <p:sldId id="263" r:id="rId9"/>
    <p:sldId id="261" r:id="rId10"/>
    <p:sldId id="262" r:id="rId11"/>
    <p:sldId id="269" r:id="rId12"/>
    <p:sldId id="265" r:id="rId13"/>
    <p:sldId id="264" r:id="rId14"/>
    <p:sldId id="278" r:id="rId15"/>
    <p:sldId id="270" r:id="rId16"/>
    <p:sldId id="271" r:id="rId17"/>
    <p:sldId id="272" r:id="rId18"/>
    <p:sldId id="273" r:id="rId19"/>
    <p:sldId id="275" r:id="rId20"/>
    <p:sldId id="274" r:id="rId21"/>
    <p:sldId id="276" r:id="rId22"/>
    <p:sldId id="277"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717E8F1-FEA7-48AD-91CD-440AF0158DFF}" type="datetimeFigureOut">
              <a:rPr lang="en-US" smtClean="0"/>
              <a:t>7/27/2019</a:t>
            </a:fld>
            <a:endParaRPr lang="en-US"/>
          </a:p>
        </p:txBody>
      </p:sp>
      <p:sp>
        <p:nvSpPr>
          <p:cNvPr id="8" name="Slide Number Placeholder 7"/>
          <p:cNvSpPr>
            <a:spLocks noGrp="1"/>
          </p:cNvSpPr>
          <p:nvPr>
            <p:ph type="sldNum" sz="quarter" idx="11"/>
          </p:nvPr>
        </p:nvSpPr>
        <p:spPr/>
        <p:txBody>
          <a:bodyPr/>
          <a:lstStyle/>
          <a:p>
            <a:fld id="{0ABD9CB6-67C0-42A7-81C8-95EF302EBAF3}"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7E8F1-FEA7-48AD-91CD-440AF0158DF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9CB6-67C0-42A7-81C8-95EF302EBA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7E8F1-FEA7-48AD-91CD-440AF0158DF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9CB6-67C0-42A7-81C8-95EF302EBA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7E8F1-FEA7-48AD-91CD-440AF0158DF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9CB6-67C0-42A7-81C8-95EF302EBA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17E8F1-FEA7-48AD-91CD-440AF0158DF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9CB6-67C0-42A7-81C8-95EF302EBAF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717E8F1-FEA7-48AD-91CD-440AF0158DFF}"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D9CB6-67C0-42A7-81C8-95EF302EBAF3}"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717E8F1-FEA7-48AD-91CD-440AF0158DFF}" type="datetimeFigureOut">
              <a:rPr lang="en-US" smtClean="0"/>
              <a:t>7/27/2019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BD9CB6-67C0-42A7-81C8-95EF302EBAF3}"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17E8F1-FEA7-48AD-91CD-440AF0158DFF}" type="datetimeFigureOut">
              <a:rPr lang="en-US" smtClean="0"/>
              <a:t>7/27/2019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D9CB6-67C0-42A7-81C8-95EF302EBA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7E8F1-FEA7-48AD-91CD-440AF0158DFF}" type="datetimeFigureOut">
              <a:rPr lang="en-US" smtClean="0"/>
              <a:t>7/27/2019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BD9CB6-67C0-42A7-81C8-95EF302EBA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17E8F1-FEA7-48AD-91CD-440AF0158DFF}"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D9CB6-67C0-42A7-81C8-95EF302EBAF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17E8F1-FEA7-48AD-91CD-440AF0158DFF}"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D9CB6-67C0-42A7-81C8-95EF302EBAF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8717E8F1-FEA7-48AD-91CD-440AF0158DFF}" type="datetimeFigureOut">
              <a:rPr lang="en-US" smtClean="0"/>
              <a:t>7/27/2019</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0ABD9CB6-67C0-42A7-81C8-95EF302EBAF3}"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normAutofit fontScale="90000"/>
          </a:bodyPr>
          <a:lstStyle/>
          <a:p>
            <a:r>
              <a:rPr lang="en-US" dirty="0" smtClean="0"/>
              <a:t>HR ANALYTICS</a:t>
            </a:r>
            <a:br>
              <a:rPr lang="en-US" dirty="0" smtClean="0"/>
            </a:br>
            <a:endParaRPr lang="en-US" dirty="0"/>
          </a:p>
        </p:txBody>
      </p:sp>
      <p:sp>
        <p:nvSpPr>
          <p:cNvPr id="3" name="Subtitle 2"/>
          <p:cNvSpPr>
            <a:spLocks noGrp="1"/>
          </p:cNvSpPr>
          <p:nvPr>
            <p:ph type="subTitle" idx="1"/>
          </p:nvPr>
        </p:nvSpPr>
        <p:spPr>
          <a:xfrm>
            <a:off x="381000" y="1447800"/>
            <a:ext cx="7848600" cy="2438400"/>
          </a:xfrm>
        </p:spPr>
        <p:txBody>
          <a:bodyPr>
            <a:normAutofit/>
          </a:bodyPr>
          <a:lstStyle/>
          <a:p>
            <a:r>
              <a:rPr lang="en-US" b="1" dirty="0">
                <a:solidFill>
                  <a:schemeClr val="tx1"/>
                </a:solidFill>
                <a:latin typeface="Arial Black" pitchFamily="34" charset="0"/>
              </a:rPr>
              <a:t>An employee is an asset to the company. They define the future and present of the company. So, it is obvious that a company invest a huge attention, money and care for its employee to make them not leave. People Analytics is simply the way of giving answer to why employee leave the employers through the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038600"/>
            <a:ext cx="7924800" cy="2586038"/>
          </a:xfrm>
          <a:prstGeom prst="rect">
            <a:avLst/>
          </a:prstGeom>
        </p:spPr>
      </p:pic>
    </p:spTree>
    <p:extLst>
      <p:ext uri="{BB962C8B-B14F-4D97-AF65-F5344CB8AC3E}">
        <p14:creationId xmlns:p14="http://schemas.microsoft.com/office/powerpoint/2010/main" val="4202877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APPLYING MODEL-RANDOM FOREST CLASSIFIER</a:t>
            </a:r>
            <a:endParaRPr lang="en-US" dirty="0"/>
          </a:p>
        </p:txBody>
      </p:sp>
      <p:pic>
        <p:nvPicPr>
          <p:cNvPr id="4" name="Content Placeholder 3" descr="SAT - Paint"/>
          <p:cNvPicPr>
            <a:picLocks noGrp="1" noChangeAspect="1"/>
          </p:cNvPicPr>
          <p:nvPr>
            <p:ph idx="1"/>
          </p:nvPr>
        </p:nvPicPr>
        <p:blipFill rotWithShape="1">
          <a:blip r:embed="rId2">
            <a:extLst>
              <a:ext uri="{28A0092B-C50C-407E-A947-70E740481C1C}">
                <a14:useLocalDpi xmlns:a14="http://schemas.microsoft.com/office/drawing/2010/main" val="0"/>
              </a:ext>
            </a:extLst>
          </a:blip>
          <a:srcRect t="35978" r="5219" b="3980"/>
          <a:stretch/>
        </p:blipFill>
        <p:spPr>
          <a:xfrm>
            <a:off x="257927" y="27709"/>
            <a:ext cx="7640032" cy="363681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86" y="4038600"/>
            <a:ext cx="6931714" cy="2819400"/>
          </a:xfrm>
          <a:prstGeom prst="rect">
            <a:avLst/>
          </a:prstGeom>
        </p:spPr>
      </p:pic>
    </p:spTree>
    <p:extLst>
      <p:ext uri="{BB962C8B-B14F-4D97-AF65-F5344CB8AC3E}">
        <p14:creationId xmlns:p14="http://schemas.microsoft.com/office/powerpoint/2010/main" val="3643555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315200" cy="1154097"/>
          </a:xfrm>
        </p:spPr>
        <p:txBody>
          <a:bodyPr/>
          <a:lstStyle/>
          <a:p>
            <a:r>
              <a:rPr lang="en-US" dirty="0" smtClean="0"/>
              <a:t>PARAMETERS</a:t>
            </a:r>
            <a:endParaRPr lang="en-US" dirty="0"/>
          </a:p>
        </p:txBody>
      </p:sp>
      <p:sp>
        <p:nvSpPr>
          <p:cNvPr id="3" name="Content Placeholder 2"/>
          <p:cNvSpPr>
            <a:spLocks noGrp="1"/>
          </p:cNvSpPr>
          <p:nvPr>
            <p:ph idx="1"/>
          </p:nvPr>
        </p:nvSpPr>
        <p:spPr>
          <a:xfrm>
            <a:off x="304800" y="1828800"/>
            <a:ext cx="7315200" cy="3539527"/>
          </a:xfrm>
        </p:spPr>
        <p:txBody>
          <a:bodyPr/>
          <a:lstStyle/>
          <a:p>
            <a:r>
              <a:rPr lang="en-US" dirty="0" smtClean="0"/>
              <a:t>MAX DEPTH= 9</a:t>
            </a:r>
          </a:p>
          <a:p>
            <a:endParaRPr lang="en-US" dirty="0" smtClean="0"/>
          </a:p>
          <a:p>
            <a:r>
              <a:rPr lang="en-US" dirty="0" smtClean="0"/>
              <a:t>N-estimators=105</a:t>
            </a:r>
          </a:p>
          <a:p>
            <a:endParaRPr lang="en-US" dirty="0"/>
          </a:p>
          <a:p>
            <a:r>
              <a:rPr lang="en-US" dirty="0" smtClean="0"/>
              <a:t>Criterion= </a:t>
            </a:r>
            <a:r>
              <a:rPr lang="en-US" dirty="0" err="1" smtClean="0"/>
              <a:t>gini</a:t>
            </a:r>
            <a:endParaRPr lang="en-US" dirty="0" smtClean="0"/>
          </a:p>
          <a:p>
            <a:endParaRPr lang="en-US" dirty="0"/>
          </a:p>
          <a:p>
            <a:r>
              <a:rPr lang="en-US" dirty="0" smtClean="0"/>
              <a:t>Max-features= auto</a:t>
            </a:r>
          </a:p>
          <a:p>
            <a:endParaRPr lang="en-US" dirty="0"/>
          </a:p>
          <a:p>
            <a:r>
              <a:rPr lang="en-US" dirty="0" smtClean="0"/>
              <a:t>Random state= none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981507"/>
            <a:ext cx="4191000" cy="4191000"/>
          </a:xfrm>
          <a:prstGeom prst="rect">
            <a:avLst/>
          </a:prstGeom>
        </p:spPr>
      </p:pic>
    </p:spTree>
    <p:extLst>
      <p:ext uri="{BB962C8B-B14F-4D97-AF65-F5344CB8AC3E}">
        <p14:creationId xmlns:p14="http://schemas.microsoft.com/office/powerpoint/2010/main" val="363580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315200" cy="1154097"/>
          </a:xfrm>
        </p:spPr>
        <p:txBody>
          <a:bodyPr/>
          <a:lstStyle/>
          <a:p>
            <a:r>
              <a:rPr lang="en-US" dirty="0" smtClean="0"/>
              <a:t>Confusion Matrix</a:t>
            </a:r>
            <a:endParaRPr lang="en-US" dirty="0"/>
          </a:p>
        </p:txBody>
      </p:sp>
      <p:pic>
        <p:nvPicPr>
          <p:cNvPr id="4" name="Content Placeholder 3" descr="hr analytics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11784" t="25346" r="47812" b="45884"/>
          <a:stretch/>
        </p:blipFill>
        <p:spPr>
          <a:xfrm>
            <a:off x="383071" y="2514600"/>
            <a:ext cx="7951304" cy="3429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28599"/>
            <a:ext cx="3990975" cy="1628775"/>
          </a:xfrm>
          <a:prstGeom prst="rect">
            <a:avLst/>
          </a:prstGeom>
        </p:spPr>
      </p:pic>
    </p:spTree>
    <p:extLst>
      <p:ext uri="{BB962C8B-B14F-4D97-AF65-F5344CB8AC3E}">
        <p14:creationId xmlns:p14="http://schemas.microsoft.com/office/powerpoint/2010/main" val="1609299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7315200" cy="1154097"/>
          </a:xfrm>
        </p:spPr>
        <p:txBody>
          <a:bodyPr/>
          <a:lstStyle/>
          <a:p>
            <a:r>
              <a:rPr lang="en-US" dirty="0" smtClean="0"/>
              <a:t>Accuracy Score</a:t>
            </a:r>
            <a:endParaRPr lang="en-US" dirty="0"/>
          </a:p>
        </p:txBody>
      </p:sp>
      <p:pic>
        <p:nvPicPr>
          <p:cNvPr id="7" name="Content Placeholder 6" descr="hr analytics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5736" t="66972" r="54848" b="8361"/>
          <a:stretch/>
        </p:blipFill>
        <p:spPr>
          <a:xfrm>
            <a:off x="457200" y="4648200"/>
            <a:ext cx="6934200" cy="1752599"/>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219199"/>
            <a:ext cx="7162800" cy="3197679"/>
          </a:xfrm>
          <a:prstGeom prst="rect">
            <a:avLst/>
          </a:prstGeom>
        </p:spPr>
      </p:pic>
    </p:spTree>
    <p:extLst>
      <p:ext uri="{BB962C8B-B14F-4D97-AF65-F5344CB8AC3E}">
        <p14:creationId xmlns:p14="http://schemas.microsoft.com/office/powerpoint/2010/main" val="3453577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SUGGESTION</a:t>
            </a:r>
            <a:br>
              <a:rPr lang="en-US" dirty="0" smtClean="0"/>
            </a:br>
            <a:endParaRPr lang="en-US" dirty="0"/>
          </a:p>
        </p:txBody>
      </p:sp>
      <p:sp>
        <p:nvSpPr>
          <p:cNvPr id="3" name="Content Placeholder 2"/>
          <p:cNvSpPr>
            <a:spLocks noGrp="1"/>
          </p:cNvSpPr>
          <p:nvPr>
            <p:ph idx="1"/>
          </p:nvPr>
        </p:nvSpPr>
        <p:spPr/>
        <p:txBody>
          <a:bodyPr/>
          <a:lstStyle/>
          <a:p>
            <a:r>
              <a:rPr lang="en-US" dirty="0" smtClean="0"/>
              <a:t>Company should </a:t>
            </a:r>
            <a:r>
              <a:rPr lang="en-US" dirty="0" smtClean="0"/>
              <a:t>recognize the employee for </a:t>
            </a:r>
            <a:r>
              <a:rPr lang="en-US" smtClean="0"/>
              <a:t>its hard work </a:t>
            </a:r>
            <a:r>
              <a:rPr lang="en-US" dirty="0" smtClean="0"/>
              <a:t>by giving promotion </a:t>
            </a:r>
          </a:p>
          <a:p>
            <a:endParaRPr lang="en-US" dirty="0"/>
          </a:p>
          <a:p>
            <a:r>
              <a:rPr lang="en-US" dirty="0" smtClean="0"/>
              <a:t>Number of projects should be minimized in order to reduce the stress level.</a:t>
            </a:r>
            <a:endParaRPr lang="en-US" dirty="0"/>
          </a:p>
          <a:p>
            <a:endParaRPr lang="en-US" dirty="0"/>
          </a:p>
        </p:txBody>
      </p:sp>
    </p:spTree>
    <p:extLst>
      <p:ext uri="{BB962C8B-B14F-4D97-AF65-F5344CB8AC3E}">
        <p14:creationId xmlns:p14="http://schemas.microsoft.com/office/powerpoint/2010/main" val="2493098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315200" cy="1219199"/>
          </a:xfrm>
        </p:spPr>
        <p:txBody>
          <a:bodyPr/>
          <a:lstStyle/>
          <a:p>
            <a:r>
              <a:rPr lang="en-US" dirty="0" smtClean="0"/>
              <a:t>CAR PRICING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905000"/>
            <a:ext cx="7137400" cy="4572000"/>
          </a:xfrm>
        </p:spPr>
      </p:pic>
    </p:spTree>
    <p:extLst>
      <p:ext uri="{BB962C8B-B14F-4D97-AF65-F5344CB8AC3E}">
        <p14:creationId xmlns:p14="http://schemas.microsoft.com/office/powerpoint/2010/main" val="198887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782"/>
            <a:ext cx="7315200" cy="1154097"/>
          </a:xfrm>
        </p:spPr>
        <p:txBody>
          <a:bodyPr/>
          <a:lstStyle/>
          <a:p>
            <a:r>
              <a:rPr lang="en-US" dirty="0" smtClean="0"/>
              <a:t>OBJECTIVE</a:t>
            </a:r>
            <a:endParaRPr lang="en-US" dirty="0"/>
          </a:p>
        </p:txBody>
      </p:sp>
      <p:sp>
        <p:nvSpPr>
          <p:cNvPr id="3" name="Content Placeholder 2"/>
          <p:cNvSpPr>
            <a:spLocks noGrp="1"/>
          </p:cNvSpPr>
          <p:nvPr>
            <p:ph idx="1"/>
          </p:nvPr>
        </p:nvSpPr>
        <p:spPr>
          <a:xfrm>
            <a:off x="304800" y="1600200"/>
            <a:ext cx="7315200" cy="3539527"/>
          </a:xfrm>
        </p:spPr>
        <p:txBody>
          <a:bodyPr/>
          <a:lstStyle/>
          <a:p>
            <a:r>
              <a:rPr lang="en-US" dirty="0" smtClean="0"/>
              <a:t>To ascertain the prices of the car based on different independent columns by developing linear regression model, under the given dataset there are many categorical data present, we will convert them into numeric form by using one hot encoding or dictionary</a:t>
            </a:r>
          </a:p>
          <a:p>
            <a:pPr marL="45720" indent="0">
              <a:buNone/>
            </a:pPr>
            <a:endParaRPr lang="en-US" dirty="0"/>
          </a:p>
        </p:txBody>
      </p:sp>
      <p:pic>
        <p:nvPicPr>
          <p:cNvPr id="1026" name="Picture 2" descr="C:\Users\aa\Desktop\O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781" y="2971800"/>
            <a:ext cx="3906838" cy="375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364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15200" cy="1154097"/>
          </a:xfrm>
        </p:spPr>
        <p:txBody>
          <a:bodyPr/>
          <a:lstStyle/>
          <a:p>
            <a:r>
              <a:rPr lang="en-US" dirty="0" smtClean="0"/>
              <a:t>DATA UNDERSTANDING</a:t>
            </a:r>
            <a:endParaRPr lang="en-US" dirty="0"/>
          </a:p>
        </p:txBody>
      </p:sp>
      <p:sp>
        <p:nvSpPr>
          <p:cNvPr id="3" name="Content Placeholder 2"/>
          <p:cNvSpPr>
            <a:spLocks noGrp="1"/>
          </p:cNvSpPr>
          <p:nvPr>
            <p:ph idx="1"/>
          </p:nvPr>
        </p:nvSpPr>
        <p:spPr>
          <a:xfrm>
            <a:off x="609600" y="1752601"/>
            <a:ext cx="7620000" cy="4556760"/>
          </a:xfrm>
        </p:spPr>
        <p:txBody>
          <a:bodyPr>
            <a:normAutofit fontScale="92500" lnSpcReduction="20000"/>
          </a:bodyPr>
          <a:lstStyle/>
          <a:p>
            <a:r>
              <a:rPr lang="en-US" dirty="0" smtClean="0"/>
              <a:t>INDEPENDENT VARIABLES</a:t>
            </a:r>
          </a:p>
          <a:p>
            <a:endParaRPr lang="en-US" sz="1600" dirty="0"/>
          </a:p>
          <a:p>
            <a:r>
              <a:rPr lang="en-US" sz="1600" dirty="0" smtClean="0"/>
              <a:t>Car body</a:t>
            </a:r>
          </a:p>
          <a:p>
            <a:r>
              <a:rPr lang="en-US" sz="1600" dirty="0" smtClean="0"/>
              <a:t>Aspiration</a:t>
            </a:r>
          </a:p>
          <a:p>
            <a:r>
              <a:rPr lang="en-US" sz="1600" dirty="0" smtClean="0"/>
              <a:t>Fuel type</a:t>
            </a:r>
          </a:p>
          <a:p>
            <a:r>
              <a:rPr lang="en-US" sz="1600" dirty="0" smtClean="0"/>
              <a:t>Door number</a:t>
            </a:r>
          </a:p>
          <a:p>
            <a:r>
              <a:rPr lang="en-US" sz="1600" dirty="0" smtClean="0"/>
              <a:t>Engine location</a:t>
            </a:r>
          </a:p>
          <a:p>
            <a:r>
              <a:rPr lang="en-US" sz="1600" dirty="0" smtClean="0"/>
              <a:t>Drive wheel</a:t>
            </a:r>
          </a:p>
          <a:p>
            <a:r>
              <a:rPr lang="en-US" sz="1600" dirty="0" smtClean="0"/>
              <a:t>Wheel base</a:t>
            </a:r>
          </a:p>
          <a:p>
            <a:r>
              <a:rPr lang="en-US" sz="1600" dirty="0" smtClean="0"/>
              <a:t>Horsepower</a:t>
            </a:r>
          </a:p>
          <a:p>
            <a:r>
              <a:rPr lang="en-US" sz="1600" dirty="0" smtClean="0"/>
              <a:t>Compression ration</a:t>
            </a:r>
          </a:p>
          <a:p>
            <a:endParaRPr lang="en-US" sz="1600" dirty="0"/>
          </a:p>
          <a:p>
            <a:r>
              <a:rPr lang="en-US" dirty="0" smtClean="0"/>
              <a:t>DEPENDENT VARIABLES</a:t>
            </a:r>
          </a:p>
          <a:p>
            <a:r>
              <a:rPr lang="en-US" sz="1600" dirty="0" smtClean="0"/>
              <a:t>PRICE</a:t>
            </a:r>
          </a:p>
          <a:p>
            <a:pPr marL="45720" indent="0">
              <a:buNone/>
            </a:pPr>
            <a:endParaRPr lang="en-US" sz="1600" dirty="0"/>
          </a:p>
          <a:p>
            <a:r>
              <a:rPr lang="en-US" sz="2200" dirty="0" smtClean="0"/>
              <a:t>TEST SIZE</a:t>
            </a:r>
            <a:r>
              <a:rPr lang="en-US" sz="1600" dirty="0" smtClean="0"/>
              <a:t>= 25%</a:t>
            </a:r>
          </a:p>
          <a:p>
            <a:endParaRPr lang="en-US" sz="1600" dirty="0"/>
          </a:p>
          <a:p>
            <a:r>
              <a:rPr lang="en-US" sz="2200" dirty="0" smtClean="0"/>
              <a:t>TRAIN SIZE</a:t>
            </a:r>
            <a:r>
              <a:rPr lang="en-US" sz="1600" dirty="0" smtClean="0"/>
              <a:t>= 75%</a:t>
            </a: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286000"/>
            <a:ext cx="4629150" cy="3886200"/>
          </a:xfrm>
          <a:prstGeom prst="rect">
            <a:avLst/>
          </a:prstGeom>
        </p:spPr>
      </p:pic>
    </p:spTree>
    <p:extLst>
      <p:ext uri="{BB962C8B-B14F-4D97-AF65-F5344CB8AC3E}">
        <p14:creationId xmlns:p14="http://schemas.microsoft.com/office/powerpoint/2010/main" val="3934905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315200" cy="1154097"/>
          </a:xfrm>
        </p:spPr>
        <p:txBody>
          <a:bodyPr>
            <a:normAutofit fontScale="90000"/>
          </a:bodyPr>
          <a:lstStyle/>
          <a:p>
            <a:r>
              <a:rPr lang="en-US" dirty="0" smtClean="0"/>
              <a:t>EXPLORATORY DATA  ANALYSIS</a:t>
            </a:r>
            <a:br>
              <a:rPr lang="en-US" dirty="0" smtClean="0"/>
            </a:br>
            <a:endParaRPr lang="en-US" dirty="0"/>
          </a:p>
        </p:txBody>
      </p:sp>
      <p:sp>
        <p:nvSpPr>
          <p:cNvPr id="3" name="Content Placeholder 2"/>
          <p:cNvSpPr>
            <a:spLocks noGrp="1"/>
          </p:cNvSpPr>
          <p:nvPr>
            <p:ph idx="1"/>
          </p:nvPr>
        </p:nvSpPr>
        <p:spPr>
          <a:xfrm>
            <a:off x="609600" y="1600200"/>
            <a:ext cx="7315200" cy="3783362"/>
          </a:xfrm>
        </p:spPr>
        <p:txBody>
          <a:bodyPr/>
          <a:lstStyle/>
          <a:p>
            <a:r>
              <a:rPr lang="en-US" dirty="0" smtClean="0"/>
              <a:t>Car with body like HARDTOP and CONVERTIBLE are the costliest ones.</a:t>
            </a:r>
          </a:p>
          <a:p>
            <a:endParaRPr lang="en-US" dirty="0" smtClean="0"/>
          </a:p>
          <a:p>
            <a:r>
              <a:rPr lang="en-US" dirty="0" smtClean="0"/>
              <a:t>Cars having REAR engine location are having high prices.</a:t>
            </a:r>
          </a:p>
          <a:p>
            <a:endParaRPr lang="en-US" dirty="0"/>
          </a:p>
          <a:p>
            <a:r>
              <a:rPr lang="en-US" dirty="0" smtClean="0"/>
              <a:t>Car named </a:t>
            </a:r>
            <a:r>
              <a:rPr lang="en-US" dirty="0"/>
              <a:t>A</a:t>
            </a:r>
            <a:r>
              <a:rPr lang="en-US" dirty="0" smtClean="0"/>
              <a:t>lfa-</a:t>
            </a:r>
            <a:r>
              <a:rPr lang="en-US" dirty="0" err="1" smtClean="0"/>
              <a:t>romero</a:t>
            </a:r>
            <a:r>
              <a:rPr lang="en-US" dirty="0" smtClean="0"/>
              <a:t>-</a:t>
            </a:r>
            <a:r>
              <a:rPr lang="en-US" dirty="0" err="1" smtClean="0"/>
              <a:t>giulia</a:t>
            </a:r>
            <a:r>
              <a:rPr lang="en-US" dirty="0" smtClean="0"/>
              <a:t> is having high price.</a:t>
            </a:r>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962400"/>
            <a:ext cx="6172200" cy="2443163"/>
          </a:xfrm>
          <a:prstGeom prst="rect">
            <a:avLst/>
          </a:prstGeom>
        </p:spPr>
      </p:pic>
    </p:spTree>
    <p:extLst>
      <p:ext uri="{BB962C8B-B14F-4D97-AF65-F5344CB8AC3E}">
        <p14:creationId xmlns:p14="http://schemas.microsoft.com/office/powerpoint/2010/main" val="1526078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315200" cy="1154097"/>
          </a:xfrm>
        </p:spPr>
        <p:txBody>
          <a:bodyPr/>
          <a:lstStyle/>
          <a:p>
            <a:r>
              <a:rPr lang="en-US" dirty="0" smtClean="0"/>
              <a:t>CAR WITH HIGHEST VALUE</a:t>
            </a:r>
            <a:endParaRPr lang="en-US" dirty="0"/>
          </a:p>
        </p:txBody>
      </p:sp>
      <p:pic>
        <p:nvPicPr>
          <p:cNvPr id="8" name="Content Placeholder 7" descr="car pricing linear regression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10583" t="27820" r="42834" b="21281"/>
          <a:stretch/>
        </p:blipFill>
        <p:spPr>
          <a:xfrm>
            <a:off x="228600" y="990600"/>
            <a:ext cx="8382000" cy="6019800"/>
          </a:xfrm>
        </p:spPr>
      </p:pic>
    </p:spTree>
    <p:extLst>
      <p:ext uri="{BB962C8B-B14F-4D97-AF65-F5344CB8AC3E}">
        <p14:creationId xmlns:p14="http://schemas.microsoft.com/office/powerpoint/2010/main" val="332879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4525963"/>
          </a:xfrm>
        </p:spPr>
        <p:txBody>
          <a:bodyPr/>
          <a:lstStyle/>
          <a:p>
            <a:pPr marL="0" indent="0">
              <a:buNone/>
            </a:pPr>
            <a:r>
              <a:rPr lang="en-US" dirty="0" smtClean="0"/>
              <a:t>OBJECTIVE </a:t>
            </a:r>
          </a:p>
          <a:p>
            <a:r>
              <a:rPr lang="en-US" sz="2400" dirty="0" smtClean="0"/>
              <a:t>The aim is to identify the factors which have the most probability for an employee to </a:t>
            </a:r>
            <a:r>
              <a:rPr lang="en-US" sz="2400" dirty="0" smtClean="0"/>
              <a:t>attrition</a:t>
            </a:r>
          </a:p>
          <a:p>
            <a:endParaRPr lang="en-US" sz="2400" dirty="0"/>
          </a:p>
          <a:p>
            <a:r>
              <a:rPr lang="en-US" sz="2400" dirty="0" smtClean="0"/>
              <a:t>To build the best model for the predictions using different technique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77836"/>
            <a:ext cx="4576763" cy="36623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5" y="2895600"/>
            <a:ext cx="4238625" cy="3544598"/>
          </a:xfrm>
          <a:prstGeom prst="rect">
            <a:avLst/>
          </a:prstGeom>
        </p:spPr>
      </p:pic>
    </p:spTree>
    <p:extLst>
      <p:ext uri="{BB962C8B-B14F-4D97-AF65-F5344CB8AC3E}">
        <p14:creationId xmlns:p14="http://schemas.microsoft.com/office/powerpoint/2010/main" val="1231694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315200" cy="1154097"/>
          </a:xfrm>
        </p:spPr>
        <p:txBody>
          <a:bodyPr>
            <a:normAutofit fontScale="90000"/>
          </a:bodyPr>
          <a:lstStyle/>
          <a:p>
            <a:r>
              <a:rPr lang="en-US" dirty="0" smtClean="0"/>
              <a:t>ENGINE LOCATION VS PRICE</a:t>
            </a:r>
            <a:endParaRPr lang="en-US" dirty="0"/>
          </a:p>
        </p:txBody>
      </p:sp>
      <p:pic>
        <p:nvPicPr>
          <p:cNvPr id="4" name="Content Placeholder 3" descr="car pricing linear regression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12059" t="32127" r="26393" b="10708"/>
          <a:stretch/>
        </p:blipFill>
        <p:spPr>
          <a:xfrm>
            <a:off x="304800" y="1447800"/>
            <a:ext cx="7772400" cy="5410200"/>
          </a:xfrm>
        </p:spPr>
      </p:pic>
    </p:spTree>
    <p:extLst>
      <p:ext uri="{BB962C8B-B14F-4D97-AF65-F5344CB8AC3E}">
        <p14:creationId xmlns:p14="http://schemas.microsoft.com/office/powerpoint/2010/main" val="4031695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315200" cy="1154097"/>
          </a:xfrm>
        </p:spPr>
        <p:txBody>
          <a:bodyPr/>
          <a:lstStyle/>
          <a:p>
            <a:r>
              <a:rPr lang="en-US" dirty="0" smtClean="0"/>
              <a:t>CARBODY VS PRICE</a:t>
            </a:r>
            <a:endParaRPr lang="en-US" dirty="0"/>
          </a:p>
        </p:txBody>
      </p:sp>
      <p:pic>
        <p:nvPicPr>
          <p:cNvPr id="4" name="Content Placeholder 3" descr="car pricing linear regression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11005" t="24687" r="30186" b="15016"/>
          <a:stretch/>
        </p:blipFill>
        <p:spPr>
          <a:xfrm>
            <a:off x="0" y="1766455"/>
            <a:ext cx="9224292" cy="5091545"/>
          </a:xfrm>
        </p:spPr>
      </p:pic>
    </p:spTree>
    <p:extLst>
      <p:ext uri="{BB962C8B-B14F-4D97-AF65-F5344CB8AC3E}">
        <p14:creationId xmlns:p14="http://schemas.microsoft.com/office/powerpoint/2010/main" val="2242766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315200" cy="1154097"/>
          </a:xfrm>
        </p:spPr>
        <p:txBody>
          <a:bodyPr>
            <a:normAutofit fontScale="90000"/>
          </a:bodyPr>
          <a:lstStyle/>
          <a:p>
            <a:r>
              <a:rPr lang="en-US" dirty="0" smtClean="0"/>
              <a:t>HEAT MAP TO SEE CORELATION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1676400"/>
            <a:ext cx="6857999" cy="5079189"/>
          </a:xfrm>
        </p:spPr>
      </p:pic>
    </p:spTree>
    <p:extLst>
      <p:ext uri="{BB962C8B-B14F-4D97-AF65-F5344CB8AC3E}">
        <p14:creationId xmlns:p14="http://schemas.microsoft.com/office/powerpoint/2010/main" val="1806085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19200"/>
            <a:ext cx="7315200" cy="2798685"/>
          </a:xfrm>
        </p:spPr>
        <p:txBody>
          <a:bodyPr/>
          <a:lstStyle/>
          <a:p>
            <a:pPr algn="ctr"/>
            <a:r>
              <a:rPr lang="en-US" dirty="0" smtClean="0"/>
              <a:t>THANKYOU</a:t>
            </a:r>
            <a:endParaRPr lang="en-US" dirty="0"/>
          </a:p>
        </p:txBody>
      </p:sp>
    </p:spTree>
    <p:extLst>
      <p:ext uri="{BB962C8B-B14F-4D97-AF65-F5344CB8AC3E}">
        <p14:creationId xmlns:p14="http://schemas.microsoft.com/office/powerpoint/2010/main" val="25561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Bauhaus 93" pitchFamily="82" charset="0"/>
              </a:rPr>
              <a:t>Seven Steps</a:t>
            </a:r>
            <a:endParaRPr lang="en-US" dirty="0">
              <a:latin typeface="Bauhaus 93"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1" y="1304620"/>
            <a:ext cx="6477000" cy="4832838"/>
          </a:xfrm>
        </p:spPr>
      </p:pic>
    </p:spTree>
    <p:extLst>
      <p:ext uri="{BB962C8B-B14F-4D97-AF65-F5344CB8AC3E}">
        <p14:creationId xmlns:p14="http://schemas.microsoft.com/office/powerpoint/2010/main" val="2478614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315200" cy="1154097"/>
          </a:xfrm>
        </p:spPr>
        <p:txBody>
          <a:bodyPr/>
          <a:lstStyle/>
          <a:p>
            <a:r>
              <a:rPr lang="en-US" dirty="0" smtClean="0"/>
              <a:t>DATA UNDERSTANDING</a:t>
            </a:r>
            <a:endParaRPr lang="en-US" dirty="0"/>
          </a:p>
        </p:txBody>
      </p:sp>
      <p:sp>
        <p:nvSpPr>
          <p:cNvPr id="3" name="Content Placeholder 2"/>
          <p:cNvSpPr>
            <a:spLocks noGrp="1"/>
          </p:cNvSpPr>
          <p:nvPr>
            <p:ph idx="1"/>
          </p:nvPr>
        </p:nvSpPr>
        <p:spPr>
          <a:xfrm>
            <a:off x="228600" y="1371600"/>
            <a:ext cx="7315200" cy="5257800"/>
          </a:xfrm>
        </p:spPr>
        <p:txBody>
          <a:bodyPr>
            <a:normAutofit/>
          </a:bodyPr>
          <a:lstStyle/>
          <a:p>
            <a:r>
              <a:rPr lang="en-US" sz="2000" dirty="0" smtClean="0"/>
              <a:t>INDEPENDENT VARIABLES</a:t>
            </a:r>
          </a:p>
          <a:p>
            <a:r>
              <a:rPr lang="en-US" sz="1600" dirty="0" smtClean="0"/>
              <a:t>Satisfaction level</a:t>
            </a:r>
          </a:p>
          <a:p>
            <a:r>
              <a:rPr lang="en-US" sz="1600" dirty="0" smtClean="0"/>
              <a:t>Average working hours</a:t>
            </a:r>
          </a:p>
          <a:p>
            <a:r>
              <a:rPr lang="en-US" sz="1600" dirty="0" smtClean="0"/>
              <a:t>Number of projects</a:t>
            </a:r>
          </a:p>
          <a:p>
            <a:r>
              <a:rPr lang="en-US" sz="1600" dirty="0" smtClean="0"/>
              <a:t>Promotion</a:t>
            </a:r>
          </a:p>
          <a:p>
            <a:r>
              <a:rPr lang="en-US" sz="1600" dirty="0" smtClean="0"/>
              <a:t>Departments</a:t>
            </a:r>
          </a:p>
          <a:p>
            <a:r>
              <a:rPr lang="en-US" sz="1600" dirty="0" smtClean="0"/>
              <a:t>Salary</a:t>
            </a:r>
          </a:p>
          <a:p>
            <a:endParaRPr lang="en-US" sz="2000" dirty="0" smtClean="0"/>
          </a:p>
          <a:p>
            <a:r>
              <a:rPr lang="en-US" sz="2000" dirty="0" smtClean="0"/>
              <a:t>DEPENDENT VARIABLE</a:t>
            </a:r>
          </a:p>
          <a:p>
            <a:r>
              <a:rPr lang="en-US" sz="1600" dirty="0" smtClean="0"/>
              <a:t>People Left</a:t>
            </a:r>
          </a:p>
          <a:p>
            <a:endParaRPr lang="en-US" sz="1600" dirty="0"/>
          </a:p>
          <a:p>
            <a:r>
              <a:rPr lang="en-US" dirty="0" smtClean="0"/>
              <a:t>TEST SIZE</a:t>
            </a:r>
          </a:p>
          <a:p>
            <a:r>
              <a:rPr lang="en-US" sz="1600" dirty="0" smtClean="0"/>
              <a:t>25%</a:t>
            </a:r>
          </a:p>
          <a:p>
            <a:endParaRPr lang="en-US" sz="1600" dirty="0"/>
          </a:p>
          <a:p>
            <a:r>
              <a:rPr lang="en-US" dirty="0" smtClean="0"/>
              <a:t>TRAIN SIZE</a:t>
            </a:r>
          </a:p>
          <a:p>
            <a:r>
              <a:rPr lang="en-US" sz="1600" dirty="0" smtClean="0"/>
              <a:t>75%</a:t>
            </a:r>
          </a:p>
          <a:p>
            <a:endParaRPr lang="en-US" sz="2000" dirty="0" smtClean="0"/>
          </a:p>
          <a:p>
            <a:endParaRPr lang="en-US" sz="2000" dirty="0" smtClean="0"/>
          </a:p>
          <a:p>
            <a:endParaRPr lang="en-US" sz="2000" dirty="0"/>
          </a:p>
          <a:p>
            <a:pPr marL="0" indent="0">
              <a:buNone/>
            </a:pP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600200"/>
            <a:ext cx="4841421" cy="3810000"/>
          </a:xfrm>
          <a:prstGeom prst="rect">
            <a:avLst/>
          </a:prstGeom>
        </p:spPr>
      </p:pic>
    </p:spTree>
    <p:extLst>
      <p:ext uri="{BB962C8B-B14F-4D97-AF65-F5344CB8AC3E}">
        <p14:creationId xmlns:p14="http://schemas.microsoft.com/office/powerpoint/2010/main" val="111671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54097"/>
          </a:xfrm>
        </p:spPr>
        <p:txBody>
          <a:bodyPr>
            <a:normAutofit fontScale="90000"/>
          </a:bodyPr>
          <a:lstStyle/>
          <a:p>
            <a:r>
              <a:rPr lang="en-US" dirty="0" smtClean="0"/>
              <a:t>EXPLORATORY DATA  ANALYSIS</a:t>
            </a:r>
            <a:endParaRPr lang="en-US" dirty="0"/>
          </a:p>
        </p:txBody>
      </p:sp>
      <p:sp>
        <p:nvSpPr>
          <p:cNvPr id="3" name="Content Placeholder 2"/>
          <p:cNvSpPr>
            <a:spLocks noGrp="1"/>
          </p:cNvSpPr>
          <p:nvPr>
            <p:ph idx="1"/>
          </p:nvPr>
        </p:nvSpPr>
        <p:spPr>
          <a:xfrm>
            <a:off x="381000" y="1676400"/>
            <a:ext cx="7848600" cy="4632961"/>
          </a:xfrm>
        </p:spPr>
        <p:txBody>
          <a:bodyPr/>
          <a:lstStyle/>
          <a:p>
            <a:r>
              <a:rPr lang="en-US" dirty="0" smtClean="0"/>
              <a:t>People with high salary are most satisfied.</a:t>
            </a:r>
          </a:p>
          <a:p>
            <a:endParaRPr lang="en-US" dirty="0"/>
          </a:p>
          <a:p>
            <a:r>
              <a:rPr lang="en-US" dirty="0" smtClean="0"/>
              <a:t>People from sales background leaves the job most.</a:t>
            </a:r>
          </a:p>
          <a:p>
            <a:endParaRPr lang="en-US" dirty="0"/>
          </a:p>
          <a:p>
            <a:r>
              <a:rPr lang="en-US" dirty="0" smtClean="0"/>
              <a:t>There is negative correlation between promotion and the target column.</a:t>
            </a:r>
          </a:p>
          <a:p>
            <a:endParaRPr lang="en-US" dirty="0"/>
          </a:p>
          <a:p>
            <a:r>
              <a:rPr lang="en-US" dirty="0" smtClean="0"/>
              <a:t>Average monthly hours of different departments are almost same.</a:t>
            </a:r>
            <a:endParaRPr lang="en-US" dirty="0"/>
          </a:p>
        </p:txBody>
      </p:sp>
    </p:spTree>
    <p:extLst>
      <p:ext uri="{BB962C8B-B14F-4D97-AF65-F5344CB8AC3E}">
        <p14:creationId xmlns:p14="http://schemas.microsoft.com/office/powerpoint/2010/main" val="238209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hr analytics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9513" t="20807" r="44455" b="10788"/>
          <a:stretch/>
        </p:blipFill>
        <p:spPr>
          <a:xfrm>
            <a:off x="457200" y="152400"/>
            <a:ext cx="8122227" cy="6497782"/>
          </a:xfrm>
        </p:spPr>
      </p:pic>
    </p:spTree>
    <p:extLst>
      <p:ext uri="{BB962C8B-B14F-4D97-AF65-F5344CB8AC3E}">
        <p14:creationId xmlns:p14="http://schemas.microsoft.com/office/powerpoint/2010/main" val="3893799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709"/>
            <a:ext cx="8229600" cy="1143000"/>
          </a:xfrm>
        </p:spPr>
        <p:txBody>
          <a:bodyPr/>
          <a:lstStyle/>
          <a:p>
            <a:r>
              <a:rPr lang="en-US" dirty="0" smtClean="0"/>
              <a:t>ANALYSIS </a:t>
            </a:r>
            <a:endParaRPr lang="en-US" dirty="0"/>
          </a:p>
        </p:txBody>
      </p:sp>
      <p:pic>
        <p:nvPicPr>
          <p:cNvPr id="4" name="Content Placeholder 3" descr="hr analytics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12795" t="12525" r="8754" b="19616"/>
          <a:stretch/>
        </p:blipFill>
        <p:spPr>
          <a:xfrm>
            <a:off x="152400" y="1295400"/>
            <a:ext cx="8721436" cy="5486400"/>
          </a:xfrm>
        </p:spPr>
      </p:pic>
    </p:spTree>
    <p:extLst>
      <p:ext uri="{BB962C8B-B14F-4D97-AF65-F5344CB8AC3E}">
        <p14:creationId xmlns:p14="http://schemas.microsoft.com/office/powerpoint/2010/main" val="251742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315200" cy="1154097"/>
          </a:xfrm>
        </p:spPr>
        <p:txBody>
          <a:bodyPr/>
          <a:lstStyle/>
          <a:p>
            <a:r>
              <a:rPr lang="en-US" dirty="0" smtClean="0"/>
              <a:t>HEAT MAP</a:t>
            </a:r>
            <a:endParaRPr lang="en-US" dirty="0"/>
          </a:p>
        </p:txBody>
      </p:sp>
      <p:pic>
        <p:nvPicPr>
          <p:cNvPr id="4" name="Content Placeholder 3" descr="hr analytics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13805" t="16590" r="21212"/>
          <a:stretch/>
        </p:blipFill>
        <p:spPr>
          <a:xfrm>
            <a:off x="762000" y="1447800"/>
            <a:ext cx="7243794" cy="5005510"/>
          </a:xfrm>
        </p:spPr>
      </p:pic>
    </p:spTree>
    <p:extLst>
      <p:ext uri="{BB962C8B-B14F-4D97-AF65-F5344CB8AC3E}">
        <p14:creationId xmlns:p14="http://schemas.microsoft.com/office/powerpoint/2010/main" val="610009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315200" cy="1154097"/>
          </a:xfrm>
        </p:spPr>
        <p:txBody>
          <a:bodyPr>
            <a:normAutofit fontScale="90000"/>
          </a:bodyPr>
          <a:lstStyle/>
          <a:p>
            <a:r>
              <a:rPr lang="en-US" dirty="0" smtClean="0"/>
              <a:t>PEOPLE LEAVING THE COMPANY</a:t>
            </a:r>
            <a:endParaRPr lang="en-US" dirty="0"/>
          </a:p>
        </p:txBody>
      </p:sp>
      <p:pic>
        <p:nvPicPr>
          <p:cNvPr id="4" name="Content Placeholder 3" descr="SAT - Paint"/>
          <p:cNvPicPr>
            <a:picLocks noGrp="1" noChangeAspect="1"/>
          </p:cNvPicPr>
          <p:nvPr>
            <p:ph idx="1"/>
          </p:nvPr>
        </p:nvPicPr>
        <p:blipFill rotWithShape="1">
          <a:blip r:embed="rId2">
            <a:extLst>
              <a:ext uri="{28A0092B-C50C-407E-A947-70E740481C1C}">
                <a14:useLocalDpi xmlns:a14="http://schemas.microsoft.com/office/drawing/2010/main" val="0"/>
              </a:ext>
            </a:extLst>
          </a:blip>
          <a:srcRect l="14815" t="62560" r="57912" b="6168"/>
          <a:stretch/>
        </p:blipFill>
        <p:spPr>
          <a:xfrm>
            <a:off x="609600" y="1524000"/>
            <a:ext cx="7159748" cy="4419600"/>
          </a:xfrm>
        </p:spPr>
      </p:pic>
    </p:spTree>
    <p:extLst>
      <p:ext uri="{BB962C8B-B14F-4D97-AF65-F5344CB8AC3E}">
        <p14:creationId xmlns:p14="http://schemas.microsoft.com/office/powerpoint/2010/main" val="1164070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200</TotalTime>
  <Words>351</Words>
  <Application>Microsoft Office PowerPoint</Application>
  <PresentationFormat>On-screen Show (4:3)</PresentationFormat>
  <Paragraphs>88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Perspective</vt:lpstr>
      <vt:lpstr>HR ANALYTICS </vt:lpstr>
      <vt:lpstr>PowerPoint Presentation</vt:lpstr>
      <vt:lpstr>Seven Steps</vt:lpstr>
      <vt:lpstr>DATA UNDERSTANDING</vt:lpstr>
      <vt:lpstr>EXPLORATORY DATA  ANALYSIS</vt:lpstr>
      <vt:lpstr>PowerPoint Presentation</vt:lpstr>
      <vt:lpstr>ANALYSIS </vt:lpstr>
      <vt:lpstr>HEAT MAP</vt:lpstr>
      <vt:lpstr>PEOPLE LEAVING THE COMPANY</vt:lpstr>
      <vt:lpstr>APPLYING MODEL-RANDOM FOREST CLASSIFIER</vt:lpstr>
      <vt:lpstr>PARAMETERS</vt:lpstr>
      <vt:lpstr>Confusion Matrix</vt:lpstr>
      <vt:lpstr>Accuracy Score</vt:lpstr>
      <vt:lpstr>SUGGESTION </vt:lpstr>
      <vt:lpstr>CAR PRICING</vt:lpstr>
      <vt:lpstr>OBJECTIVE</vt:lpstr>
      <vt:lpstr>DATA UNDERSTANDING</vt:lpstr>
      <vt:lpstr>EXPLORATORY DATA  ANALYSIS </vt:lpstr>
      <vt:lpstr>CAR WITH HIGHEST VALUE</vt:lpstr>
      <vt:lpstr>ENGINE LOCATION VS PRICE</vt:lpstr>
      <vt:lpstr>CARBODY VS PRICE</vt:lpstr>
      <vt:lpstr>HEAT MAP TO SEE CORELATION</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dc:creator>aa</dc:creator>
  <cp:lastModifiedBy>aa</cp:lastModifiedBy>
  <cp:revision>19</cp:revision>
  <dcterms:created xsi:type="dcterms:W3CDTF">2019-07-26T07:14:33Z</dcterms:created>
  <dcterms:modified xsi:type="dcterms:W3CDTF">2019-07-27T05:15:20Z</dcterms:modified>
</cp:coreProperties>
</file>