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5168" y="1622728"/>
            <a:ext cx="2562062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2376231"/>
            <a:ext cx="5969000" cy="271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546" y="2367169"/>
            <a:ext cx="4284345" cy="3840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b="1">
                <a:latin typeface="Times New Roman"/>
                <a:cs typeface="Times New Roman"/>
              </a:rPr>
              <a:t>INTERNSHIP</a:t>
            </a:r>
            <a:r>
              <a:rPr dirty="0" sz="2100" spc="-40" b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TRAINING</a:t>
            </a:r>
            <a:r>
              <a:rPr dirty="0" sz="2100" spc="-40" b="1">
                <a:latin typeface="Times New Roman"/>
                <a:cs typeface="Times New Roman"/>
              </a:rPr>
              <a:t> </a:t>
            </a:r>
            <a:r>
              <a:rPr dirty="0" sz="2100" spc="-15" b="1">
                <a:latin typeface="Times New Roman"/>
                <a:cs typeface="Times New Roman"/>
              </a:rPr>
              <a:t>REPORT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850389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626745">
              <a:lnSpc>
                <a:spcPct val="100000"/>
              </a:lnSpc>
            </a:pPr>
            <a:r>
              <a:rPr dirty="0" u="heavy" sz="25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Skin</a:t>
            </a:r>
            <a:r>
              <a:rPr dirty="0" u="heavy" sz="25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Disease</a:t>
            </a:r>
            <a:r>
              <a:rPr dirty="0" u="heavy" sz="25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Detection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Times New Roman"/>
              <a:cs typeface="Times New Roman"/>
            </a:endParaRPr>
          </a:p>
          <a:p>
            <a:pPr algn="ctr" marL="87630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Submitted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By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62865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Shivam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Garg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(STB02001)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825" y="6764242"/>
            <a:ext cx="5351780" cy="1405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Submitted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Partial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Fulfillment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Requirement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Award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R="381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Times New Roman"/>
                <a:cs typeface="Times New Roman"/>
              </a:rPr>
              <a:t>Intern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Artificial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Intelligence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/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Machine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L="3873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Under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Guidance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8414638"/>
            <a:ext cx="1601470" cy="65722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13664" marR="5080" indent="-101600">
              <a:lnSpc>
                <a:spcPct val="119500"/>
              </a:lnSpc>
              <a:spcBef>
                <a:spcPts val="150"/>
              </a:spcBef>
            </a:pPr>
            <a:r>
              <a:rPr dirty="0" sz="1800" b="1">
                <a:latin typeface="Times New Roman"/>
                <a:cs typeface="Times New Roman"/>
              </a:rPr>
              <a:t>Ms.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Divija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Ameta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(Project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Guide)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1177" y="8441669"/>
            <a:ext cx="2761615" cy="630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6625" marR="5080" indent="-924560">
              <a:lnSpc>
                <a:spcPct val="124000"/>
              </a:lnSpc>
              <a:spcBef>
                <a:spcPts val="100"/>
              </a:spcBef>
            </a:pPr>
            <a:r>
              <a:rPr dirty="0" sz="1600" spc="-50" b="1">
                <a:latin typeface="Times New Roman"/>
                <a:cs typeface="Times New Roman"/>
              </a:rPr>
              <a:t>Mr.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Joseph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Antony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Kattukaran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(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Director)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710" y="1118187"/>
            <a:ext cx="4842347" cy="11715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3330"/>
            <a:ext cx="5043170" cy="808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59280">
              <a:lnSpc>
                <a:spcPct val="1102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plt.plot(history.history['accuracy'])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plt.plot(history.history['val_accuracy']) </a:t>
            </a:r>
            <a:r>
              <a:rPr dirty="0" sz="1600" spc="-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plt.title('model accuracy')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plt.ylabel('accuracy')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plt.xlabel('epoch')</a:t>
            </a:r>
            <a:endParaRPr sz="1600">
              <a:latin typeface="Times New Roman"/>
              <a:cs typeface="Times New Roman"/>
            </a:endParaRPr>
          </a:p>
          <a:p>
            <a:pPr marL="12700" marR="175450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plt.legend(['train',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'val'],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loc='upper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left')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plt.show()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2265045">
              <a:lnSpc>
                <a:spcPct val="110200"/>
              </a:lnSpc>
            </a:pPr>
            <a:r>
              <a:rPr dirty="0" sz="1600" spc="-5">
                <a:latin typeface="Times New Roman"/>
                <a:cs typeface="Times New Roman"/>
              </a:rPr>
              <a:t>plt.plot(history.history['loss']) </a:t>
            </a:r>
            <a:r>
              <a:rPr dirty="0" sz="1600">
                <a:latin typeface="Times New Roman"/>
                <a:cs typeface="Times New Roman"/>
              </a:rPr>
              <a:t> plt.plot(histor</a:t>
            </a:r>
            <a:r>
              <a:rPr dirty="0" sz="1600" spc="-105">
                <a:latin typeface="Times New Roman"/>
                <a:cs typeface="Times New Roman"/>
              </a:rPr>
              <a:t>y</a:t>
            </a:r>
            <a:r>
              <a:rPr dirty="0" sz="1600">
                <a:latin typeface="Times New Roman"/>
                <a:cs typeface="Times New Roman"/>
              </a:rPr>
              <a:t>.history['val_loss'])  plt.title('model loss')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plt.ylabel('loss')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plt.xlabel('epoch')</a:t>
            </a:r>
            <a:endParaRPr sz="1600">
              <a:latin typeface="Times New Roman"/>
              <a:cs typeface="Times New Roman"/>
            </a:endParaRPr>
          </a:p>
          <a:p>
            <a:pPr marL="12700" marR="175450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plt.legend(['train',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'val'],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loc='upper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left')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plt.show()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model.load_weights('best_model.h5')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loss,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model.evaluate(X_test,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Y_test,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verbose=2)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google.colab.patches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cv2_imshow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srcdir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'/content/drive/MyDrive/HAM10000_images_part_1' </a:t>
            </a:r>
            <a:r>
              <a:rPr dirty="0" sz="1600" spc="-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count=0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temp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os.listdir(srcdir):</a:t>
            </a:r>
            <a:endParaRPr sz="1600">
              <a:latin typeface="Times New Roman"/>
              <a:cs typeface="Times New Roman"/>
            </a:endParaRPr>
          </a:p>
          <a:p>
            <a:pPr marL="215265" marR="119761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img = </a:t>
            </a:r>
            <a:r>
              <a:rPr dirty="0" sz="1600" spc="-5">
                <a:latin typeface="Times New Roman"/>
                <a:cs typeface="Times New Roman"/>
              </a:rPr>
              <a:t>cv2.imread(os.path.join(srcdir, </a:t>
            </a:r>
            <a:r>
              <a:rPr dirty="0" sz="1600">
                <a:latin typeface="Times New Roman"/>
                <a:cs typeface="Times New Roman"/>
              </a:rPr>
              <a:t>temp)) </a:t>
            </a:r>
            <a:r>
              <a:rPr dirty="0" sz="1600" spc="-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cv2.imwrite(temp,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img)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cv2_imshow(img)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img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cv2.resize(img,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(28,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28))</a:t>
            </a:r>
            <a:endParaRPr sz="1600">
              <a:latin typeface="Times New Roman"/>
              <a:cs typeface="Times New Roman"/>
            </a:endParaRPr>
          </a:p>
          <a:p>
            <a:pPr marL="215265" marR="85661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result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model.predict(img.reshape(1,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28,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28,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3))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max_prob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max(result[0])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class_ind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list(result[0]).index(max_prob)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3330"/>
            <a:ext cx="5902325" cy="808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marR="3070225">
              <a:lnSpc>
                <a:spcPct val="1102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class_name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classes[class_ind]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print(class_name)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count+=1</a:t>
            </a:r>
            <a:endParaRPr sz="1600">
              <a:latin typeface="Times New Roman"/>
              <a:cs typeface="Times New Roman"/>
            </a:endParaRPr>
          </a:p>
          <a:p>
            <a:pPr marL="418465" indent="-2032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count&gt;10:</a:t>
            </a:r>
            <a:endParaRPr sz="16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Break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425069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import base64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numpy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np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cv2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tensorflow.keras.models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Sequential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tensorflow.keras.layers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Conv2D,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Flatten,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Dense,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MaxPool2D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def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stringToRGB(base64_string):</a:t>
            </a:r>
            <a:endParaRPr sz="1600">
              <a:latin typeface="Times New Roman"/>
              <a:cs typeface="Times New Roman"/>
            </a:endParaRPr>
          </a:p>
          <a:p>
            <a:pPr marL="215265" marR="1650364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imgdata = base64.b64decode(str(base64_string))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im_arr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np.frombuffer(imgdata,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dtype=np.uint8)</a:t>
            </a:r>
            <a:endParaRPr sz="1600">
              <a:latin typeface="Times New Roman"/>
              <a:cs typeface="Times New Roman"/>
            </a:endParaRPr>
          </a:p>
          <a:p>
            <a:pPr marL="215265" marR="79692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img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cv2.imdecode(im_arr,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flags=cv2.IMREAD_COLOR)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def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get_model():</a:t>
            </a:r>
            <a:endParaRPr sz="1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model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Sequential()</a:t>
            </a:r>
            <a:endParaRPr sz="1600">
              <a:latin typeface="Times New Roman"/>
              <a:cs typeface="Times New Roman"/>
            </a:endParaRPr>
          </a:p>
          <a:p>
            <a:pPr marL="12700" marR="71755" indent="10096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model.add(Conv2D(16,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kernel_size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(3,3),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input_shape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(28,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28,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3),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'relu',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padding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'same'))</a:t>
            </a:r>
            <a:endParaRPr sz="1600">
              <a:latin typeface="Times New Roman"/>
              <a:cs typeface="Times New Roman"/>
            </a:endParaRPr>
          </a:p>
          <a:p>
            <a:pPr marL="113664" marR="62547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model.add(Conv2D(32,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kernel_size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(3,3),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'relu'))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model.add(MaxPool2D(pool_size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(2,2)))</a:t>
            </a:r>
            <a:endParaRPr sz="1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model.add(Conv2D(32,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kernel_size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(3,3),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'relu',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padding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'same'))</a:t>
            </a:r>
            <a:endParaRPr sz="1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model.add(Conv2D(64,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kernel_size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(3,3),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'relu'))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3330"/>
            <a:ext cx="5862320" cy="486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776605">
              <a:lnSpc>
                <a:spcPct val="1102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model.add(MaxPool2D(pool_size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(2,2),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padding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'same'))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model.add(Flatten())</a:t>
            </a:r>
            <a:endParaRPr sz="1600">
              <a:latin typeface="Times New Roman"/>
              <a:cs typeface="Times New Roman"/>
            </a:endParaRPr>
          </a:p>
          <a:p>
            <a:pPr marL="113664" marR="226250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model.add(Dense(64, activation='relu'))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model.add(Dense(32, activation='relu'))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model.add(Dense(7,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activation='softmax'))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twilio.rest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Client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custom.credentials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token,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account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469265" marR="833755" indent="-45720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def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whatsapp_message(token,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account,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to_number,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message):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client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Client(account,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token)</a:t>
            </a:r>
            <a:endParaRPr sz="1600">
              <a:latin typeface="Times New Roman"/>
              <a:cs typeface="Times New Roman"/>
            </a:endParaRPr>
          </a:p>
          <a:p>
            <a:pPr marL="469265" marR="192151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from_number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'whatsapp:+14155238886'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to_number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'whatsapp:'+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to_number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client.messages.create(body=message,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from_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from_number,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to=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to_number)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3330"/>
            <a:ext cx="4582160" cy="808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48814">
              <a:lnSpc>
                <a:spcPct val="1102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flask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Flask,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request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socket</a:t>
            </a:r>
            <a:endParaRPr sz="1600">
              <a:latin typeface="Times New Roman"/>
              <a:cs typeface="Times New Roman"/>
            </a:endParaRPr>
          </a:p>
          <a:p>
            <a:pPr marL="12700" marR="293052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numpy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np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io</a:t>
            </a:r>
            <a:endParaRPr sz="1600">
              <a:latin typeface="Times New Roman"/>
              <a:cs typeface="Times New Roman"/>
            </a:endParaRPr>
          </a:p>
          <a:p>
            <a:pPr marL="12700" marR="340487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import cv2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 json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base64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#custom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custom.credentials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token,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account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custom.essentials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stringToRGB,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get_model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custom.whatsapp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whatsapp_message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'''Get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host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IP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address'''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hostname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socket.gethostname()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25">
                <a:latin typeface="Times New Roman"/>
                <a:cs typeface="Times New Roman"/>
              </a:rPr>
              <a:t>IPAddr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socket.gethostbyname(hostname)</a:t>
            </a:r>
            <a:endParaRPr sz="1600">
              <a:latin typeface="Times New Roman"/>
              <a:cs typeface="Times New Roman"/>
            </a:endParaRPr>
          </a:p>
          <a:p>
            <a:pPr marL="12700" marR="2630170">
              <a:lnSpc>
                <a:spcPct val="220400"/>
              </a:lnSpc>
              <a:tabLst>
                <a:tab pos="1233170" algn="l"/>
                <a:tab pos="1875789" algn="l"/>
              </a:tabLst>
            </a:pPr>
            <a:r>
              <a:rPr dirty="0" sz="1600">
                <a:latin typeface="Times New Roman"/>
                <a:cs typeface="Times New Roman"/>
              </a:rPr>
              <a:t>app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Flask(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600">
                <a:latin typeface="Times New Roman"/>
                <a:cs typeface="Times New Roman"/>
              </a:rPr>
              <a:t>)  </a:t>
            </a:r>
            <a:r>
              <a:rPr dirty="0" sz="1600">
                <a:latin typeface="Times New Roman"/>
                <a:cs typeface="Times New Roman"/>
              </a:rPr>
              <a:t>#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Simple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http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endpoint</a:t>
            </a:r>
            <a:endParaRPr sz="1600">
              <a:latin typeface="Times New Roman"/>
              <a:cs typeface="Times New Roman"/>
            </a:endParaRPr>
          </a:p>
          <a:p>
            <a:pPr marL="12700" marR="27686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@app.route('/get_name',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['GET',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'POST'])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get_name():</a:t>
            </a:r>
            <a:endParaRPr sz="1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'hello'</a:t>
            </a:r>
            <a:endParaRPr sz="1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#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request.method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==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'POST':</a:t>
            </a:r>
            <a:endParaRPr sz="1600">
              <a:latin typeface="Times New Roman"/>
              <a:cs typeface="Times New Roman"/>
            </a:endParaRPr>
          </a:p>
          <a:p>
            <a:pPr marL="113664" marR="1569720">
              <a:lnSpc>
                <a:spcPct val="110200"/>
              </a:lnSpc>
              <a:tabLst>
                <a:tab pos="367665" algn="l"/>
              </a:tabLst>
            </a:pPr>
            <a:r>
              <a:rPr dirty="0" sz="1600">
                <a:latin typeface="Times New Roman"/>
                <a:cs typeface="Times New Roman"/>
              </a:rPr>
              <a:t>#	name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request.form.get('name')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#	return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'your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'+name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265557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# Simple http endpoint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@app.route('/&lt;string&gt;')  def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hello(string):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8238"/>
            <a:ext cx="5850890" cy="8061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404114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@app.route('/encode')  </a:t>
            </a:r>
            <a:r>
              <a:rPr dirty="0" sz="1600">
                <a:latin typeface="Times New Roman"/>
                <a:cs typeface="Times New Roman"/>
              </a:rPr>
              <a:t>def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encode():</a:t>
            </a:r>
            <a:endParaRPr sz="1600">
              <a:latin typeface="Times New Roman"/>
              <a:cs typeface="Times New Roman"/>
            </a:endParaRPr>
          </a:p>
          <a:p>
            <a:pPr marL="113664" marR="346964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img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'test_images/test.png'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 = cv2.imread(img)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open(img,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'rb')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f:</a:t>
            </a:r>
            <a:endParaRPr sz="1600">
              <a:latin typeface="Times New Roman"/>
              <a:cs typeface="Times New Roman"/>
            </a:endParaRPr>
          </a:p>
          <a:p>
            <a:pPr marL="113664" marR="2042795" indent="10096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im_b64 = base64.b64encode(f.read())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encoded_string = base64.b64encode(image)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im_b64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07823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@app.route('/disease_detect',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methods=["GET",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"POST"])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disease_detect():</a:t>
            </a:r>
            <a:endParaRPr sz="1600">
              <a:latin typeface="Times New Roman"/>
              <a:cs typeface="Times New Roman"/>
            </a:endParaRPr>
          </a:p>
          <a:p>
            <a:pPr marL="113664" marR="326072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input_string = request.data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img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json.loads(input_string)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 marR="248856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#taking input from API request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patient_name = img['patient name']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doctor_name = img['doctor name']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patient_number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img['patient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number']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doctor_number = img['doctor number']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result_img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stringToRGB(img['img'])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 marR="261239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model_name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'Model/best_model.h5'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 = get_model()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model.load_weights(model_name)</a:t>
            </a:r>
            <a:endParaRPr sz="1600">
              <a:latin typeface="Times New Roman"/>
              <a:cs typeface="Times New Roman"/>
            </a:endParaRPr>
          </a:p>
          <a:p>
            <a:pPr marL="12700" marR="5080" indent="10096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classes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{4: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('nv',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melanocytic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nevi'),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6: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('mel',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'melanoma'),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:('bkl',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'benign keratosis-like lesions'), 1:('bcc' , ' basal cell carcinoma'), 5: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('vasc', ' pyogenic granulomas and hemorrhage'), 0: ('akiec', 'Actinic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keratoses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intraepithelial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carcinoma'),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3: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('df',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'dermatofibroma')}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3330"/>
            <a:ext cx="5736590" cy="80867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600">
                <a:latin typeface="Times New Roman"/>
                <a:cs typeface="Times New Roman"/>
              </a:rPr>
              <a:t>img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cv2.resize(result_img,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(28,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28))</a:t>
            </a:r>
            <a:endParaRPr sz="1600">
              <a:latin typeface="Times New Roman"/>
              <a:cs typeface="Times New Roman"/>
            </a:endParaRPr>
          </a:p>
          <a:p>
            <a:pPr marL="113664" marR="165163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result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model.predict(img.reshape(1,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28,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28,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3))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result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result[0]</a:t>
            </a:r>
            <a:endParaRPr sz="1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max_prob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max(result)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max_prob&gt;0.80:</a:t>
            </a:r>
            <a:endParaRPr sz="1600">
              <a:latin typeface="Times New Roman"/>
              <a:cs typeface="Times New Roman"/>
            </a:endParaRPr>
          </a:p>
          <a:p>
            <a:pPr marL="215265" marR="224409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class_ind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list(result).index(max_prob)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class_name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classes[class_ind]</a:t>
            </a:r>
            <a:endParaRPr sz="1600">
              <a:latin typeface="Times New Roman"/>
              <a:cs typeface="Times New Roman"/>
            </a:endParaRPr>
          </a:p>
          <a:p>
            <a:pPr marL="113664" marR="3023235" indent="10096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#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short_name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class_name[0]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full_name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class_name[1]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else:</a:t>
            </a:r>
            <a:endParaRPr sz="1600">
              <a:latin typeface="Times New Roman"/>
              <a:cs typeface="Times New Roman"/>
            </a:endParaRPr>
          </a:p>
          <a:p>
            <a:pPr marL="12700" marR="5080" indent="20256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full_name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'No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Disease'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#if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confidence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less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80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percent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"No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disease"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 marR="4093210" indent="-101600">
              <a:lnSpc>
                <a:spcPct val="1102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#whatsapp message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message = '''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Patient Name: {}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Doctor Name: {}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{}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 marR="159512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'''.format(patient_name,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doctor_name,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full_name)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#send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whatsapp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message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patient</a:t>
            </a:r>
            <a:endParaRPr sz="1600">
              <a:latin typeface="Times New Roman"/>
              <a:cs typeface="Times New Roman"/>
            </a:endParaRPr>
          </a:p>
          <a:p>
            <a:pPr marL="113664" marR="57848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whatsapp_message(token,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account,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patient_number,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message)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#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sleep(5)</a:t>
            </a:r>
            <a:endParaRPr sz="1600">
              <a:latin typeface="Times New Roman"/>
              <a:cs typeface="Times New Roman"/>
            </a:endParaRPr>
          </a:p>
          <a:p>
            <a:pPr marL="113664" marR="61277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whatsapp_message(token,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account,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doctor_number,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message)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'Success'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tabLst>
                <a:tab pos="492125" algn="l"/>
                <a:tab pos="1183640" algn="l"/>
                <a:tab pos="1705610" algn="l"/>
                <a:tab pos="2315210" algn="l"/>
              </a:tabLst>
            </a:pP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==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main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':</a:t>
            </a:r>
            <a:endParaRPr sz="1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#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app.debug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True</a:t>
            </a:r>
            <a:endParaRPr sz="1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app.run(host='0.0.0.0',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port=5000,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debug=True)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326" y="883177"/>
            <a:ext cx="12731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imes New Roman"/>
                <a:cs typeface="Times New Roman"/>
              </a:rPr>
              <a:t>RESU</a:t>
            </a:r>
            <a:r>
              <a:rPr dirty="0" sz="2200" spc="-204" b="1">
                <a:latin typeface="Times New Roman"/>
                <a:cs typeface="Times New Roman"/>
              </a:rPr>
              <a:t>L</a:t>
            </a:r>
            <a:r>
              <a:rPr dirty="0" sz="2200" b="1">
                <a:latin typeface="Times New Roman"/>
                <a:cs typeface="Times New Roman"/>
              </a:rPr>
              <a:t>TS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76015"/>
            <a:ext cx="5943599" cy="17298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205759"/>
            <a:ext cx="5943599" cy="37623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3177"/>
            <a:ext cx="5876290" cy="676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imes New Roman"/>
                <a:cs typeface="Times New Roman"/>
              </a:rPr>
              <a:t>CONCLUSION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Detection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skin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very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important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step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reduce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death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rates,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 transmission and the development of the skin disease. Clinical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procedures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skin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very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expensive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algn="just" marL="12700" marR="8382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time-consuming. Image processing techniques help to build automated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screening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dermatology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initial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stage.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extraction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features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plays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role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helping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classify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skin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FUTURE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SCOPE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44145">
              <a:lnSpc>
                <a:spcPct val="113199"/>
              </a:lnSpc>
            </a:pPr>
            <a:r>
              <a:rPr dirty="0" sz="1600">
                <a:latin typeface="Times New Roman"/>
                <a:cs typeface="Times New Roman"/>
              </a:rPr>
              <a:t>Jason Fried says, “When is your product 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service finished? When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 you put it out on the market? When is it safe to let people have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it? Probably a lot sooner than you are comfortable with. Once your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product does what it needs to do, get it out there [7]. Just because you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still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got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list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things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mean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done.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12700" marR="2984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hold everything else up because of a few leftovers. </a:t>
            </a:r>
            <a:r>
              <a:rPr dirty="0" sz="1600" spc="-55">
                <a:latin typeface="Times New Roman"/>
                <a:cs typeface="Times New Roman"/>
              </a:rPr>
              <a:t>You </a:t>
            </a:r>
            <a:r>
              <a:rPr dirty="0" sz="1600">
                <a:latin typeface="Times New Roman"/>
                <a:cs typeface="Times New Roman"/>
              </a:rPr>
              <a:t>can do them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later.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doing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them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later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mean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them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better, </a:t>
            </a:r>
            <a:r>
              <a:rPr dirty="0" sz="1600">
                <a:latin typeface="Times New Roman"/>
                <a:cs typeface="Times New Roman"/>
              </a:rPr>
              <a:t>too.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[7].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There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 many enhancements and extensions which will be added in the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future, first, the method of detect skin disease must be on the mobile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 developed, then detection the skin lesion in Dermis layer of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skin, finally must detect all the skin disease in the world and degree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3177"/>
            <a:ext cx="5943600" cy="790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8905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Times New Roman"/>
                <a:cs typeface="Times New Roman"/>
              </a:rPr>
              <a:t>References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256540">
              <a:lnSpc>
                <a:spcPct val="110200"/>
              </a:lnSpc>
              <a:buAutoNum type="arabicPlain"/>
              <a:tabLst>
                <a:tab pos="300990" algn="l"/>
              </a:tabLst>
            </a:pPr>
            <a:r>
              <a:rPr dirty="0" sz="1600">
                <a:latin typeface="Times New Roman"/>
                <a:cs typeface="Times New Roman"/>
              </a:rPr>
              <a:t>Arifin, S., Kibria, G., Firoze, A., Amini, A., &amp; </a:t>
            </a:r>
            <a:r>
              <a:rPr dirty="0" sz="1600" spc="-45">
                <a:latin typeface="Times New Roman"/>
                <a:cs typeface="Times New Roman"/>
              </a:rPr>
              <a:t>Yan, </a:t>
            </a:r>
            <a:r>
              <a:rPr dirty="0" sz="1600">
                <a:latin typeface="Times New Roman"/>
                <a:cs typeface="Times New Roman"/>
              </a:rPr>
              <a:t>H. (2012)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“Dermatological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Diagnosis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Color-Skin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Images.”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Xian: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Conference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Machine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Learning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Cybernetics.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lain"/>
            </a:pPr>
            <a:endParaRPr sz="1800">
              <a:latin typeface="Times New Roman"/>
              <a:cs typeface="Times New Roman"/>
            </a:endParaRPr>
          </a:p>
          <a:p>
            <a:pPr marL="12700" marR="67310">
              <a:lnSpc>
                <a:spcPct val="110200"/>
              </a:lnSpc>
              <a:buAutoNum type="arabicPlain"/>
              <a:tabLst>
                <a:tab pos="300990" algn="l"/>
              </a:tabLst>
            </a:pPr>
            <a:r>
              <a:rPr dirty="0" sz="1600" spc="-40">
                <a:latin typeface="Times New Roman"/>
                <a:cs typeface="Times New Roman"/>
              </a:rPr>
              <a:t>Yasir, </a:t>
            </a:r>
            <a:r>
              <a:rPr dirty="0" sz="1600">
                <a:latin typeface="Times New Roman"/>
                <a:cs typeface="Times New Roman"/>
              </a:rPr>
              <a:t>R., Rahman, A., &amp; Ahmed, N. (2014) “Dermatological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 Detection using Image Processing and Artificial Neural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Network.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“Dhaka: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Conference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Electrical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Computer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Engineering.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lain"/>
            </a:pPr>
            <a:endParaRPr sz="1800">
              <a:latin typeface="Times New Roman"/>
              <a:cs typeface="Times New Roman"/>
            </a:endParaRPr>
          </a:p>
          <a:p>
            <a:pPr algn="just" marL="12700" marR="817244">
              <a:lnSpc>
                <a:spcPct val="110200"/>
              </a:lnSpc>
              <a:buAutoNum type="arabicPlain"/>
              <a:tabLst>
                <a:tab pos="300990" algn="l"/>
              </a:tabLst>
            </a:pPr>
            <a:r>
              <a:rPr dirty="0" sz="1600" spc="-20">
                <a:latin typeface="Times New Roman"/>
                <a:cs typeface="Times New Roman"/>
              </a:rPr>
              <a:t>Santy, </a:t>
            </a:r>
            <a:r>
              <a:rPr dirty="0" sz="1600">
                <a:latin typeface="Times New Roman"/>
                <a:cs typeface="Times New Roman"/>
              </a:rPr>
              <a:t>A., &amp; Joseph, R. (2015) “Segmentation Methods for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Computer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Aided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Melanoma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Detection.”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Global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Conference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 </a:t>
            </a:r>
            <a:r>
              <a:rPr dirty="0" sz="1600" spc="-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Communication</a:t>
            </a:r>
            <a:r>
              <a:rPr dirty="0" sz="1600" spc="-10">
                <a:latin typeface="Times New Roman"/>
                <a:cs typeface="Times New Roman"/>
              </a:rPr>
              <a:t> Technologies.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/>
            </a:pPr>
            <a:endParaRPr sz="1950">
              <a:latin typeface="Times New Roman"/>
              <a:cs typeface="Times New Roman"/>
            </a:endParaRPr>
          </a:p>
          <a:p>
            <a:pPr marL="12700" marR="297815">
              <a:lnSpc>
                <a:spcPct val="110200"/>
              </a:lnSpc>
              <a:buAutoNum type="arabicPlain"/>
              <a:tabLst>
                <a:tab pos="300990" algn="l"/>
              </a:tabLst>
            </a:pPr>
            <a:r>
              <a:rPr dirty="0" sz="1600">
                <a:latin typeface="Times New Roman"/>
                <a:cs typeface="Times New Roman"/>
              </a:rPr>
              <a:t>Zeljkovic,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Times New Roman"/>
                <a:cs typeface="Times New Roman"/>
              </a:rPr>
              <a:t>V.,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Druzgalski,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C.,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Bojic-Minic,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S.,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Tameze,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C.,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&amp;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Mayo</a:t>
            </a:r>
            <a:r>
              <a:rPr dirty="0" sz="1600" spc="-30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ga,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80">
                <a:latin typeface="Times New Roman"/>
                <a:cs typeface="Times New Roman"/>
              </a:rPr>
              <a:t>P</a:t>
            </a:r>
            <a:r>
              <a:rPr dirty="0" sz="160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(2015)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Supplemental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Melanoma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Diagnosis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Darker  Skin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Complexion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Gradients.”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American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Health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Exchanges.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lain"/>
            </a:pPr>
            <a:endParaRPr sz="1800">
              <a:latin typeface="Times New Roman"/>
              <a:cs typeface="Times New Roman"/>
            </a:endParaRPr>
          </a:p>
          <a:p>
            <a:pPr marL="12700" marR="146685">
              <a:lnSpc>
                <a:spcPct val="110200"/>
              </a:lnSpc>
              <a:buAutoNum type="arabicPlain"/>
              <a:tabLst>
                <a:tab pos="300990" algn="l"/>
              </a:tabLst>
            </a:pPr>
            <a:r>
              <a:rPr dirty="0" sz="1600">
                <a:latin typeface="Times New Roman"/>
                <a:cs typeface="Times New Roman"/>
              </a:rPr>
              <a:t>Suganya R. (2016) “An Automated Computer Aided Diagnosis of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Skin Lesions Detection and Classification for Dermoscopy Images.”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Conference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Recent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Trends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Information</a:t>
            </a:r>
            <a:r>
              <a:rPr dirty="0" sz="1600" spc="-20">
                <a:latin typeface="Times New Roman"/>
                <a:cs typeface="Times New Roman"/>
              </a:rPr>
              <a:t> Technology.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lain"/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5"/>
              </a:spcBef>
              <a:buAutoNum type="arabicPlain"/>
              <a:tabLst>
                <a:tab pos="300990" algn="l"/>
              </a:tabLst>
            </a:pPr>
            <a:r>
              <a:rPr dirty="0" sz="1600">
                <a:latin typeface="Times New Roman"/>
                <a:cs typeface="Times New Roman"/>
              </a:rPr>
              <a:t>Alam,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N.,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Munia,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T.,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Tavakolian,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K.,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Vasefi,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Times New Roman"/>
                <a:cs typeface="Times New Roman"/>
              </a:rPr>
              <a:t>V.,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MacKinnon,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N.,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&amp;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Fazel-Rezai,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R.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(2016)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“Automatic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Severity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Measurement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Eczema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Processing.”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IEEE.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lain"/>
            </a:pPr>
            <a:endParaRPr sz="2000">
              <a:latin typeface="Times New Roman"/>
              <a:cs typeface="Times New Roman"/>
            </a:endParaRPr>
          </a:p>
          <a:p>
            <a:pPr algn="just" marL="300355" indent="-288290">
              <a:lnSpc>
                <a:spcPct val="100000"/>
              </a:lnSpc>
              <a:buAutoNum type="arabicPlain"/>
              <a:tabLst>
                <a:tab pos="300990" algn="l"/>
              </a:tabLst>
            </a:pPr>
            <a:r>
              <a:rPr dirty="0" sz="1600" spc="-15">
                <a:latin typeface="Times New Roman"/>
                <a:cs typeface="Times New Roman"/>
              </a:rPr>
              <a:t>SOMMERVILLE, </a:t>
            </a:r>
            <a:r>
              <a:rPr dirty="0" sz="1600">
                <a:latin typeface="Times New Roman"/>
                <a:cs typeface="Times New Roman"/>
              </a:rPr>
              <a:t>I.,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“Software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Engineering”.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9th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2011.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1832" y="883989"/>
            <a:ext cx="149288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Times New Roman"/>
                <a:cs typeface="Times New Roman"/>
              </a:rPr>
              <a:t>CONTENTS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399" y="1866899"/>
          <a:ext cx="5958205" cy="634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025"/>
                <a:gridCol w="3810000"/>
                <a:gridCol w="1171575"/>
              </a:tblGrid>
              <a:tr h="723899"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INDEX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TITLE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50"/>
                        </a:lnSpc>
                        <a:spcBef>
                          <a:spcPts val="465"/>
                        </a:spcBef>
                      </a:pPr>
                      <a:r>
                        <a:rPr dirty="0" sz="2000" spc="-40" b="1">
                          <a:latin typeface="Times New Roman"/>
                          <a:cs typeface="Times New Roman"/>
                        </a:rPr>
                        <a:t>PAGE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235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No.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6274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Certificate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749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II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Acknowledgement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749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III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Abstract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49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IV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statement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4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Dataset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749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Coding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749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VI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Results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749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VII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Conclusion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Scope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749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VIII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References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1975" y="884405"/>
            <a:ext cx="19354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imes New Roman"/>
                <a:cs typeface="Times New Roman"/>
              </a:rPr>
              <a:t>CE</a:t>
            </a:r>
            <a:r>
              <a:rPr dirty="0" sz="2200" spc="-80" b="1">
                <a:latin typeface="Times New Roman"/>
                <a:cs typeface="Times New Roman"/>
              </a:rPr>
              <a:t>R</a:t>
            </a:r>
            <a:r>
              <a:rPr dirty="0" sz="2200" b="1">
                <a:latin typeface="Times New Roman"/>
                <a:cs typeface="Times New Roman"/>
              </a:rPr>
              <a:t>TIFIC</a:t>
            </a:r>
            <a:r>
              <a:rPr dirty="0" sz="2200" spc="-165" b="1">
                <a:latin typeface="Times New Roman"/>
                <a:cs typeface="Times New Roman"/>
              </a:rPr>
              <a:t>A</a:t>
            </a:r>
            <a:r>
              <a:rPr dirty="0" sz="2200" b="1">
                <a:latin typeface="Times New Roman"/>
                <a:cs typeface="Times New Roman"/>
              </a:rPr>
              <a:t>TE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dirty="0"/>
              <a:t>Scifor</a:t>
            </a:r>
            <a:r>
              <a:rPr dirty="0" spc="-70"/>
              <a:t> </a:t>
            </a:r>
            <a:r>
              <a:rPr dirty="0" spc="-2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700" y="2376231"/>
            <a:ext cx="5910580" cy="271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certify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entitled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</a:t>
            </a:r>
            <a:r>
              <a:rPr dirty="0" sz="1600" b="1">
                <a:latin typeface="Times New Roman"/>
                <a:cs typeface="Times New Roman"/>
              </a:rPr>
              <a:t>Skin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Disease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Detection</a:t>
            </a:r>
            <a:r>
              <a:rPr dirty="0" sz="1600">
                <a:latin typeface="Times New Roman"/>
                <a:cs typeface="Times New Roman"/>
              </a:rPr>
              <a:t>”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submitted by </a:t>
            </a:r>
            <a:r>
              <a:rPr dirty="0" sz="1600" b="1">
                <a:latin typeface="Times New Roman"/>
                <a:cs typeface="Times New Roman"/>
              </a:rPr>
              <a:t>Shivam Garg (STB02001) </a:t>
            </a:r>
            <a:r>
              <a:rPr dirty="0" sz="1600">
                <a:latin typeface="Times New Roman"/>
                <a:cs typeface="Times New Roman"/>
              </a:rPr>
              <a:t>in partial fulfillment of the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requirement for the award of </a:t>
            </a:r>
            <a:r>
              <a:rPr dirty="0" sz="1600" b="1">
                <a:latin typeface="Times New Roman"/>
                <a:cs typeface="Times New Roman"/>
              </a:rPr>
              <a:t>Intern in Artificial Intelligence / 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Machine Learning to Scifor </a:t>
            </a:r>
            <a:r>
              <a:rPr dirty="0" sz="1600" spc="-15" b="1">
                <a:latin typeface="Times New Roman"/>
                <a:cs typeface="Times New Roman"/>
              </a:rPr>
              <a:t>Technologies, </a:t>
            </a:r>
            <a:r>
              <a:rPr dirty="0" sz="1600" spc="-5" b="1">
                <a:latin typeface="Times New Roman"/>
                <a:cs typeface="Times New Roman"/>
              </a:rPr>
              <a:t>Bangalore </a:t>
            </a:r>
            <a:r>
              <a:rPr dirty="0" sz="1600">
                <a:latin typeface="Times New Roman"/>
                <a:cs typeface="Times New Roman"/>
              </a:rPr>
              <a:t>is a record of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candidates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own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carried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them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under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supervision.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1303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The documentation embodies results of original work, and studies are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carried out by the student themselves and the contents of the report do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basis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award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degree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candidate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anybody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else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University/Institution.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3989"/>
            <a:ext cx="5940425" cy="307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Times New Roman"/>
                <a:cs typeface="Times New Roman"/>
              </a:rPr>
              <a:t>ACKNOWLEDGEMENT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22600"/>
              </a:lnSpc>
            </a:pPr>
            <a:r>
              <a:rPr dirty="0" sz="1600">
                <a:latin typeface="Times New Roman"/>
                <a:cs typeface="Times New Roman"/>
              </a:rPr>
              <a:t>I would like to express my best sense of gratitude &amp; endeavor with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respect to </a:t>
            </a:r>
            <a:r>
              <a:rPr dirty="0" sz="1600" b="1">
                <a:latin typeface="Times New Roman"/>
                <a:cs typeface="Times New Roman"/>
              </a:rPr>
              <a:t>Divija Ameta </a:t>
            </a:r>
            <a:r>
              <a:rPr dirty="0" sz="1600" spc="-5" b="1">
                <a:latin typeface="Times New Roman"/>
                <a:cs typeface="Times New Roman"/>
              </a:rPr>
              <a:t>(Project </a:t>
            </a:r>
            <a:r>
              <a:rPr dirty="0" sz="1600" b="1">
                <a:latin typeface="Times New Roman"/>
                <a:cs typeface="Times New Roman"/>
              </a:rPr>
              <a:t>Guide)</a:t>
            </a:r>
            <a:r>
              <a:rPr dirty="0" sz="1600" spc="40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 suggesting the problems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scholarly guidance and expert supervision during the course of this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Special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thanks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Mr.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Joseph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Antony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Kattukaran(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Director)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172720">
              <a:lnSpc>
                <a:spcPct val="114199"/>
              </a:lnSpc>
              <a:spcBef>
                <a:spcPts val="1065"/>
              </a:spcBef>
            </a:pPr>
            <a:r>
              <a:rPr dirty="0" sz="1600">
                <a:latin typeface="Times New Roman"/>
                <a:cs typeface="Times New Roman"/>
              </a:rPr>
              <a:t>I am very thankful to </a:t>
            </a:r>
            <a:r>
              <a:rPr dirty="0" sz="1600" b="1">
                <a:latin typeface="Times New Roman"/>
                <a:cs typeface="Times New Roman"/>
              </a:rPr>
              <a:t>Divija Ameta </a:t>
            </a:r>
            <a:r>
              <a:rPr dirty="0" sz="1600" spc="-5" b="1">
                <a:latin typeface="Times New Roman"/>
                <a:cs typeface="Times New Roman"/>
              </a:rPr>
              <a:t>(Project </a:t>
            </a:r>
            <a:r>
              <a:rPr dirty="0" sz="1600" b="1">
                <a:latin typeface="Times New Roman"/>
                <a:cs typeface="Times New Roman"/>
              </a:rPr>
              <a:t>Guide) </a:t>
            </a:r>
            <a:r>
              <a:rPr dirty="0" sz="1600">
                <a:latin typeface="Times New Roman"/>
                <a:cs typeface="Times New Roman"/>
              </a:rPr>
              <a:t>the project guide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 constant simulated discussion, encouraging new ideas about this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7890" y="5001931"/>
            <a:ext cx="187325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014" marR="5080" indent="-107950">
              <a:lnSpc>
                <a:spcPct val="1102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Ms.Divija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Ameta </a:t>
            </a:r>
            <a:r>
              <a:rPr dirty="0" sz="2000" spc="-4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(Project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Guide)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3989"/>
            <a:ext cx="5967095" cy="6621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4765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Times New Roman"/>
                <a:cs typeface="Times New Roman"/>
              </a:rPr>
              <a:t>ABSTRACT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Skin diseases are more common than other diseases. Skin diseases may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 caused by fungal infection, bacteria, </a:t>
            </a:r>
            <a:r>
              <a:rPr dirty="0" sz="1600" spc="-20">
                <a:latin typeface="Times New Roman"/>
                <a:cs typeface="Times New Roman"/>
              </a:rPr>
              <a:t>allergy, </a:t>
            </a:r>
            <a:r>
              <a:rPr dirty="0" sz="1600">
                <a:latin typeface="Times New Roman"/>
                <a:cs typeface="Times New Roman"/>
              </a:rPr>
              <a:t>or viruses, etc. The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advancement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lasers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Photonics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medical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technology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has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made it possible to diagnose skin diseases much more quickly and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accurately. </a:t>
            </a:r>
            <a:r>
              <a:rPr dirty="0" sz="1600">
                <a:latin typeface="Times New Roman"/>
                <a:cs typeface="Times New Roman"/>
              </a:rPr>
              <a:t>But the cost of such a diagnosis is still limited and very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expensive. So, image processing techniques help to build automated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screening systems for dermatology at an initial stage. The extraction of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features plays a key role in helping to classify skin diseases. Computer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vision has a role in the detection of skin diseases in a variety of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techniques. Due to deserts and hot </a:t>
            </a:r>
            <a:r>
              <a:rPr dirty="0" sz="1600" spc="-10">
                <a:latin typeface="Times New Roman"/>
                <a:cs typeface="Times New Roman"/>
              </a:rPr>
              <a:t>weather, </a:t>
            </a:r>
            <a:r>
              <a:rPr dirty="0" sz="1600">
                <a:latin typeface="Times New Roman"/>
                <a:cs typeface="Times New Roman"/>
              </a:rPr>
              <a:t>skin diseases are common in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Saudi Arabia. This work contributes to the research of skin disease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detection.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We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proposed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processing-based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skin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diseases. This method takes the digital image of disease </a:t>
            </a:r>
            <a:r>
              <a:rPr dirty="0" sz="1600" spc="-5">
                <a:latin typeface="Times New Roman"/>
                <a:cs typeface="Times New Roman"/>
              </a:rPr>
              <a:t>effect </a:t>
            </a:r>
            <a:r>
              <a:rPr dirty="0" sz="1600">
                <a:latin typeface="Times New Roman"/>
                <a:cs typeface="Times New Roman"/>
              </a:rPr>
              <a:t>skin area,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then uses image analysis to identify the type of disease. Our proposed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approach is simple, fast and does not require expensive equipment other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than a camera and a </a:t>
            </a:r>
            <a:r>
              <a:rPr dirty="0" sz="1600" spc="-10">
                <a:latin typeface="Times New Roman"/>
                <a:cs typeface="Times New Roman"/>
              </a:rPr>
              <a:t>computer. </a:t>
            </a:r>
            <a:r>
              <a:rPr dirty="0" sz="1600">
                <a:latin typeface="Times New Roman"/>
                <a:cs typeface="Times New Roman"/>
              </a:rPr>
              <a:t>The approach works on the inputs of a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color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resize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extract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features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 marR="20701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pre-trained convolutional neural network. After that classified feature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 Multiclass SVM. </a:t>
            </a:r>
            <a:r>
              <a:rPr dirty="0" sz="1600" spc="-15">
                <a:latin typeface="Times New Roman"/>
                <a:cs typeface="Times New Roman"/>
              </a:rPr>
              <a:t>Finally, </a:t>
            </a:r>
            <a:r>
              <a:rPr dirty="0" sz="1600">
                <a:latin typeface="Times New Roman"/>
                <a:cs typeface="Times New Roman"/>
              </a:rPr>
              <a:t>the results are shown to the </a:t>
            </a:r>
            <a:r>
              <a:rPr dirty="0" sz="1600" spc="-15">
                <a:latin typeface="Times New Roman"/>
                <a:cs typeface="Times New Roman"/>
              </a:rPr>
              <a:t>user, 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including the type of disease, spread, and </a:t>
            </a:r>
            <a:r>
              <a:rPr dirty="0" sz="1600" spc="-15">
                <a:latin typeface="Times New Roman"/>
                <a:cs typeface="Times New Roman"/>
              </a:rPr>
              <a:t>severity. </a:t>
            </a:r>
            <a:r>
              <a:rPr dirty="0" sz="1600">
                <a:latin typeface="Times New Roman"/>
                <a:cs typeface="Times New Roman"/>
              </a:rPr>
              <a:t>The system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successfully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7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different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skin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diseases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accuracy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rate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88%.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5707"/>
            <a:ext cx="5926455" cy="803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INTRODUCTION</a:t>
            </a:r>
            <a:r>
              <a:rPr dirty="0" sz="1900" spc="-20" b="1">
                <a:latin typeface="Times New Roman"/>
                <a:cs typeface="Times New Roman"/>
              </a:rPr>
              <a:t> TO </a:t>
            </a:r>
            <a:r>
              <a:rPr dirty="0" sz="1900" b="1">
                <a:latin typeface="Times New Roman"/>
                <a:cs typeface="Times New Roman"/>
              </a:rPr>
              <a:t>THE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PROBLEM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spc="-35" b="1">
                <a:latin typeface="Times New Roman"/>
                <a:cs typeface="Times New Roman"/>
              </a:rPr>
              <a:t>STATEMENT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The problem statement for skin disease classification using deep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learning involves developing a system or model that can accurately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classify and identify </a:t>
            </a:r>
            <a:r>
              <a:rPr dirty="0" sz="1600" spc="-5">
                <a:latin typeface="Times New Roman"/>
                <a:cs typeface="Times New Roman"/>
              </a:rPr>
              <a:t>different </a:t>
            </a:r>
            <a:r>
              <a:rPr dirty="0" sz="1600">
                <a:latin typeface="Times New Roman"/>
                <a:cs typeface="Times New Roman"/>
              </a:rPr>
              <a:t>types of skin diseases based on input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images.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goal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leverage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deep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learning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techniques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automate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 of diagnosing skin conditions, providing a faster and potentially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accurate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means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identification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traditional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28321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DESCRIPTION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OF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spc="-50" b="1">
                <a:latin typeface="Times New Roman"/>
                <a:cs typeface="Times New Roman"/>
              </a:rPr>
              <a:t>DATASET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249554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HAM10000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("Human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Against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Machine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10000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training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images")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dataset - a </a:t>
            </a:r>
            <a:r>
              <a:rPr dirty="0" sz="1600" spc="-10">
                <a:latin typeface="Times New Roman"/>
                <a:cs typeface="Times New Roman"/>
              </a:rPr>
              <a:t>large </a:t>
            </a:r>
            <a:r>
              <a:rPr dirty="0" sz="1600">
                <a:latin typeface="Times New Roman"/>
                <a:cs typeface="Times New Roman"/>
              </a:rPr>
              <a:t>collection of multi-source dermatoscopic images of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pigmented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lesions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762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The dermatoscopic images are collected from </a:t>
            </a:r>
            <a:r>
              <a:rPr dirty="0" sz="1600" spc="-5">
                <a:latin typeface="Times New Roman"/>
                <a:cs typeface="Times New Roman"/>
              </a:rPr>
              <a:t>different </a:t>
            </a:r>
            <a:r>
              <a:rPr dirty="0" sz="1600">
                <a:latin typeface="Times New Roman"/>
                <a:cs typeface="Times New Roman"/>
              </a:rPr>
              <a:t>populations,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acquired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stored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different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modalities.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dataset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consists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10015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dermatoscopic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images.</a:t>
            </a:r>
            <a:endParaRPr sz="1600">
              <a:latin typeface="Times New Roman"/>
              <a:cs typeface="Times New Roman"/>
            </a:endParaRPr>
          </a:p>
          <a:p>
            <a:pPr marL="12700" marR="764540">
              <a:lnSpc>
                <a:spcPct val="220400"/>
              </a:lnSpc>
              <a:spcBef>
                <a:spcPts val="795"/>
              </a:spcBef>
            </a:pP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7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different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skin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cancer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listed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below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: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Melanocytic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nevi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Melanoma</a:t>
            </a:r>
            <a:endParaRPr sz="1600">
              <a:latin typeface="Times New Roman"/>
              <a:cs typeface="Times New Roman"/>
            </a:endParaRPr>
          </a:p>
          <a:p>
            <a:pPr marL="12700" marR="355854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Benign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keratosis-like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lesions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cell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carcinoma</a:t>
            </a:r>
            <a:endParaRPr sz="1600">
              <a:latin typeface="Times New Roman"/>
              <a:cs typeface="Times New Roman"/>
            </a:endParaRPr>
          </a:p>
          <a:p>
            <a:pPr marL="12700" marR="197929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Actinic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Keratoses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Intraepithelial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Carcinoma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Pyogenic Granulomas and Hemorrhage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Dermatofibroma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3989"/>
            <a:ext cx="5754370" cy="823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1625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Times New Roman"/>
                <a:cs typeface="Times New Roman"/>
              </a:rPr>
              <a:t>CODING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seaborn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sns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matplotlib.pyplot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</a:t>
            </a:r>
            <a:endParaRPr sz="1600">
              <a:latin typeface="Times New Roman"/>
              <a:cs typeface="Times New Roman"/>
            </a:endParaRPr>
          </a:p>
          <a:p>
            <a:pPr marL="12700" marR="89217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imblearn.over_sampling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RandomOverSampler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numpy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np</a:t>
            </a:r>
            <a:endParaRPr sz="1600">
              <a:latin typeface="Times New Roman"/>
              <a:cs typeface="Times New Roman"/>
            </a:endParaRPr>
          </a:p>
          <a:p>
            <a:pPr marL="12700" marR="146812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sklearn.model_selection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train_test_split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os,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cv2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tensorflow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tf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tensorflow.keras.models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Sequential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tensorflow.keras.layers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Conv2D,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Flatten,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Dense,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600">
                <a:latin typeface="Times New Roman"/>
                <a:cs typeface="Times New Roman"/>
              </a:rPr>
              <a:t>MaxPool2D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import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pandas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pd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pd.read_csv('/content/drive/MyDrive/hmnist_28_28_RGB.csv') </a:t>
            </a:r>
            <a:r>
              <a:rPr dirty="0" sz="1600" spc="-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data.head()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data['label']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x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data.drop(columns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['label'])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424180">
              <a:lnSpc>
                <a:spcPct val="1102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tabular_data =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pd.read_csv('/content/drive/MyDrive/HAM10000_metadata.csv')  tabular_data.head()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72072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classes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{4: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('nv',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melanocytic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nevi'),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6: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('mel',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'melanoma'),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:('bkl',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'benign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keratosis-like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lesions'),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1:('bcc'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cell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carcinoma'),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5: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('vasc',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pyogenic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granulomas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hemorrhage'),</a:t>
            </a:r>
            <a:endParaRPr sz="1600">
              <a:latin typeface="Times New Roman"/>
              <a:cs typeface="Times New Roman"/>
            </a:endParaRPr>
          </a:p>
          <a:p>
            <a:pPr marL="12700" marR="83756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0: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('akiec',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'Actinic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keratoses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intraepithelial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carcinoma'),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('df',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'dermatofibroma')}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3330"/>
            <a:ext cx="5611495" cy="808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23440">
              <a:lnSpc>
                <a:spcPct val="1102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sns.countplot(x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'dx',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tabular_data)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plt.xlabel('Disease', size=12)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plt.ylabel('Frequency',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size=12)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plt.title('Frequency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Distribution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Classes',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size=16)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71500">
              <a:lnSpc>
                <a:spcPct val="110200"/>
              </a:lnSpc>
            </a:pPr>
            <a:r>
              <a:rPr dirty="0" sz="1600" spc="-20">
                <a:latin typeface="Times New Roman"/>
                <a:cs typeface="Times New Roman"/>
              </a:rPr>
              <a:t>bar, </a:t>
            </a:r>
            <a:r>
              <a:rPr dirty="0" sz="1600">
                <a:latin typeface="Times New Roman"/>
                <a:cs typeface="Times New Roman"/>
              </a:rPr>
              <a:t>ax = plt.subplots(figsize = (10,10))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plt.pie(tabular_data['sex'].value_counts(), labels =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tabular_data['sex'].value_counts().index,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autopct="%.1f%%")  plt.title('Gender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Patient',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size=16)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684655">
              <a:lnSpc>
                <a:spcPct val="110200"/>
              </a:lnSpc>
            </a:pPr>
            <a:r>
              <a:rPr dirty="0" sz="1600" spc="-20">
                <a:latin typeface="Times New Roman"/>
                <a:cs typeface="Times New Roman"/>
              </a:rPr>
              <a:t>bar, </a:t>
            </a:r>
            <a:r>
              <a:rPr dirty="0" sz="1600">
                <a:latin typeface="Times New Roman"/>
                <a:cs typeface="Times New Roman"/>
              </a:rPr>
              <a:t>ax = plt.subplots(figsize=(10,10))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sns.histplot(tabular_data['age'])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plt.title('Histogram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Patients',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size=16)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587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value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tabular_data[['localization',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'sex']].value_counts().to_frame()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value.reset_index(level=[1,0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],</a:t>
            </a:r>
            <a:r>
              <a:rPr dirty="0" sz="1600" spc="-5">
                <a:latin typeface="Times New Roman"/>
                <a:cs typeface="Times New Roman"/>
              </a:rPr>
              <a:t> inplace=True)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600">
                <a:latin typeface="Times New Roman"/>
                <a:cs typeface="Times New Roman"/>
              </a:rPr>
              <a:t>temp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value.rename(columns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{'localization':'location',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0: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'count'})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20">
                <a:latin typeface="Times New Roman"/>
                <a:cs typeface="Times New Roman"/>
              </a:rPr>
              <a:t>bar, </a:t>
            </a:r>
            <a:r>
              <a:rPr dirty="0" sz="1600">
                <a:latin typeface="Times New Roman"/>
                <a:cs typeface="Times New Roman"/>
              </a:rPr>
              <a:t>ax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plt.subplots(figsize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(12,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12))</a:t>
            </a:r>
            <a:endParaRPr sz="1600">
              <a:latin typeface="Times New Roman"/>
              <a:cs typeface="Times New Roman"/>
            </a:endParaRPr>
          </a:p>
          <a:p>
            <a:pPr marL="12700" marR="61341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sns.barplot(x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'location',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y='count',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hue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'sex',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temp)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plt.title('Location of disease over Gender', size = 16)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plt.xlabel('Disease',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size=12)</a:t>
            </a:r>
            <a:endParaRPr sz="1600">
              <a:latin typeface="Times New Roman"/>
              <a:cs typeface="Times New Roman"/>
            </a:endParaRPr>
          </a:p>
          <a:p>
            <a:pPr marL="12700" marR="247459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plt.ylabel('Frequency/Count',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size=12)  </a:t>
            </a:r>
            <a:r>
              <a:rPr dirty="0" sz="1600">
                <a:latin typeface="Times New Roman"/>
                <a:cs typeface="Times New Roman"/>
              </a:rPr>
              <a:t>plt.xticks(rotation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90)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253111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oversample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RandomOverSampler()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x,y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oversample.fit_resample(x,y)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272859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x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np.array(x).reshape(-1,28,28,3)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print('Shape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X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:',x.shape)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3330"/>
            <a:ext cx="5966460" cy="8242934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600">
                <a:latin typeface="Times New Roman"/>
                <a:cs typeface="Times New Roman"/>
              </a:rPr>
              <a:t>x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(x-np.mean(x))/np.std(x)</a:t>
            </a:r>
            <a:endParaRPr sz="1600">
              <a:latin typeface="Times New Roman"/>
              <a:cs typeface="Times New Roman"/>
            </a:endParaRPr>
          </a:p>
          <a:p>
            <a:pPr marL="12700" marR="38544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X_train,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X_test,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Y_train,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Y_test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train_test_split(x,y,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test_size=0.2,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random_state=1)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model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Sequential()</a:t>
            </a:r>
            <a:endParaRPr sz="1600">
              <a:latin typeface="Times New Roman"/>
              <a:cs typeface="Times New Roman"/>
            </a:endParaRPr>
          </a:p>
          <a:p>
            <a:pPr marL="12700" marR="23749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model.add(Conv2D(16,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kernel_size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(3,3),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input_shape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(28,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28,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3),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'relu',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padding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'same'))</a:t>
            </a:r>
            <a:endParaRPr sz="1600">
              <a:latin typeface="Times New Roman"/>
              <a:cs typeface="Times New Roman"/>
            </a:endParaRPr>
          </a:p>
          <a:p>
            <a:pPr marL="12700" marR="79121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model.add(Conv2D(32,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kernel_size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(3,3),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'relu'))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model.add(MaxPool2D(pool_size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(2,2)))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model.add(Conv2D(32,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kernel_size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(3,3),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'relu',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padding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'same'))</a:t>
            </a:r>
            <a:endParaRPr sz="1600">
              <a:latin typeface="Times New Roman"/>
              <a:cs typeface="Times New Roman"/>
            </a:endParaRPr>
          </a:p>
          <a:p>
            <a:pPr marL="12700" marR="791210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model.add(Conv2D(64,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kernel_size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(3,3),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'relu'))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model.add(MaxPool2D(pool_size = (2,2), padding = 'same'))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model.add(Flatten())</a:t>
            </a:r>
            <a:endParaRPr sz="1600">
              <a:latin typeface="Times New Roman"/>
              <a:cs typeface="Times New Roman"/>
            </a:endParaRPr>
          </a:p>
          <a:p>
            <a:pPr marL="12700" marR="246824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model.add(Dense(64, activation='relu'))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model.add(Dense(32, activation='relu'))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model.add(Dense(7,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activation='softmax'))  model.summary()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callback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tf.keras.callbacks.ModelCheckpoint(filepath='best_model.h5',</a:t>
            </a:r>
            <a:endParaRPr sz="1600">
              <a:latin typeface="Times New Roman"/>
              <a:cs typeface="Times New Roman"/>
            </a:endParaRPr>
          </a:p>
          <a:p>
            <a:pPr marL="2501265" marR="812800" indent="50165">
              <a:lnSpc>
                <a:spcPct val="110200"/>
              </a:lnSpc>
            </a:pPr>
            <a:r>
              <a:rPr dirty="0" sz="1600">
                <a:latin typeface="Times New Roman"/>
                <a:cs typeface="Times New Roman"/>
              </a:rPr>
              <a:t>monitor='val_acc',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mode='max',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verbose=1)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548640" marR="2226310" indent="-536575">
              <a:lnSpc>
                <a:spcPct val="110200"/>
              </a:lnSpc>
              <a:spcBef>
                <a:spcPts val="5"/>
              </a:spcBef>
            </a:pPr>
            <a:r>
              <a:rPr dirty="0" sz="1300">
                <a:latin typeface="Times New Roman"/>
                <a:cs typeface="Times New Roman"/>
              </a:rPr>
              <a:t>model.compile(loss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=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'sparse_categorical_crossentropy',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optimizer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=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'adam',</a:t>
            </a:r>
            <a:endParaRPr sz="1300">
              <a:latin typeface="Times New Roman"/>
              <a:cs typeface="Times New Roman"/>
            </a:endParaRPr>
          </a:p>
          <a:p>
            <a:pPr marL="12700" marR="3895090" indent="577215">
              <a:lnSpc>
                <a:spcPct val="110200"/>
              </a:lnSpc>
            </a:pPr>
            <a:r>
              <a:rPr dirty="0" sz="1300">
                <a:latin typeface="Times New Roman"/>
                <a:cs typeface="Times New Roman"/>
              </a:rPr>
              <a:t>metrics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=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['accuracy'])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history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=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model.fit(X_train,</a:t>
            </a:r>
            <a:endParaRPr sz="1300">
              <a:latin typeface="Times New Roman"/>
              <a:cs typeface="Times New Roman"/>
            </a:endParaRPr>
          </a:p>
          <a:p>
            <a:pPr marL="837565" marR="3752215">
              <a:lnSpc>
                <a:spcPct val="110200"/>
              </a:lnSpc>
            </a:pPr>
            <a:r>
              <a:rPr dirty="0" sz="1300">
                <a:latin typeface="Times New Roman"/>
                <a:cs typeface="Times New Roman"/>
              </a:rPr>
              <a:t>Y_train, 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validation_split=0.2,  batch_size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=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128,</a:t>
            </a:r>
            <a:endParaRPr sz="1300">
              <a:latin typeface="Times New Roman"/>
              <a:cs typeface="Times New Roman"/>
            </a:endParaRPr>
          </a:p>
          <a:p>
            <a:pPr marL="901065" marR="3525520" indent="127000">
              <a:lnSpc>
                <a:spcPct val="114799"/>
              </a:lnSpc>
              <a:spcBef>
                <a:spcPts val="90"/>
              </a:spcBef>
            </a:pPr>
            <a:r>
              <a:rPr dirty="0" sz="1400">
                <a:latin typeface="Times New Roman"/>
                <a:cs typeface="Times New Roman"/>
              </a:rPr>
              <a:t>epochs = 20,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callbacks=[callback])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2024-02-08T05:06:04Z</dcterms:created>
  <dcterms:modified xsi:type="dcterms:W3CDTF">2024-02-08T05:06:04Z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2024-02-08T00:00:00Z</vt:filetime>
  </property>
  <property fmtid="{D5CDD505-2E9C-101B-9397-08002B2CF9AE}" pid="3" name="Creator">
    <vt:lpwstr>Mozilla/5.0 (Windows NT 10.0; Win64; x64) AppleWebKit/537.36 (KHTML, like Gecko) Chrome/121.0.0.0 Safari/537.36</vt:lpwstr>
  </property>
  <property fmtid="{D5CDD505-2E9C-101B-9397-08002B2CF9AE}" pid="4" name="LastSaved">
    <vt:filetime>2024-02-08T00:00:00Z</vt:filetime>
  </property>
</Properties>
</file>