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Fira Sans Extra Condensed Medium"/>
      <p:regular r:id="rId23"/>
      <p:bold r:id="rId24"/>
      <p:italic r:id="rId25"/>
      <p:boldItalic r:id="rId26"/>
    </p:embeddedFont>
    <p:embeddedFont>
      <p:font typeface="Fira Sans Extra Condensed"/>
      <p:regular r:id="rId27"/>
      <p:bold r:id="rId28"/>
      <p:italic r:id="rId29"/>
      <p:boldItalic r:id="rId30"/>
    </p:embeddedFont>
    <p:embeddedFont>
      <p:font typeface="Fira Sans Extra Condensed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B4E60F-8A93-4320-BB12-8D9E2222A9AD}">
  <a:tblStyle styleId="{98B4E60F-8A93-4320-BB12-8D9E2222A9AD}"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FF6"/>
          </a:solidFill>
        </a:fill>
      </a:tcStyle>
    </a:wholeTbl>
    <a:band1H>
      <a:tcTxStyle/>
      <a:tcStyle>
        <a:fill>
          <a:solidFill>
            <a:srgbClr val="CEDEEC"/>
          </a:solidFill>
        </a:fill>
      </a:tcStyle>
    </a:band1H>
    <a:band2H>
      <a:tcTxStyle/>
    </a:band2H>
    <a:band1V>
      <a:tcTxStyle/>
      <a:tcStyle>
        <a:fill>
          <a:solidFill>
            <a:srgbClr val="CEDEEC"/>
          </a:solidFill>
        </a:fill>
      </a:tcStyle>
    </a:band1V>
    <a:band2V>
      <a:tcTxStyle/>
    </a:band2V>
    <a:lastCol>
      <a:tcTxStyle b="on" i="off">
        <a:font>
          <a:latin typeface="Rockwell"/>
          <a:ea typeface="Rockwell"/>
          <a:cs typeface="Rockwell"/>
        </a:font>
        <a:schemeClr val="lt1"/>
      </a:tcTxStyle>
      <a:tcStyle>
        <a:fill>
          <a:solidFill>
            <a:schemeClr val="accent3"/>
          </a:solidFill>
        </a:fill>
      </a:tcStyle>
    </a:lastCol>
    <a:firstCol>
      <a:tcTxStyle b="on" i="off">
        <a:font>
          <a:latin typeface="Rockwell"/>
          <a:ea typeface="Rockwell"/>
          <a:cs typeface="Rockwell"/>
        </a:font>
        <a:schemeClr val="lt1"/>
      </a:tcTxStyle>
      <a:tcStyle>
        <a:fill>
          <a:solidFill>
            <a:schemeClr val="accent3"/>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FiraSansExtraCondensedMedium-bold.fntdata"/><Relationship Id="rId23"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boldItalic.fntdata"/><Relationship Id="rId25" Type="http://schemas.openxmlformats.org/officeDocument/2006/relationships/font" Target="fonts/FiraSansExtraCondensedMedium-italic.fntdata"/><Relationship Id="rId28" Type="http://schemas.openxmlformats.org/officeDocument/2006/relationships/font" Target="fonts/FiraSansExtraCondensed-bold.fntdata"/><Relationship Id="rId27" Type="http://schemas.openxmlformats.org/officeDocument/2006/relationships/font" Target="fonts/FiraSansExtra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SemiBold-regular.fntdata"/><Relationship Id="rId30" Type="http://schemas.openxmlformats.org/officeDocument/2006/relationships/font" Target="fonts/FiraSansExtraCondensed-boldItalic.fntdata"/><Relationship Id="rId11" Type="http://schemas.openxmlformats.org/officeDocument/2006/relationships/slide" Target="slides/slide6.xml"/><Relationship Id="rId33" Type="http://schemas.openxmlformats.org/officeDocument/2006/relationships/font" Target="fonts/FiraSansExtraCondensedSemiBold-italic.fntdata"/><Relationship Id="rId10" Type="http://schemas.openxmlformats.org/officeDocument/2006/relationships/slide" Target="slides/slide5.xml"/><Relationship Id="rId32" Type="http://schemas.openxmlformats.org/officeDocument/2006/relationships/font" Target="fonts/FiraSansExtraCondensedSemiBol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FiraSansExtraCondensed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a69aa0520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1a69aa05206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a69aa052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1a69aa0520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a69aa0520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1a69aa05206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a69aa0520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1a69aa05206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a69aa052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a69aa0520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69aa0520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a69aa0520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a69aa052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a69aa0520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a69aa0520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a69aa0520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a69aa0520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1a69aa0520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a69aa0520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1a69aa0520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a69aa0520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1a69aa05206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a69aa0520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1a69aa05206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13"/>
          <p:cNvSpPr txBox="1"/>
          <p:nvPr>
            <p:ph type="title"/>
          </p:nvPr>
        </p:nvSpPr>
        <p:spPr>
          <a:xfrm>
            <a:off x="685346" y="457200"/>
            <a:ext cx="7765500" cy="9948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13"/>
          <p:cNvSpPr txBox="1"/>
          <p:nvPr>
            <p:ph idx="1" type="body"/>
          </p:nvPr>
        </p:nvSpPr>
        <p:spPr>
          <a:xfrm>
            <a:off x="685346" y="1572048"/>
            <a:ext cx="7765500" cy="27714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317500" lvl="1" marL="914400" rtl="0" algn="l">
              <a:lnSpc>
                <a:spcPct val="120000"/>
              </a:lnSpc>
              <a:spcBef>
                <a:spcPts val="1200"/>
              </a:spcBef>
              <a:spcAft>
                <a:spcPts val="0"/>
              </a:spcAft>
              <a:buClr>
                <a:schemeClr val="lt1"/>
              </a:buClr>
              <a:buSzPts val="1400"/>
              <a:buChar char="○"/>
              <a:defRPr/>
            </a:lvl2pPr>
            <a:lvl3pPr indent="-317500" lvl="2" marL="1371600" rtl="0" algn="l">
              <a:lnSpc>
                <a:spcPct val="120000"/>
              </a:lnSpc>
              <a:spcBef>
                <a:spcPts val="1200"/>
              </a:spcBef>
              <a:spcAft>
                <a:spcPts val="0"/>
              </a:spcAft>
              <a:buClr>
                <a:schemeClr val="lt1"/>
              </a:buClr>
              <a:buSzPts val="1400"/>
              <a:buChar char="■"/>
              <a:defRPr/>
            </a:lvl3pPr>
            <a:lvl4pPr indent="-317500" lvl="3" marL="1828800" rtl="0" algn="l">
              <a:lnSpc>
                <a:spcPct val="120000"/>
              </a:lnSpc>
              <a:spcBef>
                <a:spcPts val="1200"/>
              </a:spcBef>
              <a:spcAft>
                <a:spcPts val="0"/>
              </a:spcAft>
              <a:buClr>
                <a:schemeClr val="lt1"/>
              </a:buClr>
              <a:buSzPts val="1400"/>
              <a:buChar char="●"/>
              <a:defRPr/>
            </a:lvl4pPr>
            <a:lvl5pPr indent="-317500" lvl="4" marL="2286000" rtl="0" algn="l">
              <a:lnSpc>
                <a:spcPct val="120000"/>
              </a:lnSpc>
              <a:spcBef>
                <a:spcPts val="1200"/>
              </a:spcBef>
              <a:spcAft>
                <a:spcPts val="0"/>
              </a:spcAft>
              <a:buClr>
                <a:schemeClr val="lt1"/>
              </a:buClr>
              <a:buSzPts val="1400"/>
              <a:buChar char="○"/>
              <a:defRPr/>
            </a:lvl5pPr>
            <a:lvl6pPr indent="-317500" lvl="5" marL="2743200" rtl="0" algn="l">
              <a:lnSpc>
                <a:spcPct val="120000"/>
              </a:lnSpc>
              <a:spcBef>
                <a:spcPts val="1200"/>
              </a:spcBef>
              <a:spcAft>
                <a:spcPts val="0"/>
              </a:spcAft>
              <a:buClr>
                <a:schemeClr val="lt1"/>
              </a:buClr>
              <a:buSzPts val="1400"/>
              <a:buChar char="■"/>
              <a:defRPr/>
            </a:lvl6pPr>
            <a:lvl7pPr indent="-317500" lvl="6" marL="3200400" rtl="0" algn="l">
              <a:lnSpc>
                <a:spcPct val="120000"/>
              </a:lnSpc>
              <a:spcBef>
                <a:spcPts val="1200"/>
              </a:spcBef>
              <a:spcAft>
                <a:spcPts val="0"/>
              </a:spcAft>
              <a:buClr>
                <a:schemeClr val="lt1"/>
              </a:buClr>
              <a:buSzPts val="1400"/>
              <a:buChar char="●"/>
              <a:defRPr/>
            </a:lvl7pPr>
            <a:lvl8pPr indent="-317500" lvl="7" marL="3657600" rtl="0" algn="l">
              <a:lnSpc>
                <a:spcPct val="120000"/>
              </a:lnSpc>
              <a:spcBef>
                <a:spcPts val="1200"/>
              </a:spcBef>
              <a:spcAft>
                <a:spcPts val="0"/>
              </a:spcAft>
              <a:buClr>
                <a:schemeClr val="lt1"/>
              </a:buClr>
              <a:buSzPts val="1400"/>
              <a:buChar char="○"/>
              <a:defRPr/>
            </a:lvl8pPr>
            <a:lvl9pPr indent="-317500" lvl="8" marL="4114800" rtl="0" algn="l">
              <a:lnSpc>
                <a:spcPct val="120000"/>
              </a:lnSpc>
              <a:spcBef>
                <a:spcPts val="1200"/>
              </a:spcBef>
              <a:spcAft>
                <a:spcPts val="1200"/>
              </a:spcAft>
              <a:buClr>
                <a:schemeClr val="lt1"/>
              </a:buClr>
              <a:buSzPts val="1400"/>
              <a:buChar char="■"/>
              <a:defRPr/>
            </a:lvl9pPr>
          </a:lstStyle>
          <a:p/>
        </p:txBody>
      </p:sp>
      <p:sp>
        <p:nvSpPr>
          <p:cNvPr id="41" name="Google Shape;41;p13"/>
          <p:cNvSpPr txBox="1"/>
          <p:nvPr>
            <p:ph idx="10" type="dt"/>
          </p:nvPr>
        </p:nvSpPr>
        <p:spPr>
          <a:xfrm>
            <a:off x="5759052" y="4412456"/>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42" name="Google Shape;42;p13"/>
          <p:cNvSpPr txBox="1"/>
          <p:nvPr>
            <p:ph idx="11" type="ftr"/>
          </p:nvPr>
        </p:nvSpPr>
        <p:spPr>
          <a:xfrm>
            <a:off x="685346" y="4412456"/>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43" name="Google Shape;43;p13"/>
          <p:cNvSpPr txBox="1"/>
          <p:nvPr>
            <p:ph idx="12" type="sldNum"/>
          </p:nvPr>
        </p:nvSpPr>
        <p:spPr>
          <a:xfrm>
            <a:off x="7885508" y="4412456"/>
            <a:ext cx="5652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4"/>
          <p:cNvSpPr txBox="1"/>
          <p:nvPr>
            <p:ph type="title"/>
          </p:nvPr>
        </p:nvSpPr>
        <p:spPr>
          <a:xfrm>
            <a:off x="685346" y="457200"/>
            <a:ext cx="7765500" cy="9948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4"/>
          <p:cNvSpPr txBox="1"/>
          <p:nvPr>
            <p:ph idx="1" type="body"/>
          </p:nvPr>
        </p:nvSpPr>
        <p:spPr>
          <a:xfrm>
            <a:off x="685346" y="1566239"/>
            <a:ext cx="3829500" cy="27771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317500" lvl="1" marL="914400" rtl="0" algn="l">
              <a:lnSpc>
                <a:spcPct val="120000"/>
              </a:lnSpc>
              <a:spcBef>
                <a:spcPts val="1200"/>
              </a:spcBef>
              <a:spcAft>
                <a:spcPts val="0"/>
              </a:spcAft>
              <a:buClr>
                <a:schemeClr val="lt1"/>
              </a:buClr>
              <a:buSzPts val="1400"/>
              <a:buChar char="○"/>
              <a:defRPr/>
            </a:lvl2pPr>
            <a:lvl3pPr indent="-317500" lvl="2" marL="1371600" rtl="0" algn="l">
              <a:lnSpc>
                <a:spcPct val="120000"/>
              </a:lnSpc>
              <a:spcBef>
                <a:spcPts val="1200"/>
              </a:spcBef>
              <a:spcAft>
                <a:spcPts val="0"/>
              </a:spcAft>
              <a:buClr>
                <a:schemeClr val="lt1"/>
              </a:buClr>
              <a:buSzPts val="1400"/>
              <a:buChar char="■"/>
              <a:defRPr/>
            </a:lvl3pPr>
            <a:lvl4pPr indent="-317500" lvl="3" marL="1828800" rtl="0" algn="l">
              <a:lnSpc>
                <a:spcPct val="120000"/>
              </a:lnSpc>
              <a:spcBef>
                <a:spcPts val="1200"/>
              </a:spcBef>
              <a:spcAft>
                <a:spcPts val="0"/>
              </a:spcAft>
              <a:buClr>
                <a:schemeClr val="lt1"/>
              </a:buClr>
              <a:buSzPts val="1400"/>
              <a:buChar char="●"/>
              <a:defRPr/>
            </a:lvl4pPr>
            <a:lvl5pPr indent="-317500" lvl="4" marL="2286000" rtl="0" algn="l">
              <a:lnSpc>
                <a:spcPct val="120000"/>
              </a:lnSpc>
              <a:spcBef>
                <a:spcPts val="1200"/>
              </a:spcBef>
              <a:spcAft>
                <a:spcPts val="0"/>
              </a:spcAft>
              <a:buClr>
                <a:schemeClr val="lt1"/>
              </a:buClr>
              <a:buSzPts val="1400"/>
              <a:buChar char="○"/>
              <a:defRPr/>
            </a:lvl5pPr>
            <a:lvl6pPr indent="-317500" lvl="5" marL="2743200" rtl="0" algn="l">
              <a:lnSpc>
                <a:spcPct val="120000"/>
              </a:lnSpc>
              <a:spcBef>
                <a:spcPts val="1200"/>
              </a:spcBef>
              <a:spcAft>
                <a:spcPts val="0"/>
              </a:spcAft>
              <a:buClr>
                <a:schemeClr val="lt1"/>
              </a:buClr>
              <a:buSzPts val="1400"/>
              <a:buChar char="■"/>
              <a:defRPr/>
            </a:lvl6pPr>
            <a:lvl7pPr indent="-317500" lvl="6" marL="3200400" rtl="0" algn="l">
              <a:lnSpc>
                <a:spcPct val="120000"/>
              </a:lnSpc>
              <a:spcBef>
                <a:spcPts val="1200"/>
              </a:spcBef>
              <a:spcAft>
                <a:spcPts val="0"/>
              </a:spcAft>
              <a:buClr>
                <a:schemeClr val="lt1"/>
              </a:buClr>
              <a:buSzPts val="1400"/>
              <a:buChar char="●"/>
              <a:defRPr/>
            </a:lvl7pPr>
            <a:lvl8pPr indent="-317500" lvl="7" marL="3657600" rtl="0" algn="l">
              <a:lnSpc>
                <a:spcPct val="120000"/>
              </a:lnSpc>
              <a:spcBef>
                <a:spcPts val="1200"/>
              </a:spcBef>
              <a:spcAft>
                <a:spcPts val="0"/>
              </a:spcAft>
              <a:buClr>
                <a:schemeClr val="lt1"/>
              </a:buClr>
              <a:buSzPts val="1400"/>
              <a:buChar char="○"/>
              <a:defRPr/>
            </a:lvl8pPr>
            <a:lvl9pPr indent="-317500" lvl="8" marL="4114800" rtl="0" algn="l">
              <a:lnSpc>
                <a:spcPct val="120000"/>
              </a:lnSpc>
              <a:spcBef>
                <a:spcPts val="1200"/>
              </a:spcBef>
              <a:spcAft>
                <a:spcPts val="1200"/>
              </a:spcAft>
              <a:buClr>
                <a:schemeClr val="lt1"/>
              </a:buClr>
              <a:buSzPts val="1400"/>
              <a:buChar char="■"/>
              <a:defRPr/>
            </a:lvl9pPr>
          </a:lstStyle>
          <a:p/>
        </p:txBody>
      </p:sp>
      <p:sp>
        <p:nvSpPr>
          <p:cNvPr id="47" name="Google Shape;47;p14"/>
          <p:cNvSpPr txBox="1"/>
          <p:nvPr>
            <p:ph idx="2" type="body"/>
          </p:nvPr>
        </p:nvSpPr>
        <p:spPr>
          <a:xfrm>
            <a:off x="4630052" y="1566239"/>
            <a:ext cx="3820800" cy="27771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317500" lvl="1" marL="914400" rtl="0" algn="l">
              <a:lnSpc>
                <a:spcPct val="120000"/>
              </a:lnSpc>
              <a:spcBef>
                <a:spcPts val="1200"/>
              </a:spcBef>
              <a:spcAft>
                <a:spcPts val="0"/>
              </a:spcAft>
              <a:buClr>
                <a:schemeClr val="lt1"/>
              </a:buClr>
              <a:buSzPts val="1400"/>
              <a:buChar char="○"/>
              <a:defRPr/>
            </a:lvl2pPr>
            <a:lvl3pPr indent="-317500" lvl="2" marL="1371600" rtl="0" algn="l">
              <a:lnSpc>
                <a:spcPct val="120000"/>
              </a:lnSpc>
              <a:spcBef>
                <a:spcPts val="1200"/>
              </a:spcBef>
              <a:spcAft>
                <a:spcPts val="0"/>
              </a:spcAft>
              <a:buClr>
                <a:schemeClr val="lt1"/>
              </a:buClr>
              <a:buSzPts val="1400"/>
              <a:buChar char="■"/>
              <a:defRPr/>
            </a:lvl3pPr>
            <a:lvl4pPr indent="-317500" lvl="3" marL="1828800" rtl="0" algn="l">
              <a:lnSpc>
                <a:spcPct val="120000"/>
              </a:lnSpc>
              <a:spcBef>
                <a:spcPts val="1200"/>
              </a:spcBef>
              <a:spcAft>
                <a:spcPts val="0"/>
              </a:spcAft>
              <a:buClr>
                <a:schemeClr val="lt1"/>
              </a:buClr>
              <a:buSzPts val="1400"/>
              <a:buChar char="●"/>
              <a:defRPr/>
            </a:lvl4pPr>
            <a:lvl5pPr indent="-317500" lvl="4" marL="2286000" rtl="0" algn="l">
              <a:lnSpc>
                <a:spcPct val="120000"/>
              </a:lnSpc>
              <a:spcBef>
                <a:spcPts val="1200"/>
              </a:spcBef>
              <a:spcAft>
                <a:spcPts val="0"/>
              </a:spcAft>
              <a:buClr>
                <a:schemeClr val="lt1"/>
              </a:buClr>
              <a:buSzPts val="1400"/>
              <a:buChar char="○"/>
              <a:defRPr/>
            </a:lvl5pPr>
            <a:lvl6pPr indent="-317500" lvl="5" marL="2743200" rtl="0" algn="l">
              <a:lnSpc>
                <a:spcPct val="120000"/>
              </a:lnSpc>
              <a:spcBef>
                <a:spcPts val="1200"/>
              </a:spcBef>
              <a:spcAft>
                <a:spcPts val="0"/>
              </a:spcAft>
              <a:buClr>
                <a:schemeClr val="lt1"/>
              </a:buClr>
              <a:buSzPts val="1400"/>
              <a:buChar char="■"/>
              <a:defRPr/>
            </a:lvl6pPr>
            <a:lvl7pPr indent="-317500" lvl="6" marL="3200400" rtl="0" algn="l">
              <a:lnSpc>
                <a:spcPct val="120000"/>
              </a:lnSpc>
              <a:spcBef>
                <a:spcPts val="1200"/>
              </a:spcBef>
              <a:spcAft>
                <a:spcPts val="0"/>
              </a:spcAft>
              <a:buClr>
                <a:schemeClr val="lt1"/>
              </a:buClr>
              <a:buSzPts val="1400"/>
              <a:buChar char="●"/>
              <a:defRPr/>
            </a:lvl7pPr>
            <a:lvl8pPr indent="-317500" lvl="7" marL="3657600" rtl="0" algn="l">
              <a:lnSpc>
                <a:spcPct val="120000"/>
              </a:lnSpc>
              <a:spcBef>
                <a:spcPts val="1200"/>
              </a:spcBef>
              <a:spcAft>
                <a:spcPts val="0"/>
              </a:spcAft>
              <a:buClr>
                <a:schemeClr val="lt1"/>
              </a:buClr>
              <a:buSzPts val="1400"/>
              <a:buChar char="○"/>
              <a:defRPr/>
            </a:lvl8pPr>
            <a:lvl9pPr indent="-317500" lvl="8" marL="4114800" rtl="0" algn="l">
              <a:lnSpc>
                <a:spcPct val="120000"/>
              </a:lnSpc>
              <a:spcBef>
                <a:spcPts val="1200"/>
              </a:spcBef>
              <a:spcAft>
                <a:spcPts val="1200"/>
              </a:spcAft>
              <a:buClr>
                <a:schemeClr val="lt1"/>
              </a:buClr>
              <a:buSzPts val="1400"/>
              <a:buChar char="■"/>
              <a:defRPr/>
            </a:lvl9pPr>
          </a:lstStyle>
          <a:p/>
        </p:txBody>
      </p:sp>
      <p:sp>
        <p:nvSpPr>
          <p:cNvPr id="48" name="Google Shape;48;p14"/>
          <p:cNvSpPr txBox="1"/>
          <p:nvPr>
            <p:ph idx="10" type="dt"/>
          </p:nvPr>
        </p:nvSpPr>
        <p:spPr>
          <a:xfrm>
            <a:off x="5759052" y="4412456"/>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49" name="Google Shape;49;p14"/>
          <p:cNvSpPr txBox="1"/>
          <p:nvPr>
            <p:ph idx="11" type="ftr"/>
          </p:nvPr>
        </p:nvSpPr>
        <p:spPr>
          <a:xfrm>
            <a:off x="685346" y="4412456"/>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0" name="Google Shape;50;p14"/>
          <p:cNvSpPr txBox="1"/>
          <p:nvPr>
            <p:ph idx="12" type="sldNum"/>
          </p:nvPr>
        </p:nvSpPr>
        <p:spPr>
          <a:xfrm>
            <a:off x="7885508" y="4412456"/>
            <a:ext cx="5652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www.kaggle.com/lucasgreenwell/depression-anxiety-stress-scales-responses?select=codebook.txt" TargetMode="External"/><Relationship Id="rId4" Type="http://schemas.openxmlformats.org/officeDocument/2006/relationships/hyperlink" Target="https://www.sciencedirect.com/science/article/pii/S1877050920309091" TargetMode="External"/><Relationship Id="rId5" Type="http://schemas.openxmlformats.org/officeDocument/2006/relationships/hyperlink" Target="https://dl.acm.org/doi/fullHtml/10.1145/3308558.3313557" TargetMode="External"/><Relationship Id="rId6" Type="http://schemas.openxmlformats.org/officeDocument/2006/relationships/hyperlink" Target="http://www2.psy.unsw.edu.au/das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docs.google.com/spreadsheets/d/19FeIRuXJx9UT93clUlzz1NoXdboyWKnovnHMDtdCS48/copy#gid=1595013267" TargetMode="External"/><Relationship Id="rId4" Type="http://schemas.openxmlformats.org/officeDocument/2006/relationships/image" Target="../media/image1.pn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5"/>
          <p:cNvSpPr txBox="1"/>
          <p:nvPr>
            <p:ph type="ctrTitle"/>
          </p:nvPr>
        </p:nvSpPr>
        <p:spPr>
          <a:xfrm>
            <a:off x="4913775" y="693150"/>
            <a:ext cx="3772800" cy="248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5700"/>
              <a:t>PREDICTING MENTAL HEALTH DISORDERS </a:t>
            </a:r>
            <a:endParaRPr sz="5700"/>
          </a:p>
          <a:p>
            <a:pPr indent="0" lvl="0" marL="0" rtl="0" algn="r">
              <a:spcBef>
                <a:spcPts val="0"/>
              </a:spcBef>
              <a:spcAft>
                <a:spcPts val="0"/>
              </a:spcAft>
              <a:buClr>
                <a:schemeClr val="dk1"/>
              </a:buClr>
              <a:buSzPts val="1100"/>
              <a:buFont typeface="Arial"/>
              <a:buNone/>
            </a:pPr>
            <a:r>
              <a:t/>
            </a:r>
            <a:endParaRPr/>
          </a:p>
          <a:p>
            <a:pPr indent="0" lvl="0" marL="0" rtl="0" algn="r">
              <a:spcBef>
                <a:spcPts val="0"/>
              </a:spcBef>
              <a:spcAft>
                <a:spcPts val="0"/>
              </a:spcAft>
              <a:buNone/>
            </a:pPr>
            <a:r>
              <a:t/>
            </a:r>
            <a:endParaRPr/>
          </a:p>
        </p:txBody>
      </p:sp>
      <p:grpSp>
        <p:nvGrpSpPr>
          <p:cNvPr id="56" name="Google Shape;56;p15"/>
          <p:cNvGrpSpPr/>
          <p:nvPr/>
        </p:nvGrpSpPr>
        <p:grpSpPr>
          <a:xfrm>
            <a:off x="457194" y="411475"/>
            <a:ext cx="4385617" cy="4733627"/>
            <a:chOff x="457194" y="411475"/>
            <a:chExt cx="4385617" cy="4733627"/>
          </a:xfrm>
        </p:grpSpPr>
        <p:sp>
          <p:nvSpPr>
            <p:cNvPr id="57" name="Google Shape;57;p15"/>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5"/>
            <p:cNvGrpSpPr/>
            <p:nvPr/>
          </p:nvGrpSpPr>
          <p:grpSpPr>
            <a:xfrm>
              <a:off x="457194" y="824705"/>
              <a:ext cx="4385617" cy="4320397"/>
              <a:chOff x="457209" y="411470"/>
              <a:chExt cx="4385617" cy="4320397"/>
            </a:xfrm>
          </p:grpSpPr>
          <p:sp>
            <p:nvSpPr>
              <p:cNvPr id="59" name="Google Shape;59;p15"/>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5"/>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5"/>
          <p:cNvSpPr txBox="1"/>
          <p:nvPr/>
        </p:nvSpPr>
        <p:spPr>
          <a:xfrm>
            <a:off x="6752700" y="4331450"/>
            <a:ext cx="1857900" cy="507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100">
                <a:latin typeface="Roboto"/>
                <a:ea typeface="Roboto"/>
                <a:cs typeface="Roboto"/>
                <a:sym typeface="Roboto"/>
              </a:rPr>
              <a:t>Group 5</a:t>
            </a:r>
            <a:endParaRPr sz="21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4"/>
          <p:cNvSpPr txBox="1"/>
          <p:nvPr>
            <p:ph type="title"/>
          </p:nvPr>
        </p:nvSpPr>
        <p:spPr>
          <a:xfrm>
            <a:off x="685346" y="76200"/>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ISSUES FACED</a:t>
            </a:r>
            <a:endParaRPr/>
          </a:p>
        </p:txBody>
      </p:sp>
      <p:sp>
        <p:nvSpPr>
          <p:cNvPr id="418" name="Google Shape;418;p24"/>
          <p:cNvSpPr txBox="1"/>
          <p:nvPr>
            <p:ph idx="1" type="body"/>
          </p:nvPr>
        </p:nvSpPr>
        <p:spPr>
          <a:xfrm>
            <a:off x="685346" y="1191048"/>
            <a:ext cx="7765500" cy="2771400"/>
          </a:xfrm>
          <a:prstGeom prst="rect">
            <a:avLst/>
          </a:prstGeom>
          <a:noFill/>
          <a:ln>
            <a:noFill/>
          </a:ln>
        </p:spPr>
        <p:txBody>
          <a:bodyPr anchorCtr="0" anchor="t" bIns="34275" lIns="68575" spcFirstLastPara="1" rIns="68575" wrap="square" tIns="34275">
            <a:normAutofit/>
          </a:bodyPr>
          <a:lstStyle/>
          <a:p>
            <a:pPr indent="-190500" lvl="0" marL="177800" rtl="0" algn="l">
              <a:lnSpc>
                <a:spcPct val="120000"/>
              </a:lnSpc>
              <a:spcBef>
                <a:spcPts val="0"/>
              </a:spcBef>
              <a:spcAft>
                <a:spcPts val="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The dataset on Kaggle did not have the outcome columns. So, by understanding the DASS(42) questionnaire, template and scales, we generated the three outcome columns for Depression, Anxiety and Stress</a:t>
            </a:r>
            <a:endParaRPr sz="1700">
              <a:latin typeface="Fira Sans Extra Condensed"/>
              <a:ea typeface="Fira Sans Extra Condensed"/>
              <a:cs typeface="Fira Sans Extra Condensed"/>
              <a:sym typeface="Fira Sans Extra Condensed"/>
            </a:endParaRPr>
          </a:p>
          <a:p>
            <a:pPr indent="-190500" lvl="0" marL="177800" rtl="0" algn="l">
              <a:lnSpc>
                <a:spcPct val="120000"/>
              </a:lnSpc>
              <a:spcBef>
                <a:spcPts val="800"/>
              </a:spcBef>
              <a:spcAft>
                <a:spcPts val="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In the traditional machine learning approaches, we usually have only one outcome column but here, we had to predict 3. So, we figured out 2 approaches to solve this problem: one using MultioutputRegressor and the other, training 3 different models for the 3 outputs</a:t>
            </a:r>
            <a:endParaRPr sz="1700">
              <a:latin typeface="Fira Sans Extra Condensed"/>
              <a:ea typeface="Fira Sans Extra Condensed"/>
              <a:cs typeface="Fira Sans Extra Condensed"/>
              <a:sym typeface="Fira Sans Extra Condensed"/>
            </a:endParaRPr>
          </a:p>
          <a:p>
            <a:pPr indent="-76200" lvl="0" marL="177800" rtl="0" algn="l">
              <a:lnSpc>
                <a:spcPct val="120000"/>
              </a:lnSpc>
              <a:spcBef>
                <a:spcPts val="800"/>
              </a:spcBef>
              <a:spcAft>
                <a:spcPts val="1200"/>
              </a:spcAft>
              <a:buClr>
                <a:schemeClr val="lt1"/>
              </a:buClr>
              <a:buSzPts val="1500"/>
              <a:buNone/>
            </a:pPr>
            <a:r>
              <a:t/>
            </a:r>
            <a:endParaRPr sz="1700">
              <a:latin typeface="Fira Sans Extra Condensed"/>
              <a:ea typeface="Fira Sans Extra Condensed"/>
              <a:cs typeface="Fira Sans Extra Condensed"/>
              <a:sym typeface="Fira Sans Extra Condensed"/>
            </a:endParaRPr>
          </a:p>
        </p:txBody>
      </p:sp>
      <p:grpSp>
        <p:nvGrpSpPr>
          <p:cNvPr id="419" name="Google Shape;419;p24"/>
          <p:cNvGrpSpPr/>
          <p:nvPr/>
        </p:nvGrpSpPr>
        <p:grpSpPr>
          <a:xfrm>
            <a:off x="685668" y="3556176"/>
            <a:ext cx="1302012" cy="1094375"/>
            <a:chOff x="726125" y="238125"/>
            <a:chExt cx="6167750" cy="5238750"/>
          </a:xfrm>
        </p:grpSpPr>
        <p:sp>
          <p:nvSpPr>
            <p:cNvPr id="420" name="Google Shape;420;p24"/>
            <p:cNvSpPr/>
            <p:nvPr/>
          </p:nvSpPr>
          <p:spPr>
            <a:xfrm>
              <a:off x="726125" y="238125"/>
              <a:ext cx="6167750" cy="5238750"/>
            </a:xfrm>
            <a:custGeom>
              <a:rect b="b" l="l" r="r" t="t"/>
              <a:pathLst>
                <a:path extrusionOk="0" h="209550" w="24671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4780475" y="3381225"/>
              <a:ext cx="1092925" cy="285350"/>
            </a:xfrm>
            <a:custGeom>
              <a:rect b="b" l="l" r="r" t="t"/>
              <a:pathLst>
                <a:path extrusionOk="0" h="11414" w="43717">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4627775" y="3408875"/>
              <a:ext cx="1245625" cy="398875"/>
            </a:xfrm>
            <a:custGeom>
              <a:rect b="b" l="l" r="r" t="t"/>
              <a:pathLst>
                <a:path extrusionOk="0" h="15955" w="49825">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3266675" y="2079350"/>
              <a:ext cx="330100" cy="1344350"/>
            </a:xfrm>
            <a:custGeom>
              <a:rect b="b" l="l" r="r" t="t"/>
              <a:pathLst>
                <a:path extrusionOk="0" h="53774" w="13204">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3416725" y="1856250"/>
              <a:ext cx="330100" cy="1567450"/>
            </a:xfrm>
            <a:custGeom>
              <a:rect b="b" l="l" r="r" t="t"/>
              <a:pathLst>
                <a:path extrusionOk="0" h="62698" w="13204">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3839600" y="1316875"/>
              <a:ext cx="642400" cy="242550"/>
            </a:xfrm>
            <a:custGeom>
              <a:rect b="b" l="l" r="r" t="t"/>
              <a:pathLst>
                <a:path extrusionOk="0" h="9702" w="25696">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3839600" y="1601200"/>
              <a:ext cx="642400" cy="935625"/>
            </a:xfrm>
            <a:custGeom>
              <a:rect b="b" l="l" r="r" t="t"/>
              <a:pathLst>
                <a:path extrusionOk="0" h="37425" w="25696">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4503050" y="1503450"/>
              <a:ext cx="1081400" cy="686500"/>
            </a:xfrm>
            <a:custGeom>
              <a:rect b="b" l="l" r="r" t="t"/>
              <a:pathLst>
                <a:path extrusionOk="0" h="27460" w="43256">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4503050" y="2207050"/>
              <a:ext cx="195175" cy="387675"/>
            </a:xfrm>
            <a:custGeom>
              <a:rect b="b" l="l" r="r" t="t"/>
              <a:pathLst>
                <a:path extrusionOk="0" h="15507" w="7807">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4514575" y="1581125"/>
              <a:ext cx="543325" cy="118825"/>
            </a:xfrm>
            <a:custGeom>
              <a:rect b="b" l="l" r="r" t="t"/>
              <a:pathLst>
                <a:path extrusionOk="0" h="4753" w="21733">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4514575" y="1714725"/>
              <a:ext cx="543325" cy="118825"/>
            </a:xfrm>
            <a:custGeom>
              <a:rect b="b" l="l" r="r" t="t"/>
              <a:pathLst>
                <a:path extrusionOk="0" h="4753" w="21733">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5244800" y="2763850"/>
              <a:ext cx="1016575" cy="721400"/>
            </a:xfrm>
            <a:custGeom>
              <a:rect b="b" l="l" r="r" t="t"/>
              <a:pathLst>
                <a:path extrusionOk="0" h="28856" w="40663">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5370525" y="2744125"/>
              <a:ext cx="1047825" cy="619025"/>
            </a:xfrm>
            <a:custGeom>
              <a:rect b="b" l="l" r="r" t="t"/>
              <a:pathLst>
                <a:path extrusionOk="0" h="24761" w="41913">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4481975" y="1997075"/>
              <a:ext cx="863225" cy="642425"/>
            </a:xfrm>
            <a:custGeom>
              <a:rect b="b" l="l" r="r" t="t"/>
              <a:pathLst>
                <a:path extrusionOk="0" h="25697" w="34529">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5823350" y="1374775"/>
              <a:ext cx="554850" cy="548300"/>
            </a:xfrm>
            <a:custGeom>
              <a:rect b="b" l="l" r="r" t="t"/>
              <a:pathLst>
                <a:path extrusionOk="0" h="21932" w="22194">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5554800" y="2456500"/>
              <a:ext cx="1028750" cy="321200"/>
            </a:xfrm>
            <a:custGeom>
              <a:rect b="b" l="l" r="r" t="t"/>
              <a:pathLst>
                <a:path extrusionOk="0" h="12848" w="4115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383075" y="650125"/>
              <a:ext cx="330100" cy="1344350"/>
            </a:xfrm>
            <a:custGeom>
              <a:rect b="b" l="l" r="r" t="t"/>
              <a:pathLst>
                <a:path extrusionOk="0" h="53774" w="13204">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2233000" y="650125"/>
              <a:ext cx="330100" cy="1344350"/>
            </a:xfrm>
            <a:custGeom>
              <a:rect b="b" l="l" r="r" t="t"/>
              <a:pathLst>
                <a:path extrusionOk="0" h="53774" w="13204">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1807825" y="1140475"/>
              <a:ext cx="250775" cy="1716875"/>
            </a:xfrm>
            <a:custGeom>
              <a:rect b="b" l="l" r="r" t="t"/>
              <a:pathLst>
                <a:path extrusionOk="0" h="68675" w="10031">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2707875" y="605375"/>
              <a:ext cx="681575" cy="1406550"/>
            </a:xfrm>
            <a:custGeom>
              <a:rect b="b" l="l" r="r" t="t"/>
              <a:pathLst>
                <a:path extrusionOk="0" h="56262" w="27263">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3940300" y="605375"/>
              <a:ext cx="687500" cy="639125"/>
            </a:xfrm>
            <a:custGeom>
              <a:rect b="b" l="l" r="r" t="t"/>
              <a:pathLst>
                <a:path extrusionOk="0" h="25565" w="2750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4630725" y="784075"/>
              <a:ext cx="118825" cy="460425"/>
            </a:xfrm>
            <a:custGeom>
              <a:rect b="b" l="l" r="r" t="t"/>
              <a:pathLst>
                <a:path extrusionOk="0" h="18417" w="4753">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4760725" y="784075"/>
              <a:ext cx="118825" cy="460425"/>
            </a:xfrm>
            <a:custGeom>
              <a:rect b="b" l="l" r="r" t="t"/>
              <a:pathLst>
                <a:path extrusionOk="0" h="18417" w="4753">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2939550" y="694875"/>
              <a:ext cx="1050800" cy="1344350"/>
            </a:xfrm>
            <a:custGeom>
              <a:rect b="b" l="l" r="r" t="t"/>
              <a:pathLst>
                <a:path extrusionOk="0" h="53774" w="42032">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2970825" y="2079350"/>
              <a:ext cx="330100" cy="1344350"/>
            </a:xfrm>
            <a:custGeom>
              <a:rect b="b" l="l" r="r" t="t"/>
              <a:pathLst>
                <a:path extrusionOk="0" h="53774" w="13204">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2441325" y="3138025"/>
              <a:ext cx="481475" cy="119175"/>
            </a:xfrm>
            <a:custGeom>
              <a:rect b="b" l="l" r="r" t="t"/>
              <a:pathLst>
                <a:path extrusionOk="0" h="4767" w="19259">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1084150" y="2637825"/>
              <a:ext cx="931350" cy="455800"/>
            </a:xfrm>
            <a:custGeom>
              <a:rect b="b" l="l" r="r" t="t"/>
              <a:pathLst>
                <a:path extrusionOk="0" h="18232" w="37254">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1084150" y="2820125"/>
              <a:ext cx="931350" cy="443650"/>
            </a:xfrm>
            <a:custGeom>
              <a:rect b="b" l="l" r="r" t="t"/>
              <a:pathLst>
                <a:path extrusionOk="0" h="17746" w="37254">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1084150" y="3024175"/>
              <a:ext cx="931350" cy="434425"/>
            </a:xfrm>
            <a:custGeom>
              <a:rect b="b" l="l" r="r" t="t"/>
              <a:pathLst>
                <a:path extrusionOk="0" h="17377" w="37254">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1128575" y="3519125"/>
              <a:ext cx="933000" cy="118825"/>
            </a:xfrm>
            <a:custGeom>
              <a:rect b="b" l="l" r="r" t="t"/>
              <a:pathLst>
                <a:path extrusionOk="0" h="4753" w="3732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1294775" y="3652725"/>
              <a:ext cx="766800" cy="118825"/>
            </a:xfrm>
            <a:custGeom>
              <a:rect b="b" l="l" r="r" t="t"/>
              <a:pathLst>
                <a:path extrusionOk="0" h="4753" w="30672">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2461400" y="3703400"/>
              <a:ext cx="119150" cy="1067925"/>
            </a:xfrm>
            <a:custGeom>
              <a:rect b="b" l="l" r="r" t="t"/>
              <a:pathLst>
                <a:path extrusionOk="0" h="42717" w="4766">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2685825" y="3741900"/>
              <a:ext cx="403825" cy="1186075"/>
            </a:xfrm>
            <a:custGeom>
              <a:rect b="b" l="l" r="r" t="t"/>
              <a:pathLst>
                <a:path extrusionOk="0" h="47443" w="16153">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3121200" y="2079350"/>
              <a:ext cx="330100" cy="1344350"/>
            </a:xfrm>
            <a:custGeom>
              <a:rect b="b" l="l" r="r" t="t"/>
              <a:pathLst>
                <a:path extrusionOk="0" h="53774" w="13204">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3971900" y="1701900"/>
              <a:ext cx="510100" cy="834925"/>
            </a:xfrm>
            <a:custGeom>
              <a:rect b="b" l="l" r="r" t="t"/>
              <a:pathLst>
                <a:path extrusionOk="0" h="33397" w="20404">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4109775" y="1804900"/>
              <a:ext cx="372225" cy="731925"/>
            </a:xfrm>
            <a:custGeom>
              <a:rect b="b" l="l" r="r" t="t"/>
              <a:pathLst>
                <a:path extrusionOk="0" h="29277" w="14889">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3884350" y="1915475"/>
              <a:ext cx="571000" cy="841175"/>
            </a:xfrm>
            <a:custGeom>
              <a:rect b="b" l="l" r="r" t="t"/>
              <a:pathLst>
                <a:path extrusionOk="0" h="33647" w="2284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3839600" y="2840875"/>
              <a:ext cx="999800" cy="265925"/>
            </a:xfrm>
            <a:custGeom>
              <a:rect b="b" l="l" r="r" t="t"/>
              <a:pathLst>
                <a:path extrusionOk="0" h="10637" w="39992">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3839600" y="2976450"/>
              <a:ext cx="999800" cy="270200"/>
            </a:xfrm>
            <a:custGeom>
              <a:rect b="b" l="l" r="r" t="t"/>
              <a:pathLst>
                <a:path extrusionOk="0" h="10808" w="39992">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839600" y="3113675"/>
              <a:ext cx="998800" cy="282050"/>
            </a:xfrm>
            <a:custGeom>
              <a:rect b="b" l="l" r="r" t="t"/>
              <a:pathLst>
                <a:path extrusionOk="0" h="11282" w="39952">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2810225" y="580025"/>
              <a:ext cx="1066600" cy="1448350"/>
            </a:xfrm>
            <a:custGeom>
              <a:rect b="b" l="l" r="r" t="t"/>
              <a:pathLst>
                <a:path extrusionOk="0" h="57934" w="42664">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3802425" y="605375"/>
              <a:ext cx="687800" cy="639125"/>
            </a:xfrm>
            <a:custGeom>
              <a:rect b="b" l="l" r="r" t="t"/>
              <a:pathLst>
                <a:path extrusionOk="0" h="25565" w="27512">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4481975" y="1366550"/>
              <a:ext cx="1241350" cy="823400"/>
            </a:xfrm>
            <a:custGeom>
              <a:rect b="b" l="l" r="r" t="t"/>
              <a:pathLst>
                <a:path extrusionOk="0" h="32936" w="49654">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4481975" y="2128725"/>
              <a:ext cx="347550" cy="466000"/>
            </a:xfrm>
            <a:custGeom>
              <a:rect b="b" l="l" r="r" t="t"/>
              <a:pathLst>
                <a:path extrusionOk="0" h="18640" w="13902">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4953900" y="2739175"/>
              <a:ext cx="118825" cy="793450"/>
            </a:xfrm>
            <a:custGeom>
              <a:rect b="b" l="l" r="r" t="t"/>
              <a:pathLst>
                <a:path extrusionOk="0" h="31738" w="4753">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5085525" y="2744125"/>
              <a:ext cx="118825" cy="788500"/>
            </a:xfrm>
            <a:custGeom>
              <a:rect b="b" l="l" r="r" t="t"/>
              <a:pathLst>
                <a:path extrusionOk="0" h="31540" w="4753">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5006550" y="986775"/>
              <a:ext cx="1118925" cy="1140650"/>
            </a:xfrm>
            <a:custGeom>
              <a:rect b="b" l="l" r="r" t="t"/>
              <a:pathLst>
                <a:path extrusionOk="0" h="45626" w="44757">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4918025" y="908800"/>
              <a:ext cx="1323275" cy="1119900"/>
            </a:xfrm>
            <a:custGeom>
              <a:rect b="b" l="l" r="r" t="t"/>
              <a:pathLst>
                <a:path extrusionOk="0" h="44796" w="52931">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5449825" y="2297550"/>
              <a:ext cx="1133725" cy="441650"/>
            </a:xfrm>
            <a:custGeom>
              <a:rect b="b" l="l" r="r" t="t"/>
              <a:pathLst>
                <a:path extrusionOk="0" h="17666" w="45349">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5057875" y="1888150"/>
              <a:ext cx="1240025" cy="393300"/>
            </a:xfrm>
            <a:custGeom>
              <a:rect b="b" l="l" r="r" t="t"/>
              <a:pathLst>
                <a:path extrusionOk="0" h="15732" w="49601">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061550" y="2207050"/>
              <a:ext cx="909950" cy="477200"/>
            </a:xfrm>
            <a:custGeom>
              <a:rect b="b" l="l" r="r" t="t"/>
              <a:pathLst>
                <a:path extrusionOk="0" h="19088" w="36398">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015475" y="2312675"/>
              <a:ext cx="804325" cy="371575"/>
            </a:xfrm>
            <a:custGeom>
              <a:rect b="b" l="l" r="r" t="t"/>
              <a:pathLst>
                <a:path extrusionOk="0" h="14863" w="32173">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2061550" y="2526250"/>
              <a:ext cx="216900" cy="675650"/>
            </a:xfrm>
            <a:custGeom>
              <a:rect b="b" l="l" r="r" t="t"/>
              <a:pathLst>
                <a:path extrusionOk="0" h="27026" w="8676">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2061550" y="2682575"/>
              <a:ext cx="331750" cy="621350"/>
            </a:xfrm>
            <a:custGeom>
              <a:rect b="b" l="l" r="r" t="t"/>
              <a:pathLst>
                <a:path extrusionOk="0" h="24854" w="1327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2061550" y="2426550"/>
              <a:ext cx="561775" cy="257700"/>
            </a:xfrm>
            <a:custGeom>
              <a:rect b="b" l="l" r="r" t="t"/>
              <a:pathLst>
                <a:path extrusionOk="0" h="10308" w="22471">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1645575" y="1140475"/>
              <a:ext cx="250800" cy="1716875"/>
            </a:xfrm>
            <a:custGeom>
              <a:rect b="b" l="l" r="r" t="t"/>
              <a:pathLst>
                <a:path extrusionOk="0" h="68675" w="10032">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2091500" y="3667875"/>
              <a:ext cx="257025" cy="849400"/>
            </a:xfrm>
            <a:custGeom>
              <a:rect b="b" l="l" r="r" t="t"/>
              <a:pathLst>
                <a:path extrusionOk="0" h="33976" w="10281">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061550" y="3414800"/>
              <a:ext cx="865200" cy="1064950"/>
            </a:xfrm>
            <a:custGeom>
              <a:rect b="b" l="l" r="r" t="t"/>
              <a:pathLst>
                <a:path extrusionOk="0" h="42598" w="34608">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1319125" y="1581450"/>
              <a:ext cx="375525" cy="375525"/>
            </a:xfrm>
            <a:custGeom>
              <a:rect b="b" l="l" r="r" t="t"/>
              <a:pathLst>
                <a:path extrusionOk="0" h="15021" w="15021">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4040350" y="3435525"/>
              <a:ext cx="375500" cy="375525"/>
            </a:xfrm>
            <a:custGeom>
              <a:rect b="b" l="l" r="r" t="t"/>
              <a:pathLst>
                <a:path extrusionOk="0" h="15021" w="1502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6204425" y="2754325"/>
              <a:ext cx="380450" cy="380450"/>
            </a:xfrm>
            <a:custGeom>
              <a:rect b="b" l="l" r="r" t="t"/>
              <a:pathLst>
                <a:path extrusionOk="0" h="15218" w="15218">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2745050" y="784075"/>
              <a:ext cx="481500" cy="119150"/>
            </a:xfrm>
            <a:custGeom>
              <a:rect b="b" l="l" r="r" t="t"/>
              <a:pathLst>
                <a:path extrusionOk="0" h="4766" w="1926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1265475" y="1018700"/>
              <a:ext cx="4767200" cy="4229150"/>
            </a:xfrm>
            <a:custGeom>
              <a:rect b="b" l="l" r="r" t="t"/>
              <a:pathLst>
                <a:path extrusionOk="0" h="169166" w="190688">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5"/>
          <p:cNvSpPr txBox="1"/>
          <p:nvPr>
            <p:ph type="title"/>
          </p:nvPr>
        </p:nvSpPr>
        <p:spPr>
          <a:xfrm>
            <a:off x="685346" y="76200"/>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FUTURE SCOPE</a:t>
            </a:r>
            <a:endParaRPr/>
          </a:p>
        </p:txBody>
      </p:sp>
      <p:sp>
        <p:nvSpPr>
          <p:cNvPr id="488" name="Google Shape;488;p25"/>
          <p:cNvSpPr txBox="1"/>
          <p:nvPr>
            <p:ph idx="1" type="body"/>
          </p:nvPr>
        </p:nvSpPr>
        <p:spPr>
          <a:xfrm>
            <a:off x="685346" y="1114848"/>
            <a:ext cx="7765500" cy="2771400"/>
          </a:xfrm>
          <a:prstGeom prst="rect">
            <a:avLst/>
          </a:prstGeom>
          <a:noFill/>
          <a:ln>
            <a:noFill/>
          </a:ln>
        </p:spPr>
        <p:txBody>
          <a:bodyPr anchorCtr="0" anchor="t" bIns="34275" lIns="68575" spcFirstLastPara="1" rIns="68575" wrap="square" tIns="34275">
            <a:normAutofit/>
          </a:bodyPr>
          <a:lstStyle/>
          <a:p>
            <a:pPr indent="-190500" lvl="0" marL="177800" rtl="0" algn="l">
              <a:lnSpc>
                <a:spcPct val="120000"/>
              </a:lnSpc>
              <a:spcBef>
                <a:spcPts val="0"/>
              </a:spcBef>
              <a:spcAft>
                <a:spcPts val="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We can create an application using this model. The user will have to answer all the 42 questions and then, based on that, the mental disorders will be predicted</a:t>
            </a:r>
            <a:endParaRPr sz="1700">
              <a:latin typeface="Fira Sans Extra Condensed"/>
              <a:ea typeface="Fira Sans Extra Condensed"/>
              <a:cs typeface="Fira Sans Extra Condensed"/>
              <a:sym typeface="Fira Sans Extra Condensed"/>
            </a:endParaRPr>
          </a:p>
          <a:p>
            <a:pPr indent="-190500" lvl="0" marL="177800" rtl="0" algn="l">
              <a:lnSpc>
                <a:spcPct val="120000"/>
              </a:lnSpc>
              <a:spcBef>
                <a:spcPts val="800"/>
              </a:spcBef>
              <a:spcAft>
                <a:spcPts val="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We have created this model for teenagers but we can also create a similar type of model for adults too</a:t>
            </a:r>
            <a:endParaRPr sz="1700">
              <a:latin typeface="Fira Sans Extra Condensed"/>
              <a:ea typeface="Fira Sans Extra Condensed"/>
              <a:cs typeface="Fira Sans Extra Condensed"/>
              <a:sym typeface="Fira Sans Extra Condensed"/>
            </a:endParaRPr>
          </a:p>
          <a:p>
            <a:pPr indent="-190500" lvl="0" marL="177800" rtl="0" algn="l">
              <a:lnSpc>
                <a:spcPct val="120000"/>
              </a:lnSpc>
              <a:spcBef>
                <a:spcPts val="800"/>
              </a:spcBef>
              <a:spcAft>
                <a:spcPts val="120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Along with the prediction of the mental disorders, we can also provide the user with some basic solutions for the treatment of the disorders</a:t>
            </a:r>
            <a:endParaRPr sz="1700">
              <a:latin typeface="Fira Sans Extra Condensed"/>
              <a:ea typeface="Fira Sans Extra Condensed"/>
              <a:cs typeface="Fira Sans Extra Condensed"/>
              <a:sym typeface="Fira Sans Extra Condensed"/>
            </a:endParaRPr>
          </a:p>
        </p:txBody>
      </p:sp>
      <p:grpSp>
        <p:nvGrpSpPr>
          <p:cNvPr id="489" name="Google Shape;489;p25"/>
          <p:cNvGrpSpPr/>
          <p:nvPr/>
        </p:nvGrpSpPr>
        <p:grpSpPr>
          <a:xfrm>
            <a:off x="7238970" y="3435389"/>
            <a:ext cx="1737262" cy="1589602"/>
            <a:chOff x="457200" y="997005"/>
            <a:chExt cx="4114785" cy="3734967"/>
          </a:xfrm>
        </p:grpSpPr>
        <p:sp>
          <p:nvSpPr>
            <p:cNvPr id="490" name="Google Shape;490;p25"/>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6"/>
          <p:cNvSpPr txBox="1"/>
          <p:nvPr>
            <p:ph type="title"/>
          </p:nvPr>
        </p:nvSpPr>
        <p:spPr>
          <a:xfrm>
            <a:off x="685346" y="457200"/>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REFERENCES</a:t>
            </a:r>
            <a:endParaRPr/>
          </a:p>
        </p:txBody>
      </p:sp>
      <p:sp>
        <p:nvSpPr>
          <p:cNvPr id="566" name="Google Shape;566;p26"/>
          <p:cNvSpPr txBox="1"/>
          <p:nvPr>
            <p:ph idx="1" type="body"/>
          </p:nvPr>
        </p:nvSpPr>
        <p:spPr>
          <a:xfrm>
            <a:off x="685346" y="1572048"/>
            <a:ext cx="7765500" cy="2771400"/>
          </a:xfrm>
          <a:prstGeom prst="rect">
            <a:avLst/>
          </a:prstGeom>
          <a:noFill/>
          <a:ln>
            <a:noFill/>
          </a:ln>
        </p:spPr>
        <p:txBody>
          <a:bodyPr anchorCtr="0" anchor="t" bIns="34275" lIns="68575" spcFirstLastPara="1" rIns="68575" wrap="square" tIns="34275">
            <a:normAutofit/>
          </a:bodyPr>
          <a:lstStyle/>
          <a:p>
            <a:pPr indent="-190500" lvl="0" marL="177800" rtl="0" algn="l">
              <a:lnSpc>
                <a:spcPct val="120000"/>
              </a:lnSpc>
              <a:spcBef>
                <a:spcPts val="0"/>
              </a:spcBef>
              <a:spcAft>
                <a:spcPts val="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Dataset:-  </a:t>
            </a:r>
            <a:r>
              <a:rPr lang="en" sz="1700" u="sng">
                <a:latin typeface="Fira Sans Extra Condensed"/>
                <a:ea typeface="Fira Sans Extra Condensed"/>
                <a:cs typeface="Fira Sans Extra Condensed"/>
                <a:sym typeface="Fira Sans Extra Condensed"/>
                <a:hlinkClick r:id="rId3"/>
              </a:rPr>
              <a:t>https://www.kaggle.com/lucasgreenwell/depression-anxiety-stress-scales-responses?select=codebook.txt</a:t>
            </a:r>
            <a:endParaRPr sz="1700">
              <a:latin typeface="Fira Sans Extra Condensed"/>
              <a:ea typeface="Fira Sans Extra Condensed"/>
              <a:cs typeface="Fira Sans Extra Condensed"/>
              <a:sym typeface="Fira Sans Extra Condensed"/>
            </a:endParaRPr>
          </a:p>
          <a:p>
            <a:pPr indent="-190500" lvl="0" marL="177800" rtl="0" algn="l">
              <a:lnSpc>
                <a:spcPct val="120000"/>
              </a:lnSpc>
              <a:spcBef>
                <a:spcPts val="800"/>
              </a:spcBef>
              <a:spcAft>
                <a:spcPts val="0"/>
              </a:spcAft>
              <a:buClr>
                <a:schemeClr val="dk1"/>
              </a:buClr>
              <a:buSzPts val="1800"/>
              <a:buFont typeface="Fira Sans Extra Condensed"/>
              <a:buChar char="●"/>
            </a:pPr>
            <a:r>
              <a:rPr lang="en" sz="1700" u="sng">
                <a:latin typeface="Fira Sans Extra Condensed"/>
                <a:ea typeface="Fira Sans Extra Condensed"/>
                <a:cs typeface="Fira Sans Extra Condensed"/>
                <a:sym typeface="Fira Sans Extra Condensed"/>
                <a:hlinkClick r:id="rId4"/>
              </a:rPr>
              <a:t>https://www.sciencedirect.com/science/article/pii/S1877050920309091</a:t>
            </a:r>
            <a:endParaRPr sz="1700">
              <a:latin typeface="Fira Sans Extra Condensed"/>
              <a:ea typeface="Fira Sans Extra Condensed"/>
              <a:cs typeface="Fira Sans Extra Condensed"/>
              <a:sym typeface="Fira Sans Extra Condensed"/>
            </a:endParaRPr>
          </a:p>
          <a:p>
            <a:pPr indent="-190500" lvl="0" marL="177800" rtl="0" algn="l">
              <a:lnSpc>
                <a:spcPct val="120000"/>
              </a:lnSpc>
              <a:spcBef>
                <a:spcPts val="800"/>
              </a:spcBef>
              <a:spcAft>
                <a:spcPts val="0"/>
              </a:spcAft>
              <a:buClr>
                <a:schemeClr val="dk1"/>
              </a:buClr>
              <a:buSzPts val="1800"/>
              <a:buFont typeface="Fira Sans Extra Condensed"/>
              <a:buChar char="●"/>
            </a:pPr>
            <a:r>
              <a:rPr lang="en" sz="1700" u="sng">
                <a:latin typeface="Fira Sans Extra Condensed"/>
                <a:ea typeface="Fira Sans Extra Condensed"/>
                <a:cs typeface="Fira Sans Extra Condensed"/>
                <a:sym typeface="Fira Sans Extra Condensed"/>
                <a:hlinkClick r:id="rId5"/>
              </a:rPr>
              <a:t>https://dl.acm.org/doi/fullHtml/10.1145/3308558.3313557</a:t>
            </a:r>
            <a:endParaRPr sz="1700">
              <a:latin typeface="Fira Sans Extra Condensed"/>
              <a:ea typeface="Fira Sans Extra Condensed"/>
              <a:cs typeface="Fira Sans Extra Condensed"/>
              <a:sym typeface="Fira Sans Extra Condensed"/>
            </a:endParaRPr>
          </a:p>
          <a:p>
            <a:pPr indent="-190500" lvl="0" marL="177800" rtl="0" algn="l">
              <a:lnSpc>
                <a:spcPct val="120000"/>
              </a:lnSpc>
              <a:spcBef>
                <a:spcPts val="800"/>
              </a:spcBef>
              <a:spcAft>
                <a:spcPts val="1200"/>
              </a:spcAft>
              <a:buClr>
                <a:schemeClr val="dk1"/>
              </a:buClr>
              <a:buSzPts val="1800"/>
              <a:buFont typeface="Fira Sans Extra Condensed"/>
              <a:buChar char="●"/>
            </a:pPr>
            <a:r>
              <a:rPr lang="en" sz="1700" u="sng">
                <a:latin typeface="Fira Sans Extra Condensed"/>
                <a:ea typeface="Fira Sans Extra Condensed"/>
                <a:cs typeface="Fira Sans Extra Condensed"/>
                <a:sym typeface="Fira Sans Extra Condensed"/>
                <a:hlinkClick r:id="rId6"/>
              </a:rPr>
              <a:t>http://www2.psy.unsw.edu.au/dass/</a:t>
            </a:r>
            <a:endParaRPr sz="1700">
              <a:latin typeface="Fira Sans Extra Condensed"/>
              <a:ea typeface="Fira Sans Extra Condensed"/>
              <a:cs typeface="Fira Sans Extra Condensed"/>
              <a:sym typeface="Fira Sans Extra Condensed"/>
            </a:endParaRPr>
          </a:p>
        </p:txBody>
      </p:sp>
      <p:grpSp>
        <p:nvGrpSpPr>
          <p:cNvPr id="567" name="Google Shape;567;p26"/>
          <p:cNvGrpSpPr/>
          <p:nvPr/>
        </p:nvGrpSpPr>
        <p:grpSpPr>
          <a:xfrm>
            <a:off x="6929083" y="2693677"/>
            <a:ext cx="1453833" cy="2107588"/>
            <a:chOff x="3346589" y="1035541"/>
            <a:chExt cx="2550136" cy="3687818"/>
          </a:xfrm>
        </p:grpSpPr>
        <p:grpSp>
          <p:nvGrpSpPr>
            <p:cNvPr id="568" name="Google Shape;568;p26"/>
            <p:cNvGrpSpPr/>
            <p:nvPr/>
          </p:nvGrpSpPr>
          <p:grpSpPr>
            <a:xfrm>
              <a:off x="3346589" y="1035541"/>
              <a:ext cx="2450802" cy="3687818"/>
              <a:chOff x="3409938" y="1035450"/>
              <a:chExt cx="2324137" cy="3497219"/>
            </a:xfrm>
          </p:grpSpPr>
          <p:sp>
            <p:nvSpPr>
              <p:cNvPr id="569" name="Google Shape;569;p26"/>
              <p:cNvSpPr/>
              <p:nvPr/>
            </p:nvSpPr>
            <p:spPr>
              <a:xfrm>
                <a:off x="4164193" y="1113566"/>
                <a:ext cx="263849" cy="519204"/>
              </a:xfrm>
              <a:custGeom>
                <a:rect b="b" l="l" r="r" t="t"/>
                <a:pathLst>
                  <a:path extrusionOk="0" h="10209" w="5188">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4535497" y="1224993"/>
                <a:ext cx="73642" cy="407775"/>
              </a:xfrm>
              <a:custGeom>
                <a:rect b="b" l="l" r="r" t="t"/>
                <a:pathLst>
                  <a:path extrusionOk="0" h="8018" w="1448">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4707443" y="1069931"/>
                <a:ext cx="216297" cy="562840"/>
              </a:xfrm>
              <a:custGeom>
                <a:rect b="b" l="l" r="r" t="t"/>
                <a:pathLst>
                  <a:path extrusionOk="0" h="11067" w="4253">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4620784" y="3791379"/>
                <a:ext cx="1030526" cy="508117"/>
              </a:xfrm>
              <a:custGeom>
                <a:rect b="b" l="l" r="r" t="t"/>
                <a:pathLst>
                  <a:path extrusionOk="0" h="9991" w="20263">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4449498" y="3807653"/>
                <a:ext cx="1201814" cy="691153"/>
              </a:xfrm>
              <a:custGeom>
                <a:rect b="b" l="l" r="r" t="t"/>
                <a:pathLst>
                  <a:path extrusionOk="0" h="13590" w="23631">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4792781" y="3791379"/>
                <a:ext cx="858525" cy="308807"/>
              </a:xfrm>
              <a:custGeom>
                <a:rect b="b" l="l" r="r" t="t"/>
                <a:pathLst>
                  <a:path extrusionOk="0" h="6072" w="16881">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3409938" y="1689417"/>
                <a:ext cx="2324137" cy="1839516"/>
              </a:xfrm>
              <a:custGeom>
                <a:rect b="b" l="l" r="r" t="t"/>
                <a:pathLst>
                  <a:path extrusionOk="0" h="36170" w="45699">
                    <a:moveTo>
                      <a:pt x="0" y="0"/>
                    </a:moveTo>
                    <a:lnTo>
                      <a:pt x="0" y="36170"/>
                    </a:lnTo>
                    <a:lnTo>
                      <a:pt x="45699" y="36170"/>
                    </a:lnTo>
                    <a:lnTo>
                      <a:pt x="456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3604007" y="1882876"/>
                <a:ext cx="1936603" cy="1452592"/>
              </a:xfrm>
              <a:custGeom>
                <a:rect b="b" l="l" r="r" t="t"/>
                <a:pathLst>
                  <a:path extrusionOk="0" h="28562" w="38079">
                    <a:moveTo>
                      <a:pt x="1" y="0"/>
                    </a:moveTo>
                    <a:lnTo>
                      <a:pt x="1" y="28562"/>
                    </a:lnTo>
                    <a:lnTo>
                      <a:pt x="38079" y="28562"/>
                    </a:lnTo>
                    <a:lnTo>
                      <a:pt x="380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3681512" y="1936276"/>
                <a:ext cx="1781589" cy="1345791"/>
              </a:xfrm>
              <a:custGeom>
                <a:rect b="b" l="l" r="r" t="t"/>
                <a:pathLst>
                  <a:path extrusionOk="0" h="26462" w="35031">
                    <a:moveTo>
                      <a:pt x="1" y="0"/>
                    </a:moveTo>
                    <a:lnTo>
                      <a:pt x="1" y="26461"/>
                    </a:lnTo>
                    <a:lnTo>
                      <a:pt x="35030" y="26461"/>
                    </a:lnTo>
                    <a:lnTo>
                      <a:pt x="350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4155750" y="3528856"/>
                <a:ext cx="833148" cy="89306"/>
              </a:xfrm>
              <a:custGeom>
                <a:rect b="b" l="l" r="r" t="t"/>
                <a:pathLst>
                  <a:path extrusionOk="0" h="1756" w="16382">
                    <a:moveTo>
                      <a:pt x="0" y="1"/>
                    </a:moveTo>
                    <a:lnTo>
                      <a:pt x="3433" y="1755"/>
                    </a:lnTo>
                    <a:lnTo>
                      <a:pt x="12949" y="1755"/>
                    </a:lnTo>
                    <a:lnTo>
                      <a:pt x="163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4233256" y="3699531"/>
                <a:ext cx="678134" cy="89255"/>
              </a:xfrm>
              <a:custGeom>
                <a:rect b="b" l="l" r="r" t="t"/>
                <a:pathLst>
                  <a:path extrusionOk="0" h="1755" w="13334">
                    <a:moveTo>
                      <a:pt x="1909" y="0"/>
                    </a:moveTo>
                    <a:lnTo>
                      <a:pt x="0" y="1755"/>
                    </a:lnTo>
                    <a:lnTo>
                      <a:pt x="13333" y="1755"/>
                    </a:lnTo>
                    <a:lnTo>
                      <a:pt x="114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4330290" y="3618110"/>
                <a:ext cx="483401" cy="81474"/>
              </a:xfrm>
              <a:custGeom>
                <a:rect b="b" l="l" r="r" t="t"/>
                <a:pathLst>
                  <a:path extrusionOk="0" h="1602" w="9505">
                    <a:moveTo>
                      <a:pt x="1" y="0"/>
                    </a:moveTo>
                    <a:lnTo>
                      <a:pt x="1" y="1601"/>
                    </a:lnTo>
                    <a:lnTo>
                      <a:pt x="9504" y="1601"/>
                    </a:lnTo>
                    <a:lnTo>
                      <a:pt x="95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4255379" y="1595587"/>
                <a:ext cx="633837" cy="93883"/>
              </a:xfrm>
              <a:custGeom>
                <a:rect b="b" l="l" r="r" t="t"/>
                <a:pathLst>
                  <a:path extrusionOk="0" h="1846" w="12463">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4714614" y="2808470"/>
                <a:ext cx="323759" cy="233232"/>
              </a:xfrm>
              <a:custGeom>
                <a:rect b="b" l="l" r="r" t="t"/>
                <a:pathLst>
                  <a:path extrusionOk="0" h="4586" w="6366">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4691169" y="2173370"/>
                <a:ext cx="356359" cy="147232"/>
              </a:xfrm>
              <a:custGeom>
                <a:rect b="b" l="l" r="r" t="t"/>
                <a:pathLst>
                  <a:path extrusionOk="0" h="2895" w="7007">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3827420" y="2347911"/>
                <a:ext cx="323810" cy="313384"/>
              </a:xfrm>
              <a:custGeom>
                <a:rect b="b" l="l" r="r" t="t"/>
                <a:pathLst>
                  <a:path extrusionOk="0" h="6162" w="6367">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4130322" y="1079085"/>
                <a:ext cx="142045" cy="142706"/>
              </a:xfrm>
              <a:custGeom>
                <a:rect b="b" l="l" r="r" t="t"/>
                <a:pathLst>
                  <a:path extrusionOk="0" h="2806" w="2793">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4500965" y="1190461"/>
                <a:ext cx="142706" cy="142706"/>
              </a:xfrm>
              <a:custGeom>
                <a:rect b="b" l="l" r="r" t="t"/>
                <a:pathLst>
                  <a:path extrusionOk="0" h="2806" w="2806">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4818158" y="1035450"/>
                <a:ext cx="142045" cy="142655"/>
              </a:xfrm>
              <a:custGeom>
                <a:rect b="b" l="l" r="r" t="t"/>
                <a:pathLst>
                  <a:path extrusionOk="0" h="2805" w="2793">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5542510" y="3991348"/>
                <a:ext cx="142655" cy="142706"/>
              </a:xfrm>
              <a:custGeom>
                <a:rect b="b" l="l" r="r" t="t"/>
                <a:pathLst>
                  <a:path extrusionOk="0" h="2806" w="2805">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5542510" y="4191317"/>
                <a:ext cx="142655" cy="142045"/>
              </a:xfrm>
              <a:custGeom>
                <a:rect b="b" l="l" r="r" t="t"/>
                <a:pathLst>
                  <a:path extrusionOk="0" h="2793" w="2805">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5542510" y="4390624"/>
                <a:ext cx="142655" cy="142045"/>
              </a:xfrm>
              <a:custGeom>
                <a:rect b="b" l="l" r="r" t="t"/>
                <a:pathLst>
                  <a:path extrusionOk="0" h="2793" w="2805">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3805297" y="2157096"/>
                <a:ext cx="282768" cy="215636"/>
              </a:xfrm>
              <a:custGeom>
                <a:rect b="b" l="l" r="r" t="t"/>
                <a:pathLst>
                  <a:path extrusionOk="0" h="4240" w="5560">
                    <a:moveTo>
                      <a:pt x="0" y="0"/>
                    </a:moveTo>
                    <a:lnTo>
                      <a:pt x="0" y="4240"/>
                    </a:lnTo>
                    <a:lnTo>
                      <a:pt x="5559" y="4240"/>
                    </a:lnTo>
                    <a:lnTo>
                      <a:pt x="5559" y="0"/>
                    </a:lnTo>
                    <a:close/>
                  </a:path>
                </a:pathLst>
              </a:custGeom>
              <a:solidFill>
                <a:srgbClr val="70F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4126406" y="2230686"/>
                <a:ext cx="891125" cy="756963"/>
              </a:xfrm>
              <a:custGeom>
                <a:rect b="b" l="l" r="r" t="t"/>
                <a:pathLst>
                  <a:path extrusionOk="0" h="14884" w="17522">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5022704" y="2108884"/>
                <a:ext cx="341356" cy="237149"/>
              </a:xfrm>
              <a:custGeom>
                <a:rect b="b" l="l" r="r" t="t"/>
                <a:pathLst>
                  <a:path extrusionOk="0" h="4663" w="6712">
                    <a:moveTo>
                      <a:pt x="0" y="0"/>
                    </a:moveTo>
                    <a:lnTo>
                      <a:pt x="0" y="4662"/>
                    </a:lnTo>
                    <a:lnTo>
                      <a:pt x="6712" y="4662"/>
                    </a:lnTo>
                    <a:lnTo>
                      <a:pt x="6712" y="0"/>
                    </a:lnTo>
                    <a:close/>
                  </a:path>
                </a:pathLst>
              </a:custGeom>
              <a:solidFill>
                <a:srgbClr val="FF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5022704" y="2108884"/>
                <a:ext cx="341356" cy="58028"/>
              </a:xfrm>
              <a:custGeom>
                <a:rect b="b" l="l" r="r" t="t"/>
                <a:pathLst>
                  <a:path extrusionOk="0" h="1141" w="6712">
                    <a:moveTo>
                      <a:pt x="0" y="0"/>
                    </a:moveTo>
                    <a:lnTo>
                      <a:pt x="0" y="1140"/>
                    </a:lnTo>
                    <a:lnTo>
                      <a:pt x="6712" y="1140"/>
                    </a:lnTo>
                    <a:lnTo>
                      <a:pt x="67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5013601" y="2917863"/>
                <a:ext cx="308146" cy="198090"/>
              </a:xfrm>
              <a:custGeom>
                <a:rect b="b" l="l" r="r" t="t"/>
                <a:pathLst>
                  <a:path extrusionOk="0" h="3895" w="6059">
                    <a:moveTo>
                      <a:pt x="0" y="1"/>
                    </a:moveTo>
                    <a:lnTo>
                      <a:pt x="0" y="3894"/>
                    </a:lnTo>
                    <a:lnTo>
                      <a:pt x="6058" y="3894"/>
                    </a:lnTo>
                    <a:lnTo>
                      <a:pt x="6058" y="1"/>
                    </a:lnTo>
                    <a:close/>
                  </a:path>
                </a:pathLst>
              </a:custGeom>
              <a:solidFill>
                <a:srgbClr val="C9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5013601" y="2917863"/>
                <a:ext cx="308146" cy="69776"/>
              </a:xfrm>
              <a:custGeom>
                <a:rect b="b" l="l" r="r" t="t"/>
                <a:pathLst>
                  <a:path extrusionOk="0" h="1372" w="6059">
                    <a:moveTo>
                      <a:pt x="0" y="1"/>
                    </a:moveTo>
                    <a:lnTo>
                      <a:pt x="0" y="1371"/>
                    </a:lnTo>
                    <a:lnTo>
                      <a:pt x="6058" y="1371"/>
                    </a:lnTo>
                    <a:lnTo>
                      <a:pt x="60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4490540" y="2398717"/>
                <a:ext cx="148555" cy="53502"/>
              </a:xfrm>
              <a:custGeom>
                <a:rect b="b" l="l" r="r" t="t"/>
                <a:pathLst>
                  <a:path extrusionOk="0" h="1052" w="2921">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4670318" y="2510144"/>
                <a:ext cx="147894" cy="53451"/>
              </a:xfrm>
              <a:custGeom>
                <a:rect b="b" l="l" r="r" t="t"/>
                <a:pathLst>
                  <a:path extrusionOk="0" h="1051" w="2908">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4280146" y="2495802"/>
                <a:ext cx="147894" cy="53451"/>
              </a:xfrm>
              <a:custGeom>
                <a:rect b="b" l="l" r="r" t="t"/>
                <a:pathLst>
                  <a:path extrusionOk="0" h="1051" w="2908">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4353735" y="2661239"/>
                <a:ext cx="148555" cy="53451"/>
              </a:xfrm>
              <a:custGeom>
                <a:rect b="b" l="l" r="r" t="t"/>
                <a:pathLst>
                  <a:path extrusionOk="0" h="1051" w="2921">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4596067" y="2661239"/>
                <a:ext cx="148555" cy="53451"/>
              </a:xfrm>
              <a:custGeom>
                <a:rect b="b" l="l" r="r" t="t"/>
                <a:pathLst>
                  <a:path extrusionOk="0" h="1051" w="2921">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3805297" y="2135584"/>
                <a:ext cx="282768" cy="62606"/>
              </a:xfrm>
              <a:custGeom>
                <a:rect b="b" l="l" r="r" t="t"/>
                <a:pathLst>
                  <a:path extrusionOk="0" h="1231" w="5560">
                    <a:moveTo>
                      <a:pt x="0" y="1"/>
                    </a:moveTo>
                    <a:lnTo>
                      <a:pt x="0" y="1230"/>
                    </a:lnTo>
                    <a:lnTo>
                      <a:pt x="5559" y="1230"/>
                    </a:lnTo>
                    <a:lnTo>
                      <a:pt x="55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3976582" y="3788734"/>
                <a:ext cx="1190778" cy="100393"/>
              </a:xfrm>
              <a:custGeom>
                <a:rect b="b" l="l" r="r" t="t"/>
                <a:pathLst>
                  <a:path extrusionOk="0" h="1974" w="23414">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26"/>
            <p:cNvSpPr/>
            <p:nvPr/>
          </p:nvSpPr>
          <p:spPr>
            <a:xfrm>
              <a:off x="3954300" y="2808350"/>
              <a:ext cx="142200" cy="142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5754525" y="4370450"/>
              <a:ext cx="142200" cy="142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7"/>
          <p:cNvSpPr txBox="1"/>
          <p:nvPr>
            <p:ph type="title"/>
          </p:nvPr>
        </p:nvSpPr>
        <p:spPr>
          <a:xfrm>
            <a:off x="-1699636" y="862552"/>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sz="4600"/>
              <a:t>THANK YOU!!!</a:t>
            </a:r>
            <a:endParaRPr sz="4600"/>
          </a:p>
        </p:txBody>
      </p:sp>
      <p:grpSp>
        <p:nvGrpSpPr>
          <p:cNvPr id="611" name="Google Shape;611;p27"/>
          <p:cNvGrpSpPr/>
          <p:nvPr/>
        </p:nvGrpSpPr>
        <p:grpSpPr>
          <a:xfrm>
            <a:off x="4419594" y="411475"/>
            <a:ext cx="4385617" cy="4733627"/>
            <a:chOff x="457194" y="411475"/>
            <a:chExt cx="4385617" cy="4733627"/>
          </a:xfrm>
        </p:grpSpPr>
        <p:sp>
          <p:nvSpPr>
            <p:cNvPr id="612" name="Google Shape;612;p27"/>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27"/>
            <p:cNvGrpSpPr/>
            <p:nvPr/>
          </p:nvGrpSpPr>
          <p:grpSpPr>
            <a:xfrm>
              <a:off x="457194" y="824705"/>
              <a:ext cx="4385617" cy="4320397"/>
              <a:chOff x="457209" y="411470"/>
              <a:chExt cx="4385617" cy="4320397"/>
            </a:xfrm>
          </p:grpSpPr>
          <p:sp>
            <p:nvSpPr>
              <p:cNvPr id="614" name="Google Shape;614;p27"/>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7"/>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27"/>
            <p:cNvSpPr/>
            <p:nvPr/>
          </p:nvSpPr>
          <p:spPr>
            <a:xfrm>
              <a:off x="2897110" y="101708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4107158" y="1563464"/>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4739527" y="2628883"/>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3998124" y="4018260"/>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27"/>
          <p:cNvSpPr txBox="1"/>
          <p:nvPr/>
        </p:nvSpPr>
        <p:spPr>
          <a:xfrm>
            <a:off x="685800" y="1981200"/>
            <a:ext cx="3000000" cy="245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60">
                <a:solidFill>
                  <a:schemeClr val="dk1"/>
                </a:solidFill>
                <a:latin typeface="Fira Sans Extra Condensed Medium"/>
                <a:ea typeface="Fira Sans Extra Condensed Medium"/>
                <a:cs typeface="Fira Sans Extra Condensed Medium"/>
                <a:sym typeface="Fira Sans Extra Condensed Medium"/>
              </a:rPr>
              <a:t>By : Group 5</a:t>
            </a:r>
            <a:endParaRPr sz="1760">
              <a:solidFill>
                <a:schemeClr val="dk1"/>
              </a:solidFill>
              <a:latin typeface="Fira Sans Extra Condensed Medium"/>
              <a:ea typeface="Fira Sans Extra Condensed Medium"/>
              <a:cs typeface="Fira Sans Extra Condensed Medium"/>
              <a:sym typeface="Fira Sans Extra Condensed Medium"/>
            </a:endParaRPr>
          </a:p>
          <a:p>
            <a:pPr indent="0" lvl="0" marL="0" rtl="0" algn="l">
              <a:spcBef>
                <a:spcPts val="1000"/>
              </a:spcBef>
              <a:spcAft>
                <a:spcPts val="0"/>
              </a:spcAft>
              <a:buNone/>
            </a:pPr>
            <a:r>
              <a:rPr lang="en" sz="1760">
                <a:solidFill>
                  <a:schemeClr val="dk1"/>
                </a:solidFill>
                <a:latin typeface="Fira Sans Extra Condensed Medium"/>
                <a:ea typeface="Fira Sans Extra Condensed Medium"/>
                <a:cs typeface="Fira Sans Extra Condensed Medium"/>
                <a:sym typeface="Fira Sans Extra Condensed Medium"/>
              </a:rPr>
              <a:t>1) Aditya Kurdunkar (323032)</a:t>
            </a:r>
            <a:endParaRPr sz="2135">
              <a:solidFill>
                <a:schemeClr val="dk1"/>
              </a:solidFill>
              <a:latin typeface="Fira Sans Extra Condensed Medium"/>
              <a:ea typeface="Fira Sans Extra Condensed Medium"/>
              <a:cs typeface="Fira Sans Extra Condensed Medium"/>
              <a:sym typeface="Fira Sans Extra Condensed Medium"/>
            </a:endParaRPr>
          </a:p>
          <a:p>
            <a:pPr indent="0" lvl="0" marL="0" rtl="0" algn="l">
              <a:spcBef>
                <a:spcPts val="1000"/>
              </a:spcBef>
              <a:spcAft>
                <a:spcPts val="0"/>
              </a:spcAft>
              <a:buNone/>
            </a:pPr>
            <a:r>
              <a:rPr lang="en" sz="1760">
                <a:solidFill>
                  <a:schemeClr val="dk1"/>
                </a:solidFill>
                <a:latin typeface="Fira Sans Extra Condensed Medium"/>
                <a:ea typeface="Fira Sans Extra Condensed Medium"/>
                <a:cs typeface="Fira Sans Extra Condensed Medium"/>
                <a:sym typeface="Fira Sans Extra Condensed Medium"/>
              </a:rPr>
              <a:t>2) Amol Mohadikar (323034)     </a:t>
            </a:r>
            <a:endParaRPr sz="1760">
              <a:solidFill>
                <a:schemeClr val="dk1"/>
              </a:solidFill>
              <a:latin typeface="Fira Sans Extra Condensed Medium"/>
              <a:ea typeface="Fira Sans Extra Condensed Medium"/>
              <a:cs typeface="Fira Sans Extra Condensed Medium"/>
              <a:sym typeface="Fira Sans Extra Condensed Medium"/>
            </a:endParaRPr>
          </a:p>
          <a:p>
            <a:pPr indent="0" lvl="0" marL="0" rtl="0" algn="l">
              <a:spcBef>
                <a:spcPts val="1000"/>
              </a:spcBef>
              <a:spcAft>
                <a:spcPts val="0"/>
              </a:spcAft>
              <a:buNone/>
            </a:pPr>
            <a:r>
              <a:rPr lang="en" sz="1760">
                <a:solidFill>
                  <a:schemeClr val="dk1"/>
                </a:solidFill>
                <a:latin typeface="Fira Sans Extra Condensed Medium"/>
                <a:ea typeface="Fira Sans Extra Condensed Medium"/>
                <a:cs typeface="Fira Sans Extra Condensed Medium"/>
                <a:sym typeface="Fira Sans Extra Condensed Medium"/>
              </a:rPr>
              <a:t>3)  Aditya Moon (323036)</a:t>
            </a:r>
            <a:endParaRPr sz="1760">
              <a:solidFill>
                <a:schemeClr val="dk1"/>
              </a:solidFill>
              <a:latin typeface="Fira Sans Extra Condensed Medium"/>
              <a:ea typeface="Fira Sans Extra Condensed Medium"/>
              <a:cs typeface="Fira Sans Extra Condensed Medium"/>
              <a:sym typeface="Fira Sans Extra Condensed Medium"/>
            </a:endParaRPr>
          </a:p>
          <a:p>
            <a:pPr indent="0" lvl="0" marL="0" rtl="0" algn="l">
              <a:spcBef>
                <a:spcPts val="1000"/>
              </a:spcBef>
              <a:spcAft>
                <a:spcPts val="0"/>
              </a:spcAft>
              <a:buNone/>
            </a:pPr>
            <a:r>
              <a:rPr lang="en" sz="1760">
                <a:solidFill>
                  <a:schemeClr val="dk1"/>
                </a:solidFill>
                <a:latin typeface="Fira Sans Extra Condensed Medium"/>
                <a:ea typeface="Fira Sans Extra Condensed Medium"/>
                <a:cs typeface="Fira Sans Extra Condensed Medium"/>
                <a:sym typeface="Fira Sans Extra Condensed Medium"/>
              </a:rPr>
              <a:t>4) Harsh More (323037)</a:t>
            </a:r>
            <a:endParaRPr sz="1760">
              <a:solidFill>
                <a:schemeClr val="dk1"/>
              </a:solidFill>
              <a:latin typeface="Fira Sans Extra Condensed Medium"/>
              <a:ea typeface="Fira Sans Extra Condensed Medium"/>
              <a:cs typeface="Fira Sans Extra Condensed Medium"/>
              <a:sym typeface="Fira Sans Extra Condensed Medium"/>
            </a:endParaRPr>
          </a:p>
          <a:p>
            <a:pPr indent="0" lvl="0" marL="0" rtl="0" algn="l">
              <a:spcBef>
                <a:spcPts val="1000"/>
              </a:spcBef>
              <a:spcAft>
                <a:spcPts val="0"/>
              </a:spcAft>
              <a:buNone/>
            </a:pPr>
            <a:r>
              <a:rPr lang="en" sz="1760">
                <a:solidFill>
                  <a:schemeClr val="dk1"/>
                </a:solidFill>
                <a:latin typeface="Fira Sans Extra Condensed Medium"/>
                <a:ea typeface="Fira Sans Extra Condensed Medium"/>
                <a:cs typeface="Fira Sans Extra Condensed Medium"/>
                <a:sym typeface="Fira Sans Extra Condensed Medium"/>
              </a:rPr>
              <a:t>5) Shivam Mishra (323067)</a:t>
            </a:r>
            <a:endParaRPr sz="1760">
              <a:solidFill>
                <a:schemeClr val="dk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type="title"/>
          </p:nvPr>
        </p:nvSpPr>
        <p:spPr>
          <a:xfrm>
            <a:off x="685346" y="137046"/>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sz="3000"/>
              <a:t>WHAT IS MENTAL HEALTH ?</a:t>
            </a:r>
            <a:endParaRPr sz="3000"/>
          </a:p>
        </p:txBody>
      </p:sp>
      <p:sp>
        <p:nvSpPr>
          <p:cNvPr id="245" name="Google Shape;245;p16"/>
          <p:cNvSpPr txBox="1"/>
          <p:nvPr>
            <p:ph idx="1" type="body"/>
          </p:nvPr>
        </p:nvSpPr>
        <p:spPr>
          <a:xfrm>
            <a:off x="398850" y="1020526"/>
            <a:ext cx="7429500" cy="2035500"/>
          </a:xfrm>
          <a:prstGeom prst="rect">
            <a:avLst/>
          </a:prstGeom>
          <a:noFill/>
          <a:ln>
            <a:noFill/>
          </a:ln>
        </p:spPr>
        <p:txBody>
          <a:bodyPr anchorCtr="0" anchor="t" bIns="34275" lIns="68575" spcFirstLastPara="1" rIns="68575" wrap="square" tIns="34275">
            <a:noAutofit/>
          </a:bodyPr>
          <a:lstStyle/>
          <a:p>
            <a:pPr indent="-323532" lvl="0" marL="457200" rtl="0" algn="just">
              <a:lnSpc>
                <a:spcPct val="115000"/>
              </a:lnSpc>
              <a:spcBef>
                <a:spcPts val="0"/>
              </a:spcBef>
              <a:spcAft>
                <a:spcPts val="0"/>
              </a:spcAft>
              <a:buClr>
                <a:schemeClr val="dk1"/>
              </a:buClr>
              <a:buSzPts val="1495"/>
              <a:buFont typeface="Fira Sans Extra Condensed"/>
              <a:buAutoNum type="arabicPeriod"/>
            </a:pPr>
            <a:r>
              <a:rPr lang="en" sz="1495">
                <a:latin typeface="Fira Sans Extra Condensed"/>
                <a:ea typeface="Fira Sans Extra Condensed"/>
                <a:cs typeface="Fira Sans Extra Condensed"/>
                <a:sym typeface="Fira Sans Extra Condensed"/>
              </a:rPr>
              <a:t>Mental health includes our emotional, psychological, and social well-being</a:t>
            </a:r>
            <a:endParaRPr sz="1495">
              <a:latin typeface="Fira Sans Extra Condensed"/>
              <a:ea typeface="Fira Sans Extra Condensed"/>
              <a:cs typeface="Fira Sans Extra Condensed"/>
              <a:sym typeface="Fira Sans Extra Condensed"/>
            </a:endParaRPr>
          </a:p>
          <a:p>
            <a:pPr indent="-323532" lvl="0" marL="457200" rtl="0" algn="just">
              <a:lnSpc>
                <a:spcPct val="115000"/>
              </a:lnSpc>
              <a:spcBef>
                <a:spcPts val="0"/>
              </a:spcBef>
              <a:spcAft>
                <a:spcPts val="0"/>
              </a:spcAft>
              <a:buClr>
                <a:schemeClr val="dk1"/>
              </a:buClr>
              <a:buSzPts val="1495"/>
              <a:buFont typeface="Fira Sans Extra Condensed"/>
              <a:buAutoNum type="arabicPeriod"/>
            </a:pPr>
            <a:r>
              <a:rPr lang="en" sz="1495">
                <a:latin typeface="Fira Sans Extra Condensed"/>
                <a:ea typeface="Fira Sans Extra Condensed"/>
                <a:cs typeface="Fira Sans Extra Condensed"/>
                <a:sym typeface="Fira Sans Extra Condensed"/>
              </a:rPr>
              <a:t>Our thinking abilities, feelings and actions are affected by our mental health</a:t>
            </a:r>
            <a:endParaRPr sz="1495">
              <a:latin typeface="Fira Sans Extra Condensed"/>
              <a:ea typeface="Fira Sans Extra Condensed"/>
              <a:cs typeface="Fira Sans Extra Condensed"/>
              <a:sym typeface="Fira Sans Extra Condensed"/>
            </a:endParaRPr>
          </a:p>
          <a:p>
            <a:pPr indent="-323532" lvl="0" marL="457200" rtl="0" algn="just">
              <a:lnSpc>
                <a:spcPct val="115000"/>
              </a:lnSpc>
              <a:spcBef>
                <a:spcPts val="0"/>
              </a:spcBef>
              <a:spcAft>
                <a:spcPts val="0"/>
              </a:spcAft>
              <a:buClr>
                <a:schemeClr val="dk1"/>
              </a:buClr>
              <a:buSzPts val="1495"/>
              <a:buFont typeface="Fira Sans Extra Condensed"/>
              <a:buAutoNum type="arabicPeriod"/>
            </a:pPr>
            <a:r>
              <a:rPr lang="en" sz="1495">
                <a:latin typeface="Fira Sans Extra Condensed"/>
                <a:ea typeface="Fira Sans Extra Condensed"/>
                <a:cs typeface="Fira Sans Extra Condensed"/>
                <a:sym typeface="Fira Sans Extra Condensed"/>
              </a:rPr>
              <a:t>Research says that half of mental illnesses begin by age 14. So, it is critical to intervene early to minimize its effects on development, education, employment and health of a person </a:t>
            </a:r>
            <a:endParaRPr sz="1495">
              <a:latin typeface="Fira Sans Extra Condensed"/>
              <a:ea typeface="Fira Sans Extra Condensed"/>
              <a:cs typeface="Fira Sans Extra Condensed"/>
              <a:sym typeface="Fira Sans Extra Condensed"/>
            </a:endParaRPr>
          </a:p>
          <a:p>
            <a:pPr indent="-323532" lvl="0" marL="457200" rtl="0" algn="just">
              <a:lnSpc>
                <a:spcPct val="115000"/>
              </a:lnSpc>
              <a:spcBef>
                <a:spcPts val="800"/>
              </a:spcBef>
              <a:spcAft>
                <a:spcPts val="0"/>
              </a:spcAft>
              <a:buClr>
                <a:schemeClr val="dk1"/>
              </a:buClr>
              <a:buSzPts val="1495"/>
              <a:buFont typeface="Fira Sans Extra Condensed"/>
              <a:buAutoNum type="arabicPeriod"/>
            </a:pPr>
            <a:r>
              <a:rPr lang="en" sz="1495">
                <a:latin typeface="Fira Sans Extra Condensed"/>
                <a:ea typeface="Fira Sans Extra Condensed"/>
                <a:cs typeface="Fira Sans Extra Condensed"/>
                <a:sym typeface="Fira Sans Extra Condensed"/>
              </a:rPr>
              <a:t>It is important to be aware about mental health and busting the stigma around it</a:t>
            </a:r>
            <a:endParaRPr sz="1495">
              <a:latin typeface="Fira Sans Extra Condensed"/>
              <a:ea typeface="Fira Sans Extra Condensed"/>
              <a:cs typeface="Fira Sans Extra Condensed"/>
              <a:sym typeface="Fira Sans Extra Condensed"/>
            </a:endParaRPr>
          </a:p>
          <a:p>
            <a:pPr indent="0" lvl="0" marL="457200" rtl="0" algn="just">
              <a:lnSpc>
                <a:spcPct val="115000"/>
              </a:lnSpc>
              <a:spcBef>
                <a:spcPts val="800"/>
              </a:spcBef>
              <a:spcAft>
                <a:spcPts val="0"/>
              </a:spcAft>
              <a:buNone/>
            </a:pPr>
            <a:r>
              <a:t/>
            </a:r>
            <a:endParaRPr sz="1495">
              <a:latin typeface="Fira Sans Extra Condensed"/>
              <a:ea typeface="Fira Sans Extra Condensed"/>
              <a:cs typeface="Fira Sans Extra Condensed"/>
              <a:sym typeface="Fira Sans Extra Condensed"/>
            </a:endParaRPr>
          </a:p>
        </p:txBody>
      </p:sp>
      <p:pic>
        <p:nvPicPr>
          <p:cNvPr id="246" name="Google Shape;246;p16" title="Gráfico">
            <a:hlinkClick r:id="rId3"/>
          </p:cNvPr>
          <p:cNvPicPr preferRelativeResize="0"/>
          <p:nvPr/>
        </p:nvPicPr>
        <p:blipFill>
          <a:blip r:embed="rId4">
            <a:alphaModFix/>
          </a:blip>
          <a:stretch>
            <a:fillRect/>
          </a:stretch>
        </p:blipFill>
        <p:spPr>
          <a:xfrm>
            <a:off x="6829125" y="-19806"/>
            <a:ext cx="2543473" cy="1658100"/>
          </a:xfrm>
          <a:prstGeom prst="rect">
            <a:avLst/>
          </a:prstGeom>
          <a:noFill/>
          <a:ln>
            <a:noFill/>
          </a:ln>
        </p:spPr>
      </p:pic>
      <p:grpSp>
        <p:nvGrpSpPr>
          <p:cNvPr id="247" name="Google Shape;247;p16"/>
          <p:cNvGrpSpPr/>
          <p:nvPr/>
        </p:nvGrpSpPr>
        <p:grpSpPr>
          <a:xfrm>
            <a:off x="7676377" y="359337"/>
            <a:ext cx="862298" cy="1152522"/>
            <a:chOff x="3657525" y="1700087"/>
            <a:chExt cx="1857600" cy="2354488"/>
          </a:xfrm>
        </p:grpSpPr>
        <p:sp>
          <p:nvSpPr>
            <p:cNvPr id="248" name="Google Shape;248;p16"/>
            <p:cNvSpPr/>
            <p:nvPr/>
          </p:nvSpPr>
          <p:spPr>
            <a:xfrm>
              <a:off x="3657525" y="3876675"/>
              <a:ext cx="1857600" cy="1779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16"/>
            <p:cNvGrpSpPr/>
            <p:nvPr/>
          </p:nvGrpSpPr>
          <p:grpSpPr>
            <a:xfrm>
              <a:off x="3914644" y="1700087"/>
              <a:ext cx="1314414" cy="2297556"/>
              <a:chOff x="5672100" y="1487825"/>
              <a:chExt cx="1557363" cy="2722223"/>
            </a:xfrm>
          </p:grpSpPr>
          <p:sp>
            <p:nvSpPr>
              <p:cNvPr id="250" name="Google Shape;250;p16"/>
              <p:cNvSpPr/>
              <p:nvPr/>
            </p:nvSpPr>
            <p:spPr>
              <a:xfrm>
                <a:off x="6396824" y="1958728"/>
                <a:ext cx="129354" cy="452692"/>
              </a:xfrm>
              <a:custGeom>
                <a:rect b="b" l="l" r="r" t="t"/>
                <a:pathLst>
                  <a:path extrusionOk="0" h="14345" w="4099">
                    <a:moveTo>
                      <a:pt x="2050" y="0"/>
                    </a:moveTo>
                    <a:lnTo>
                      <a:pt x="0" y="14345"/>
                    </a:lnTo>
                    <a:lnTo>
                      <a:pt x="4099" y="14345"/>
                    </a:lnTo>
                    <a:lnTo>
                      <a:pt x="20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6221394" y="2363297"/>
                <a:ext cx="480210" cy="55825"/>
              </a:xfrm>
              <a:custGeom>
                <a:rect b="b" l="l" r="r" t="t"/>
                <a:pathLst>
                  <a:path extrusionOk="0" h="1769" w="15217">
                    <a:moveTo>
                      <a:pt x="718" y="1"/>
                    </a:moveTo>
                    <a:lnTo>
                      <a:pt x="1" y="1768"/>
                    </a:lnTo>
                    <a:lnTo>
                      <a:pt x="15217" y="1768"/>
                    </a:lnTo>
                    <a:lnTo>
                      <a:pt x="144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6345479" y="3269506"/>
                <a:ext cx="230023" cy="498766"/>
              </a:xfrm>
              <a:custGeom>
                <a:rect b="b" l="l" r="r" t="t"/>
                <a:pathLst>
                  <a:path extrusionOk="0" h="15805" w="7289">
                    <a:moveTo>
                      <a:pt x="1" y="0"/>
                    </a:moveTo>
                    <a:lnTo>
                      <a:pt x="1" y="15805"/>
                    </a:lnTo>
                    <a:lnTo>
                      <a:pt x="7289" y="15805"/>
                    </a:lnTo>
                    <a:lnTo>
                      <a:pt x="72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6292147" y="3768243"/>
                <a:ext cx="336719" cy="90191"/>
              </a:xfrm>
              <a:custGeom>
                <a:rect b="b" l="l" r="r" t="t"/>
                <a:pathLst>
                  <a:path extrusionOk="0" h="2858" w="1067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5809944" y="3820818"/>
                <a:ext cx="1300705" cy="389230"/>
              </a:xfrm>
              <a:custGeom>
                <a:rect b="b" l="l" r="r" t="t"/>
                <a:pathLst>
                  <a:path extrusionOk="0" h="12334" w="41217">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5864918" y="3889929"/>
                <a:ext cx="1191169" cy="251008"/>
              </a:xfrm>
              <a:custGeom>
                <a:rect b="b" l="l" r="r" t="t"/>
                <a:pathLst>
                  <a:path extrusionOk="0" h="7954" w="37746">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5896444" y="3921455"/>
                <a:ext cx="1128118" cy="187956"/>
              </a:xfrm>
              <a:custGeom>
                <a:rect b="b" l="l" r="r" t="t"/>
                <a:pathLst>
                  <a:path extrusionOk="0" h="5956" w="35748">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5693528" y="2429189"/>
                <a:ext cx="1535935" cy="1155194"/>
              </a:xfrm>
              <a:custGeom>
                <a:rect b="b" l="l" r="r" t="t"/>
                <a:pathLst>
                  <a:path extrusionOk="0" h="36606" w="48671">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6390765" y="1919092"/>
                <a:ext cx="141504" cy="141914"/>
              </a:xfrm>
              <a:custGeom>
                <a:rect b="b" l="l" r="r" t="t"/>
                <a:pathLst>
                  <a:path extrusionOk="0" h="4497" w="4484">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6244842"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6323673" y="2482932"/>
                <a:ext cx="39226" cy="115248"/>
              </a:xfrm>
              <a:custGeom>
                <a:rect b="b" l="l" r="r" t="t"/>
                <a:pathLst>
                  <a:path extrusionOk="0" h="3652" w="1243">
                    <a:moveTo>
                      <a:pt x="0" y="1"/>
                    </a:moveTo>
                    <a:lnTo>
                      <a:pt x="0"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6402473"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6481304" y="2482932"/>
                <a:ext cx="39226" cy="115248"/>
              </a:xfrm>
              <a:custGeom>
                <a:rect b="b" l="l" r="r" t="t"/>
                <a:pathLst>
                  <a:path extrusionOk="0" h="3652" w="1243">
                    <a:moveTo>
                      <a:pt x="0" y="1"/>
                    </a:moveTo>
                    <a:lnTo>
                      <a:pt x="0"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6560104" y="2482932"/>
                <a:ext cx="39258" cy="115248"/>
              </a:xfrm>
              <a:custGeom>
                <a:rect b="b" l="l" r="r" t="t"/>
                <a:pathLst>
                  <a:path extrusionOk="0" h="3652" w="1244">
                    <a:moveTo>
                      <a:pt x="1" y="1"/>
                    </a:moveTo>
                    <a:lnTo>
                      <a:pt x="1" y="3651"/>
                    </a:lnTo>
                    <a:lnTo>
                      <a:pt x="1243" y="3651"/>
                    </a:lnTo>
                    <a:lnTo>
                      <a:pt x="1243"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6638525" y="2482932"/>
                <a:ext cx="39636" cy="115248"/>
              </a:xfrm>
              <a:custGeom>
                <a:rect b="b" l="l" r="r" t="t"/>
                <a:pathLst>
                  <a:path extrusionOk="0" h="3652" w="1256">
                    <a:moveTo>
                      <a:pt x="1" y="1"/>
                    </a:moveTo>
                    <a:lnTo>
                      <a:pt x="1" y="3651"/>
                    </a:lnTo>
                    <a:lnTo>
                      <a:pt x="1256" y="3651"/>
                    </a:lnTo>
                    <a:lnTo>
                      <a:pt x="1256" y="1"/>
                    </a:lnTo>
                    <a:close/>
                  </a:path>
                </a:pathLst>
              </a:custGeom>
              <a:solidFill>
                <a:srgbClr val="F9C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6659542" y="1637787"/>
                <a:ext cx="263978" cy="391692"/>
              </a:xfrm>
              <a:custGeom>
                <a:rect b="b" l="l" r="r" t="t"/>
                <a:pathLst>
                  <a:path extrusionOk="0" h="12412" w="8365">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6034667" y="1487825"/>
                <a:ext cx="264357" cy="392102"/>
              </a:xfrm>
              <a:custGeom>
                <a:rect b="b" l="l" r="r" t="t"/>
                <a:pathLst>
                  <a:path extrusionOk="0" h="12425" w="8377">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5816003" y="2744860"/>
                <a:ext cx="603474" cy="155231"/>
              </a:xfrm>
              <a:custGeom>
                <a:rect b="b" l="l" r="r" t="t"/>
                <a:pathLst>
                  <a:path extrusionOk="0" h="4919" w="19123">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5672100" y="3007988"/>
                <a:ext cx="371495" cy="44875"/>
              </a:xfrm>
              <a:custGeom>
                <a:rect b="b" l="l" r="r" t="t"/>
                <a:pathLst>
                  <a:path extrusionOk="0" h="1422" w="11772">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5816003" y="3109824"/>
                <a:ext cx="405419" cy="159302"/>
              </a:xfrm>
              <a:custGeom>
                <a:rect b="b" l="l" r="r" t="t"/>
                <a:pathLst>
                  <a:path extrusionOk="0" h="5048" w="12847">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6701577" y="2532667"/>
                <a:ext cx="196856" cy="210615"/>
              </a:xfrm>
              <a:custGeom>
                <a:rect b="b" l="l" r="r" t="t"/>
                <a:pathLst>
                  <a:path extrusionOk="0" h="6674" w="6238">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6636915" y="2872164"/>
                <a:ext cx="590535" cy="180698"/>
              </a:xfrm>
              <a:custGeom>
                <a:rect b="b" l="l" r="r" t="t"/>
                <a:pathLst>
                  <a:path extrusionOk="0" h="5726" w="18713">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6767059" y="3199574"/>
                <a:ext cx="154032" cy="221123"/>
              </a:xfrm>
              <a:custGeom>
                <a:rect b="b" l="l" r="r" t="t"/>
                <a:pathLst>
                  <a:path extrusionOk="0" h="7007" w="4881">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6253331" y="3407318"/>
                <a:ext cx="44906" cy="199696"/>
              </a:xfrm>
              <a:custGeom>
                <a:rect b="b" l="l" r="r" t="t"/>
                <a:pathLst>
                  <a:path extrusionOk="0" h="6328" w="1423">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6399664" y="3287683"/>
                <a:ext cx="150782" cy="147153"/>
              </a:xfrm>
              <a:custGeom>
                <a:rect b="b" l="l" r="r" t="t"/>
                <a:pathLst>
                  <a:path extrusionOk="0" h="4663" w="4778">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5973634" y="2985361"/>
                <a:ext cx="90160" cy="90160"/>
              </a:xfrm>
              <a:custGeom>
                <a:rect b="b" l="l" r="r" t="t"/>
                <a:pathLst>
                  <a:path extrusionOk="0" h="2857" w="2857">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6351949" y="2832559"/>
                <a:ext cx="90160" cy="90160"/>
              </a:xfrm>
              <a:custGeom>
                <a:rect b="b" l="l" r="r" t="t"/>
                <a:pathLst>
                  <a:path extrusionOk="0" h="2857" w="2857">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6619937" y="2985361"/>
                <a:ext cx="90570" cy="90160"/>
              </a:xfrm>
              <a:custGeom>
                <a:rect b="b" l="l" r="r" t="t"/>
                <a:pathLst>
                  <a:path extrusionOk="0" h="2857" w="287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6853149" y="3177326"/>
                <a:ext cx="90160" cy="90160"/>
              </a:xfrm>
              <a:custGeom>
                <a:rect b="b" l="l" r="r" t="t"/>
                <a:pathLst>
                  <a:path extrusionOk="0" h="2857" w="2857">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6665191" y="2675749"/>
                <a:ext cx="90191" cy="90160"/>
              </a:xfrm>
              <a:custGeom>
                <a:rect b="b" l="l" r="r" t="t"/>
                <a:pathLst>
                  <a:path extrusionOk="0" h="2857" w="2858">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6377005" y="3265057"/>
                <a:ext cx="90191" cy="90160"/>
              </a:xfrm>
              <a:custGeom>
                <a:rect b="b" l="l" r="r" t="t"/>
                <a:pathLst>
                  <a:path extrusionOk="0" h="2857" w="2858">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6153892" y="3087198"/>
                <a:ext cx="90191" cy="90160"/>
              </a:xfrm>
              <a:custGeom>
                <a:rect b="b" l="l" r="r" t="t"/>
                <a:pathLst>
                  <a:path extrusionOk="0" h="2857" w="2858">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6230704" y="3361244"/>
                <a:ext cx="90160" cy="90160"/>
              </a:xfrm>
              <a:custGeom>
                <a:rect b="b" l="l" r="r" t="t"/>
                <a:pathLst>
                  <a:path extrusionOk="0" h="2857" w="2857">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6199178" y="2411391"/>
                <a:ext cx="524643" cy="109568"/>
              </a:xfrm>
              <a:custGeom>
                <a:rect b="b" l="l" r="r" t="t"/>
                <a:pathLst>
                  <a:path extrusionOk="0" h="3472" w="16625">
                    <a:moveTo>
                      <a:pt x="0" y="1"/>
                    </a:moveTo>
                    <a:lnTo>
                      <a:pt x="0" y="3472"/>
                    </a:lnTo>
                    <a:lnTo>
                      <a:pt x="16625" y="3472"/>
                    </a:lnTo>
                    <a:lnTo>
                      <a:pt x="166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6530218" y="3921455"/>
                <a:ext cx="188367" cy="187956"/>
              </a:xfrm>
              <a:custGeom>
                <a:rect b="b" l="l" r="r" t="t"/>
                <a:pathLst>
                  <a:path extrusionOk="0" h="5956" w="5969">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6561745" y="3952981"/>
                <a:ext cx="125315" cy="125315"/>
              </a:xfrm>
              <a:custGeom>
                <a:rect b="b" l="l" r="r" t="t"/>
                <a:pathLst>
                  <a:path extrusionOk="0" h="3971" w="3971">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6597310" y="3988547"/>
                <a:ext cx="54184" cy="54184"/>
              </a:xfrm>
              <a:custGeom>
                <a:rect b="b" l="l" r="r" t="t"/>
                <a:pathLst>
                  <a:path extrusionOk="0" h="1717" w="1717">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6202396" y="3921455"/>
                <a:ext cx="187988" cy="187956"/>
              </a:xfrm>
              <a:custGeom>
                <a:rect b="b" l="l" r="r" t="t"/>
                <a:pathLst>
                  <a:path extrusionOk="0" h="5956" w="5957">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6233544" y="3952981"/>
                <a:ext cx="125725" cy="125315"/>
              </a:xfrm>
              <a:custGeom>
                <a:rect b="b" l="l" r="r" t="t"/>
                <a:pathLst>
                  <a:path extrusionOk="0" h="3971" w="3984">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6269110" y="3988547"/>
                <a:ext cx="54594" cy="54184"/>
              </a:xfrm>
              <a:custGeom>
                <a:rect b="b" l="l" r="r" t="t"/>
                <a:pathLst>
                  <a:path extrusionOk="0" h="1717" w="173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6836581" y="3921455"/>
                <a:ext cx="187988" cy="187956"/>
              </a:xfrm>
              <a:custGeom>
                <a:rect b="b" l="l" r="r" t="t"/>
                <a:pathLst>
                  <a:path extrusionOk="0" h="5956" w="5957">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6867697" y="3952981"/>
                <a:ext cx="125346" cy="125315"/>
              </a:xfrm>
              <a:custGeom>
                <a:rect b="b" l="l" r="r" t="t"/>
                <a:pathLst>
                  <a:path extrusionOk="0" h="3971" w="3972">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6903263" y="3988547"/>
                <a:ext cx="54184" cy="54184"/>
              </a:xfrm>
              <a:custGeom>
                <a:rect b="b" l="l" r="r" t="t"/>
                <a:pathLst>
                  <a:path extrusionOk="0" h="1717" w="1717">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5896444" y="3921455"/>
                <a:ext cx="187956" cy="187956"/>
              </a:xfrm>
              <a:custGeom>
                <a:rect b="b" l="l" r="r" t="t"/>
                <a:pathLst>
                  <a:path extrusionOk="0" h="5956" w="5956">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5927560" y="3952981"/>
                <a:ext cx="125315" cy="125315"/>
              </a:xfrm>
              <a:custGeom>
                <a:rect b="b" l="l" r="r" t="t"/>
                <a:pathLst>
                  <a:path extrusionOk="0" h="3971" w="3971">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5963126" y="3988547"/>
                <a:ext cx="54184" cy="54184"/>
              </a:xfrm>
              <a:custGeom>
                <a:rect b="b" l="l" r="r" t="t"/>
                <a:pathLst>
                  <a:path extrusionOk="0" h="1717" w="1717">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96" name="Google Shape;296;p16"/>
          <p:cNvPicPr preferRelativeResize="0"/>
          <p:nvPr>
            <p:ph idx="1" type="body"/>
          </p:nvPr>
        </p:nvPicPr>
        <p:blipFill rotWithShape="1">
          <a:blip r:embed="rId5">
            <a:alphaModFix/>
          </a:blip>
          <a:srcRect b="0" l="0" r="0" t="0"/>
          <a:stretch/>
        </p:blipFill>
        <p:spPr>
          <a:xfrm>
            <a:off x="808625" y="2827134"/>
            <a:ext cx="3091200" cy="1998300"/>
          </a:xfrm>
          <a:prstGeom prst="rect">
            <a:avLst/>
          </a:prstGeom>
          <a:noFill/>
          <a:ln cap="flat" cmpd="sng" w="9525">
            <a:solidFill>
              <a:schemeClr val="dk1"/>
            </a:solidFill>
            <a:prstDash val="solid"/>
            <a:round/>
            <a:headEnd len="sm" w="sm" type="none"/>
            <a:tailEnd len="sm" w="sm" type="none"/>
          </a:ln>
        </p:spPr>
      </p:pic>
      <p:sp>
        <p:nvSpPr>
          <p:cNvPr id="297" name="Google Shape;297;p16"/>
          <p:cNvSpPr txBox="1"/>
          <p:nvPr>
            <p:ph idx="4294967295" type="body"/>
          </p:nvPr>
        </p:nvSpPr>
        <p:spPr>
          <a:xfrm>
            <a:off x="4116128" y="3037350"/>
            <a:ext cx="4957800" cy="2035500"/>
          </a:xfrm>
          <a:prstGeom prst="rect">
            <a:avLst/>
          </a:prstGeom>
          <a:noFill/>
          <a:ln>
            <a:noFill/>
          </a:ln>
        </p:spPr>
        <p:txBody>
          <a:bodyPr anchorCtr="0" anchor="t" bIns="34275" lIns="68575" spcFirstLastPara="1" rIns="68575" wrap="square" tIns="34275">
            <a:noAutofit/>
          </a:bodyPr>
          <a:lstStyle/>
          <a:p>
            <a:pPr indent="-188912" lvl="0" marL="177800" rtl="0" algn="l">
              <a:lnSpc>
                <a:spcPct val="100000"/>
              </a:lnSpc>
              <a:spcBef>
                <a:spcPts val="0"/>
              </a:spcBef>
              <a:spcAft>
                <a:spcPts val="0"/>
              </a:spcAft>
              <a:buClr>
                <a:schemeClr val="dk1"/>
              </a:buClr>
              <a:buSzPts val="1375"/>
              <a:buChar char="●"/>
            </a:pPr>
            <a:r>
              <a:rPr b="1" i="0" lang="en" sz="1290">
                <a:latin typeface="Fira Sans Extra Condensed"/>
                <a:ea typeface="Fira Sans Extra Condensed"/>
                <a:cs typeface="Fira Sans Extra Condensed"/>
                <a:sym typeface="Fira Sans Extra Condensed"/>
              </a:rPr>
              <a:t>1 in 5</a:t>
            </a:r>
            <a:r>
              <a:rPr i="0" lang="en" sz="1290">
                <a:latin typeface="Fira Sans Extra Condensed"/>
                <a:ea typeface="Fira Sans Extra Condensed"/>
                <a:cs typeface="Fira Sans Extra Condensed"/>
                <a:sym typeface="Fira Sans Extra Condensed"/>
              </a:rPr>
              <a:t> U.S. adults experience mental illness each year</a:t>
            </a:r>
            <a:endParaRPr sz="1290">
              <a:latin typeface="Fira Sans Extra Condensed"/>
              <a:ea typeface="Fira Sans Extra Condensed"/>
              <a:cs typeface="Fira Sans Extra Condensed"/>
              <a:sym typeface="Fira Sans Extra Condensed"/>
            </a:endParaRPr>
          </a:p>
          <a:p>
            <a:pPr indent="-188912" lvl="0" marL="177800" rtl="0" algn="l">
              <a:lnSpc>
                <a:spcPct val="100000"/>
              </a:lnSpc>
              <a:spcBef>
                <a:spcPts val="800"/>
              </a:spcBef>
              <a:spcAft>
                <a:spcPts val="0"/>
              </a:spcAft>
              <a:buClr>
                <a:schemeClr val="dk1"/>
              </a:buClr>
              <a:buSzPts val="1375"/>
              <a:buChar char="●"/>
            </a:pPr>
            <a:r>
              <a:rPr b="1" i="0" lang="en" sz="1290" u="none" strike="noStrike">
                <a:latin typeface="Fira Sans Extra Condensed"/>
                <a:ea typeface="Fira Sans Extra Condensed"/>
                <a:cs typeface="Fira Sans Extra Condensed"/>
                <a:sym typeface="Fira Sans Extra Condensed"/>
              </a:rPr>
              <a:t>1 in 20</a:t>
            </a:r>
            <a:r>
              <a:rPr i="0" lang="en" sz="1290">
                <a:latin typeface="Fira Sans Extra Condensed"/>
                <a:ea typeface="Fira Sans Extra Condensed"/>
                <a:cs typeface="Fira Sans Extra Condensed"/>
                <a:sym typeface="Fira Sans Extra Condensed"/>
              </a:rPr>
              <a:t> U.S. adults experience serious mental illness each year</a:t>
            </a:r>
            <a:endParaRPr sz="1290">
              <a:latin typeface="Fira Sans Extra Condensed"/>
              <a:ea typeface="Fira Sans Extra Condensed"/>
              <a:cs typeface="Fira Sans Extra Condensed"/>
              <a:sym typeface="Fira Sans Extra Condensed"/>
            </a:endParaRPr>
          </a:p>
          <a:p>
            <a:pPr indent="-188912" lvl="0" marL="177800" rtl="0" algn="l">
              <a:lnSpc>
                <a:spcPct val="100000"/>
              </a:lnSpc>
              <a:spcBef>
                <a:spcPts val="800"/>
              </a:spcBef>
              <a:spcAft>
                <a:spcPts val="0"/>
              </a:spcAft>
              <a:buClr>
                <a:schemeClr val="dk1"/>
              </a:buClr>
              <a:buSzPts val="1375"/>
              <a:buChar char="●"/>
            </a:pPr>
            <a:r>
              <a:rPr b="1" i="0" lang="en" sz="1290" u="none" strike="noStrike">
                <a:latin typeface="Fira Sans Extra Condensed"/>
                <a:ea typeface="Fira Sans Extra Condensed"/>
                <a:cs typeface="Fira Sans Extra Condensed"/>
                <a:sym typeface="Fira Sans Extra Condensed"/>
              </a:rPr>
              <a:t>1 in 6</a:t>
            </a:r>
            <a:r>
              <a:rPr i="0" lang="en" sz="1290">
                <a:latin typeface="Fira Sans Extra Condensed"/>
                <a:ea typeface="Fira Sans Extra Condensed"/>
                <a:cs typeface="Fira Sans Extra Condensed"/>
                <a:sym typeface="Fira Sans Extra Condensed"/>
              </a:rPr>
              <a:t> U.S. youth aged 6-17 experience a mental health disorder each year</a:t>
            </a:r>
            <a:endParaRPr sz="1290">
              <a:latin typeface="Fira Sans Extra Condensed"/>
              <a:ea typeface="Fira Sans Extra Condensed"/>
              <a:cs typeface="Fira Sans Extra Condensed"/>
              <a:sym typeface="Fira Sans Extra Condensed"/>
            </a:endParaRPr>
          </a:p>
          <a:p>
            <a:pPr indent="-188912" lvl="0" marL="177800" rtl="0" algn="l">
              <a:lnSpc>
                <a:spcPct val="100000"/>
              </a:lnSpc>
              <a:spcBef>
                <a:spcPts val="800"/>
              </a:spcBef>
              <a:spcAft>
                <a:spcPts val="0"/>
              </a:spcAft>
              <a:buClr>
                <a:schemeClr val="dk1"/>
              </a:buClr>
              <a:buSzPts val="1375"/>
              <a:buChar char="●"/>
            </a:pPr>
            <a:r>
              <a:rPr b="1" i="0" lang="en" sz="1290" u="none" strike="noStrike">
                <a:latin typeface="Fira Sans Extra Condensed"/>
                <a:ea typeface="Fira Sans Extra Condensed"/>
                <a:cs typeface="Fira Sans Extra Condensed"/>
                <a:sym typeface="Fira Sans Extra Condensed"/>
              </a:rPr>
              <a:t>50%</a:t>
            </a:r>
            <a:r>
              <a:rPr i="0" lang="en" sz="1290">
                <a:latin typeface="Fira Sans Extra Condensed"/>
                <a:ea typeface="Fira Sans Extra Condensed"/>
                <a:cs typeface="Fira Sans Extra Condensed"/>
                <a:sym typeface="Fira Sans Extra Condensed"/>
              </a:rPr>
              <a:t> of all lifetime mental illness begins by age 14, and 75% by age 24</a:t>
            </a:r>
            <a:endParaRPr sz="1290">
              <a:latin typeface="Fira Sans Extra Condensed"/>
              <a:ea typeface="Fira Sans Extra Condensed"/>
              <a:cs typeface="Fira Sans Extra Condensed"/>
              <a:sym typeface="Fira Sans Extra Condensed"/>
            </a:endParaRPr>
          </a:p>
          <a:p>
            <a:pPr indent="-188912" lvl="0" marL="177800" rtl="0" algn="l">
              <a:lnSpc>
                <a:spcPct val="100000"/>
              </a:lnSpc>
              <a:spcBef>
                <a:spcPts val="800"/>
              </a:spcBef>
              <a:spcAft>
                <a:spcPts val="1200"/>
              </a:spcAft>
              <a:buClr>
                <a:schemeClr val="dk1"/>
              </a:buClr>
              <a:buSzPts val="1375"/>
              <a:buChar char="●"/>
            </a:pPr>
            <a:r>
              <a:rPr i="0" lang="en" sz="1290">
                <a:latin typeface="Fira Sans Extra Condensed"/>
                <a:ea typeface="Fira Sans Extra Condensed"/>
                <a:cs typeface="Fira Sans Extra Condensed"/>
                <a:sym typeface="Fira Sans Extra Condensed"/>
              </a:rPr>
              <a:t>Suicide is the </a:t>
            </a:r>
            <a:r>
              <a:rPr b="1" i="0" lang="en" sz="1290" u="none" strike="noStrike">
                <a:latin typeface="Fira Sans Extra Condensed"/>
                <a:ea typeface="Fira Sans Extra Condensed"/>
                <a:cs typeface="Fira Sans Extra Condensed"/>
                <a:sym typeface="Fira Sans Extra Condensed"/>
              </a:rPr>
              <a:t>2nd leading</a:t>
            </a:r>
            <a:r>
              <a:rPr i="0" lang="en" sz="1290">
                <a:latin typeface="Fira Sans Extra Condensed"/>
                <a:ea typeface="Fira Sans Extra Condensed"/>
                <a:cs typeface="Fira Sans Extra Condensed"/>
                <a:sym typeface="Fira Sans Extra Condensed"/>
              </a:rPr>
              <a:t> cause of death among people aged 10-34</a:t>
            </a:r>
            <a:br>
              <a:rPr lang="en" sz="1290">
                <a:latin typeface="Fira Sans Extra Condensed"/>
                <a:ea typeface="Fira Sans Extra Condensed"/>
                <a:cs typeface="Fira Sans Extra Condensed"/>
                <a:sym typeface="Fira Sans Extra Condensed"/>
              </a:rPr>
            </a:br>
            <a:br>
              <a:rPr lang="en" sz="1290">
                <a:latin typeface="Fira Sans Extra Condensed"/>
                <a:ea typeface="Fira Sans Extra Condensed"/>
                <a:cs typeface="Fira Sans Extra Condensed"/>
                <a:sym typeface="Fira Sans Extra Condensed"/>
              </a:rPr>
            </a:br>
            <a:br>
              <a:rPr lang="en" sz="1290">
                <a:latin typeface="Fira Sans Extra Condensed"/>
                <a:ea typeface="Fira Sans Extra Condensed"/>
                <a:cs typeface="Fira Sans Extra Condensed"/>
                <a:sym typeface="Fira Sans Extra Condensed"/>
              </a:rPr>
            </a:br>
            <a:endParaRPr sz="1290">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856060" y="463889"/>
            <a:ext cx="7429500" cy="490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PROBLEM STATEMENT</a:t>
            </a:r>
            <a:endParaRPr/>
          </a:p>
        </p:txBody>
      </p:sp>
      <p:sp>
        <p:nvSpPr>
          <p:cNvPr id="303" name="Google Shape;303;p17"/>
          <p:cNvSpPr txBox="1"/>
          <p:nvPr>
            <p:ph idx="1" type="body"/>
          </p:nvPr>
        </p:nvSpPr>
        <p:spPr>
          <a:xfrm>
            <a:off x="856050" y="1131225"/>
            <a:ext cx="7788000" cy="3212100"/>
          </a:xfrm>
          <a:prstGeom prst="rect">
            <a:avLst/>
          </a:prstGeom>
          <a:noFill/>
          <a:ln>
            <a:noFill/>
          </a:ln>
        </p:spPr>
        <p:txBody>
          <a:bodyPr anchorCtr="0" anchor="t" bIns="34275" lIns="68575" spcFirstLastPara="1" rIns="68575" wrap="square" tIns="34275">
            <a:normAutofit/>
          </a:bodyPr>
          <a:lstStyle/>
          <a:p>
            <a:pPr indent="-184150" lvl="0" marL="177800" rtl="0" algn="l">
              <a:lnSpc>
                <a:spcPct val="120000"/>
              </a:lnSpc>
              <a:spcBef>
                <a:spcPts val="0"/>
              </a:spcBef>
              <a:spcAft>
                <a:spcPts val="0"/>
              </a:spcAft>
              <a:buClr>
                <a:schemeClr val="dk1"/>
              </a:buClr>
              <a:buSzPts val="1700"/>
              <a:buFont typeface="Fira Sans Extra Condensed"/>
              <a:buChar char="●"/>
            </a:pPr>
            <a:r>
              <a:rPr lang="en" sz="1600">
                <a:latin typeface="Fira Sans Extra Condensed"/>
                <a:ea typeface="Fira Sans Extra Condensed"/>
                <a:cs typeface="Fira Sans Extra Condensed"/>
                <a:sym typeface="Fira Sans Extra Condensed"/>
              </a:rPr>
              <a:t>Our project focuses on Stress, anxiety, depression. With appropriate machine learning algorithm we differentiate these three psychological health issues</a:t>
            </a:r>
            <a:endParaRPr sz="1600">
              <a:latin typeface="Fira Sans Extra Condensed"/>
              <a:ea typeface="Fira Sans Extra Condensed"/>
              <a:cs typeface="Fira Sans Extra Condensed"/>
              <a:sym typeface="Fira Sans Extra Condensed"/>
            </a:endParaRPr>
          </a:p>
          <a:p>
            <a:pPr indent="-184150" lvl="0" marL="177800" rtl="0" algn="l">
              <a:lnSpc>
                <a:spcPct val="120000"/>
              </a:lnSpc>
              <a:spcBef>
                <a:spcPts val="800"/>
              </a:spcBef>
              <a:spcAft>
                <a:spcPts val="0"/>
              </a:spcAft>
              <a:buClr>
                <a:schemeClr val="dk1"/>
              </a:buClr>
              <a:buSzPts val="1700"/>
              <a:buChar char="●"/>
            </a:pPr>
            <a:r>
              <a:rPr lang="en" sz="1600">
                <a:latin typeface="Fira Sans Extra Condensed"/>
                <a:ea typeface="Fira Sans Extra Condensed"/>
                <a:cs typeface="Fira Sans Extra Condensed"/>
                <a:sym typeface="Fira Sans Extra Condensed"/>
              </a:rPr>
              <a:t>Dataset was selected from Kaggle - </a:t>
            </a:r>
            <a:r>
              <a:rPr b="1" i="0" lang="en" sz="1600">
                <a:latin typeface="Fira Sans Extra Condensed"/>
                <a:ea typeface="Fira Sans Extra Condensed"/>
                <a:cs typeface="Fira Sans Extra Condensed"/>
                <a:sym typeface="Fira Sans Extra Condensed"/>
              </a:rPr>
              <a:t>Depression Anxiety Stress Scales Responses</a:t>
            </a:r>
            <a:endParaRPr sz="1600">
              <a:latin typeface="Fira Sans Extra Condensed"/>
              <a:ea typeface="Fira Sans Extra Condensed"/>
              <a:cs typeface="Fira Sans Extra Condensed"/>
              <a:sym typeface="Fira Sans Extra Condensed"/>
            </a:endParaRPr>
          </a:p>
          <a:p>
            <a:pPr indent="-184150" lvl="0" marL="177800" rtl="0" algn="l">
              <a:lnSpc>
                <a:spcPct val="120000"/>
              </a:lnSpc>
              <a:spcBef>
                <a:spcPts val="800"/>
              </a:spcBef>
              <a:spcAft>
                <a:spcPts val="0"/>
              </a:spcAft>
              <a:buClr>
                <a:schemeClr val="dk1"/>
              </a:buClr>
              <a:buSzPts val="1700"/>
              <a:buFont typeface="Fira Sans Extra Condensed"/>
              <a:buChar char="●"/>
            </a:pPr>
            <a:r>
              <a:rPr lang="en" sz="1600">
                <a:latin typeface="Fira Sans Extra Condensed"/>
                <a:ea typeface="Fira Sans Extra Condensed"/>
                <a:cs typeface="Fira Sans Extra Condensed"/>
                <a:sym typeface="Fira Sans Extra Condensed"/>
              </a:rPr>
              <a:t>The data was collected through a questionnaire (DASS 42). Out of which 14 questions were allocated to each of the scales of stress, anxiety and depression</a:t>
            </a:r>
            <a:endParaRPr sz="1600">
              <a:latin typeface="Fira Sans Extra Condensed"/>
              <a:ea typeface="Fira Sans Extra Condensed"/>
              <a:cs typeface="Fira Sans Extra Condensed"/>
              <a:sym typeface="Fira Sans Extra Condensed"/>
            </a:endParaRPr>
          </a:p>
          <a:p>
            <a:pPr indent="-184150" lvl="0" marL="177800" rtl="0" algn="l">
              <a:lnSpc>
                <a:spcPct val="120000"/>
              </a:lnSpc>
              <a:spcBef>
                <a:spcPts val="800"/>
              </a:spcBef>
              <a:spcAft>
                <a:spcPts val="1200"/>
              </a:spcAft>
              <a:buClr>
                <a:schemeClr val="dk1"/>
              </a:buClr>
              <a:buSzPts val="1700"/>
              <a:buFont typeface="Fira Sans Extra Condensed"/>
              <a:buChar char="●"/>
            </a:pPr>
            <a:r>
              <a:rPr lang="en" sz="1600">
                <a:latin typeface="Fira Sans Extra Condensed"/>
                <a:ea typeface="Fira Sans Extra Condensed"/>
                <a:cs typeface="Fira Sans Extra Condensed"/>
                <a:sym typeface="Fira Sans Extra Condensed"/>
              </a:rPr>
              <a:t>Along with answers for each question , dataset also contains each persons other features like age, education, country etc.</a:t>
            </a:r>
            <a:endParaRPr sz="1600">
              <a:latin typeface="Fira Sans Extra Condensed"/>
              <a:ea typeface="Fira Sans Extra Condensed"/>
              <a:cs typeface="Fira Sans Extra Condensed"/>
              <a:sym typeface="Fira Sans Extra Condensed"/>
            </a:endParaRPr>
          </a:p>
        </p:txBody>
      </p:sp>
      <p:grpSp>
        <p:nvGrpSpPr>
          <p:cNvPr id="304" name="Google Shape;304;p17"/>
          <p:cNvGrpSpPr/>
          <p:nvPr/>
        </p:nvGrpSpPr>
        <p:grpSpPr>
          <a:xfrm>
            <a:off x="7029884" y="3362770"/>
            <a:ext cx="1408058" cy="1476977"/>
            <a:chOff x="2788540" y="1012550"/>
            <a:chExt cx="3515750" cy="3719409"/>
          </a:xfrm>
        </p:grpSpPr>
        <p:sp>
          <p:nvSpPr>
            <p:cNvPr id="305" name="Google Shape;305;p17"/>
            <p:cNvSpPr/>
            <p:nvPr/>
          </p:nvSpPr>
          <p:spPr>
            <a:xfrm>
              <a:off x="2788540" y="3035010"/>
              <a:ext cx="247800" cy="247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06" name="Google Shape;306;p17"/>
            <p:cNvSpPr/>
            <p:nvPr/>
          </p:nvSpPr>
          <p:spPr>
            <a:xfrm>
              <a:off x="5947002" y="1913635"/>
              <a:ext cx="247800" cy="247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07" name="Google Shape;307;p17"/>
            <p:cNvSpPr/>
            <p:nvPr/>
          </p:nvSpPr>
          <p:spPr>
            <a:xfrm>
              <a:off x="3509017" y="1622848"/>
              <a:ext cx="2125304" cy="3058016"/>
            </a:xfrm>
            <a:custGeom>
              <a:rect b="b" l="l" r="r" t="t"/>
              <a:pathLst>
                <a:path extrusionOk="0" h="71520" w="49706">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3509017" y="1622848"/>
              <a:ext cx="2125304" cy="3058016"/>
            </a:xfrm>
            <a:custGeom>
              <a:rect b="b" l="l" r="r" t="t"/>
              <a:pathLst>
                <a:path extrusionOk="0" fill="none" h="71520" w="49706">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3457878" y="1571709"/>
              <a:ext cx="2227537" cy="3160250"/>
            </a:xfrm>
            <a:custGeom>
              <a:rect b="b" l="l" r="r" t="t"/>
              <a:pathLst>
                <a:path extrusionOk="0" h="73911" w="52097">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3605738" y="1773103"/>
              <a:ext cx="1931827" cy="2757474"/>
            </a:xfrm>
            <a:custGeom>
              <a:rect b="b" l="l" r="r" t="t"/>
              <a:pathLst>
                <a:path extrusionOk="0" h="64491" w="45181">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4100416" y="1183543"/>
              <a:ext cx="278095" cy="620625"/>
            </a:xfrm>
            <a:custGeom>
              <a:rect b="b" l="l" r="r" t="t"/>
              <a:pathLst>
                <a:path extrusionOk="0" h="14515" w="6504">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4136333"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4620663" y="1052700"/>
              <a:ext cx="254364" cy="751463"/>
            </a:xfrm>
            <a:custGeom>
              <a:rect b="b" l="l" r="r" t="t"/>
              <a:pathLst>
                <a:path extrusionOk="0" h="17575" w="5949">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4786781" y="1215142"/>
              <a:ext cx="247651" cy="589027"/>
            </a:xfrm>
            <a:custGeom>
              <a:rect b="b" l="l" r="r" t="t"/>
              <a:pathLst>
                <a:path extrusionOk="0" h="13776" w="5792">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4954097"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4935240" y="1173195"/>
              <a:ext cx="145461" cy="145461"/>
            </a:xfrm>
            <a:custGeom>
              <a:rect b="b" l="l" r="r" t="t"/>
              <a:pathLst>
                <a:path extrusionOk="0" h="3402" w="3402">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4774595" y="1012550"/>
              <a:ext cx="145461" cy="145461"/>
            </a:xfrm>
            <a:custGeom>
              <a:rect b="b" l="l" r="r" t="t"/>
              <a:pathLst>
                <a:path extrusionOk="0" h="3402" w="3402">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4062702" y="1161009"/>
              <a:ext cx="145461" cy="145461"/>
            </a:xfrm>
            <a:custGeom>
              <a:rect b="b" l="l" r="r" t="t"/>
              <a:pathLst>
                <a:path extrusionOk="0" h="3402" w="3402">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5512058" y="2002208"/>
              <a:ext cx="620625" cy="278095"/>
            </a:xfrm>
            <a:custGeom>
              <a:rect b="b" l="l" r="r" t="t"/>
              <a:pathLst>
                <a:path extrusionOk="0" h="6504" w="14515">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5512058" y="2038083"/>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5512058" y="2522413"/>
              <a:ext cx="751463" cy="254364"/>
            </a:xfrm>
            <a:custGeom>
              <a:rect b="b" l="l" r="r" t="t"/>
              <a:pathLst>
                <a:path extrusionOk="0" h="5949" w="17575">
                  <a:moveTo>
                    <a:pt x="0" y="1"/>
                  </a:moveTo>
                  <a:lnTo>
                    <a:pt x="0" y="1182"/>
                  </a:lnTo>
                  <a:lnTo>
                    <a:pt x="11967" y="1182"/>
                  </a:lnTo>
                  <a:lnTo>
                    <a:pt x="16734" y="5949"/>
                  </a:lnTo>
                  <a:lnTo>
                    <a:pt x="17574" y="5109"/>
                  </a:lnTo>
                  <a:lnTo>
                    <a:pt x="124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5512058" y="2688532"/>
              <a:ext cx="588985" cy="248293"/>
            </a:xfrm>
            <a:custGeom>
              <a:rect b="b" l="l" r="r" t="t"/>
              <a:pathLst>
                <a:path extrusionOk="0" h="5807" w="13775">
                  <a:moveTo>
                    <a:pt x="0" y="1"/>
                  </a:moveTo>
                  <a:lnTo>
                    <a:pt x="0" y="1196"/>
                  </a:lnTo>
                  <a:lnTo>
                    <a:pt x="8325" y="1196"/>
                  </a:lnTo>
                  <a:lnTo>
                    <a:pt x="12935" y="5806"/>
                  </a:lnTo>
                  <a:lnTo>
                    <a:pt x="13775" y="4953"/>
                  </a:lnTo>
                  <a:lnTo>
                    <a:pt x="88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5512058" y="2855848"/>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5998184" y="2836991"/>
              <a:ext cx="145461" cy="145461"/>
            </a:xfrm>
            <a:custGeom>
              <a:rect b="b" l="l" r="r" t="t"/>
              <a:pathLst>
                <a:path extrusionOk="0" h="3402" w="3402">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6158230" y="2676388"/>
              <a:ext cx="146060" cy="145418"/>
            </a:xfrm>
            <a:custGeom>
              <a:rect b="b" l="l" r="r" t="t"/>
              <a:pathLst>
                <a:path extrusionOk="0" h="3401" w="3416">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6010370" y="1964494"/>
              <a:ext cx="145461" cy="146060"/>
            </a:xfrm>
            <a:custGeom>
              <a:rect b="b" l="l" r="r" t="t"/>
              <a:pathLst>
                <a:path extrusionOk="0" h="3416" w="3402">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3010705" y="2412008"/>
              <a:ext cx="620625" cy="278095"/>
            </a:xfrm>
            <a:custGeom>
              <a:rect b="b" l="l" r="r" t="t"/>
              <a:pathLst>
                <a:path extrusionOk="0" h="6504" w="14515">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3330114" y="2447883"/>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2879863" y="2932213"/>
              <a:ext cx="751463" cy="254364"/>
            </a:xfrm>
            <a:custGeom>
              <a:rect b="b" l="l" r="r" t="t"/>
              <a:pathLst>
                <a:path extrusionOk="0" h="5949" w="17575">
                  <a:moveTo>
                    <a:pt x="5109" y="1"/>
                  </a:moveTo>
                  <a:lnTo>
                    <a:pt x="1" y="5109"/>
                  </a:lnTo>
                  <a:lnTo>
                    <a:pt x="840" y="5949"/>
                  </a:lnTo>
                  <a:lnTo>
                    <a:pt x="5607" y="1182"/>
                  </a:lnTo>
                  <a:lnTo>
                    <a:pt x="17575" y="1182"/>
                  </a:lnTo>
                  <a:lnTo>
                    <a:pt x="175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3042304" y="3098332"/>
              <a:ext cx="589027" cy="248293"/>
            </a:xfrm>
            <a:custGeom>
              <a:rect b="b" l="l" r="r" t="t"/>
              <a:pathLst>
                <a:path extrusionOk="0" h="5807" w="13776">
                  <a:moveTo>
                    <a:pt x="4953" y="1"/>
                  </a:moveTo>
                  <a:lnTo>
                    <a:pt x="1" y="4953"/>
                  </a:lnTo>
                  <a:lnTo>
                    <a:pt x="841" y="5806"/>
                  </a:lnTo>
                  <a:lnTo>
                    <a:pt x="5451" y="1196"/>
                  </a:lnTo>
                  <a:lnTo>
                    <a:pt x="13776" y="1196"/>
                  </a:lnTo>
                  <a:lnTo>
                    <a:pt x="137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3330114" y="3265648"/>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2999716" y="3246791"/>
              <a:ext cx="146102" cy="145461"/>
            </a:xfrm>
            <a:custGeom>
              <a:rect b="b" l="l" r="r" t="t"/>
              <a:pathLst>
                <a:path extrusionOk="0" h="3402" w="3417">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2839712" y="3086188"/>
              <a:ext cx="145461" cy="145418"/>
            </a:xfrm>
            <a:custGeom>
              <a:rect b="b" l="l" r="r" t="t"/>
              <a:pathLst>
                <a:path extrusionOk="0" h="3401" w="3402">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2987573" y="2374294"/>
              <a:ext cx="145461" cy="146060"/>
            </a:xfrm>
            <a:custGeom>
              <a:rect b="b" l="l" r="r" t="t"/>
              <a:pathLst>
                <a:path extrusionOk="0" h="3416" w="3402">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4011527" y="1180122"/>
              <a:ext cx="247800" cy="2478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36" name="Google Shape;336;p17"/>
            <p:cNvSpPr/>
            <p:nvPr/>
          </p:nvSpPr>
          <p:spPr>
            <a:xfrm>
              <a:off x="4179310" y="3452475"/>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17"/>
            <p:cNvGrpSpPr/>
            <p:nvPr/>
          </p:nvGrpSpPr>
          <p:grpSpPr>
            <a:xfrm>
              <a:off x="4333697" y="3608632"/>
              <a:ext cx="472142" cy="472112"/>
              <a:chOff x="-44512325" y="3176075"/>
              <a:chExt cx="300900" cy="300900"/>
            </a:xfrm>
          </p:grpSpPr>
          <p:sp>
            <p:nvSpPr>
              <p:cNvPr id="338" name="Google Shape;338;p17"/>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8"/>
          <p:cNvSpPr txBox="1"/>
          <p:nvPr>
            <p:ph type="title"/>
          </p:nvPr>
        </p:nvSpPr>
        <p:spPr>
          <a:xfrm>
            <a:off x="685346" y="76200"/>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QUESTIONNAIRE FOR STRESS, ANXIETY AND DEPRESSION</a:t>
            </a:r>
            <a:endParaRPr/>
          </a:p>
        </p:txBody>
      </p:sp>
      <p:pic>
        <p:nvPicPr>
          <p:cNvPr id="346" name="Google Shape;346;p18"/>
          <p:cNvPicPr preferRelativeResize="0"/>
          <p:nvPr>
            <p:ph idx="1" type="body"/>
          </p:nvPr>
        </p:nvPicPr>
        <p:blipFill rotWithShape="1">
          <a:blip r:embed="rId3">
            <a:alphaModFix/>
          </a:blip>
          <a:srcRect b="0" l="0" r="0" t="0"/>
          <a:stretch/>
        </p:blipFill>
        <p:spPr>
          <a:xfrm>
            <a:off x="1812875" y="918600"/>
            <a:ext cx="5266200" cy="2380800"/>
          </a:xfrm>
          <a:prstGeom prst="roundRect">
            <a:avLst>
              <a:gd fmla="val 1393" name="adj"/>
            </a:avLst>
          </a:prstGeom>
          <a:solidFill>
            <a:srgbClr val="ECECEC"/>
          </a:solidFill>
          <a:ln>
            <a:noFill/>
          </a:ln>
          <a:effectLst>
            <a:outerShdw blurRad="57150" rotWithShape="0" algn="bl" dir="5400000" dist="19050">
              <a:srgbClr val="000000">
                <a:alpha val="50000"/>
              </a:srgbClr>
            </a:outerShdw>
          </a:effectLst>
        </p:spPr>
      </p:pic>
      <p:grpSp>
        <p:nvGrpSpPr>
          <p:cNvPr id="347" name="Google Shape;347;p18"/>
          <p:cNvGrpSpPr/>
          <p:nvPr/>
        </p:nvGrpSpPr>
        <p:grpSpPr>
          <a:xfrm>
            <a:off x="8009134" y="4103004"/>
            <a:ext cx="908655" cy="809648"/>
            <a:chOff x="3268225" y="2120225"/>
            <a:chExt cx="1107575" cy="977600"/>
          </a:xfrm>
        </p:grpSpPr>
        <p:sp>
          <p:nvSpPr>
            <p:cNvPr id="348" name="Google Shape;348;p18"/>
            <p:cNvSpPr/>
            <p:nvPr/>
          </p:nvSpPr>
          <p:spPr>
            <a:xfrm>
              <a:off x="3783725" y="2149375"/>
              <a:ext cx="30450" cy="180600"/>
            </a:xfrm>
            <a:custGeom>
              <a:rect b="b" l="l" r="r" t="t"/>
              <a:pathLst>
                <a:path extrusionOk="0" h="7224" w="1218">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3953425" y="2135275"/>
              <a:ext cx="226425" cy="251075"/>
            </a:xfrm>
            <a:custGeom>
              <a:rect b="b" l="l" r="r" t="t"/>
              <a:pathLst>
                <a:path extrusionOk="0" h="10043" w="9057">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4051425" y="2316525"/>
              <a:ext cx="108875" cy="208450"/>
            </a:xfrm>
            <a:custGeom>
              <a:rect b="b" l="l" r="r" t="t"/>
              <a:pathLst>
                <a:path extrusionOk="0" h="8338" w="4355">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4057825" y="2603100"/>
              <a:ext cx="302925" cy="116900"/>
            </a:xfrm>
            <a:custGeom>
              <a:rect b="b" l="l" r="r" t="t"/>
              <a:pathLst>
                <a:path extrusionOk="0" h="4676" w="12117">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4025475" y="2700750"/>
              <a:ext cx="248825" cy="167175"/>
            </a:xfrm>
            <a:custGeom>
              <a:rect b="b" l="l" r="r" t="t"/>
              <a:pathLst>
                <a:path extrusionOk="0" h="6687" w="9953">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3967200" y="2775025"/>
              <a:ext cx="114650" cy="266750"/>
            </a:xfrm>
            <a:custGeom>
              <a:rect b="b" l="l" r="r" t="t"/>
              <a:pathLst>
                <a:path extrusionOk="0" h="10670" w="4586">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3400125" y="2793925"/>
              <a:ext cx="254275" cy="218400"/>
            </a:xfrm>
            <a:custGeom>
              <a:rect b="b" l="l" r="r" t="t"/>
              <a:pathLst>
                <a:path extrusionOk="0" h="8736" w="10171">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3283275" y="2700750"/>
              <a:ext cx="289150" cy="104725"/>
            </a:xfrm>
            <a:custGeom>
              <a:rect b="b" l="l" r="r" t="t"/>
              <a:pathLst>
                <a:path extrusionOk="0" h="4189" w="11566">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3350175" y="2633825"/>
              <a:ext cx="192475" cy="30450"/>
            </a:xfrm>
            <a:custGeom>
              <a:rect b="b" l="l" r="r" t="t"/>
              <a:pathLst>
                <a:path extrusionOk="0" h="1218" w="7699">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3283275" y="2447150"/>
              <a:ext cx="256800" cy="130675"/>
            </a:xfrm>
            <a:custGeom>
              <a:rect b="b" l="l" r="r" t="t"/>
              <a:pathLst>
                <a:path extrusionOk="0" h="5227" w="10272">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3366825" y="2191000"/>
              <a:ext cx="205600" cy="281150"/>
            </a:xfrm>
            <a:custGeom>
              <a:rect b="b" l="l" r="r" t="t"/>
              <a:pathLst>
                <a:path extrusionOk="0" h="11246" w="8224">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3483700" y="2207650"/>
              <a:ext cx="209125" cy="147950"/>
            </a:xfrm>
            <a:custGeom>
              <a:rect b="b" l="l" r="r" t="t"/>
              <a:pathLst>
                <a:path extrusionOk="0" h="5918" w="8365">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3709450" y="2843550"/>
              <a:ext cx="166525" cy="254275"/>
            </a:xfrm>
            <a:custGeom>
              <a:rect b="b" l="l" r="r" t="t"/>
              <a:pathLst>
                <a:path extrusionOk="0" h="10171" w="6661">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3669425" y="2834275"/>
              <a:ext cx="246250" cy="188625"/>
            </a:xfrm>
            <a:custGeom>
              <a:rect b="b" l="l" r="r" t="t"/>
              <a:pathLst>
                <a:path extrusionOk="0" h="7545" w="985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3522125" y="2312350"/>
              <a:ext cx="548200" cy="548200"/>
            </a:xfrm>
            <a:custGeom>
              <a:rect b="b" l="l" r="r" t="t"/>
              <a:pathLst>
                <a:path extrusionOk="0" h="21928" w="21928">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3652775" y="2882300"/>
              <a:ext cx="279875" cy="36200"/>
            </a:xfrm>
            <a:custGeom>
              <a:rect b="b" l="l" r="r" t="t"/>
              <a:pathLst>
                <a:path extrusionOk="0" h="1448" w="11195">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3652775" y="2949550"/>
              <a:ext cx="279875" cy="36200"/>
            </a:xfrm>
            <a:custGeom>
              <a:rect b="b" l="l" r="r" t="t"/>
              <a:pathLst>
                <a:path extrusionOk="0" h="1448" w="11195">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3678075" y="2576200"/>
              <a:ext cx="229275" cy="270275"/>
            </a:xfrm>
            <a:custGeom>
              <a:rect b="b" l="l" r="r" t="t"/>
              <a:pathLst>
                <a:path extrusionOk="0" h="10811" w="9171">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4134025" y="2120225"/>
              <a:ext cx="60875" cy="60550"/>
            </a:xfrm>
            <a:custGeom>
              <a:rect b="b" l="l" r="r" t="t"/>
              <a:pathLst>
                <a:path extrusionOk="0" h="2422" w="2435">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4114500" y="2301150"/>
              <a:ext cx="60850" cy="60850"/>
            </a:xfrm>
            <a:custGeom>
              <a:rect b="b" l="l" r="r" t="t"/>
              <a:pathLst>
                <a:path extrusionOk="0" h="2434" w="2434">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3768675" y="2134000"/>
              <a:ext cx="60875" cy="60875"/>
            </a:xfrm>
            <a:custGeom>
              <a:rect b="b" l="l" r="r" t="t"/>
              <a:pathLst>
                <a:path extrusionOk="0" h="2435" w="2435">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3468650" y="2192600"/>
              <a:ext cx="60550" cy="60850"/>
            </a:xfrm>
            <a:custGeom>
              <a:rect b="b" l="l" r="r" t="t"/>
              <a:pathLst>
                <a:path extrusionOk="0" h="2434" w="2422">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3351775" y="2175950"/>
              <a:ext cx="60550" cy="60550"/>
            </a:xfrm>
            <a:custGeom>
              <a:rect b="b" l="l" r="r" t="t"/>
              <a:pathLst>
                <a:path extrusionOk="0" h="2422" w="2422">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268225" y="2432100"/>
              <a:ext cx="60525" cy="60550"/>
            </a:xfrm>
            <a:custGeom>
              <a:rect b="b" l="l" r="r" t="t"/>
              <a:pathLst>
                <a:path extrusionOk="0" h="2422" w="2421">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334825" y="2618775"/>
              <a:ext cx="60850" cy="60550"/>
            </a:xfrm>
            <a:custGeom>
              <a:rect b="b" l="l" r="r" t="t"/>
              <a:pathLst>
                <a:path extrusionOk="0" h="2422" w="2434">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3268225" y="2759675"/>
              <a:ext cx="60525" cy="60850"/>
            </a:xfrm>
            <a:custGeom>
              <a:rect b="b" l="l" r="r" t="t"/>
              <a:pathLst>
                <a:path extrusionOk="0" h="2434" w="2421">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3385075" y="2966825"/>
              <a:ext cx="60875" cy="60550"/>
            </a:xfrm>
            <a:custGeom>
              <a:rect b="b" l="l" r="r" t="t"/>
              <a:pathLst>
                <a:path extrusionOk="0" h="2422" w="2435">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4036050" y="2993100"/>
              <a:ext cx="60850" cy="60850"/>
            </a:xfrm>
            <a:custGeom>
              <a:rect b="b" l="l" r="r" t="t"/>
              <a:pathLst>
                <a:path extrusionOk="0" h="2434" w="2434">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4228800" y="2822425"/>
              <a:ext cx="60875" cy="60875"/>
            </a:xfrm>
            <a:custGeom>
              <a:rect b="b" l="l" r="r" t="t"/>
              <a:pathLst>
                <a:path extrusionOk="0" h="2435" w="2435">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4315250" y="2674175"/>
              <a:ext cx="60550" cy="60850"/>
            </a:xfrm>
            <a:custGeom>
              <a:rect b="b" l="l" r="r" t="t"/>
              <a:pathLst>
                <a:path extrusionOk="0" h="2434" w="2422">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8" name="Google Shape;378;p18"/>
          <p:cNvPicPr preferRelativeResize="0"/>
          <p:nvPr>
            <p:ph idx="1" type="body"/>
          </p:nvPr>
        </p:nvPicPr>
        <p:blipFill rotWithShape="1">
          <a:blip r:embed="rId4">
            <a:alphaModFix/>
          </a:blip>
          <a:srcRect b="0" l="0" r="0" t="0"/>
          <a:stretch/>
        </p:blipFill>
        <p:spPr>
          <a:xfrm>
            <a:off x="2655624" y="3474425"/>
            <a:ext cx="3894300" cy="1410000"/>
          </a:xfrm>
          <a:prstGeom prst="roundRect">
            <a:avLst>
              <a:gd fmla="val 0" name="adj"/>
            </a:avLst>
          </a:prstGeom>
          <a:solidFill>
            <a:srgbClr val="ECECEC"/>
          </a:solid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9"/>
          <p:cNvSpPr txBox="1"/>
          <p:nvPr>
            <p:ph type="title"/>
          </p:nvPr>
        </p:nvSpPr>
        <p:spPr>
          <a:xfrm>
            <a:off x="856060" y="311489"/>
            <a:ext cx="7429500" cy="731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SCALES FOR DEPRESSION, ANXIETY AND STRESS</a:t>
            </a:r>
            <a:endParaRPr/>
          </a:p>
        </p:txBody>
      </p:sp>
      <p:pic>
        <p:nvPicPr>
          <p:cNvPr id="384" name="Google Shape;384;p19"/>
          <p:cNvPicPr preferRelativeResize="0"/>
          <p:nvPr>
            <p:ph idx="1" type="body"/>
          </p:nvPr>
        </p:nvPicPr>
        <p:blipFill rotWithShape="1">
          <a:blip r:embed="rId3">
            <a:alphaModFix/>
          </a:blip>
          <a:srcRect b="0" l="0" r="0" t="0"/>
          <a:stretch/>
        </p:blipFill>
        <p:spPr>
          <a:xfrm>
            <a:off x="1597843" y="1212130"/>
            <a:ext cx="6334800" cy="30825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0"/>
          <p:cNvSpPr txBox="1"/>
          <p:nvPr>
            <p:ph type="title"/>
          </p:nvPr>
        </p:nvSpPr>
        <p:spPr>
          <a:xfrm>
            <a:off x="835425" y="261998"/>
            <a:ext cx="7429500" cy="5259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DATA PREPARATION</a:t>
            </a:r>
            <a:endParaRPr/>
          </a:p>
        </p:txBody>
      </p:sp>
      <p:sp>
        <p:nvSpPr>
          <p:cNvPr id="390" name="Google Shape;390;p20"/>
          <p:cNvSpPr txBox="1"/>
          <p:nvPr>
            <p:ph idx="1" type="body"/>
          </p:nvPr>
        </p:nvSpPr>
        <p:spPr>
          <a:xfrm>
            <a:off x="627449" y="1027050"/>
            <a:ext cx="7911000" cy="3353100"/>
          </a:xfrm>
          <a:prstGeom prst="rect">
            <a:avLst/>
          </a:prstGeom>
          <a:noFill/>
          <a:ln>
            <a:noFill/>
          </a:ln>
        </p:spPr>
        <p:txBody>
          <a:bodyPr anchorCtr="0" anchor="t" bIns="34275" lIns="68575" spcFirstLastPara="1" rIns="68575" wrap="square" tIns="34275">
            <a:noAutofit/>
          </a:bodyPr>
          <a:lstStyle/>
          <a:p>
            <a:pPr indent="-190500" lvl="0" marL="177800" rtl="0" algn="l">
              <a:lnSpc>
                <a:spcPct val="120000"/>
              </a:lnSpc>
              <a:spcBef>
                <a:spcPts val="0"/>
              </a:spcBef>
              <a:spcAft>
                <a:spcPts val="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This dataset has response values in the range 1 – 4  but ideally DASS(42) considers response values in the range 0 – 3. So, we changed the scales in the dataset from 1 – 4 to 0 – 3 </a:t>
            </a:r>
            <a:endParaRPr sz="1700">
              <a:latin typeface="Fira Sans Extra Condensed"/>
              <a:ea typeface="Fira Sans Extra Condensed"/>
              <a:cs typeface="Fira Sans Extra Condensed"/>
              <a:sym typeface="Fira Sans Extra Condensed"/>
            </a:endParaRPr>
          </a:p>
          <a:p>
            <a:pPr indent="-190500" lvl="0" marL="177800" rtl="0" algn="l">
              <a:lnSpc>
                <a:spcPct val="120000"/>
              </a:lnSpc>
              <a:spcBef>
                <a:spcPts val="800"/>
              </a:spcBef>
              <a:spcAft>
                <a:spcPts val="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As our focus is on teenagers we considered the age group 13 – 19 and filtered the dataset on this age group</a:t>
            </a:r>
            <a:endParaRPr sz="1700">
              <a:latin typeface="Fira Sans Extra Condensed"/>
              <a:ea typeface="Fira Sans Extra Condensed"/>
              <a:cs typeface="Fira Sans Extra Condensed"/>
              <a:sym typeface="Fira Sans Extra Condensed"/>
            </a:endParaRPr>
          </a:p>
          <a:p>
            <a:pPr indent="-190500" lvl="0" marL="177800" rtl="0" algn="l">
              <a:lnSpc>
                <a:spcPct val="120000"/>
              </a:lnSpc>
              <a:spcBef>
                <a:spcPts val="800"/>
              </a:spcBef>
              <a:spcAft>
                <a:spcPts val="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Dataset doesn’t contains outcome columns, so based on the DASS(42) template and scales we created the outcome columns for Stress, Anxiety, Depression by adding the respective response values</a:t>
            </a:r>
            <a:endParaRPr sz="1700">
              <a:latin typeface="Fira Sans Extra Condensed"/>
              <a:ea typeface="Fira Sans Extra Condensed"/>
              <a:cs typeface="Fira Sans Extra Condensed"/>
              <a:sym typeface="Fira Sans Extra Condensed"/>
            </a:endParaRPr>
          </a:p>
          <a:p>
            <a:pPr indent="-190500" lvl="0" marL="177800" rtl="0" algn="l">
              <a:lnSpc>
                <a:spcPct val="120000"/>
              </a:lnSpc>
              <a:spcBef>
                <a:spcPts val="800"/>
              </a:spcBef>
              <a:spcAft>
                <a:spcPts val="1200"/>
              </a:spcAft>
              <a:buClr>
                <a:schemeClr val="dk1"/>
              </a:buClr>
              <a:buSzPts val="1800"/>
              <a:buFont typeface="Fira Sans Extra Condensed"/>
              <a:buChar char="●"/>
            </a:pPr>
            <a:r>
              <a:rPr lang="en" sz="1700">
                <a:latin typeface="Fira Sans Extra Condensed"/>
                <a:ea typeface="Fira Sans Extra Condensed"/>
                <a:cs typeface="Fira Sans Extra Condensed"/>
                <a:sym typeface="Fira Sans Extra Condensed"/>
              </a:rPr>
              <a:t> As per DASS(42) ,  response time for each question should not be more. So , in our model we didn’t consider the question with response time more than 25000 milliseconds</a:t>
            </a:r>
            <a:endParaRPr sz="1700">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1"/>
          <p:cNvSpPr txBox="1"/>
          <p:nvPr>
            <p:ph type="title"/>
          </p:nvPr>
        </p:nvSpPr>
        <p:spPr>
          <a:xfrm>
            <a:off x="685346" y="-76200"/>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FEATURE SELECTION</a:t>
            </a:r>
            <a:endParaRPr/>
          </a:p>
        </p:txBody>
      </p:sp>
      <p:sp>
        <p:nvSpPr>
          <p:cNvPr id="396" name="Google Shape;396;p21"/>
          <p:cNvSpPr txBox="1"/>
          <p:nvPr>
            <p:ph idx="1" type="body"/>
          </p:nvPr>
        </p:nvSpPr>
        <p:spPr>
          <a:xfrm>
            <a:off x="532950" y="766150"/>
            <a:ext cx="8311800" cy="2506200"/>
          </a:xfrm>
          <a:prstGeom prst="rect">
            <a:avLst/>
          </a:prstGeom>
          <a:noFill/>
          <a:ln>
            <a:noFill/>
          </a:ln>
        </p:spPr>
        <p:txBody>
          <a:bodyPr anchorCtr="0" anchor="t" bIns="34275" lIns="68575" spcFirstLastPara="1" rIns="68575" wrap="square" tIns="34275">
            <a:normAutofit/>
          </a:bodyPr>
          <a:lstStyle/>
          <a:p>
            <a:pPr indent="-177800" lvl="0" marL="177800" rtl="0" algn="l">
              <a:lnSpc>
                <a:spcPct val="120000"/>
              </a:lnSpc>
              <a:spcBef>
                <a:spcPts val="0"/>
              </a:spcBef>
              <a:spcAft>
                <a:spcPts val="0"/>
              </a:spcAft>
              <a:buClr>
                <a:schemeClr val="dk1"/>
              </a:buClr>
              <a:buSzPts val="1600"/>
              <a:buFont typeface="Fira Sans Extra Condensed"/>
              <a:buChar char="●"/>
            </a:pPr>
            <a:r>
              <a:rPr lang="en" sz="1500">
                <a:latin typeface="Fira Sans Extra Condensed"/>
                <a:ea typeface="Fira Sans Extra Condensed"/>
                <a:cs typeface="Fira Sans Extra Condensed"/>
                <a:sym typeface="Fira Sans Extra Condensed"/>
              </a:rPr>
              <a:t>After analyzing the dataset we found 43 features which were important for the prediction of the outcomes</a:t>
            </a:r>
            <a:endParaRPr sz="1500">
              <a:latin typeface="Fira Sans Extra Condensed"/>
              <a:ea typeface="Fira Sans Extra Condensed"/>
              <a:cs typeface="Fira Sans Extra Condensed"/>
              <a:sym typeface="Fira Sans Extra Condensed"/>
            </a:endParaRPr>
          </a:p>
          <a:p>
            <a:pPr indent="-177800" lvl="0" marL="177800" rtl="0" algn="l">
              <a:lnSpc>
                <a:spcPct val="120000"/>
              </a:lnSpc>
              <a:spcBef>
                <a:spcPts val="800"/>
              </a:spcBef>
              <a:spcAft>
                <a:spcPts val="0"/>
              </a:spcAft>
              <a:buClr>
                <a:schemeClr val="dk1"/>
              </a:buClr>
              <a:buSzPts val="1600"/>
              <a:buFont typeface="Fira Sans Extra Condensed"/>
              <a:buChar char="●"/>
            </a:pPr>
            <a:r>
              <a:rPr lang="en" sz="1500">
                <a:latin typeface="Fira Sans Extra Condensed"/>
                <a:ea typeface="Fira Sans Extra Condensed"/>
                <a:cs typeface="Fira Sans Extra Condensed"/>
                <a:sym typeface="Fira Sans Extra Condensed"/>
              </a:rPr>
              <a:t>Where 42 features were the response variables for the DASS(42) questions and other feature was the age column</a:t>
            </a:r>
            <a:endParaRPr sz="1500">
              <a:latin typeface="Fira Sans Extra Condensed"/>
              <a:ea typeface="Fira Sans Extra Condensed"/>
              <a:cs typeface="Fira Sans Extra Condensed"/>
              <a:sym typeface="Fira Sans Extra Condensed"/>
            </a:endParaRPr>
          </a:p>
          <a:p>
            <a:pPr indent="-177800" lvl="0" marL="177800" rtl="0" algn="l">
              <a:lnSpc>
                <a:spcPct val="120000"/>
              </a:lnSpc>
              <a:spcBef>
                <a:spcPts val="800"/>
              </a:spcBef>
              <a:spcAft>
                <a:spcPts val="0"/>
              </a:spcAft>
              <a:buClr>
                <a:schemeClr val="dk1"/>
              </a:buClr>
              <a:buSzPts val="1600"/>
              <a:buFont typeface="Fira Sans Extra Condensed"/>
              <a:buChar char="●"/>
            </a:pPr>
            <a:r>
              <a:rPr lang="en" sz="1500">
                <a:latin typeface="Fira Sans Extra Condensed"/>
                <a:ea typeface="Fira Sans Extra Condensed"/>
                <a:cs typeface="Fira Sans Extra Condensed"/>
                <a:sym typeface="Fira Sans Extra Condensed"/>
              </a:rPr>
              <a:t>Every output variable is dependent on 14 features out of the 42 features and the age feature</a:t>
            </a:r>
            <a:endParaRPr sz="1500">
              <a:latin typeface="Fira Sans Extra Condensed"/>
              <a:ea typeface="Fira Sans Extra Condensed"/>
              <a:cs typeface="Fira Sans Extra Condensed"/>
              <a:sym typeface="Fira Sans Extra Condensed"/>
            </a:endParaRPr>
          </a:p>
          <a:p>
            <a:pPr indent="0" lvl="0" marL="0" rtl="0" algn="l">
              <a:lnSpc>
                <a:spcPct val="120000"/>
              </a:lnSpc>
              <a:spcBef>
                <a:spcPts val="800"/>
              </a:spcBef>
              <a:spcAft>
                <a:spcPts val="1200"/>
              </a:spcAft>
              <a:buClr>
                <a:schemeClr val="lt1"/>
              </a:buClr>
              <a:buSzPts val="1400"/>
              <a:buNone/>
            </a:pPr>
            <a:r>
              <a:t/>
            </a:r>
            <a:endParaRPr sz="1500">
              <a:latin typeface="Fira Sans Extra Condensed"/>
              <a:ea typeface="Fira Sans Extra Condensed"/>
              <a:cs typeface="Fira Sans Extra Condensed"/>
              <a:sym typeface="Fira Sans Extra Condensed"/>
            </a:endParaRPr>
          </a:p>
        </p:txBody>
      </p:sp>
      <p:sp>
        <p:nvSpPr>
          <p:cNvPr id="397" name="Google Shape;397;p21"/>
          <p:cNvSpPr txBox="1"/>
          <p:nvPr>
            <p:ph type="title"/>
          </p:nvPr>
        </p:nvSpPr>
        <p:spPr>
          <a:xfrm>
            <a:off x="685346" y="2209800"/>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MODELLING</a:t>
            </a:r>
            <a:endParaRPr/>
          </a:p>
        </p:txBody>
      </p:sp>
      <p:sp>
        <p:nvSpPr>
          <p:cNvPr id="398" name="Google Shape;398;p21"/>
          <p:cNvSpPr txBox="1"/>
          <p:nvPr>
            <p:ph idx="1" type="body"/>
          </p:nvPr>
        </p:nvSpPr>
        <p:spPr>
          <a:xfrm>
            <a:off x="532950" y="3096050"/>
            <a:ext cx="8249400" cy="2771400"/>
          </a:xfrm>
          <a:prstGeom prst="rect">
            <a:avLst/>
          </a:prstGeom>
          <a:noFill/>
          <a:ln>
            <a:noFill/>
          </a:ln>
        </p:spPr>
        <p:txBody>
          <a:bodyPr anchorCtr="0" anchor="t" bIns="34275" lIns="68575" spcFirstLastPara="1" rIns="68575" wrap="square" tIns="34275">
            <a:normAutofit/>
          </a:bodyPr>
          <a:lstStyle/>
          <a:p>
            <a:pPr indent="-177800" lvl="0" marL="177800" rtl="0" algn="l">
              <a:lnSpc>
                <a:spcPct val="120000"/>
              </a:lnSpc>
              <a:spcBef>
                <a:spcPts val="0"/>
              </a:spcBef>
              <a:spcAft>
                <a:spcPts val="0"/>
              </a:spcAft>
              <a:buClr>
                <a:schemeClr val="dk1"/>
              </a:buClr>
              <a:buSzPts val="1600"/>
              <a:buFont typeface="Fira Sans Extra Condensed"/>
              <a:buChar char="●"/>
            </a:pPr>
            <a:r>
              <a:rPr lang="en" sz="1500">
                <a:latin typeface="Fira Sans Extra Condensed"/>
                <a:ea typeface="Fira Sans Extra Condensed"/>
                <a:cs typeface="Fira Sans Extra Condensed"/>
                <a:sym typeface="Fira Sans Extra Condensed"/>
              </a:rPr>
              <a:t>We used two approaches as in our case, we are predicting multiple outputs – Stress, Anxiety and Depression</a:t>
            </a:r>
            <a:endParaRPr sz="1500">
              <a:latin typeface="Fira Sans Extra Condensed"/>
              <a:ea typeface="Fira Sans Extra Condensed"/>
              <a:cs typeface="Fira Sans Extra Condensed"/>
              <a:sym typeface="Fira Sans Extra Condensed"/>
            </a:endParaRPr>
          </a:p>
          <a:p>
            <a:pPr indent="-177800" lvl="0" marL="177800" rtl="0" algn="l">
              <a:lnSpc>
                <a:spcPct val="120000"/>
              </a:lnSpc>
              <a:spcBef>
                <a:spcPts val="800"/>
              </a:spcBef>
              <a:spcAft>
                <a:spcPts val="1200"/>
              </a:spcAft>
              <a:buClr>
                <a:schemeClr val="dk1"/>
              </a:buClr>
              <a:buSzPts val="1600"/>
              <a:buFont typeface="Fira Sans Extra Condensed"/>
              <a:buChar char="●"/>
            </a:pPr>
            <a:r>
              <a:rPr lang="en" sz="1500">
                <a:latin typeface="Fira Sans Extra Condensed"/>
                <a:ea typeface="Fira Sans Extra Condensed"/>
                <a:cs typeface="Fira Sans Extra Condensed"/>
                <a:sym typeface="Fira Sans Extra Condensed"/>
              </a:rPr>
              <a:t>In our first approach, we used all the selected 43 features for training the model to predict 3 outputs using MultiOutputRegressor. Here, we are predicting the values which are in the range of the DASS(42) scales which we have mentioned in the previous slide. Then, based on the values predicted, we are classifying them in the given categories</a:t>
            </a:r>
            <a:endParaRPr sz="1500">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2"/>
          <p:cNvSpPr txBox="1"/>
          <p:nvPr>
            <p:ph type="title"/>
          </p:nvPr>
        </p:nvSpPr>
        <p:spPr>
          <a:xfrm>
            <a:off x="685346" y="228600"/>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ACCURACY RESULTS</a:t>
            </a:r>
            <a:endParaRPr/>
          </a:p>
        </p:txBody>
      </p:sp>
      <p:graphicFrame>
        <p:nvGraphicFramePr>
          <p:cNvPr id="404" name="Google Shape;404;p22"/>
          <p:cNvGraphicFramePr/>
          <p:nvPr/>
        </p:nvGraphicFramePr>
        <p:xfrm>
          <a:off x="685800" y="1304511"/>
          <a:ext cx="3000000" cy="3000000"/>
        </p:xfrm>
        <a:graphic>
          <a:graphicData uri="http://schemas.openxmlformats.org/drawingml/2006/table">
            <a:tbl>
              <a:tblPr bandRow="1" firstRow="1">
                <a:noFill/>
                <a:tableStyleId>{98B4E60F-8A93-4320-BB12-8D9E2222A9AD}</a:tableStyleId>
              </a:tblPr>
              <a:tblGrid>
                <a:gridCol w="3882625"/>
                <a:gridCol w="3882625"/>
              </a:tblGrid>
              <a:tr h="545250">
                <a:tc>
                  <a:txBody>
                    <a:bodyPr/>
                    <a:lstStyle/>
                    <a:p>
                      <a:pPr indent="0" lvl="0" marL="0" marR="0" rtl="0" algn="ctr">
                        <a:spcBef>
                          <a:spcPts val="0"/>
                        </a:spcBef>
                        <a:spcAft>
                          <a:spcPts val="0"/>
                        </a:spcAft>
                        <a:buNone/>
                      </a:pPr>
                      <a:r>
                        <a:rPr lang="en" sz="1400" u="none" cap="none" strike="noStrike"/>
                        <a:t> </a:t>
                      </a:r>
                      <a:r>
                        <a:rPr lang="en" sz="2400" u="none" cap="none" strike="noStrike"/>
                        <a:t>MODEL</a:t>
                      </a:r>
                      <a:endParaRPr sz="1100"/>
                    </a:p>
                  </a:txBody>
                  <a:tcPr marT="34300" marB="34300" marR="68600" marL="68600">
                    <a:solidFill>
                      <a:schemeClr val="accent5"/>
                    </a:solidFill>
                  </a:tcPr>
                </a:tc>
                <a:tc>
                  <a:txBody>
                    <a:bodyPr/>
                    <a:lstStyle/>
                    <a:p>
                      <a:pPr indent="0" lvl="0" marL="0" marR="0" rtl="0" algn="ctr">
                        <a:spcBef>
                          <a:spcPts val="0"/>
                        </a:spcBef>
                        <a:spcAft>
                          <a:spcPts val="0"/>
                        </a:spcAft>
                        <a:buNone/>
                      </a:pPr>
                      <a:r>
                        <a:rPr lang="en" sz="2400" u="none" cap="none" strike="noStrike"/>
                        <a:t>ACCURACY</a:t>
                      </a:r>
                      <a:endParaRPr sz="1100"/>
                    </a:p>
                  </a:txBody>
                  <a:tcPr marT="34300" marB="34300" marR="68600" marL="68600">
                    <a:solidFill>
                      <a:schemeClr val="accent2"/>
                    </a:solidFill>
                  </a:tcPr>
                </a:tc>
              </a:tr>
              <a:tr h="278150">
                <a:tc>
                  <a:txBody>
                    <a:bodyPr/>
                    <a:lstStyle/>
                    <a:p>
                      <a:pPr indent="0" lvl="0" marL="0" marR="0" rtl="0" algn="l">
                        <a:spcBef>
                          <a:spcPts val="0"/>
                        </a:spcBef>
                        <a:spcAft>
                          <a:spcPts val="0"/>
                        </a:spcAft>
                        <a:buNone/>
                      </a:pPr>
                      <a:r>
                        <a:rPr lang="en" sz="1400" u="none" cap="none" strike="noStrike"/>
                        <a:t>Logistic Regression</a:t>
                      </a:r>
                      <a:endParaRPr sz="1100"/>
                    </a:p>
                  </a:txBody>
                  <a:tcPr marT="34300" marB="34300" marR="68600" marL="68600"/>
                </a:tc>
                <a:tc>
                  <a:txBody>
                    <a:bodyPr/>
                    <a:lstStyle/>
                    <a:p>
                      <a:pPr indent="0" lvl="0" marL="0" marR="0" rtl="0" algn="ctr">
                        <a:spcBef>
                          <a:spcPts val="0"/>
                        </a:spcBef>
                        <a:spcAft>
                          <a:spcPts val="0"/>
                        </a:spcAft>
                        <a:buNone/>
                      </a:pPr>
                      <a:r>
                        <a:rPr lang="en" sz="1400"/>
                        <a:t>73.09</a:t>
                      </a:r>
                      <a:endParaRPr sz="1100"/>
                    </a:p>
                  </a:txBody>
                  <a:tcPr marT="34300" marB="34300" marR="68600" marL="68600"/>
                </a:tc>
              </a:tr>
              <a:tr h="278150">
                <a:tc>
                  <a:txBody>
                    <a:bodyPr/>
                    <a:lstStyle/>
                    <a:p>
                      <a:pPr indent="0" lvl="0" marL="0" marR="0" rtl="0" algn="l">
                        <a:spcBef>
                          <a:spcPts val="0"/>
                        </a:spcBef>
                        <a:spcAft>
                          <a:spcPts val="0"/>
                        </a:spcAft>
                        <a:buNone/>
                      </a:pPr>
                      <a:r>
                        <a:rPr lang="en" sz="1400"/>
                        <a:t>Random Forest</a:t>
                      </a:r>
                      <a:endParaRPr sz="1100"/>
                    </a:p>
                  </a:txBody>
                  <a:tcPr marT="34300" marB="34300" marR="68600" marL="68600"/>
                </a:tc>
                <a:tc>
                  <a:txBody>
                    <a:bodyPr/>
                    <a:lstStyle/>
                    <a:p>
                      <a:pPr indent="0" lvl="0" marL="0" marR="0" rtl="0" algn="ctr">
                        <a:spcBef>
                          <a:spcPts val="0"/>
                        </a:spcBef>
                        <a:spcAft>
                          <a:spcPts val="0"/>
                        </a:spcAft>
                        <a:buNone/>
                      </a:pPr>
                      <a:r>
                        <a:rPr lang="en" sz="1400"/>
                        <a:t>29.18</a:t>
                      </a:r>
                      <a:endParaRPr sz="1100"/>
                    </a:p>
                  </a:txBody>
                  <a:tcPr marT="34300" marB="34300" marR="68600" marL="68600"/>
                </a:tc>
              </a:tr>
              <a:tr h="278150">
                <a:tc>
                  <a:txBody>
                    <a:bodyPr/>
                    <a:lstStyle/>
                    <a:p>
                      <a:pPr indent="0" lvl="0" marL="0" marR="0" rtl="0" algn="l">
                        <a:spcBef>
                          <a:spcPts val="0"/>
                        </a:spcBef>
                        <a:spcAft>
                          <a:spcPts val="0"/>
                        </a:spcAft>
                        <a:buNone/>
                      </a:pPr>
                      <a:r>
                        <a:rPr lang="en" sz="1400"/>
                        <a:t>Decision Tree</a:t>
                      </a:r>
                      <a:endParaRPr sz="1100"/>
                    </a:p>
                  </a:txBody>
                  <a:tcPr marT="34300" marB="34300" marR="68600" marL="68600"/>
                </a:tc>
                <a:tc>
                  <a:txBody>
                    <a:bodyPr/>
                    <a:lstStyle/>
                    <a:p>
                      <a:pPr indent="0" lvl="0" marL="0" marR="0" rtl="0" algn="ctr">
                        <a:spcBef>
                          <a:spcPts val="0"/>
                        </a:spcBef>
                        <a:spcAft>
                          <a:spcPts val="0"/>
                        </a:spcAft>
                        <a:buNone/>
                      </a:pPr>
                      <a:r>
                        <a:rPr lang="en" sz="1400"/>
                        <a:t>19.93</a:t>
                      </a:r>
                      <a:endParaRPr sz="1100"/>
                    </a:p>
                  </a:txBody>
                  <a:tcPr marT="34300" marB="34300" marR="68600" marL="68600"/>
                </a:tc>
              </a:tr>
              <a:tr h="278150">
                <a:tc>
                  <a:txBody>
                    <a:bodyPr/>
                    <a:lstStyle/>
                    <a:p>
                      <a:pPr indent="0" lvl="0" marL="0" marR="0" rtl="0" algn="l">
                        <a:spcBef>
                          <a:spcPts val="0"/>
                        </a:spcBef>
                        <a:spcAft>
                          <a:spcPts val="0"/>
                        </a:spcAft>
                        <a:buNone/>
                      </a:pPr>
                      <a:r>
                        <a:rPr lang="en" sz="1400"/>
                        <a:t>Support Vector Machine</a:t>
                      </a:r>
                      <a:endParaRPr sz="1100"/>
                    </a:p>
                  </a:txBody>
                  <a:tcPr marT="34300" marB="34300" marR="68600" marL="68600"/>
                </a:tc>
                <a:tc>
                  <a:txBody>
                    <a:bodyPr/>
                    <a:lstStyle/>
                    <a:p>
                      <a:pPr indent="0" lvl="0" marL="0" marR="0" rtl="0" algn="ctr">
                        <a:spcBef>
                          <a:spcPts val="0"/>
                        </a:spcBef>
                        <a:spcAft>
                          <a:spcPts val="0"/>
                        </a:spcAft>
                        <a:buNone/>
                      </a:pPr>
                      <a:r>
                        <a:rPr lang="en" sz="1400"/>
                        <a:t>9</a:t>
                      </a:r>
                      <a:r>
                        <a:rPr lang="en"/>
                        <a:t>1</a:t>
                      </a:r>
                      <a:r>
                        <a:rPr lang="en" sz="1400"/>
                        <a:t>.97</a:t>
                      </a:r>
                      <a:endParaRPr sz="1100"/>
                    </a:p>
                  </a:txBody>
                  <a:tcPr marT="34300" marB="34300" marR="68600" marL="68600"/>
                </a:tc>
              </a:tr>
              <a:tr h="278150">
                <a:tc>
                  <a:txBody>
                    <a:bodyPr/>
                    <a:lstStyle/>
                    <a:p>
                      <a:pPr indent="0" lvl="0" marL="0" marR="0" rtl="0" algn="l">
                        <a:spcBef>
                          <a:spcPts val="0"/>
                        </a:spcBef>
                        <a:spcAft>
                          <a:spcPts val="0"/>
                        </a:spcAft>
                        <a:buNone/>
                      </a:pPr>
                      <a:r>
                        <a:rPr lang="en" sz="1400"/>
                        <a:t>Naives Bayes</a:t>
                      </a:r>
                      <a:endParaRPr sz="1100"/>
                    </a:p>
                  </a:txBody>
                  <a:tcPr marT="34300" marB="34300" marR="68600" marL="68600"/>
                </a:tc>
                <a:tc>
                  <a:txBody>
                    <a:bodyPr/>
                    <a:lstStyle/>
                    <a:p>
                      <a:pPr indent="0" lvl="0" marL="0" marR="0" rtl="0" algn="ctr">
                        <a:spcBef>
                          <a:spcPts val="0"/>
                        </a:spcBef>
                        <a:spcAft>
                          <a:spcPts val="0"/>
                        </a:spcAft>
                        <a:buNone/>
                      </a:pPr>
                      <a:r>
                        <a:rPr lang="en" sz="1400"/>
                        <a:t>16.69</a:t>
                      </a:r>
                      <a:endParaRPr sz="1100"/>
                    </a:p>
                  </a:txBody>
                  <a:tcPr marT="34300" marB="34300" marR="68600" marL="686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type="title"/>
          </p:nvPr>
        </p:nvSpPr>
        <p:spPr>
          <a:xfrm>
            <a:off x="685346" y="-152400"/>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MODELING</a:t>
            </a:r>
            <a:endParaRPr/>
          </a:p>
        </p:txBody>
      </p:sp>
      <p:sp>
        <p:nvSpPr>
          <p:cNvPr id="410" name="Google Shape;410;p23"/>
          <p:cNvSpPr txBox="1"/>
          <p:nvPr>
            <p:ph idx="1" type="body"/>
          </p:nvPr>
        </p:nvSpPr>
        <p:spPr>
          <a:xfrm>
            <a:off x="642025" y="581450"/>
            <a:ext cx="8189700" cy="2771400"/>
          </a:xfrm>
          <a:prstGeom prst="rect">
            <a:avLst/>
          </a:prstGeom>
          <a:noFill/>
          <a:ln>
            <a:noFill/>
          </a:ln>
        </p:spPr>
        <p:txBody>
          <a:bodyPr anchorCtr="0" anchor="t" bIns="34275" lIns="68575" spcFirstLastPara="1" rIns="68575" wrap="square" tIns="34275">
            <a:normAutofit/>
          </a:bodyPr>
          <a:lstStyle/>
          <a:p>
            <a:pPr indent="-158750" lvl="0" marL="177800" rtl="0" algn="l">
              <a:lnSpc>
                <a:spcPct val="120000"/>
              </a:lnSpc>
              <a:spcBef>
                <a:spcPts val="0"/>
              </a:spcBef>
              <a:spcAft>
                <a:spcPts val="0"/>
              </a:spcAft>
              <a:buClr>
                <a:schemeClr val="dk1"/>
              </a:buClr>
              <a:buSzPts val="1300"/>
              <a:buFont typeface="Fira Sans Extra Condensed"/>
              <a:buChar char="●"/>
            </a:pPr>
            <a:r>
              <a:rPr lang="en" sz="1200">
                <a:latin typeface="Fira Sans Extra Condensed"/>
                <a:ea typeface="Fira Sans Extra Condensed"/>
                <a:cs typeface="Fira Sans Extra Condensed"/>
                <a:sym typeface="Fira Sans Extra Condensed"/>
              </a:rPr>
              <a:t>In our second approach, we classified the 3 outcome variables beforehand into categories based on their scale values and then trained the model</a:t>
            </a:r>
            <a:endParaRPr sz="1200">
              <a:latin typeface="Fira Sans Extra Condensed"/>
              <a:ea typeface="Fira Sans Extra Condensed"/>
              <a:cs typeface="Fira Sans Extra Condensed"/>
              <a:sym typeface="Fira Sans Extra Condensed"/>
            </a:endParaRPr>
          </a:p>
          <a:p>
            <a:pPr indent="-158750" lvl="0" marL="177800" rtl="0" algn="l">
              <a:lnSpc>
                <a:spcPct val="120000"/>
              </a:lnSpc>
              <a:spcBef>
                <a:spcPts val="800"/>
              </a:spcBef>
              <a:spcAft>
                <a:spcPts val="0"/>
              </a:spcAft>
              <a:buClr>
                <a:schemeClr val="dk1"/>
              </a:buClr>
              <a:buSzPts val="1300"/>
              <a:buFont typeface="Fira Sans Extra Condensed"/>
              <a:buChar char="●"/>
            </a:pPr>
            <a:r>
              <a:rPr lang="en" sz="1200">
                <a:latin typeface="Fira Sans Extra Condensed"/>
                <a:ea typeface="Fira Sans Extra Condensed"/>
                <a:cs typeface="Fira Sans Extra Condensed"/>
                <a:sym typeface="Fira Sans Extra Condensed"/>
              </a:rPr>
              <a:t>Here, instead of training 1 model for all the 3 outputs, we created 1 model per output variable i.e. 3 models for 3 output variables</a:t>
            </a:r>
            <a:endParaRPr sz="1200">
              <a:latin typeface="Fira Sans Extra Condensed"/>
              <a:ea typeface="Fira Sans Extra Condensed"/>
              <a:cs typeface="Fira Sans Extra Condensed"/>
              <a:sym typeface="Fira Sans Extra Condensed"/>
            </a:endParaRPr>
          </a:p>
          <a:p>
            <a:pPr indent="-158750" lvl="0" marL="177800" rtl="0" algn="l">
              <a:lnSpc>
                <a:spcPct val="120000"/>
              </a:lnSpc>
              <a:spcBef>
                <a:spcPts val="800"/>
              </a:spcBef>
              <a:spcAft>
                <a:spcPts val="1200"/>
              </a:spcAft>
              <a:buClr>
                <a:schemeClr val="dk1"/>
              </a:buClr>
              <a:buSzPts val="1300"/>
              <a:buFont typeface="Fira Sans Extra Condensed"/>
              <a:buChar char="●"/>
            </a:pPr>
            <a:r>
              <a:rPr lang="en" sz="1200">
                <a:latin typeface="Fira Sans Extra Condensed"/>
                <a:ea typeface="Fira Sans Extra Condensed"/>
                <a:cs typeface="Fira Sans Extra Condensed"/>
                <a:sym typeface="Fira Sans Extra Condensed"/>
              </a:rPr>
              <a:t>For stress model, out of the 43 variables, we trained our model only on 15 features on which the Stress output was dependent. we used a similar approach for training other two models too</a:t>
            </a:r>
            <a:endParaRPr sz="1200">
              <a:latin typeface="Fira Sans Extra Condensed"/>
              <a:ea typeface="Fira Sans Extra Condensed"/>
              <a:cs typeface="Fira Sans Extra Condensed"/>
              <a:sym typeface="Fira Sans Extra Condensed"/>
            </a:endParaRPr>
          </a:p>
        </p:txBody>
      </p:sp>
      <p:sp>
        <p:nvSpPr>
          <p:cNvPr id="411" name="Google Shape;411;p23"/>
          <p:cNvSpPr txBox="1"/>
          <p:nvPr>
            <p:ph type="title"/>
          </p:nvPr>
        </p:nvSpPr>
        <p:spPr>
          <a:xfrm>
            <a:off x="685346" y="1905000"/>
            <a:ext cx="7765500" cy="99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600"/>
              <a:buFont typeface="Bookman Old Style"/>
              <a:buNone/>
            </a:pPr>
            <a:r>
              <a:rPr lang="en"/>
              <a:t>ACCURACY RESULT</a:t>
            </a:r>
            <a:endParaRPr/>
          </a:p>
        </p:txBody>
      </p:sp>
      <p:graphicFrame>
        <p:nvGraphicFramePr>
          <p:cNvPr id="412" name="Google Shape;412;p23"/>
          <p:cNvGraphicFramePr/>
          <p:nvPr/>
        </p:nvGraphicFramePr>
        <p:xfrm>
          <a:off x="685800" y="2734918"/>
          <a:ext cx="3000000" cy="3000000"/>
        </p:xfrm>
        <a:graphic>
          <a:graphicData uri="http://schemas.openxmlformats.org/drawingml/2006/table">
            <a:tbl>
              <a:tblPr bandRow="1" firstRow="1">
                <a:noFill/>
                <a:tableStyleId>{98B4E60F-8A93-4320-BB12-8D9E2222A9AD}</a:tableStyleId>
              </a:tblPr>
              <a:tblGrid>
                <a:gridCol w="1941325"/>
                <a:gridCol w="1941325"/>
                <a:gridCol w="1941325"/>
                <a:gridCol w="1941325"/>
              </a:tblGrid>
              <a:tr h="436450">
                <a:tc>
                  <a:txBody>
                    <a:bodyPr/>
                    <a:lstStyle/>
                    <a:p>
                      <a:pPr indent="0" lvl="0" marL="0" marR="0" rtl="0" algn="ctr">
                        <a:spcBef>
                          <a:spcPts val="0"/>
                        </a:spcBef>
                        <a:spcAft>
                          <a:spcPts val="0"/>
                        </a:spcAft>
                        <a:buNone/>
                      </a:pPr>
                      <a:r>
                        <a:rPr lang="en" sz="1400"/>
                        <a:t>MODEL</a:t>
                      </a:r>
                      <a:endParaRPr sz="1100"/>
                    </a:p>
                  </a:txBody>
                  <a:tcPr marT="34300" marB="34300" marR="68600" marL="68600"/>
                </a:tc>
                <a:tc>
                  <a:txBody>
                    <a:bodyPr/>
                    <a:lstStyle/>
                    <a:p>
                      <a:pPr indent="0" lvl="0" marL="0" marR="0" rtl="0" algn="ctr">
                        <a:spcBef>
                          <a:spcPts val="0"/>
                        </a:spcBef>
                        <a:spcAft>
                          <a:spcPts val="0"/>
                        </a:spcAft>
                        <a:buNone/>
                      </a:pPr>
                      <a:r>
                        <a:rPr lang="en" sz="1400"/>
                        <a:t>STRESS</a:t>
                      </a:r>
                      <a:endParaRPr sz="1100"/>
                    </a:p>
                  </a:txBody>
                  <a:tcPr marT="34300" marB="34300" marR="68600" marL="68600">
                    <a:solidFill>
                      <a:schemeClr val="accent5"/>
                    </a:solidFill>
                  </a:tcPr>
                </a:tc>
                <a:tc>
                  <a:txBody>
                    <a:bodyPr/>
                    <a:lstStyle/>
                    <a:p>
                      <a:pPr indent="0" lvl="0" marL="0" marR="0" rtl="0" algn="ctr">
                        <a:spcBef>
                          <a:spcPts val="0"/>
                        </a:spcBef>
                        <a:spcAft>
                          <a:spcPts val="0"/>
                        </a:spcAft>
                        <a:buNone/>
                      </a:pPr>
                      <a:r>
                        <a:rPr lang="en" sz="1400"/>
                        <a:t>DEPRESSION</a:t>
                      </a:r>
                      <a:endParaRPr sz="1100"/>
                    </a:p>
                  </a:txBody>
                  <a:tcPr marT="34300" marB="34300" marR="68600" marL="68600">
                    <a:solidFill>
                      <a:schemeClr val="accent4"/>
                    </a:solidFill>
                  </a:tcPr>
                </a:tc>
                <a:tc>
                  <a:txBody>
                    <a:bodyPr/>
                    <a:lstStyle/>
                    <a:p>
                      <a:pPr indent="0" lvl="0" marL="0" marR="0" rtl="0" algn="ctr">
                        <a:spcBef>
                          <a:spcPts val="0"/>
                        </a:spcBef>
                        <a:spcAft>
                          <a:spcPts val="0"/>
                        </a:spcAft>
                        <a:buNone/>
                      </a:pPr>
                      <a:r>
                        <a:rPr lang="en" sz="1400"/>
                        <a:t>ANXIETY</a:t>
                      </a:r>
                      <a:endParaRPr sz="1100"/>
                    </a:p>
                  </a:txBody>
                  <a:tcPr marT="34300" marB="34300" marR="68600" marL="68600">
                    <a:solidFill>
                      <a:schemeClr val="accent6"/>
                    </a:solidFill>
                  </a:tcPr>
                </a:tc>
              </a:tr>
              <a:tr h="302150">
                <a:tc>
                  <a:txBody>
                    <a:bodyPr/>
                    <a:lstStyle/>
                    <a:p>
                      <a:pPr indent="0" lvl="0" marL="0" marR="0" rtl="0" algn="l">
                        <a:spcBef>
                          <a:spcPts val="0"/>
                        </a:spcBef>
                        <a:spcAft>
                          <a:spcPts val="0"/>
                        </a:spcAft>
                        <a:buNone/>
                      </a:pPr>
                      <a:r>
                        <a:rPr lang="en" sz="1400"/>
                        <a:t>Logistic Regression</a:t>
                      </a:r>
                      <a:endParaRPr sz="1100"/>
                    </a:p>
                  </a:txBody>
                  <a:tcPr marT="34300" marB="34300" marR="68600" marL="68600"/>
                </a:tc>
                <a:tc>
                  <a:txBody>
                    <a:bodyPr/>
                    <a:lstStyle/>
                    <a:p>
                      <a:pPr indent="0" lvl="0" marL="0" marR="0" rtl="0" algn="ctr">
                        <a:spcBef>
                          <a:spcPts val="0"/>
                        </a:spcBef>
                        <a:spcAft>
                          <a:spcPts val="0"/>
                        </a:spcAft>
                        <a:buNone/>
                      </a:pPr>
                      <a:r>
                        <a:rPr lang="en"/>
                        <a:t>93.8</a:t>
                      </a:r>
                      <a:endParaRPr sz="1100"/>
                    </a:p>
                  </a:txBody>
                  <a:tcPr marT="34300" marB="34300" marR="68600" marL="68600"/>
                </a:tc>
                <a:tc>
                  <a:txBody>
                    <a:bodyPr/>
                    <a:lstStyle/>
                    <a:p>
                      <a:pPr indent="0" lvl="0" marL="0" marR="0" rtl="0" algn="ctr">
                        <a:spcBef>
                          <a:spcPts val="0"/>
                        </a:spcBef>
                        <a:spcAft>
                          <a:spcPts val="0"/>
                        </a:spcAft>
                        <a:buNone/>
                      </a:pPr>
                      <a:r>
                        <a:rPr lang="en"/>
                        <a:t>93</a:t>
                      </a:r>
                      <a:r>
                        <a:rPr lang="en" sz="1400"/>
                        <a:t>.71</a:t>
                      </a:r>
                      <a:endParaRPr sz="1100"/>
                    </a:p>
                  </a:txBody>
                  <a:tcPr marT="34300" marB="34300" marR="68600" marL="68600"/>
                </a:tc>
                <a:tc>
                  <a:txBody>
                    <a:bodyPr/>
                    <a:lstStyle/>
                    <a:p>
                      <a:pPr indent="0" lvl="0" marL="0" marR="0" rtl="0" algn="ctr">
                        <a:spcBef>
                          <a:spcPts val="0"/>
                        </a:spcBef>
                        <a:spcAft>
                          <a:spcPts val="0"/>
                        </a:spcAft>
                        <a:buNone/>
                      </a:pPr>
                      <a:r>
                        <a:rPr lang="en" sz="1400"/>
                        <a:t>9</a:t>
                      </a:r>
                      <a:r>
                        <a:rPr lang="en"/>
                        <a:t>3</a:t>
                      </a:r>
                      <a:r>
                        <a:rPr lang="en" sz="1400"/>
                        <a:t>.96</a:t>
                      </a:r>
                      <a:endParaRPr sz="1100"/>
                    </a:p>
                  </a:txBody>
                  <a:tcPr marT="34300" marB="34300" marR="68600" marL="68600"/>
                </a:tc>
              </a:tr>
              <a:tr h="302150">
                <a:tc>
                  <a:txBody>
                    <a:bodyPr/>
                    <a:lstStyle/>
                    <a:p>
                      <a:pPr indent="0" lvl="0" marL="0" marR="0" rtl="0" algn="l">
                        <a:spcBef>
                          <a:spcPts val="0"/>
                        </a:spcBef>
                        <a:spcAft>
                          <a:spcPts val="0"/>
                        </a:spcAft>
                        <a:buNone/>
                      </a:pPr>
                      <a:r>
                        <a:rPr lang="en" sz="1400"/>
                        <a:t>Random Forest</a:t>
                      </a:r>
                      <a:endParaRPr sz="1100"/>
                    </a:p>
                  </a:txBody>
                  <a:tcPr marT="34300" marB="34300" marR="68600" marL="68600"/>
                </a:tc>
                <a:tc>
                  <a:txBody>
                    <a:bodyPr/>
                    <a:lstStyle/>
                    <a:p>
                      <a:pPr indent="0" lvl="0" marL="0" marR="0" rtl="0" algn="ctr">
                        <a:spcBef>
                          <a:spcPts val="0"/>
                        </a:spcBef>
                        <a:spcAft>
                          <a:spcPts val="0"/>
                        </a:spcAft>
                        <a:buNone/>
                      </a:pPr>
                      <a:r>
                        <a:rPr lang="en" sz="1400"/>
                        <a:t>90</a:t>
                      </a:r>
                      <a:endParaRPr sz="1100"/>
                    </a:p>
                  </a:txBody>
                  <a:tcPr marT="34300" marB="34300" marR="68600" marL="68600"/>
                </a:tc>
                <a:tc>
                  <a:txBody>
                    <a:bodyPr/>
                    <a:lstStyle/>
                    <a:p>
                      <a:pPr indent="0" lvl="0" marL="0" marR="0" rtl="0" algn="ctr">
                        <a:spcBef>
                          <a:spcPts val="0"/>
                        </a:spcBef>
                        <a:spcAft>
                          <a:spcPts val="0"/>
                        </a:spcAft>
                        <a:buNone/>
                      </a:pPr>
                      <a:r>
                        <a:rPr lang="en" sz="1400"/>
                        <a:t>93.38</a:t>
                      </a:r>
                      <a:endParaRPr sz="1100"/>
                    </a:p>
                  </a:txBody>
                  <a:tcPr marT="34300" marB="34300" marR="68600" marL="68600"/>
                </a:tc>
                <a:tc>
                  <a:txBody>
                    <a:bodyPr/>
                    <a:lstStyle/>
                    <a:p>
                      <a:pPr indent="0" lvl="0" marL="0" marR="0" rtl="0" algn="ctr">
                        <a:spcBef>
                          <a:spcPts val="0"/>
                        </a:spcBef>
                        <a:spcAft>
                          <a:spcPts val="0"/>
                        </a:spcAft>
                        <a:buNone/>
                      </a:pPr>
                      <a:r>
                        <a:rPr lang="en" sz="1400"/>
                        <a:t>87.81</a:t>
                      </a:r>
                      <a:endParaRPr sz="1100"/>
                    </a:p>
                  </a:txBody>
                  <a:tcPr marT="34300" marB="34300" marR="68600" marL="68600"/>
                </a:tc>
              </a:tr>
              <a:tr h="302150">
                <a:tc>
                  <a:txBody>
                    <a:bodyPr/>
                    <a:lstStyle/>
                    <a:p>
                      <a:pPr indent="0" lvl="0" marL="0" marR="0" rtl="0" algn="l">
                        <a:spcBef>
                          <a:spcPts val="0"/>
                        </a:spcBef>
                        <a:spcAft>
                          <a:spcPts val="0"/>
                        </a:spcAft>
                        <a:buNone/>
                      </a:pPr>
                      <a:r>
                        <a:rPr lang="en" sz="1400"/>
                        <a:t>Decision Tree</a:t>
                      </a:r>
                      <a:endParaRPr sz="1100"/>
                    </a:p>
                  </a:txBody>
                  <a:tcPr marT="34300" marB="34300" marR="68600" marL="68600"/>
                </a:tc>
                <a:tc>
                  <a:txBody>
                    <a:bodyPr/>
                    <a:lstStyle/>
                    <a:p>
                      <a:pPr indent="0" lvl="0" marL="0" marR="0" rtl="0" algn="ctr">
                        <a:spcBef>
                          <a:spcPts val="0"/>
                        </a:spcBef>
                        <a:spcAft>
                          <a:spcPts val="0"/>
                        </a:spcAft>
                        <a:buNone/>
                      </a:pPr>
                      <a:r>
                        <a:rPr lang="en" sz="1400"/>
                        <a:t>73.52</a:t>
                      </a:r>
                      <a:endParaRPr sz="1100"/>
                    </a:p>
                  </a:txBody>
                  <a:tcPr marT="34300" marB="34300" marR="68600" marL="68600"/>
                </a:tc>
                <a:tc>
                  <a:txBody>
                    <a:bodyPr/>
                    <a:lstStyle/>
                    <a:p>
                      <a:pPr indent="0" lvl="0" marL="0" marR="0" rtl="0" algn="ctr">
                        <a:spcBef>
                          <a:spcPts val="0"/>
                        </a:spcBef>
                        <a:spcAft>
                          <a:spcPts val="0"/>
                        </a:spcAft>
                        <a:buNone/>
                      </a:pPr>
                      <a:r>
                        <a:rPr lang="en" sz="1400"/>
                        <a:t>85.822</a:t>
                      </a:r>
                      <a:endParaRPr sz="1100"/>
                    </a:p>
                  </a:txBody>
                  <a:tcPr marT="34300" marB="34300" marR="68600" marL="68600"/>
                </a:tc>
                <a:tc>
                  <a:txBody>
                    <a:bodyPr/>
                    <a:lstStyle/>
                    <a:p>
                      <a:pPr indent="0" lvl="0" marL="0" marR="0" rtl="0" algn="ctr">
                        <a:spcBef>
                          <a:spcPts val="0"/>
                        </a:spcBef>
                        <a:spcAft>
                          <a:spcPts val="0"/>
                        </a:spcAft>
                        <a:buNone/>
                      </a:pPr>
                      <a:r>
                        <a:rPr lang="en" sz="1400"/>
                        <a:t>75.62</a:t>
                      </a:r>
                      <a:endParaRPr sz="1100"/>
                    </a:p>
                  </a:txBody>
                  <a:tcPr marT="34300" marB="34300" marR="68600" marL="68600"/>
                </a:tc>
              </a:tr>
              <a:tr h="302150">
                <a:tc>
                  <a:txBody>
                    <a:bodyPr/>
                    <a:lstStyle/>
                    <a:p>
                      <a:pPr indent="0" lvl="0" marL="0" marR="0" rtl="0" algn="l">
                        <a:spcBef>
                          <a:spcPts val="0"/>
                        </a:spcBef>
                        <a:spcAft>
                          <a:spcPts val="0"/>
                        </a:spcAft>
                        <a:buNone/>
                      </a:pPr>
                      <a:r>
                        <a:rPr lang="en" sz="1400"/>
                        <a:t>Support Vector Machine</a:t>
                      </a:r>
                      <a:endParaRPr sz="1100"/>
                    </a:p>
                  </a:txBody>
                  <a:tcPr marT="34300" marB="34300" marR="68600" marL="68600"/>
                </a:tc>
                <a:tc>
                  <a:txBody>
                    <a:bodyPr/>
                    <a:lstStyle/>
                    <a:p>
                      <a:pPr indent="0" lvl="0" marL="0" marR="0" rtl="0" algn="ctr">
                        <a:spcBef>
                          <a:spcPts val="0"/>
                        </a:spcBef>
                        <a:spcAft>
                          <a:spcPts val="0"/>
                        </a:spcAft>
                        <a:buNone/>
                      </a:pPr>
                      <a:r>
                        <a:rPr lang="en"/>
                        <a:t>93.432</a:t>
                      </a:r>
                      <a:endParaRPr sz="1100"/>
                    </a:p>
                  </a:txBody>
                  <a:tcPr marT="34300" marB="34300" marR="68600" marL="68600"/>
                </a:tc>
                <a:tc>
                  <a:txBody>
                    <a:bodyPr/>
                    <a:lstStyle/>
                    <a:p>
                      <a:pPr indent="0" lvl="0" marL="0" marR="0" rtl="0" algn="ctr">
                        <a:spcBef>
                          <a:spcPts val="0"/>
                        </a:spcBef>
                        <a:spcAft>
                          <a:spcPts val="0"/>
                        </a:spcAft>
                        <a:buNone/>
                      </a:pPr>
                      <a:r>
                        <a:rPr lang="en"/>
                        <a:t>92.212</a:t>
                      </a:r>
                      <a:endParaRPr sz="1100"/>
                    </a:p>
                  </a:txBody>
                  <a:tcPr marT="34300" marB="34300" marR="68600" marL="68600"/>
                </a:tc>
                <a:tc>
                  <a:txBody>
                    <a:bodyPr/>
                    <a:lstStyle/>
                    <a:p>
                      <a:pPr indent="0" lvl="0" marL="0" marR="0" rtl="0" algn="ctr">
                        <a:spcBef>
                          <a:spcPts val="0"/>
                        </a:spcBef>
                        <a:spcAft>
                          <a:spcPts val="0"/>
                        </a:spcAft>
                        <a:buNone/>
                      </a:pPr>
                      <a:r>
                        <a:rPr lang="en"/>
                        <a:t>93.3</a:t>
                      </a:r>
                      <a:endParaRPr sz="1100"/>
                    </a:p>
                  </a:txBody>
                  <a:tcPr marT="34300" marB="34300" marR="68600" marL="68600"/>
                </a:tc>
              </a:tr>
              <a:tr h="302150">
                <a:tc>
                  <a:txBody>
                    <a:bodyPr/>
                    <a:lstStyle/>
                    <a:p>
                      <a:pPr indent="0" lvl="0" marL="0" marR="0" rtl="0" algn="l">
                        <a:spcBef>
                          <a:spcPts val="0"/>
                        </a:spcBef>
                        <a:spcAft>
                          <a:spcPts val="0"/>
                        </a:spcAft>
                        <a:buNone/>
                      </a:pPr>
                      <a:r>
                        <a:rPr lang="en" sz="1400"/>
                        <a:t>Naives Bayes</a:t>
                      </a:r>
                      <a:endParaRPr sz="1100"/>
                    </a:p>
                  </a:txBody>
                  <a:tcPr marT="34300" marB="34300" marR="68600" marL="68600"/>
                </a:tc>
                <a:tc>
                  <a:txBody>
                    <a:bodyPr/>
                    <a:lstStyle/>
                    <a:p>
                      <a:pPr indent="0" lvl="0" marL="0" marR="0" rtl="0" algn="ctr">
                        <a:spcBef>
                          <a:spcPts val="0"/>
                        </a:spcBef>
                        <a:spcAft>
                          <a:spcPts val="0"/>
                        </a:spcAft>
                        <a:buNone/>
                      </a:pPr>
                      <a:r>
                        <a:rPr lang="en" sz="1400"/>
                        <a:t>89.54</a:t>
                      </a:r>
                      <a:endParaRPr sz="1100"/>
                    </a:p>
                  </a:txBody>
                  <a:tcPr marT="34300" marB="34300" marR="68600" marL="68600"/>
                </a:tc>
                <a:tc>
                  <a:txBody>
                    <a:bodyPr/>
                    <a:lstStyle/>
                    <a:p>
                      <a:pPr indent="0" lvl="0" marL="0" marR="0" rtl="0" algn="ctr">
                        <a:spcBef>
                          <a:spcPts val="0"/>
                        </a:spcBef>
                        <a:spcAft>
                          <a:spcPts val="0"/>
                        </a:spcAft>
                        <a:buNone/>
                      </a:pPr>
                      <a:r>
                        <a:rPr lang="en"/>
                        <a:t>93.34</a:t>
                      </a:r>
                      <a:endParaRPr sz="1100"/>
                    </a:p>
                  </a:txBody>
                  <a:tcPr marT="34300" marB="34300" marR="68600" marL="68600"/>
                </a:tc>
                <a:tc>
                  <a:txBody>
                    <a:bodyPr/>
                    <a:lstStyle/>
                    <a:p>
                      <a:pPr indent="0" lvl="0" marL="0" marR="0" rtl="0" algn="ctr">
                        <a:spcBef>
                          <a:spcPts val="0"/>
                        </a:spcBef>
                        <a:spcAft>
                          <a:spcPts val="0"/>
                        </a:spcAft>
                        <a:buNone/>
                      </a:pPr>
                      <a:r>
                        <a:rPr lang="en"/>
                        <a:t>94.33</a:t>
                      </a:r>
                      <a:endParaRPr sz="1100"/>
                    </a:p>
                  </a:txBody>
                  <a:tcPr marT="34300" marB="34300" marR="68600" marL="686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