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8"/>
  </p:notesMasterIdLst>
  <p:sldIdLst>
    <p:sldId id="260" r:id="rId5"/>
    <p:sldId id="257"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926"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4/4/2020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4/4/2020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4/4/2020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711.08447.pdf" TargetMode="External"/><Relationship Id="rId2" Type="http://schemas.openxmlformats.org/officeDocument/2006/relationships/hyperlink" Target="https://arxiv.org/pdf/1811.08599v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439040"/>
            <a:ext cx="8174971" cy="1249801"/>
          </a:xfrm>
        </p:spPr>
        <p:txBody>
          <a:bodyPr>
            <a:normAutofit/>
          </a:bodyPr>
          <a:lstStyle/>
          <a:p>
            <a:pPr algn="l"/>
            <a:r>
              <a:rPr lang="en-US" sz="6200" dirty="0"/>
              <a:t>Virtual  Dressing Room</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89027" y="2331311"/>
            <a:ext cx="10253191" cy="3710389"/>
          </a:xfrm>
        </p:spPr>
        <p:txBody>
          <a:bodyPr>
            <a:normAutofit/>
          </a:bodyPr>
          <a:lstStyle/>
          <a:p>
            <a:pPr algn="l"/>
            <a:r>
              <a:rPr lang="en-US" dirty="0"/>
              <a:t>Prepared by:</a:t>
            </a:r>
          </a:p>
          <a:p>
            <a:pPr marL="342900" indent="-342900" algn="l">
              <a:buFont typeface="Wingdings" panose="05000000000000000000" pitchFamily="2" charset="2"/>
              <a:buChar char="à"/>
            </a:pPr>
            <a:r>
              <a:rPr lang="en-US" dirty="0">
                <a:sym typeface="Wingdings" panose="05000000000000000000" pitchFamily="2" charset="2"/>
              </a:rPr>
              <a:t>18cCE024 (Pratik Dhoriyani)</a:t>
            </a:r>
          </a:p>
          <a:p>
            <a:pPr marL="342900" indent="-342900" algn="l">
              <a:buFont typeface="Wingdings" panose="05000000000000000000" pitchFamily="2" charset="2"/>
              <a:buChar char="à"/>
            </a:pPr>
            <a:r>
              <a:rPr lang="en-US" dirty="0">
                <a:sym typeface="Wingdings" panose="05000000000000000000" pitchFamily="2" charset="2"/>
              </a:rPr>
              <a:t>18CE031 (Pruthil Hirpara)</a:t>
            </a:r>
          </a:p>
          <a:p>
            <a:pPr marL="342900" indent="-342900" algn="l">
              <a:buFont typeface="Wingdings" panose="05000000000000000000" pitchFamily="2" charset="2"/>
              <a:buChar char="à"/>
            </a:pPr>
            <a:r>
              <a:rPr lang="en-US" dirty="0">
                <a:sym typeface="Wingdings" panose="05000000000000000000" pitchFamily="2" charset="2"/>
              </a:rPr>
              <a:t> 18CE037 (Dhruv </a:t>
            </a:r>
            <a:r>
              <a:rPr lang="en-US" dirty="0" err="1">
                <a:sym typeface="Wingdings" panose="05000000000000000000" pitchFamily="2" charset="2"/>
              </a:rPr>
              <a:t>Kachhadiya</a:t>
            </a:r>
            <a:r>
              <a:rPr lang="en-US" dirty="0">
                <a:sym typeface="Wingdings" panose="05000000000000000000" pitchFamily="2" charset="2"/>
              </a:rPr>
              <a:t>)</a:t>
            </a:r>
          </a:p>
          <a:p>
            <a:pPr algn="l"/>
            <a:endParaRPr lang="en-US" dirty="0">
              <a:sym typeface="Wingdings" panose="05000000000000000000" pitchFamily="2" charset="2"/>
            </a:endParaRPr>
          </a:p>
          <a:p>
            <a:pPr marL="342900" indent="-342900" algn="l">
              <a:buFont typeface="Wingdings" panose="05000000000000000000" pitchFamily="2" charset="2"/>
              <a:buChar char="à"/>
            </a:pPr>
            <a:r>
              <a:rPr lang="en-US" sz="2300" b="1" dirty="0">
                <a:sym typeface="Wingdings" panose="05000000000000000000" pitchFamily="2" charset="2"/>
              </a:rPr>
              <a:t>Guided By : Dr. </a:t>
            </a:r>
            <a:r>
              <a:rPr lang="en-US" sz="2300" b="1" dirty="0" err="1">
                <a:sym typeface="Wingdings" panose="05000000000000000000" pitchFamily="2" charset="2"/>
              </a:rPr>
              <a:t>Ritesh</a:t>
            </a:r>
            <a:r>
              <a:rPr lang="en-US" sz="2300" b="1" dirty="0">
                <a:sym typeface="Wingdings" panose="05000000000000000000" pitchFamily="2" charset="2"/>
              </a:rPr>
              <a:t> Patel</a:t>
            </a:r>
          </a:p>
        </p:txBody>
      </p:sp>
      <p:sp>
        <p:nvSpPr>
          <p:cNvPr id="5" name="Footer Placeholder 4">
            <a:extLst>
              <a:ext uri="{FF2B5EF4-FFF2-40B4-BE49-F238E27FC236}">
                <a16:creationId xmlns:a16="http://schemas.microsoft.com/office/drawing/2014/main" id="{3BFB4666-EFC1-46C0-BF2B-91704E99D56F}"/>
              </a:ext>
            </a:extLst>
          </p:cNvPr>
          <p:cNvSpPr>
            <a:spLocks noGrp="1"/>
          </p:cNvSpPr>
          <p:nvPr>
            <p:ph type="ftr" sz="quarter" idx="11"/>
          </p:nvPr>
        </p:nvSpPr>
        <p:spPr>
          <a:xfrm>
            <a:off x="289196" y="6146402"/>
            <a:ext cx="8467183" cy="800895"/>
          </a:xfrm>
        </p:spPr>
        <p:txBody>
          <a:bodyPr/>
          <a:lstStyle/>
          <a:p>
            <a:r>
              <a:rPr lang="en-US" sz="1800" b="1" dirty="0"/>
              <a:t>U &amp; P U. PATEL DEPARTMENT OF COMPUTER ENGINEERING</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Major Features: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71597" y="1846822"/>
            <a:ext cx="7589701" cy="3658545"/>
          </a:xfrm>
          <a:solidFill>
            <a:schemeClr val="bg2"/>
          </a:solidFill>
        </p:spPr>
        <p:txBody>
          <a:bodyPr anchor="t">
            <a:noAutofit/>
          </a:bodyPr>
          <a:lstStyle/>
          <a:p>
            <a:pPr algn="just"/>
            <a:r>
              <a:rPr lang="en-US" sz="1400" dirty="0"/>
              <a:t>We were used flask micro framework as a interface between backend(python) and front end(html).And for </a:t>
            </a:r>
            <a:r>
              <a:rPr lang="en-US" sz="1400" dirty="0" err="1"/>
              <a:t>gui</a:t>
            </a:r>
            <a:r>
              <a:rPr lang="en-US" sz="1400" dirty="0"/>
              <a:t> we used </a:t>
            </a:r>
            <a:r>
              <a:rPr lang="en-US" sz="1400" dirty="0" err="1"/>
              <a:t>tkinter</a:t>
            </a:r>
            <a:r>
              <a:rPr lang="en-US" sz="1400" dirty="0"/>
              <a:t> library which was written in python for design user interface.</a:t>
            </a:r>
          </a:p>
          <a:p>
            <a:pPr algn="just"/>
            <a:r>
              <a:rPr lang="en-US" sz="1400" dirty="0"/>
              <a:t>@</a:t>
            </a:r>
            <a:r>
              <a:rPr lang="en-US" sz="1400" dirty="0" err="1"/>
              <a:t>app.route</a:t>
            </a:r>
            <a:r>
              <a:rPr lang="en-US" sz="1400" dirty="0"/>
              <a:t>("/") it means whenever the home page is found </a:t>
            </a:r>
            <a:r>
              <a:rPr lang="en-US" sz="1400" dirty="0" err="1"/>
              <a:t>involk</a:t>
            </a:r>
            <a:r>
              <a:rPr lang="en-US" sz="1400" dirty="0"/>
              <a:t> the function below it under that function in the end of that function you are returning a function  </a:t>
            </a:r>
            <a:r>
              <a:rPr lang="en-US" sz="1400" dirty="0" err="1"/>
              <a:t>render_template</a:t>
            </a:r>
            <a:r>
              <a:rPr lang="en-US" sz="1400" dirty="0"/>
              <a:t>("html file") and whatever html file is given in the argument that html page will be shown in the browser for that this html file should be available in template folder</a:t>
            </a:r>
          </a:p>
          <a:p>
            <a:pPr algn="just"/>
            <a:endParaRPr lang="en-US" sz="1400" dirty="0"/>
          </a:p>
          <a:p>
            <a:pPr algn="just"/>
            <a:r>
              <a:rPr lang="en-US" sz="1400" dirty="0"/>
              <a:t>@</a:t>
            </a:r>
            <a:r>
              <a:rPr lang="en-US" sz="1400" dirty="0" err="1"/>
              <a:t>app.route</a:t>
            </a:r>
            <a:r>
              <a:rPr lang="en-US" sz="1400" dirty="0"/>
              <a:t>("/</a:t>
            </a:r>
            <a:r>
              <a:rPr lang="en-US" sz="1400" dirty="0" err="1"/>
              <a:t>success",methods</a:t>
            </a:r>
            <a:r>
              <a:rPr lang="en-US" sz="1400" dirty="0"/>
              <a:t>=["POST"]</a:t>
            </a:r>
          </a:p>
          <a:p>
            <a:pPr algn="just"/>
            <a:r>
              <a:rPr lang="en-US" sz="1400" dirty="0"/>
              <a:t>   it means whenever the route is </a:t>
            </a:r>
            <a:r>
              <a:rPr lang="en-US" sz="1400" dirty="0" err="1"/>
              <a:t>scuccess</a:t>
            </a:r>
            <a:r>
              <a:rPr lang="en-US" sz="1400" dirty="0"/>
              <a:t> then </a:t>
            </a:r>
            <a:r>
              <a:rPr lang="en-US" sz="1400" dirty="0" err="1"/>
              <a:t>involk</a:t>
            </a:r>
            <a:r>
              <a:rPr lang="en-US" sz="1400" dirty="0"/>
              <a:t> the function below it   post shows that we are sending data to server</a:t>
            </a:r>
          </a:p>
        </p:txBody>
      </p:sp>
    </p:spTree>
    <p:extLst>
      <p:ext uri="{BB962C8B-B14F-4D97-AF65-F5344CB8AC3E}">
        <p14:creationId xmlns:p14="http://schemas.microsoft.com/office/powerpoint/2010/main" val="10577989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Future Enhancement: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9098" y="1846822"/>
            <a:ext cx="7589701" cy="3658545"/>
          </a:xfrm>
          <a:solidFill>
            <a:schemeClr val="bg2"/>
          </a:solidFill>
        </p:spPr>
        <p:txBody>
          <a:bodyPr anchor="t">
            <a:normAutofit/>
          </a:bodyPr>
          <a:lstStyle/>
          <a:p>
            <a:pPr lvl="1" algn="just">
              <a:buFont typeface="Arial" panose="020B0604020202020204" pitchFamily="34" charset="0"/>
              <a:buChar char="•"/>
            </a:pPr>
            <a:r>
              <a:rPr lang="en-US" sz="2400" dirty="0"/>
              <a:t>After detecting body parts of target image there are certain operation we need to perform  for make this accurate.</a:t>
            </a:r>
          </a:p>
          <a:p>
            <a:pPr lvl="1" algn="just">
              <a:buFont typeface="Arial" panose="020B0604020202020204" pitchFamily="34" charset="0"/>
              <a:buChar char="•"/>
            </a:pPr>
            <a:r>
              <a:rPr lang="en-US" sz="2400" dirty="0"/>
              <a:t>So for this we need to train three type of network through which we can set clothes on target image.</a:t>
            </a:r>
          </a:p>
          <a:p>
            <a:pPr lvl="3" algn="just">
              <a:buFont typeface="Arial" panose="020B0604020202020204" pitchFamily="34" charset="0"/>
              <a:buChar char="•"/>
            </a:pPr>
            <a:r>
              <a:rPr lang="en-US" sz="2000" dirty="0"/>
              <a:t>PAN (pose alignment network)</a:t>
            </a:r>
          </a:p>
          <a:p>
            <a:pPr lvl="3" algn="just">
              <a:buFont typeface="Arial" panose="020B0604020202020204" pitchFamily="34" charset="0"/>
              <a:buChar char="•"/>
            </a:pPr>
            <a:r>
              <a:rPr lang="en-US" sz="2000" dirty="0"/>
              <a:t>TRN (texture refinement network)</a:t>
            </a:r>
          </a:p>
          <a:p>
            <a:pPr lvl="3" algn="just">
              <a:buFont typeface="Arial" panose="020B0604020202020204" pitchFamily="34" charset="0"/>
              <a:buChar char="•"/>
            </a:pPr>
            <a:r>
              <a:rPr lang="en-US" sz="2000" dirty="0"/>
              <a:t>FTN (fitting network)</a:t>
            </a:r>
          </a:p>
        </p:txBody>
      </p:sp>
    </p:spTree>
    <p:extLst>
      <p:ext uri="{BB962C8B-B14F-4D97-AF65-F5344CB8AC3E}">
        <p14:creationId xmlns:p14="http://schemas.microsoft.com/office/powerpoint/2010/main" val="12809676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6188" y="245852"/>
            <a:ext cx="8280834" cy="1145592"/>
          </a:xfrm>
        </p:spPr>
        <p:txBody>
          <a:bodyPr>
            <a:normAutofit/>
          </a:bodyPr>
          <a:lstStyle/>
          <a:p>
            <a:pPr algn="l"/>
            <a:r>
              <a:rPr lang="en-US" dirty="0"/>
              <a:t>Graphical Representation:</a:t>
            </a:r>
          </a:p>
        </p:txBody>
      </p:sp>
      <p:pic>
        <p:nvPicPr>
          <p:cNvPr id="4" name="Content Placeholder 3">
            <a:extLst>
              <a:ext uri="{FF2B5EF4-FFF2-40B4-BE49-F238E27FC236}">
                <a16:creationId xmlns:a16="http://schemas.microsoft.com/office/drawing/2014/main" id="{D923DD59-599A-4461-AB27-12D662E6AFB4}"/>
              </a:ext>
            </a:extLst>
          </p:cNvPr>
          <p:cNvPicPr>
            <a:picLocks noGrp="1" noChangeAspect="1"/>
          </p:cNvPicPr>
          <p:nvPr>
            <p:ph idx="1"/>
          </p:nvPr>
        </p:nvPicPr>
        <p:blipFill>
          <a:blip r:embed="rId2"/>
          <a:stretch>
            <a:fillRect/>
          </a:stretch>
        </p:blipFill>
        <p:spPr>
          <a:xfrm>
            <a:off x="133348" y="1598906"/>
            <a:ext cx="11949161" cy="5148123"/>
          </a:xfrm>
          <a:prstGeom prst="rect">
            <a:avLst/>
          </a:prstGeom>
        </p:spPr>
      </p:pic>
    </p:spTree>
    <p:extLst>
      <p:ext uri="{BB962C8B-B14F-4D97-AF65-F5344CB8AC3E}">
        <p14:creationId xmlns:p14="http://schemas.microsoft.com/office/powerpoint/2010/main" val="306528465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References: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482010" y="1846822"/>
            <a:ext cx="7589701" cy="3658545"/>
          </a:xfrm>
          <a:solidFill>
            <a:schemeClr val="bg2"/>
          </a:solidFill>
        </p:spPr>
        <p:txBody>
          <a:bodyPr anchor="t">
            <a:normAutofit/>
          </a:bodyPr>
          <a:lstStyle/>
          <a:p>
            <a:pPr lvl="1">
              <a:buFont typeface="Arial" panose="020B0604020202020204" pitchFamily="34" charset="0"/>
              <a:buChar char="•"/>
            </a:pPr>
            <a:r>
              <a:rPr lang="en-US" dirty="0"/>
              <a:t>M2E-Try On Net: Fashion from Model to Everyone(</a:t>
            </a:r>
            <a:r>
              <a:rPr lang="en-US" dirty="0">
                <a:hlinkClick r:id="rId2"/>
              </a:rPr>
              <a:t>https://arxiv.org/pdf/1811.08599v1.pdf</a:t>
            </a:r>
            <a:r>
              <a:rPr lang="en-US" dirty="0"/>
              <a:t>)</a:t>
            </a:r>
          </a:p>
          <a:p>
            <a:pPr marL="457200" lvl="1" indent="0">
              <a:buNone/>
            </a:pPr>
            <a:endParaRPr lang="en-US" dirty="0"/>
          </a:p>
          <a:p>
            <a:pPr lvl="1">
              <a:buFont typeface="Arial" panose="020B0604020202020204" pitchFamily="34" charset="0"/>
              <a:buChar char="•"/>
            </a:pPr>
            <a:r>
              <a:rPr lang="en-US" dirty="0"/>
              <a:t>VITON: An Image-based Virtual Try-on Network(</a:t>
            </a:r>
            <a:r>
              <a:rPr lang="en-US" dirty="0">
                <a:hlinkClick r:id="rId3"/>
              </a:rPr>
              <a:t>https://arxiv.org/pdf/1711.08447.pdf</a:t>
            </a:r>
            <a:r>
              <a:rPr lang="en-US" dirty="0"/>
              <a:t>)</a:t>
            </a:r>
          </a:p>
          <a:p>
            <a:pPr lvl="1">
              <a:buFont typeface="Arial" panose="020B0604020202020204" pitchFamily="34" charset="0"/>
              <a:buChar char="•"/>
            </a:pPr>
            <a:endParaRPr lang="en-US" sz="2000" dirty="0"/>
          </a:p>
        </p:txBody>
      </p:sp>
    </p:spTree>
    <p:extLst>
      <p:ext uri="{BB962C8B-B14F-4D97-AF65-F5344CB8AC3E}">
        <p14:creationId xmlns:p14="http://schemas.microsoft.com/office/powerpoint/2010/main" val="17630589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5" name="TextBox 4">
            <a:extLst>
              <a:ext uri="{FF2B5EF4-FFF2-40B4-BE49-F238E27FC236}">
                <a16:creationId xmlns:a16="http://schemas.microsoft.com/office/drawing/2014/main" id="{C75B77F2-93DE-42A9-B672-C47463BB8C0E}"/>
              </a:ext>
            </a:extLst>
          </p:cNvPr>
          <p:cNvSpPr txBox="1"/>
          <p:nvPr/>
        </p:nvSpPr>
        <p:spPr>
          <a:xfrm>
            <a:off x="1108349" y="1998088"/>
            <a:ext cx="6811347" cy="584775"/>
          </a:xfrm>
          <a:prstGeom prst="rect">
            <a:avLst/>
          </a:prstGeom>
          <a:noFill/>
        </p:spPr>
        <p:txBody>
          <a:bodyPr wrap="square" rtlCol="0">
            <a:spAutoFit/>
          </a:bodyPr>
          <a:lstStyle/>
          <a:p>
            <a:r>
              <a:rPr lang="en-US" sz="3200" b="1" dirty="0"/>
              <a:t>Definition Of Project:</a:t>
            </a:r>
          </a:p>
        </p:txBody>
      </p:sp>
      <p:sp>
        <p:nvSpPr>
          <p:cNvPr id="19" name="Title 7">
            <a:extLst>
              <a:ext uri="{FF2B5EF4-FFF2-40B4-BE49-F238E27FC236}">
                <a16:creationId xmlns:a16="http://schemas.microsoft.com/office/drawing/2014/main" id="{8D7B682E-D64C-476D-A776-C4F882D2944C}"/>
              </a:ext>
            </a:extLst>
          </p:cNvPr>
          <p:cNvSpPr>
            <a:spLocks noGrp="1"/>
          </p:cNvSpPr>
          <p:nvPr>
            <p:ph idx="1"/>
          </p:nvPr>
        </p:nvSpPr>
        <p:spPr>
          <a:xfrm>
            <a:off x="950784" y="2582863"/>
            <a:ext cx="7896352" cy="2808093"/>
          </a:xfrm>
        </p:spPr>
        <p:txBody>
          <a:bodyPr/>
          <a:lstStyle/>
          <a:p>
            <a:r>
              <a:rPr lang="en-US" dirty="0"/>
              <a:t>Buying apparel through e-commerce has certain limitation of trying apparel before buying it. Provide a virtual room to try apparel through e-commerce websites before buying it.</a:t>
            </a:r>
          </a:p>
          <a:p>
            <a:endParaRPr lang="en-US" dirty="0"/>
          </a:p>
        </p:txBody>
      </p:sp>
      <p:sp>
        <p:nvSpPr>
          <p:cNvPr id="10" name="TextBox 9">
            <a:extLst>
              <a:ext uri="{FF2B5EF4-FFF2-40B4-BE49-F238E27FC236}">
                <a16:creationId xmlns:a16="http://schemas.microsoft.com/office/drawing/2014/main" id="{B5A96192-0964-4AEF-9880-982C8603CCE1}"/>
              </a:ext>
            </a:extLst>
          </p:cNvPr>
          <p:cNvSpPr txBox="1"/>
          <p:nvPr/>
        </p:nvSpPr>
        <p:spPr>
          <a:xfrm>
            <a:off x="1108349" y="767512"/>
            <a:ext cx="8054311" cy="446276"/>
          </a:xfrm>
          <a:prstGeom prst="rect">
            <a:avLst/>
          </a:prstGeom>
          <a:noFill/>
        </p:spPr>
        <p:txBody>
          <a:bodyPr wrap="square" rtlCol="0">
            <a:spAutoFit/>
          </a:bodyPr>
          <a:lstStyle/>
          <a:p>
            <a:r>
              <a:rPr lang="en-US" sz="2300" b="1" dirty="0"/>
              <a:t>Mentored By:  Asst. Prof. </a:t>
            </a:r>
            <a:r>
              <a:rPr lang="en-US" sz="2300" b="1" dirty="0" err="1"/>
              <a:t>Mrugendra</a:t>
            </a:r>
            <a:r>
              <a:rPr lang="en-US" sz="2300" b="1" dirty="0"/>
              <a:t> </a:t>
            </a:r>
            <a:r>
              <a:rPr lang="en-US" sz="2300" b="1" dirty="0" err="1"/>
              <a:t>Rahevar</a:t>
            </a:r>
            <a:r>
              <a:rPr lang="en-US" sz="2300" b="1" dirty="0"/>
              <a:t> </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Project Description: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39929" y="2090057"/>
            <a:ext cx="7456330" cy="3924202"/>
          </a:xfrm>
        </p:spPr>
        <p:txBody>
          <a:bodyPr anchor="t">
            <a:normAutofit/>
          </a:bodyPr>
          <a:lstStyle/>
          <a:p>
            <a:pPr algn="just"/>
            <a:r>
              <a:rPr lang="en-US" sz="2000" dirty="0"/>
              <a:t>Buying apparel through e-commerce has certain  limitation of trying apparel before buying it. </a:t>
            </a:r>
          </a:p>
          <a:p>
            <a:pPr algn="just"/>
            <a:r>
              <a:rPr lang="en-US" sz="2000" dirty="0"/>
              <a:t>Provide a virtual room to try apparel through e-commerce website before buying it.</a:t>
            </a:r>
          </a:p>
          <a:p>
            <a:pPr algn="just"/>
            <a:r>
              <a:rPr lang="en-US" sz="2000" dirty="0"/>
              <a:t>So that users are motivated to buy online apparel through e-commerce website and  lesser chances of returning and cancelling of apparel because of  having a facilities to try apparel through a virtual room.</a:t>
            </a:r>
          </a:p>
          <a:p>
            <a:pPr algn="just"/>
            <a:r>
              <a:rPr lang="en-US" sz="2000" dirty="0"/>
              <a:t>we were included many things like goggles , t-shirts, ear rings , tiaras , frocks , etc.…</a:t>
            </a:r>
          </a:p>
        </p:txBody>
      </p:sp>
    </p:spTree>
    <p:extLst>
      <p:ext uri="{BB962C8B-B14F-4D97-AF65-F5344CB8AC3E}">
        <p14:creationId xmlns:p14="http://schemas.microsoft.com/office/powerpoint/2010/main" val="5497458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Motivation: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39929" y="2090057"/>
            <a:ext cx="6855189" cy="3769567"/>
          </a:xfrm>
          <a:solidFill>
            <a:schemeClr val="bg2"/>
          </a:solidFill>
        </p:spPr>
        <p:txBody>
          <a:bodyPr anchor="t">
            <a:normAutofit/>
          </a:bodyPr>
          <a:lstStyle/>
          <a:p>
            <a:pPr algn="just"/>
            <a:r>
              <a:rPr lang="en-US" sz="2000" dirty="0"/>
              <a:t>We got this project definition from smart Gujarat hackathon’s  problem statement .</a:t>
            </a:r>
          </a:p>
          <a:p>
            <a:pPr algn="just"/>
            <a:r>
              <a:rPr lang="en-US" sz="2000" dirty="0"/>
              <a:t>This type of projects are available but those projects were made using Kinect motion sensor and we are going to create this project using concept of image processing and convolutional neural network.</a:t>
            </a:r>
          </a:p>
          <a:p>
            <a:pPr algn="just"/>
            <a:r>
              <a:rPr lang="en-US" sz="2000" dirty="0"/>
              <a:t>Real implementation of that project is not available but as a reference lot many research papers are there through which at least we can have idea about flow of execution in our project.</a:t>
            </a:r>
          </a:p>
          <a:p>
            <a:pPr marL="0" indent="0" algn="just">
              <a:buNone/>
            </a:pPr>
            <a:endParaRPr lang="en-US" sz="2000" dirty="0"/>
          </a:p>
        </p:txBody>
      </p:sp>
    </p:spTree>
    <p:extLst>
      <p:ext uri="{BB962C8B-B14F-4D97-AF65-F5344CB8AC3E}">
        <p14:creationId xmlns:p14="http://schemas.microsoft.com/office/powerpoint/2010/main" val="25743079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Development Environment: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978500" y="1885775"/>
            <a:ext cx="5348132" cy="4524753"/>
          </a:xfrm>
          <a:solidFill>
            <a:schemeClr val="bg2"/>
          </a:solidFill>
        </p:spPr>
        <p:txBody>
          <a:bodyPr anchor="t">
            <a:normAutofit fontScale="92500" lnSpcReduction="20000"/>
          </a:bodyPr>
          <a:lstStyle/>
          <a:p>
            <a:r>
              <a:rPr lang="en-US" sz="1900" dirty="0"/>
              <a:t>Software Requirement:</a:t>
            </a:r>
          </a:p>
          <a:p>
            <a:pPr lvl="1"/>
            <a:r>
              <a:rPr lang="en-US" sz="2400" dirty="0" err="1"/>
              <a:t>Cmake</a:t>
            </a:r>
            <a:r>
              <a:rPr lang="en-US" sz="2400" dirty="0"/>
              <a:t> (3.12.0)</a:t>
            </a:r>
          </a:p>
          <a:p>
            <a:pPr lvl="1"/>
            <a:r>
              <a:rPr lang="en-US" sz="2400" dirty="0" err="1"/>
              <a:t>Dlib</a:t>
            </a:r>
            <a:r>
              <a:rPr lang="en-US" sz="2400" dirty="0"/>
              <a:t> (19.15.0)</a:t>
            </a:r>
          </a:p>
          <a:p>
            <a:pPr lvl="1"/>
            <a:r>
              <a:rPr lang="en-US" sz="2400" dirty="0" err="1"/>
              <a:t>Opencv</a:t>
            </a:r>
            <a:r>
              <a:rPr lang="en-US" sz="2400" dirty="0"/>
              <a:t> (3.4.2.17)</a:t>
            </a:r>
          </a:p>
          <a:p>
            <a:pPr lvl="1"/>
            <a:r>
              <a:rPr lang="en-US" sz="2400" dirty="0" err="1"/>
              <a:t>Scipy</a:t>
            </a:r>
            <a:r>
              <a:rPr lang="en-US" sz="2400" dirty="0"/>
              <a:t>  (1.0.0)</a:t>
            </a:r>
          </a:p>
          <a:p>
            <a:pPr lvl="1"/>
            <a:r>
              <a:rPr lang="en-US" sz="2400" dirty="0"/>
              <a:t>Cascade trainer </a:t>
            </a:r>
            <a:r>
              <a:rPr lang="en-US" sz="2400" dirty="0" err="1"/>
              <a:t>gui</a:t>
            </a:r>
            <a:r>
              <a:rPr lang="en-US" sz="2400" dirty="0"/>
              <a:t> (1.8.0)</a:t>
            </a:r>
          </a:p>
          <a:p>
            <a:pPr lvl="1"/>
            <a:r>
              <a:rPr lang="en-US" sz="2400" dirty="0" err="1"/>
              <a:t>Tkinter</a:t>
            </a:r>
            <a:r>
              <a:rPr lang="en-US" sz="2400" dirty="0"/>
              <a:t> canvas (8.6.8)</a:t>
            </a:r>
          </a:p>
          <a:p>
            <a:pPr lvl="1"/>
            <a:r>
              <a:rPr lang="en-US" sz="2400" dirty="0" err="1"/>
              <a:t>Numpy</a:t>
            </a:r>
            <a:r>
              <a:rPr lang="en-US" sz="2400" dirty="0"/>
              <a:t> (1.18.1)</a:t>
            </a:r>
          </a:p>
          <a:p>
            <a:pPr lvl="1"/>
            <a:r>
              <a:rPr lang="en-US" sz="2400" dirty="0"/>
              <a:t>Anaconda (4.8.2)</a:t>
            </a:r>
          </a:p>
          <a:p>
            <a:pPr lvl="1"/>
            <a:r>
              <a:rPr lang="en-US" sz="2400" dirty="0"/>
              <a:t>Python (3.7.4)</a:t>
            </a:r>
          </a:p>
          <a:p>
            <a:pPr lvl="1"/>
            <a:r>
              <a:rPr lang="en-US" sz="2400" dirty="0"/>
              <a:t>Flask Web framework (1.1.1)</a:t>
            </a:r>
          </a:p>
          <a:p>
            <a:pPr lvl="1"/>
            <a:endParaRPr lang="en-US" sz="1100" dirty="0"/>
          </a:p>
        </p:txBody>
      </p:sp>
    </p:spTree>
    <p:extLst>
      <p:ext uri="{BB962C8B-B14F-4D97-AF65-F5344CB8AC3E}">
        <p14:creationId xmlns:p14="http://schemas.microsoft.com/office/powerpoint/2010/main" val="28666087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Development Environment: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67920" y="2090057"/>
            <a:ext cx="6640586" cy="3853544"/>
          </a:xfrm>
          <a:solidFill>
            <a:schemeClr val="bg2"/>
          </a:solidFill>
        </p:spPr>
        <p:txBody>
          <a:bodyPr anchor="t">
            <a:normAutofit/>
          </a:bodyPr>
          <a:lstStyle/>
          <a:p>
            <a:pPr algn="just"/>
            <a:r>
              <a:rPr lang="en-US" sz="1800" dirty="0"/>
              <a:t>Hardware Requirement:</a:t>
            </a:r>
          </a:p>
          <a:p>
            <a:pPr lvl="1" algn="just"/>
            <a:r>
              <a:rPr lang="en-US" sz="1800" dirty="0"/>
              <a:t>For this project we need high configurations system because such tasks in this project requires more CPU computation and high graphic support to train </a:t>
            </a:r>
            <a:r>
              <a:rPr lang="en-US" sz="1800" dirty="0" err="1"/>
              <a:t>haar</a:t>
            </a:r>
            <a:r>
              <a:rPr lang="en-US" sz="1800" dirty="0"/>
              <a:t> cascade dataset and for more accuracy we need to increase number of EPOCH in training of convolutional neural network.</a:t>
            </a:r>
          </a:p>
          <a:p>
            <a:pPr lvl="1" algn="just"/>
            <a:r>
              <a:rPr lang="en-US" sz="1800" dirty="0"/>
              <a:t>Once the dataset and network models are trained then we can run python code on normal machine also. </a:t>
            </a:r>
          </a:p>
          <a:p>
            <a:pPr lvl="1" algn="just"/>
            <a:endParaRPr lang="en-US" sz="1800" dirty="0"/>
          </a:p>
        </p:txBody>
      </p:sp>
    </p:spTree>
    <p:extLst>
      <p:ext uri="{BB962C8B-B14F-4D97-AF65-F5344CB8AC3E}">
        <p14:creationId xmlns:p14="http://schemas.microsoft.com/office/powerpoint/2010/main" val="11400504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Major Features: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739930" y="1843897"/>
            <a:ext cx="7021358" cy="3658545"/>
          </a:xfrm>
          <a:solidFill>
            <a:schemeClr val="bg2"/>
          </a:solidFill>
        </p:spPr>
        <p:txBody>
          <a:bodyPr anchor="t">
            <a:normAutofit/>
          </a:bodyPr>
          <a:lstStyle/>
          <a:p>
            <a:pPr lvl="1" algn="just"/>
            <a:r>
              <a:rPr lang="en-US" sz="1400" dirty="0"/>
              <a:t>First of all for we need to detect body parts of target human body and we need to transfer things according to suitable body parts.</a:t>
            </a:r>
          </a:p>
          <a:p>
            <a:pPr marL="457200" lvl="1" indent="0" algn="just">
              <a:buNone/>
            </a:pPr>
            <a:endParaRPr lang="en-US" sz="1400" dirty="0"/>
          </a:p>
          <a:p>
            <a:pPr lvl="1" algn="just"/>
            <a:r>
              <a:rPr lang="en-US" sz="1400" dirty="0"/>
              <a:t>So for body part detection we were used </a:t>
            </a:r>
            <a:r>
              <a:rPr lang="en-US" sz="1400" dirty="0" err="1"/>
              <a:t>haar</a:t>
            </a:r>
            <a:r>
              <a:rPr lang="en-US" sz="1400" dirty="0"/>
              <a:t> cascade dataset.	</a:t>
            </a:r>
          </a:p>
          <a:p>
            <a:pPr lvl="2" algn="just"/>
            <a:r>
              <a:rPr lang="en-US" sz="1400" dirty="0"/>
              <a:t>So what is </a:t>
            </a:r>
            <a:r>
              <a:rPr lang="en-US" sz="1400" dirty="0" err="1"/>
              <a:t>haar</a:t>
            </a:r>
            <a:r>
              <a:rPr lang="en-US" sz="1400" dirty="0"/>
              <a:t> cascade dataset ?</a:t>
            </a:r>
          </a:p>
          <a:p>
            <a:pPr lvl="2" algn="just"/>
            <a:r>
              <a:rPr lang="en-US" sz="1400" dirty="0"/>
              <a:t>24 * 24 target window is moving on to the image and it contains features like(line </a:t>
            </a:r>
            <a:r>
              <a:rPr lang="en-US" sz="1400" dirty="0" err="1"/>
              <a:t>features,rectenguler</a:t>
            </a:r>
            <a:r>
              <a:rPr lang="en-US" sz="1400" dirty="0"/>
              <a:t> </a:t>
            </a:r>
            <a:r>
              <a:rPr lang="en-US" sz="1400" dirty="0" err="1"/>
              <a:t>feature,edge</a:t>
            </a:r>
            <a:r>
              <a:rPr lang="en-US" sz="1400" dirty="0"/>
              <a:t> feature etc..)</a:t>
            </a:r>
          </a:p>
          <a:p>
            <a:pPr lvl="2" algn="just"/>
            <a:r>
              <a:rPr lang="en-US" sz="1400" dirty="0"/>
              <a:t>value of feature is computed using concept of integral images(it would select best value of </a:t>
            </a:r>
            <a:r>
              <a:rPr lang="en-US" sz="1400" dirty="0" err="1"/>
              <a:t>featuure</a:t>
            </a:r>
            <a:r>
              <a:rPr lang="en-US" sz="1400" dirty="0"/>
              <a:t> among this by using </a:t>
            </a:r>
            <a:r>
              <a:rPr lang="en-US" sz="1400" dirty="0" err="1"/>
              <a:t>adaboost</a:t>
            </a:r>
            <a:r>
              <a:rPr lang="en-US" sz="1400" dirty="0"/>
              <a:t> classifier)</a:t>
            </a:r>
          </a:p>
          <a:p>
            <a:pPr lvl="2" algn="just"/>
            <a:r>
              <a:rPr lang="en-US" sz="1400" dirty="0"/>
              <a:t>They are like convolutional kernels. </a:t>
            </a:r>
            <a:r>
              <a:rPr lang="en-US" sz="1400" dirty="0" err="1"/>
              <a:t>haar</a:t>
            </a:r>
            <a:r>
              <a:rPr lang="en-US" sz="1400" dirty="0"/>
              <a:t> features are </a:t>
            </a:r>
            <a:r>
              <a:rPr lang="en-US" sz="1400" dirty="0" err="1"/>
              <a:t>relavent</a:t>
            </a:r>
            <a:r>
              <a:rPr lang="en-US" sz="1400" dirty="0"/>
              <a:t> feature for object detection and non-relevant features are discarded by </a:t>
            </a:r>
            <a:r>
              <a:rPr lang="en-US" sz="1400" dirty="0" err="1"/>
              <a:t>adaboost</a:t>
            </a:r>
            <a:r>
              <a:rPr lang="en-US" sz="1400" dirty="0"/>
              <a:t> algorithm.</a:t>
            </a:r>
          </a:p>
          <a:p>
            <a:pPr marL="914400" lvl="2" indent="0" algn="just">
              <a:buNone/>
            </a:pPr>
            <a:endParaRPr lang="en-US" sz="1400" dirty="0"/>
          </a:p>
        </p:txBody>
      </p:sp>
    </p:spTree>
    <p:extLst>
      <p:ext uri="{BB962C8B-B14F-4D97-AF65-F5344CB8AC3E}">
        <p14:creationId xmlns:p14="http://schemas.microsoft.com/office/powerpoint/2010/main" val="22071764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Major Features: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3702" y="1843897"/>
            <a:ext cx="8066020" cy="2168266"/>
          </a:xfrm>
          <a:solidFill>
            <a:schemeClr val="bg2"/>
          </a:solidFill>
        </p:spPr>
        <p:txBody>
          <a:bodyPr anchor="t">
            <a:noAutofit/>
          </a:bodyPr>
          <a:lstStyle/>
          <a:p>
            <a:pPr lvl="2" algn="just"/>
            <a:r>
              <a:rPr lang="en-US" dirty="0"/>
              <a:t>How to train </a:t>
            </a:r>
            <a:r>
              <a:rPr lang="en-US" dirty="0" err="1"/>
              <a:t>haar</a:t>
            </a:r>
            <a:r>
              <a:rPr lang="en-US" dirty="0"/>
              <a:t> cascade dataset ?</a:t>
            </a:r>
          </a:p>
          <a:p>
            <a:pPr lvl="3" algn="just"/>
            <a:r>
              <a:rPr lang="en-US" sz="1800" dirty="0" err="1"/>
              <a:t>Opencv</a:t>
            </a:r>
            <a:r>
              <a:rPr lang="en-US" sz="1800" dirty="0"/>
              <a:t> provides some pre trained </a:t>
            </a:r>
            <a:r>
              <a:rPr lang="en-US" sz="1800" dirty="0" err="1"/>
              <a:t>haar</a:t>
            </a:r>
            <a:r>
              <a:rPr lang="en-US" sz="1800" dirty="0"/>
              <a:t> cascade and for creating your own </a:t>
            </a:r>
            <a:r>
              <a:rPr lang="en-US" sz="1800" dirty="0" err="1"/>
              <a:t>haar</a:t>
            </a:r>
            <a:r>
              <a:rPr lang="en-US" sz="1800" dirty="0"/>
              <a:t> cascade there are three methods are available.</a:t>
            </a:r>
          </a:p>
          <a:p>
            <a:pPr lvl="4" algn="just"/>
            <a:r>
              <a:rPr lang="en-US" sz="1800" dirty="0"/>
              <a:t>File provided by Auckland university to create </a:t>
            </a:r>
            <a:r>
              <a:rPr lang="en-US" sz="1800" dirty="0" err="1"/>
              <a:t>haar</a:t>
            </a:r>
            <a:r>
              <a:rPr lang="en-US" sz="1800" dirty="0"/>
              <a:t> cascade using command prompt but it is very tedious process and not that much of accurate(training time is more).</a:t>
            </a:r>
          </a:p>
          <a:p>
            <a:pPr lvl="4" algn="just"/>
            <a:r>
              <a:rPr lang="en-US" sz="1800" dirty="0"/>
              <a:t>Method provided by youtuber </a:t>
            </a:r>
            <a:r>
              <a:rPr lang="en-US" sz="1800" dirty="0" err="1"/>
              <a:t>sendex</a:t>
            </a:r>
            <a:r>
              <a:rPr lang="en-US" sz="1800" dirty="0"/>
              <a:t> but actually it does not uses windows to create </a:t>
            </a:r>
            <a:r>
              <a:rPr lang="en-US" sz="1800" dirty="0" err="1"/>
              <a:t>haar</a:t>
            </a:r>
            <a:r>
              <a:rPr lang="en-US" sz="1800" dirty="0"/>
              <a:t> cascade it uses </a:t>
            </a:r>
            <a:r>
              <a:rPr lang="en-US" sz="1800" dirty="0" err="1"/>
              <a:t>aws</a:t>
            </a:r>
            <a:r>
              <a:rPr lang="en-US" sz="1800" dirty="0"/>
              <a:t> ($5/month).</a:t>
            </a:r>
          </a:p>
          <a:p>
            <a:pPr lvl="4" algn="just"/>
            <a:r>
              <a:rPr lang="en-US" sz="1800" dirty="0"/>
              <a:t>Amin </a:t>
            </a:r>
            <a:r>
              <a:rPr lang="en-US" sz="1800" dirty="0" err="1"/>
              <a:t>ahemadi</a:t>
            </a:r>
            <a:r>
              <a:rPr lang="en-US" sz="1800" dirty="0"/>
              <a:t> </a:t>
            </a:r>
            <a:r>
              <a:rPr lang="en-US" sz="1800" dirty="0" err="1"/>
              <a:t>gui</a:t>
            </a:r>
            <a:r>
              <a:rPr lang="en-US" sz="1800" dirty="0"/>
              <a:t> </a:t>
            </a:r>
            <a:r>
              <a:rPr lang="en-US" sz="1800" dirty="0" err="1"/>
              <a:t>creater</a:t>
            </a:r>
            <a:r>
              <a:rPr lang="en-US" sz="1800" dirty="0"/>
              <a:t> for creating </a:t>
            </a:r>
            <a:r>
              <a:rPr lang="en-US" sz="1800" dirty="0" err="1"/>
              <a:t>haar</a:t>
            </a:r>
            <a:r>
              <a:rPr lang="en-US" sz="1800" dirty="0"/>
              <a:t> cascade (cascade trainer </a:t>
            </a:r>
            <a:r>
              <a:rPr lang="en-US" sz="1800" dirty="0" err="1"/>
              <a:t>gui</a:t>
            </a:r>
            <a:r>
              <a:rPr lang="en-US" sz="1800" dirty="0"/>
              <a:t>).</a:t>
            </a:r>
          </a:p>
          <a:p>
            <a:pPr marL="1828800" lvl="4" indent="0" algn="just">
              <a:buNone/>
            </a:pPr>
            <a:endParaRPr lang="en-US" sz="1800" dirty="0"/>
          </a:p>
          <a:p>
            <a:pPr marL="1828800" lvl="4" indent="0" algn="just">
              <a:buNone/>
            </a:pPr>
            <a:endParaRPr lang="en-US" sz="1800" dirty="0"/>
          </a:p>
        </p:txBody>
      </p:sp>
    </p:spTree>
    <p:extLst>
      <p:ext uri="{BB962C8B-B14F-4D97-AF65-F5344CB8AC3E}">
        <p14:creationId xmlns:p14="http://schemas.microsoft.com/office/powerpoint/2010/main" val="34379906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78500" y="593530"/>
            <a:ext cx="7411825" cy="1145592"/>
          </a:xfrm>
        </p:spPr>
        <p:txBody>
          <a:bodyPr>
            <a:normAutofit/>
          </a:bodyPr>
          <a:lstStyle/>
          <a:p>
            <a:pPr algn="l"/>
            <a:r>
              <a:rPr lang="en-US" dirty="0"/>
              <a:t>Major Features: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20020" y="1843897"/>
            <a:ext cx="7589701" cy="3658545"/>
          </a:xfrm>
          <a:solidFill>
            <a:schemeClr val="bg2"/>
          </a:solidFill>
        </p:spPr>
        <p:txBody>
          <a:bodyPr anchor="t">
            <a:normAutofit/>
          </a:bodyPr>
          <a:lstStyle/>
          <a:p>
            <a:pPr lvl="2" algn="just"/>
            <a:r>
              <a:rPr lang="en-US" sz="2000" dirty="0"/>
              <a:t>Process of training </a:t>
            </a:r>
            <a:r>
              <a:rPr lang="en-US" sz="2000" dirty="0" err="1"/>
              <a:t>haar</a:t>
            </a:r>
            <a:r>
              <a:rPr lang="en-US" sz="2000" dirty="0"/>
              <a:t> cascade:</a:t>
            </a:r>
          </a:p>
          <a:p>
            <a:pPr lvl="3" algn="just"/>
            <a:r>
              <a:rPr lang="en-US" sz="2000" dirty="0" err="1"/>
              <a:t>Haar</a:t>
            </a:r>
            <a:r>
              <a:rPr lang="en-US" sz="2000" dirty="0"/>
              <a:t> feature(white black boxes moving on to the image and extract the feature.)</a:t>
            </a:r>
          </a:p>
          <a:p>
            <a:pPr lvl="3" algn="just"/>
            <a:r>
              <a:rPr lang="en-US" sz="2000" dirty="0" err="1"/>
              <a:t>Integrall</a:t>
            </a:r>
            <a:r>
              <a:rPr lang="en-US" sz="2000" dirty="0"/>
              <a:t> images approach(to make fasten the process of computation of data)</a:t>
            </a:r>
          </a:p>
          <a:p>
            <a:pPr lvl="3" algn="just"/>
            <a:r>
              <a:rPr lang="en-US" sz="2000" dirty="0" err="1"/>
              <a:t>Adaboost</a:t>
            </a:r>
            <a:r>
              <a:rPr lang="en-US" sz="2000" dirty="0"/>
              <a:t> classifier (extract best feature and discarding non-relevant feature) </a:t>
            </a:r>
          </a:p>
          <a:p>
            <a:pPr lvl="3" algn="just"/>
            <a:endParaRPr lang="en-US" sz="2000" dirty="0"/>
          </a:p>
        </p:txBody>
      </p:sp>
    </p:spTree>
    <p:extLst>
      <p:ext uri="{BB962C8B-B14F-4D97-AF65-F5344CB8AC3E}">
        <p14:creationId xmlns:p14="http://schemas.microsoft.com/office/powerpoint/2010/main" val="338030603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805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vt:lpstr>
      <vt:lpstr>Parallax</vt:lpstr>
      <vt:lpstr>Virtual  Dressing Room</vt:lpstr>
      <vt:lpstr>PowerPoint Presentation</vt:lpstr>
      <vt:lpstr>Project Description:</vt:lpstr>
      <vt:lpstr>Motivation:</vt:lpstr>
      <vt:lpstr>Development Environment:</vt:lpstr>
      <vt:lpstr>Development Environment:</vt:lpstr>
      <vt:lpstr>Major Features:</vt:lpstr>
      <vt:lpstr>Major Features:</vt:lpstr>
      <vt:lpstr>Major Features:</vt:lpstr>
      <vt:lpstr>Major Features:</vt:lpstr>
      <vt:lpstr>Future Enhancement:</vt:lpstr>
      <vt:lpstr>Graphical Representation: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2020-02-16T16:58:32Z</dcterms:created>
  <dcterms:modified xsi:type="dcterms:W3CDTF">2020-04-04T14:56:08Z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