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6" d="100"/>
          <a:sy n="56"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04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24714"/>
            <a:ext cx="14630400" cy="8229600"/>
          </a:xfrm>
          <a:prstGeom prst="rect">
            <a:avLst/>
          </a:prstGeom>
          <a:solidFill>
            <a:srgbClr val="FBFCFE"/>
          </a:solidFill>
          <a:ln/>
        </p:spPr>
      </p:sp>
      <p:sp>
        <p:nvSpPr>
          <p:cNvPr id="5"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Introduction to Pizza Sales Data Analysis</a:t>
            </a:r>
            <a:endParaRPr lang="en-US" sz="5249" dirty="0"/>
          </a:p>
        </p:txBody>
      </p:sp>
      <p:sp>
        <p:nvSpPr>
          <p:cNvPr id="6"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Understanding the dynamics of pizza sales through comprehensive data analysis is crucial for making informed business decisions. This presentation will delve into various aspects of SQL analysis in the context of pizza sales.</a:t>
            </a:r>
            <a:endParaRPr lang="en-US" sz="1750" dirty="0"/>
          </a:p>
        </p:txBody>
      </p:sp>
      <p:sp>
        <p:nvSpPr>
          <p:cNvPr id="7" name="Shape 4"/>
          <p:cNvSpPr/>
          <p:nvPr/>
        </p:nvSpPr>
        <p:spPr>
          <a:xfrm>
            <a:off x="833199" y="5772626"/>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755958"/>
            <a:ext cx="2286000" cy="388858"/>
          </a:xfrm>
          <a:prstGeom prst="rect">
            <a:avLst/>
          </a:prstGeom>
          <a:noFill/>
          <a:ln/>
        </p:spPr>
        <p:txBody>
          <a:bodyPr wrap="none" rtlCol="0" anchor="t"/>
          <a:lstStyle/>
          <a:p>
            <a:pPr marL="0" indent="0" algn="l">
              <a:lnSpc>
                <a:spcPts val="3062"/>
              </a:lnSpc>
              <a:buNone/>
            </a:pPr>
            <a:r>
              <a:rPr lang="en-US" sz="2187" b="1" dirty="0">
                <a:solidFill>
                  <a:srgbClr val="15213F"/>
                </a:solidFill>
                <a:latin typeface="Roboto" pitchFamily="34" charset="0"/>
                <a:ea typeface="Roboto" pitchFamily="34" charset="-122"/>
                <a:cs typeface="Roboto" pitchFamily="34" charset="-120"/>
              </a:rPr>
              <a:t>by Shivam Sharma</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93307"/>
            <a:ext cx="701040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Conclusion and Next Steps</a:t>
            </a:r>
            <a:endParaRPr lang="en-US" sz="4374" dirty="0"/>
          </a:p>
        </p:txBody>
      </p:sp>
      <p:sp>
        <p:nvSpPr>
          <p:cNvPr id="6" name="Shape 3"/>
          <p:cNvSpPr/>
          <p:nvPr/>
        </p:nvSpPr>
        <p:spPr>
          <a:xfrm>
            <a:off x="4490799" y="2894528"/>
            <a:ext cx="499943" cy="499943"/>
          </a:xfrm>
          <a:prstGeom prst="roundRect">
            <a:avLst>
              <a:gd name="adj" fmla="val 26667"/>
            </a:avLst>
          </a:prstGeom>
          <a:solidFill>
            <a:srgbClr val="DEE7F7"/>
          </a:solidFill>
          <a:ln/>
        </p:spPr>
      </p:sp>
      <p:sp>
        <p:nvSpPr>
          <p:cNvPr id="7" name="Text 4"/>
          <p:cNvSpPr/>
          <p:nvPr/>
        </p:nvSpPr>
        <p:spPr>
          <a:xfrm>
            <a:off x="4672132" y="2936200"/>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8" name="Text 5"/>
          <p:cNvSpPr/>
          <p:nvPr/>
        </p:nvSpPr>
        <p:spPr>
          <a:xfrm>
            <a:off x="5212913" y="2970848"/>
            <a:ext cx="278892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Implementation Plan</a:t>
            </a:r>
            <a:endParaRPr lang="en-US" sz="2187" dirty="0"/>
          </a:p>
        </p:txBody>
      </p:sp>
      <p:sp>
        <p:nvSpPr>
          <p:cNvPr id="9" name="Text 6"/>
          <p:cNvSpPr/>
          <p:nvPr/>
        </p:nvSpPr>
        <p:spPr>
          <a:xfrm>
            <a:off x="5212913" y="3451265"/>
            <a:ext cx="382000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Outlining a systematic implementation plan based on the recommendations for driving sales growth.</a:t>
            </a:r>
            <a:endParaRPr lang="en-US" sz="1750" dirty="0"/>
          </a:p>
        </p:txBody>
      </p:sp>
      <p:sp>
        <p:nvSpPr>
          <p:cNvPr id="10" name="Shape 7"/>
          <p:cNvSpPr/>
          <p:nvPr/>
        </p:nvSpPr>
        <p:spPr>
          <a:xfrm>
            <a:off x="9255085" y="2894528"/>
            <a:ext cx="499943" cy="499943"/>
          </a:xfrm>
          <a:prstGeom prst="roundRect">
            <a:avLst>
              <a:gd name="adj" fmla="val 26667"/>
            </a:avLst>
          </a:prstGeom>
          <a:solidFill>
            <a:srgbClr val="DEE7F7"/>
          </a:solidFill>
          <a:ln/>
        </p:spPr>
      </p:sp>
      <p:sp>
        <p:nvSpPr>
          <p:cNvPr id="11" name="Text 8"/>
          <p:cNvSpPr/>
          <p:nvPr/>
        </p:nvSpPr>
        <p:spPr>
          <a:xfrm>
            <a:off x="9413558" y="2936200"/>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2" name="Text 9"/>
          <p:cNvSpPr/>
          <p:nvPr/>
        </p:nvSpPr>
        <p:spPr>
          <a:xfrm>
            <a:off x="9977199" y="2970848"/>
            <a:ext cx="305562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Continuous Monitoring</a:t>
            </a:r>
            <a:endParaRPr lang="en-US" sz="2187" dirty="0"/>
          </a:p>
        </p:txBody>
      </p:sp>
      <p:sp>
        <p:nvSpPr>
          <p:cNvPr id="13" name="Text 10"/>
          <p:cNvSpPr/>
          <p:nvPr/>
        </p:nvSpPr>
        <p:spPr>
          <a:xfrm>
            <a:off x="9977199" y="3451265"/>
            <a:ext cx="38200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Emphasizing the importance of ongoing data analysis to adapt to changing consumer behaviors and preferences.</a:t>
            </a:r>
            <a:endParaRPr lang="en-US" sz="1750" dirty="0"/>
          </a:p>
        </p:txBody>
      </p:sp>
      <p:sp>
        <p:nvSpPr>
          <p:cNvPr id="14" name="Shape 11"/>
          <p:cNvSpPr/>
          <p:nvPr/>
        </p:nvSpPr>
        <p:spPr>
          <a:xfrm>
            <a:off x="4490799" y="5268635"/>
            <a:ext cx="499943" cy="499943"/>
          </a:xfrm>
          <a:prstGeom prst="roundRect">
            <a:avLst>
              <a:gd name="adj" fmla="val 26667"/>
            </a:avLst>
          </a:prstGeom>
          <a:solidFill>
            <a:srgbClr val="DEE7F7"/>
          </a:solidFill>
          <a:ln/>
        </p:spPr>
      </p:sp>
      <p:sp>
        <p:nvSpPr>
          <p:cNvPr id="15" name="Text 12"/>
          <p:cNvSpPr/>
          <p:nvPr/>
        </p:nvSpPr>
        <p:spPr>
          <a:xfrm>
            <a:off x="4649272" y="5310307"/>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6" name="Text 13"/>
          <p:cNvSpPr/>
          <p:nvPr/>
        </p:nvSpPr>
        <p:spPr>
          <a:xfrm>
            <a:off x="5212913" y="5344954"/>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Future Research</a:t>
            </a:r>
            <a:endParaRPr lang="en-US" sz="2187" dirty="0"/>
          </a:p>
        </p:txBody>
      </p:sp>
      <p:sp>
        <p:nvSpPr>
          <p:cNvPr id="17" name="Text 14"/>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Highlighting the potential for further research into emerging pizza consumption trends and market dynamics.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BFCFE">
              <a:alpha val="85000"/>
            </a:srgbClr>
          </a:solidFill>
          <a:ln/>
        </p:spPr>
      </p:sp>
      <p:sp>
        <p:nvSpPr>
          <p:cNvPr id="6" name="Text 3"/>
          <p:cNvSpPr/>
          <p:nvPr/>
        </p:nvSpPr>
        <p:spPr>
          <a:xfrm>
            <a:off x="2037993" y="2072402"/>
            <a:ext cx="968502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 Sources and Collection Methods</a:t>
            </a:r>
            <a:endParaRPr lang="en-US" sz="4374" dirty="0"/>
          </a:p>
        </p:txBody>
      </p:sp>
      <p:sp>
        <p:nvSpPr>
          <p:cNvPr id="7" name="Shape 4"/>
          <p:cNvSpPr/>
          <p:nvPr/>
        </p:nvSpPr>
        <p:spPr>
          <a:xfrm>
            <a:off x="2037993" y="3100030"/>
            <a:ext cx="3370064" cy="3057168"/>
          </a:xfrm>
          <a:prstGeom prst="roundRect">
            <a:avLst>
              <a:gd name="adj" fmla="val 4361"/>
            </a:avLst>
          </a:prstGeom>
          <a:solidFill>
            <a:srgbClr val="DEE7F7"/>
          </a:solidFill>
          <a:ln/>
        </p:spPr>
      </p:sp>
      <p:sp>
        <p:nvSpPr>
          <p:cNvPr id="8" name="Text 5"/>
          <p:cNvSpPr/>
          <p:nvPr/>
        </p:nvSpPr>
        <p:spPr>
          <a:xfrm>
            <a:off x="2260163" y="3322201"/>
            <a:ext cx="249174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Transactional Data</a:t>
            </a:r>
            <a:endParaRPr lang="en-US" sz="2187" dirty="0"/>
          </a:p>
        </p:txBody>
      </p:sp>
      <p:sp>
        <p:nvSpPr>
          <p:cNvPr id="9" name="Text 6"/>
          <p:cNvSpPr/>
          <p:nvPr/>
        </p:nvSpPr>
        <p:spPr>
          <a:xfrm>
            <a:off x="2260163" y="3802618"/>
            <a:ext cx="2925723"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Exploring transaction data from various sources including POS systems, online orders, and in-store purchases to understand customer behavior.</a:t>
            </a:r>
            <a:endParaRPr lang="en-US" sz="1750" dirty="0"/>
          </a:p>
        </p:txBody>
      </p:sp>
      <p:sp>
        <p:nvSpPr>
          <p:cNvPr id="10" name="Shape 7"/>
          <p:cNvSpPr/>
          <p:nvPr/>
        </p:nvSpPr>
        <p:spPr>
          <a:xfrm>
            <a:off x="5630228" y="3100030"/>
            <a:ext cx="3370064" cy="3057168"/>
          </a:xfrm>
          <a:prstGeom prst="roundRect">
            <a:avLst>
              <a:gd name="adj" fmla="val 4361"/>
            </a:avLst>
          </a:prstGeom>
          <a:solidFill>
            <a:srgbClr val="DEE7F7"/>
          </a:solidFill>
          <a:ln/>
        </p:spPr>
      </p:sp>
      <p:sp>
        <p:nvSpPr>
          <p:cNvPr id="11" name="Text 8"/>
          <p:cNvSpPr/>
          <p:nvPr/>
        </p:nvSpPr>
        <p:spPr>
          <a:xfrm>
            <a:off x="5852398" y="3322201"/>
            <a:ext cx="257556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Customer Feedback</a:t>
            </a:r>
            <a:endParaRPr lang="en-US" sz="2187" dirty="0"/>
          </a:p>
        </p:txBody>
      </p:sp>
      <p:sp>
        <p:nvSpPr>
          <p:cNvPr id="12" name="Text 9"/>
          <p:cNvSpPr/>
          <p:nvPr/>
        </p:nvSpPr>
        <p:spPr>
          <a:xfrm>
            <a:off x="5852398" y="3802618"/>
            <a:ext cx="2925723"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Utilizing customer feedback, surveys, and reviews to extract valuable insights about preferences, satisfaction, and areas for improvement.</a:t>
            </a:r>
            <a:endParaRPr lang="en-US" sz="1750" dirty="0"/>
          </a:p>
        </p:txBody>
      </p:sp>
      <p:sp>
        <p:nvSpPr>
          <p:cNvPr id="13" name="Shape 10"/>
          <p:cNvSpPr/>
          <p:nvPr/>
        </p:nvSpPr>
        <p:spPr>
          <a:xfrm>
            <a:off x="9222462" y="3100030"/>
            <a:ext cx="3370064" cy="3057168"/>
          </a:xfrm>
          <a:prstGeom prst="roundRect">
            <a:avLst>
              <a:gd name="adj" fmla="val 4361"/>
            </a:avLst>
          </a:prstGeom>
          <a:solidFill>
            <a:srgbClr val="DEE7F7"/>
          </a:solidFill>
          <a:ln/>
        </p:spPr>
      </p:sp>
      <p:sp>
        <p:nvSpPr>
          <p:cNvPr id="14" name="Text 11"/>
          <p:cNvSpPr/>
          <p:nvPr/>
        </p:nvSpPr>
        <p:spPr>
          <a:xfrm>
            <a:off x="9444633" y="3322201"/>
            <a:ext cx="2925723"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Online Analytics Tools</a:t>
            </a:r>
            <a:endParaRPr lang="en-US" sz="2187" dirty="0"/>
          </a:p>
        </p:txBody>
      </p:sp>
      <p:sp>
        <p:nvSpPr>
          <p:cNvPr id="15" name="Text 12"/>
          <p:cNvSpPr/>
          <p:nvPr/>
        </p:nvSpPr>
        <p:spPr>
          <a:xfrm>
            <a:off x="9444633" y="4149804"/>
            <a:ext cx="2925723"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Discussing the utilization of web and mobile analytics tools to track traffic, user behavior, and online pizza orders.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txBody>
          <a:bodyPr/>
          <a:lstStyle/>
          <a:p>
            <a:endParaRPr lang="en-US" dirty="0"/>
          </a:p>
        </p:txBody>
      </p:sp>
      <p:sp>
        <p:nvSpPr>
          <p:cNvPr id="5" name="Text 2"/>
          <p:cNvSpPr/>
          <p:nvPr/>
        </p:nvSpPr>
        <p:spPr>
          <a:xfrm>
            <a:off x="4490799" y="1523881"/>
            <a:ext cx="9306401"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Overview of SQL and its Relevance to Data Analysis</a:t>
            </a:r>
            <a:endParaRPr lang="en-US" sz="4374" dirty="0"/>
          </a:p>
        </p:txBody>
      </p:sp>
      <p:sp>
        <p:nvSpPr>
          <p:cNvPr id="6" name="Shape 3"/>
          <p:cNvSpPr/>
          <p:nvPr/>
        </p:nvSpPr>
        <p:spPr>
          <a:xfrm>
            <a:off x="4490799" y="3419475"/>
            <a:ext cx="499943" cy="499943"/>
          </a:xfrm>
          <a:prstGeom prst="roundRect">
            <a:avLst>
              <a:gd name="adj" fmla="val 26667"/>
            </a:avLst>
          </a:prstGeom>
          <a:solidFill>
            <a:srgbClr val="DEE7F7"/>
          </a:solidFill>
          <a:ln/>
        </p:spPr>
      </p:sp>
      <p:sp>
        <p:nvSpPr>
          <p:cNvPr id="7" name="Text 4"/>
          <p:cNvSpPr/>
          <p:nvPr/>
        </p:nvSpPr>
        <p:spPr>
          <a:xfrm>
            <a:off x="4672132" y="3461147"/>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8" name="Text 5"/>
          <p:cNvSpPr/>
          <p:nvPr/>
        </p:nvSpPr>
        <p:spPr>
          <a:xfrm>
            <a:off x="5212913" y="3495794"/>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Retrieval</a:t>
            </a:r>
            <a:endParaRPr lang="en-US" sz="2187" dirty="0"/>
          </a:p>
        </p:txBody>
      </p:sp>
      <p:sp>
        <p:nvSpPr>
          <p:cNvPr id="9" name="Text 6"/>
          <p:cNvSpPr/>
          <p:nvPr/>
        </p:nvSpPr>
        <p:spPr>
          <a:xfrm>
            <a:off x="5212913" y="3976211"/>
            <a:ext cx="382000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How SQL enables efficient extraction of relevant data for analysis, including filtering and aggregation techniques.</a:t>
            </a:r>
            <a:endParaRPr lang="en-US" sz="1750" dirty="0"/>
          </a:p>
        </p:txBody>
      </p:sp>
      <p:sp>
        <p:nvSpPr>
          <p:cNvPr id="10" name="Shape 7"/>
          <p:cNvSpPr/>
          <p:nvPr/>
        </p:nvSpPr>
        <p:spPr>
          <a:xfrm>
            <a:off x="9255085" y="3419475"/>
            <a:ext cx="499943" cy="499943"/>
          </a:xfrm>
          <a:prstGeom prst="roundRect">
            <a:avLst>
              <a:gd name="adj" fmla="val 26667"/>
            </a:avLst>
          </a:prstGeom>
          <a:solidFill>
            <a:srgbClr val="DEE7F7"/>
          </a:solidFill>
          <a:ln/>
        </p:spPr>
      </p:sp>
      <p:sp>
        <p:nvSpPr>
          <p:cNvPr id="11" name="Text 8"/>
          <p:cNvSpPr/>
          <p:nvPr/>
        </p:nvSpPr>
        <p:spPr>
          <a:xfrm>
            <a:off x="9413558" y="3461147"/>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2" name="Text 9"/>
          <p:cNvSpPr/>
          <p:nvPr/>
        </p:nvSpPr>
        <p:spPr>
          <a:xfrm>
            <a:off x="9977199" y="3495794"/>
            <a:ext cx="244602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Manipulation</a:t>
            </a:r>
            <a:endParaRPr lang="en-US" sz="2187" dirty="0"/>
          </a:p>
        </p:txBody>
      </p:sp>
      <p:sp>
        <p:nvSpPr>
          <p:cNvPr id="13" name="Text 10"/>
          <p:cNvSpPr/>
          <p:nvPr/>
        </p:nvSpPr>
        <p:spPr>
          <a:xfrm>
            <a:off x="9977199" y="3976211"/>
            <a:ext cx="382000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Exploring the various SQL commands used for modifying and optimizing raw data for analytical processes.</a:t>
            </a:r>
            <a:endParaRPr lang="en-US" sz="1750" dirty="0"/>
          </a:p>
        </p:txBody>
      </p:sp>
      <p:sp>
        <p:nvSpPr>
          <p:cNvPr id="14" name="Shape 11"/>
          <p:cNvSpPr/>
          <p:nvPr/>
        </p:nvSpPr>
        <p:spPr>
          <a:xfrm>
            <a:off x="4490799" y="5438180"/>
            <a:ext cx="499943" cy="499943"/>
          </a:xfrm>
          <a:prstGeom prst="roundRect">
            <a:avLst>
              <a:gd name="adj" fmla="val 26667"/>
            </a:avLst>
          </a:prstGeom>
          <a:solidFill>
            <a:srgbClr val="DEE7F7"/>
          </a:solidFill>
          <a:ln/>
        </p:spPr>
      </p:sp>
      <p:sp>
        <p:nvSpPr>
          <p:cNvPr id="15" name="Text 12"/>
          <p:cNvSpPr/>
          <p:nvPr/>
        </p:nvSpPr>
        <p:spPr>
          <a:xfrm>
            <a:off x="4649272" y="5479852"/>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6" name="Text 13"/>
          <p:cNvSpPr/>
          <p:nvPr/>
        </p:nvSpPr>
        <p:spPr>
          <a:xfrm>
            <a:off x="5212913" y="5514499"/>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Joining</a:t>
            </a:r>
            <a:endParaRPr lang="en-US" sz="2187" dirty="0"/>
          </a:p>
        </p:txBody>
      </p:sp>
      <p:sp>
        <p:nvSpPr>
          <p:cNvPr id="17" name="Text 14"/>
          <p:cNvSpPr/>
          <p:nvPr/>
        </p:nvSpPr>
        <p:spPr>
          <a:xfrm>
            <a:off x="5212913" y="5994916"/>
            <a:ext cx="8584287"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Understanding the SQL methods for combining data from multiple sources to create a comprehensive dataset for analysis.</a:t>
            </a:r>
            <a:endParaRPr lang="en-US" sz="1750" dirty="0"/>
          </a:p>
        </p:txBody>
      </p:sp>
      <p:pic>
        <p:nvPicPr>
          <p:cNvPr id="22" name="Picture 21" descr="A screenshot of a computer">
            <a:extLst>
              <a:ext uri="{FF2B5EF4-FFF2-40B4-BE49-F238E27FC236}">
                <a16:creationId xmlns:a16="http://schemas.microsoft.com/office/drawing/2014/main" id="{5491E027-530C-79D2-B077-4B3FCB89B236}"/>
              </a:ext>
            </a:extLst>
          </p:cNvPr>
          <p:cNvPicPr>
            <a:picLocks noChangeAspect="1"/>
          </p:cNvPicPr>
          <p:nvPr/>
        </p:nvPicPr>
        <p:blipFill>
          <a:blip r:embed="rId3"/>
          <a:stretch>
            <a:fillRect/>
          </a:stretch>
        </p:blipFill>
        <p:spPr>
          <a:xfrm>
            <a:off x="115253" y="6783005"/>
            <a:ext cx="4875490" cy="12306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224921"/>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 Cleaning and Preparation using SQL</a:t>
            </a:r>
            <a:endParaRPr lang="en-US" sz="4374" dirty="0"/>
          </a:p>
        </p:txBody>
      </p:sp>
      <p:sp>
        <p:nvSpPr>
          <p:cNvPr id="5" name="Text 3"/>
          <p:cNvSpPr/>
          <p:nvPr/>
        </p:nvSpPr>
        <p:spPr>
          <a:xfrm>
            <a:off x="2037993" y="4169093"/>
            <a:ext cx="222194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Cleaning</a:t>
            </a:r>
            <a:endParaRPr lang="en-US" sz="2187" dirty="0"/>
          </a:p>
        </p:txBody>
      </p:sp>
      <p:sp>
        <p:nvSpPr>
          <p:cNvPr id="6" name="Text 4"/>
          <p:cNvSpPr/>
          <p:nvPr/>
        </p:nvSpPr>
        <p:spPr>
          <a:xfrm>
            <a:off x="2037993" y="4738449"/>
            <a:ext cx="5006221"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Exploring SQL techniques for identifying and rectifying data quality issues and inconsistencies.</a:t>
            </a:r>
            <a:endParaRPr lang="en-US" sz="1750" dirty="0"/>
          </a:p>
        </p:txBody>
      </p:sp>
      <p:sp>
        <p:nvSpPr>
          <p:cNvPr id="7" name="Text 5"/>
          <p:cNvSpPr/>
          <p:nvPr/>
        </p:nvSpPr>
        <p:spPr>
          <a:xfrm>
            <a:off x="7593806" y="4169093"/>
            <a:ext cx="273558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Transformation</a:t>
            </a:r>
            <a:endParaRPr lang="en-US" sz="2187" dirty="0"/>
          </a:p>
        </p:txBody>
      </p:sp>
      <p:sp>
        <p:nvSpPr>
          <p:cNvPr id="8" name="Text 6"/>
          <p:cNvSpPr/>
          <p:nvPr/>
        </p:nvSpPr>
        <p:spPr>
          <a:xfrm>
            <a:off x="7593806" y="4738449"/>
            <a:ext cx="500622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Utilizing SQL to transform raw data into a structured and standardized format suitable for analysis.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0791"/>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7280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dirty="0">
                <a:solidFill>
                  <a:srgbClr val="476FD6"/>
                </a:solidFill>
                <a:latin typeface="Roboto Slab" pitchFamily="34" charset="0"/>
                <a:ea typeface="Roboto Slab" pitchFamily="34" charset="-122"/>
                <a:cs typeface="Roboto Slab" pitchFamily="34" charset="-120"/>
              </a:rPr>
              <a:t>SQL Queries for Analyzing Pizza Sales Data</a:t>
            </a:r>
            <a:endParaRPr lang="en-US" sz="4350" dirty="0"/>
          </a:p>
        </p:txBody>
      </p:sp>
      <p:pic>
        <p:nvPicPr>
          <p:cNvPr id="6" name="Image 1" descr="preencoded.png"/>
          <p:cNvPicPr>
            <a:picLocks noChangeAspect="1"/>
          </p:cNvPicPr>
          <p:nvPr/>
        </p:nvPicPr>
        <p:blipFill>
          <a:blip r:embed="rId4"/>
          <a:stretch>
            <a:fillRect/>
          </a:stretch>
        </p:blipFill>
        <p:spPr>
          <a:xfrm>
            <a:off x="828556" y="2320052"/>
            <a:ext cx="1104781" cy="1767721"/>
          </a:xfrm>
          <a:prstGeom prst="rect">
            <a:avLst/>
          </a:prstGeom>
        </p:spPr>
      </p:pic>
      <p:sp>
        <p:nvSpPr>
          <p:cNvPr id="7" name="Text 3"/>
          <p:cNvSpPr/>
          <p:nvPr/>
        </p:nvSpPr>
        <p:spPr>
          <a:xfrm>
            <a:off x="2264688" y="2540913"/>
            <a:ext cx="2209681" cy="345281"/>
          </a:xfrm>
          <a:prstGeom prst="rect">
            <a:avLst/>
          </a:prstGeom>
          <a:noFill/>
          <a:ln/>
        </p:spPr>
        <p:txBody>
          <a:bodyPr wrap="none" rtlCol="0" anchor="t"/>
          <a:lstStyle/>
          <a:p>
            <a:pPr marL="0" indent="0" algn="l">
              <a:lnSpc>
                <a:spcPts val="2719"/>
              </a:lnSpc>
              <a:buNone/>
            </a:pPr>
            <a:r>
              <a:rPr lang="en-US" sz="2175" dirty="0">
                <a:solidFill>
                  <a:srgbClr val="476FD6"/>
                </a:solidFill>
                <a:latin typeface="Roboto Slab" pitchFamily="34" charset="0"/>
                <a:ea typeface="Roboto Slab" pitchFamily="34" charset="-122"/>
                <a:cs typeface="Roboto Slab" pitchFamily="34" charset="-120"/>
              </a:rPr>
              <a:t>Basic Queries</a:t>
            </a:r>
            <a:endParaRPr lang="en-US" sz="2175" dirty="0"/>
          </a:p>
        </p:txBody>
      </p:sp>
      <p:sp>
        <p:nvSpPr>
          <p:cNvPr id="8" name="Text 4"/>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15213F"/>
                </a:solidFill>
                <a:latin typeface="Roboto" pitchFamily="34" charset="0"/>
                <a:ea typeface="Roboto" pitchFamily="34" charset="-122"/>
                <a:cs typeface="Roboto" pitchFamily="34" charset="-120"/>
              </a:rPr>
              <a:t>Understanding how to execute simple SQL queries to extract specific subsets of pizza sales data.</a:t>
            </a:r>
            <a:endParaRPr lang="en-US" sz="1740" dirty="0"/>
          </a:p>
        </p:txBody>
      </p:sp>
      <p:pic>
        <p:nvPicPr>
          <p:cNvPr id="9" name="Image 2" descr="preencoded.png"/>
          <p:cNvPicPr>
            <a:picLocks noChangeAspect="1"/>
          </p:cNvPicPr>
          <p:nvPr/>
        </p:nvPicPr>
        <p:blipFill>
          <a:blip r:embed="rId5"/>
          <a:stretch>
            <a:fillRect/>
          </a:stretch>
        </p:blipFill>
        <p:spPr>
          <a:xfrm>
            <a:off x="828556" y="4087773"/>
            <a:ext cx="1104781" cy="1767721"/>
          </a:xfrm>
          <a:prstGeom prst="rect">
            <a:avLst/>
          </a:prstGeom>
        </p:spPr>
      </p:pic>
      <p:sp>
        <p:nvSpPr>
          <p:cNvPr id="10" name="Text 5"/>
          <p:cNvSpPr/>
          <p:nvPr/>
        </p:nvSpPr>
        <p:spPr>
          <a:xfrm>
            <a:off x="2264688" y="4308634"/>
            <a:ext cx="2712720" cy="345281"/>
          </a:xfrm>
          <a:prstGeom prst="rect">
            <a:avLst/>
          </a:prstGeom>
          <a:noFill/>
          <a:ln/>
        </p:spPr>
        <p:txBody>
          <a:bodyPr wrap="none" rtlCol="0" anchor="t"/>
          <a:lstStyle/>
          <a:p>
            <a:pPr marL="0" indent="0" algn="l">
              <a:lnSpc>
                <a:spcPts val="2719"/>
              </a:lnSpc>
              <a:buNone/>
            </a:pPr>
            <a:r>
              <a:rPr lang="en-US" sz="2175" dirty="0">
                <a:solidFill>
                  <a:srgbClr val="476FD6"/>
                </a:solidFill>
                <a:latin typeface="Roboto Slab" pitchFamily="34" charset="0"/>
                <a:ea typeface="Roboto Slab" pitchFamily="34" charset="-122"/>
                <a:cs typeface="Roboto Slab" pitchFamily="34" charset="-120"/>
              </a:rPr>
              <a:t>Aggregate Functions</a:t>
            </a:r>
            <a:endParaRPr lang="en-US" sz="2175" dirty="0"/>
          </a:p>
        </p:txBody>
      </p:sp>
      <p:sp>
        <p:nvSpPr>
          <p:cNvPr id="11" name="Text 6"/>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15213F"/>
                </a:solidFill>
                <a:latin typeface="Roboto" pitchFamily="34" charset="0"/>
                <a:ea typeface="Roboto" pitchFamily="34" charset="-122"/>
                <a:cs typeface="Roboto" pitchFamily="34" charset="-120"/>
              </a:rPr>
              <a:t>Using SQL aggregate functions to analyze total sales, average orders, and other key metrics.</a:t>
            </a:r>
            <a:endParaRPr lang="en-US" sz="1740" dirty="0"/>
          </a:p>
        </p:txBody>
      </p:sp>
      <p:pic>
        <p:nvPicPr>
          <p:cNvPr id="12" name="Image 3" descr="preencoded.png"/>
          <p:cNvPicPr>
            <a:picLocks noChangeAspect="1"/>
          </p:cNvPicPr>
          <p:nvPr/>
        </p:nvPicPr>
        <p:blipFill>
          <a:blip r:embed="rId6"/>
          <a:stretch>
            <a:fillRect/>
          </a:stretch>
        </p:blipFill>
        <p:spPr>
          <a:xfrm>
            <a:off x="828556" y="5855494"/>
            <a:ext cx="1104781" cy="1767721"/>
          </a:xfrm>
          <a:prstGeom prst="rect">
            <a:avLst/>
          </a:prstGeom>
        </p:spPr>
      </p:pic>
      <p:sp>
        <p:nvSpPr>
          <p:cNvPr id="13" name="Text 7"/>
          <p:cNvSpPr/>
          <p:nvPr/>
        </p:nvSpPr>
        <p:spPr>
          <a:xfrm>
            <a:off x="2264688" y="6076355"/>
            <a:ext cx="2209681" cy="345281"/>
          </a:xfrm>
          <a:prstGeom prst="rect">
            <a:avLst/>
          </a:prstGeom>
          <a:noFill/>
          <a:ln/>
        </p:spPr>
        <p:txBody>
          <a:bodyPr wrap="none" rtlCol="0" anchor="t"/>
          <a:lstStyle/>
          <a:p>
            <a:pPr marL="0" indent="0" algn="l">
              <a:lnSpc>
                <a:spcPts val="2719"/>
              </a:lnSpc>
              <a:buNone/>
            </a:pPr>
            <a:r>
              <a:rPr lang="en-US" sz="2175" dirty="0">
                <a:solidFill>
                  <a:srgbClr val="476FD6"/>
                </a:solidFill>
                <a:latin typeface="Roboto Slab" pitchFamily="34" charset="0"/>
                <a:ea typeface="Roboto Slab" pitchFamily="34" charset="-122"/>
                <a:cs typeface="Roboto Slab" pitchFamily="34" charset="-120"/>
              </a:rPr>
              <a:t>Subqueries</a:t>
            </a:r>
            <a:endParaRPr lang="en-US" sz="2175" dirty="0"/>
          </a:p>
        </p:txBody>
      </p:sp>
      <p:sp>
        <p:nvSpPr>
          <p:cNvPr id="14" name="Text 8"/>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15213F"/>
                </a:solidFill>
                <a:latin typeface="Roboto" pitchFamily="34" charset="0"/>
                <a:ea typeface="Roboto" pitchFamily="34" charset="-122"/>
                <a:cs typeface="Roboto" pitchFamily="34" charset="-120"/>
              </a:rPr>
              <a:t>Exploring the use of subqueries to retrieve complex data subsets and perform in-depth analysis.</a:t>
            </a:r>
            <a:endParaRPr lang="en-US" sz="17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dirty="0">
                <a:solidFill>
                  <a:srgbClr val="476FD6"/>
                </a:solidFill>
                <a:latin typeface="Roboto Slab" pitchFamily="34" charset="0"/>
                <a:ea typeface="Roboto Slab" pitchFamily="34" charset="-122"/>
                <a:cs typeface="Roboto Slab" pitchFamily="34" charset="-120"/>
              </a:rPr>
              <a:t>Visualizing Pizza Sales Data using SQL</a:t>
            </a:r>
            <a:endParaRPr lang="en-US" sz="4338" dirty="0"/>
          </a:p>
        </p:txBody>
      </p:sp>
      <p:sp>
        <p:nvSpPr>
          <p:cNvPr id="6" name="Shape 3"/>
          <p:cNvSpPr/>
          <p:nvPr/>
        </p:nvSpPr>
        <p:spPr>
          <a:xfrm>
            <a:off x="4792385" y="2315170"/>
            <a:ext cx="44053" cy="5306854"/>
          </a:xfrm>
          <a:prstGeom prst="rect">
            <a:avLst/>
          </a:prstGeom>
          <a:solidFill>
            <a:srgbClr val="DEE7F7"/>
          </a:solidFill>
          <a:ln/>
        </p:spPr>
      </p:sp>
      <p:sp>
        <p:nvSpPr>
          <p:cNvPr id="7" name="Shape 4"/>
          <p:cNvSpPr/>
          <p:nvPr/>
        </p:nvSpPr>
        <p:spPr>
          <a:xfrm>
            <a:off x="5062299" y="2713077"/>
            <a:ext cx="771168" cy="44053"/>
          </a:xfrm>
          <a:prstGeom prst="rect">
            <a:avLst/>
          </a:prstGeom>
          <a:solidFill>
            <a:srgbClr val="DEE7F7"/>
          </a:solidFill>
          <a:ln/>
        </p:spPr>
      </p:sp>
      <p:sp>
        <p:nvSpPr>
          <p:cNvPr id="8" name="Shape 5"/>
          <p:cNvSpPr/>
          <p:nvPr/>
        </p:nvSpPr>
        <p:spPr>
          <a:xfrm>
            <a:off x="4566523" y="2487335"/>
            <a:ext cx="495776" cy="495776"/>
          </a:xfrm>
          <a:prstGeom prst="roundRect">
            <a:avLst>
              <a:gd name="adj" fmla="val 26669"/>
            </a:avLst>
          </a:prstGeom>
          <a:solidFill>
            <a:srgbClr val="DEE7F7"/>
          </a:solidFill>
          <a:ln/>
        </p:spPr>
      </p:sp>
      <p:sp>
        <p:nvSpPr>
          <p:cNvPr id="9" name="Text 6"/>
          <p:cNvSpPr/>
          <p:nvPr/>
        </p:nvSpPr>
        <p:spPr>
          <a:xfrm>
            <a:off x="4745831" y="2528649"/>
            <a:ext cx="137160" cy="413147"/>
          </a:xfrm>
          <a:prstGeom prst="rect">
            <a:avLst/>
          </a:prstGeom>
          <a:noFill/>
          <a:ln/>
        </p:spPr>
        <p:txBody>
          <a:bodyPr wrap="none" rtlCol="0" anchor="t"/>
          <a:lstStyle/>
          <a:p>
            <a:pPr marL="0" indent="0" algn="ctr">
              <a:lnSpc>
                <a:spcPts val="3253"/>
              </a:lnSpc>
              <a:buNone/>
            </a:pPr>
            <a:r>
              <a:rPr lang="en-US" sz="2603" dirty="0">
                <a:solidFill>
                  <a:srgbClr val="476FD6"/>
                </a:solidFill>
                <a:latin typeface="Roboto Slab" pitchFamily="34" charset="0"/>
                <a:ea typeface="Roboto Slab" pitchFamily="34" charset="-122"/>
                <a:cs typeface="Roboto Slab" pitchFamily="34" charset="-120"/>
              </a:rPr>
              <a:t>1</a:t>
            </a:r>
            <a:endParaRPr lang="en-US" sz="2603" dirty="0"/>
          </a:p>
        </p:txBody>
      </p:sp>
      <p:sp>
        <p:nvSpPr>
          <p:cNvPr id="10" name="Text 7"/>
          <p:cNvSpPr/>
          <p:nvPr/>
        </p:nvSpPr>
        <p:spPr>
          <a:xfrm>
            <a:off x="6026348" y="2535436"/>
            <a:ext cx="2203609" cy="344329"/>
          </a:xfrm>
          <a:prstGeom prst="rect">
            <a:avLst/>
          </a:prstGeom>
          <a:noFill/>
          <a:ln/>
        </p:spPr>
        <p:txBody>
          <a:bodyPr wrap="none" rtlCol="0" anchor="t"/>
          <a:lstStyle/>
          <a:p>
            <a:pPr marL="0" indent="0" algn="l">
              <a:lnSpc>
                <a:spcPts val="2711"/>
              </a:lnSpc>
              <a:buNone/>
            </a:pPr>
            <a:r>
              <a:rPr lang="en-US" sz="2169" dirty="0">
                <a:solidFill>
                  <a:srgbClr val="476FD6"/>
                </a:solidFill>
                <a:latin typeface="Roboto Slab" pitchFamily="34" charset="0"/>
                <a:ea typeface="Roboto Slab" pitchFamily="34" charset="-122"/>
                <a:cs typeface="Roboto Slab" pitchFamily="34" charset="-120"/>
              </a:rPr>
              <a:t>Bar Charts</a:t>
            </a:r>
            <a:endParaRPr lang="en-US" sz="2169" dirty="0"/>
          </a:p>
        </p:txBody>
      </p:sp>
      <p:sp>
        <p:nvSpPr>
          <p:cNvPr id="11" name="Text 8"/>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15213F"/>
                </a:solidFill>
                <a:latin typeface="Roboto" pitchFamily="34" charset="0"/>
                <a:ea typeface="Roboto" pitchFamily="34" charset="-122"/>
                <a:cs typeface="Roboto" pitchFamily="34" charset="-120"/>
              </a:rPr>
              <a:t>Creating bar charts using SQL to visualize trends in pizza sales across different geographic regions.</a:t>
            </a:r>
            <a:endParaRPr lang="en-US" sz="1735" dirty="0"/>
          </a:p>
        </p:txBody>
      </p:sp>
      <p:sp>
        <p:nvSpPr>
          <p:cNvPr id="12" name="Shape 9"/>
          <p:cNvSpPr/>
          <p:nvPr/>
        </p:nvSpPr>
        <p:spPr>
          <a:xfrm>
            <a:off x="5062299" y="4555450"/>
            <a:ext cx="771168" cy="44053"/>
          </a:xfrm>
          <a:prstGeom prst="rect">
            <a:avLst/>
          </a:prstGeom>
          <a:solidFill>
            <a:srgbClr val="DEE7F7"/>
          </a:solidFill>
          <a:ln/>
        </p:spPr>
      </p:sp>
      <p:sp>
        <p:nvSpPr>
          <p:cNvPr id="13" name="Shape 10"/>
          <p:cNvSpPr/>
          <p:nvPr/>
        </p:nvSpPr>
        <p:spPr>
          <a:xfrm>
            <a:off x="4566523" y="4329708"/>
            <a:ext cx="495776" cy="495776"/>
          </a:xfrm>
          <a:prstGeom prst="roundRect">
            <a:avLst>
              <a:gd name="adj" fmla="val 26669"/>
            </a:avLst>
          </a:prstGeom>
          <a:solidFill>
            <a:srgbClr val="DEE7F7"/>
          </a:solidFill>
          <a:ln/>
        </p:spPr>
      </p:sp>
      <p:sp>
        <p:nvSpPr>
          <p:cNvPr id="14" name="Text 11"/>
          <p:cNvSpPr/>
          <p:nvPr/>
        </p:nvSpPr>
        <p:spPr>
          <a:xfrm>
            <a:off x="4722971" y="4371023"/>
            <a:ext cx="182880" cy="413147"/>
          </a:xfrm>
          <a:prstGeom prst="rect">
            <a:avLst/>
          </a:prstGeom>
          <a:noFill/>
          <a:ln/>
        </p:spPr>
        <p:txBody>
          <a:bodyPr wrap="none" rtlCol="0" anchor="t"/>
          <a:lstStyle/>
          <a:p>
            <a:pPr marL="0" indent="0" algn="ctr">
              <a:lnSpc>
                <a:spcPts val="3253"/>
              </a:lnSpc>
              <a:buNone/>
            </a:pPr>
            <a:r>
              <a:rPr lang="en-US" sz="2603" dirty="0">
                <a:solidFill>
                  <a:srgbClr val="476FD6"/>
                </a:solidFill>
                <a:latin typeface="Roboto Slab" pitchFamily="34" charset="0"/>
                <a:ea typeface="Roboto Slab" pitchFamily="34" charset="-122"/>
                <a:cs typeface="Roboto Slab" pitchFamily="34" charset="-120"/>
              </a:rPr>
              <a:t>2</a:t>
            </a:r>
            <a:endParaRPr lang="en-US" sz="2603" dirty="0"/>
          </a:p>
        </p:txBody>
      </p:sp>
      <p:sp>
        <p:nvSpPr>
          <p:cNvPr id="15" name="Text 12"/>
          <p:cNvSpPr/>
          <p:nvPr/>
        </p:nvSpPr>
        <p:spPr>
          <a:xfrm>
            <a:off x="6026348" y="4377809"/>
            <a:ext cx="2203609" cy="344329"/>
          </a:xfrm>
          <a:prstGeom prst="rect">
            <a:avLst/>
          </a:prstGeom>
          <a:noFill/>
          <a:ln/>
        </p:spPr>
        <p:txBody>
          <a:bodyPr wrap="none" rtlCol="0" anchor="t"/>
          <a:lstStyle/>
          <a:p>
            <a:pPr marL="0" indent="0" algn="l">
              <a:lnSpc>
                <a:spcPts val="2711"/>
              </a:lnSpc>
              <a:buNone/>
            </a:pPr>
            <a:r>
              <a:rPr lang="en-US" sz="2169" dirty="0">
                <a:solidFill>
                  <a:srgbClr val="476FD6"/>
                </a:solidFill>
                <a:latin typeface="Roboto Slab" pitchFamily="34" charset="0"/>
                <a:ea typeface="Roboto Slab" pitchFamily="34" charset="-122"/>
                <a:cs typeface="Roboto Slab" pitchFamily="34" charset="-120"/>
              </a:rPr>
              <a:t>Line Graphs</a:t>
            </a:r>
            <a:endParaRPr lang="en-US" sz="2169" dirty="0"/>
          </a:p>
        </p:txBody>
      </p:sp>
      <p:sp>
        <p:nvSpPr>
          <p:cNvPr id="16" name="Text 13"/>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1735" dirty="0">
                <a:solidFill>
                  <a:srgbClr val="15213F"/>
                </a:solidFill>
                <a:latin typeface="Roboto" pitchFamily="34" charset="0"/>
                <a:ea typeface="Roboto" pitchFamily="34" charset="-122"/>
                <a:cs typeface="Roboto" pitchFamily="34" charset="-120"/>
              </a:rPr>
              <a:t>Utilizing SQL to generate line graphs depicting sales fluctuations over time periods, such as daily, weekly, or monthly.</a:t>
            </a:r>
            <a:endParaRPr lang="en-US" sz="1735" dirty="0"/>
          </a:p>
        </p:txBody>
      </p:sp>
      <p:sp>
        <p:nvSpPr>
          <p:cNvPr id="17" name="Shape 14"/>
          <p:cNvSpPr/>
          <p:nvPr/>
        </p:nvSpPr>
        <p:spPr>
          <a:xfrm>
            <a:off x="5062299" y="6397823"/>
            <a:ext cx="771168" cy="44053"/>
          </a:xfrm>
          <a:prstGeom prst="rect">
            <a:avLst/>
          </a:prstGeom>
          <a:solidFill>
            <a:srgbClr val="DEE7F7"/>
          </a:solidFill>
          <a:ln/>
        </p:spPr>
      </p:sp>
      <p:sp>
        <p:nvSpPr>
          <p:cNvPr id="18" name="Shape 15"/>
          <p:cNvSpPr/>
          <p:nvPr/>
        </p:nvSpPr>
        <p:spPr>
          <a:xfrm>
            <a:off x="4566523" y="6172081"/>
            <a:ext cx="495776" cy="495776"/>
          </a:xfrm>
          <a:prstGeom prst="roundRect">
            <a:avLst>
              <a:gd name="adj" fmla="val 26669"/>
            </a:avLst>
          </a:prstGeom>
          <a:solidFill>
            <a:srgbClr val="DEE7F7"/>
          </a:solidFill>
          <a:ln/>
        </p:spPr>
      </p:sp>
      <p:sp>
        <p:nvSpPr>
          <p:cNvPr id="19" name="Text 16"/>
          <p:cNvSpPr/>
          <p:nvPr/>
        </p:nvSpPr>
        <p:spPr>
          <a:xfrm>
            <a:off x="4726781" y="6213396"/>
            <a:ext cx="175260" cy="413147"/>
          </a:xfrm>
          <a:prstGeom prst="rect">
            <a:avLst/>
          </a:prstGeom>
          <a:noFill/>
          <a:ln/>
        </p:spPr>
        <p:txBody>
          <a:bodyPr wrap="none" rtlCol="0" anchor="t"/>
          <a:lstStyle/>
          <a:p>
            <a:pPr marL="0" indent="0" algn="ctr">
              <a:lnSpc>
                <a:spcPts val="3253"/>
              </a:lnSpc>
              <a:buNone/>
            </a:pPr>
            <a:r>
              <a:rPr lang="en-US" sz="2603" dirty="0">
                <a:solidFill>
                  <a:srgbClr val="476FD6"/>
                </a:solidFill>
                <a:latin typeface="Roboto Slab" pitchFamily="34" charset="0"/>
                <a:ea typeface="Roboto Slab" pitchFamily="34" charset="-122"/>
                <a:cs typeface="Roboto Slab" pitchFamily="34" charset="-120"/>
              </a:rPr>
              <a:t>3</a:t>
            </a:r>
            <a:endParaRPr lang="en-US" sz="2603" dirty="0"/>
          </a:p>
        </p:txBody>
      </p:sp>
      <p:sp>
        <p:nvSpPr>
          <p:cNvPr id="20" name="Text 17"/>
          <p:cNvSpPr/>
          <p:nvPr/>
        </p:nvSpPr>
        <p:spPr>
          <a:xfrm>
            <a:off x="6026348" y="6220182"/>
            <a:ext cx="2203609" cy="344329"/>
          </a:xfrm>
          <a:prstGeom prst="rect">
            <a:avLst/>
          </a:prstGeom>
          <a:noFill/>
          <a:ln/>
        </p:spPr>
        <p:txBody>
          <a:bodyPr wrap="none" rtlCol="0" anchor="t"/>
          <a:lstStyle/>
          <a:p>
            <a:pPr marL="0" indent="0" algn="l">
              <a:lnSpc>
                <a:spcPts val="2711"/>
              </a:lnSpc>
              <a:buNone/>
            </a:pPr>
            <a:r>
              <a:rPr lang="en-US" sz="2169" dirty="0">
                <a:solidFill>
                  <a:srgbClr val="476FD6"/>
                </a:solidFill>
                <a:latin typeface="Roboto Slab" pitchFamily="34" charset="0"/>
                <a:ea typeface="Roboto Slab" pitchFamily="34" charset="-122"/>
                <a:cs typeface="Roboto Slab" pitchFamily="34" charset="-120"/>
              </a:rPr>
              <a:t>Pie Charts</a:t>
            </a:r>
            <a:endParaRPr lang="en-US" sz="2169" dirty="0"/>
          </a:p>
        </p:txBody>
      </p:sp>
      <p:sp>
        <p:nvSpPr>
          <p:cNvPr id="21" name="Text 18"/>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dirty="0">
                <a:solidFill>
                  <a:srgbClr val="15213F"/>
                </a:solidFill>
                <a:latin typeface="Roboto" pitchFamily="34" charset="0"/>
                <a:ea typeface="Roboto" pitchFamily="34" charset="-122"/>
                <a:cs typeface="Roboto" pitchFamily="34" charset="-120"/>
              </a:rPr>
              <a:t>Understanding the creation of pie charts to represent the distribution of pizza types based on sales data.</a:t>
            </a:r>
            <a:endParaRPr lang="en-US" sz="17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730573"/>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Identifying Trends and Patterns in Pizza Sales Data</a:t>
            </a:r>
            <a:endParaRPr lang="en-US" sz="4374" dirty="0"/>
          </a:p>
        </p:txBody>
      </p:sp>
      <p:sp>
        <p:nvSpPr>
          <p:cNvPr id="5" name="Text 3"/>
          <p:cNvSpPr/>
          <p:nvPr/>
        </p:nvSpPr>
        <p:spPr>
          <a:xfrm>
            <a:off x="2037993" y="3674745"/>
            <a:ext cx="5110520" cy="999887"/>
          </a:xfrm>
          <a:prstGeom prst="rect">
            <a:avLst/>
          </a:prstGeom>
          <a:noFill/>
          <a:ln/>
        </p:spPr>
        <p:txBody>
          <a:bodyPr wrap="none" rtlCol="0" anchor="t"/>
          <a:lstStyle/>
          <a:p>
            <a:pPr marL="0" indent="0" algn="ctr">
              <a:lnSpc>
                <a:spcPts val="7873"/>
              </a:lnSpc>
              <a:buNone/>
            </a:pPr>
            <a:r>
              <a:rPr lang="en-US" sz="7873" dirty="0">
                <a:solidFill>
                  <a:srgbClr val="476FD6"/>
                </a:solidFill>
                <a:latin typeface="Roboto Slab" pitchFamily="34" charset="0"/>
                <a:ea typeface="Roboto Slab" pitchFamily="34" charset="-122"/>
                <a:cs typeface="Roboto Slab" pitchFamily="34" charset="-120"/>
              </a:rPr>
              <a:t>2</a:t>
            </a:r>
            <a:endParaRPr lang="en-US" sz="7873" dirty="0"/>
          </a:p>
        </p:txBody>
      </p:sp>
      <p:sp>
        <p:nvSpPr>
          <p:cNvPr id="6" name="Text 4"/>
          <p:cNvSpPr/>
          <p:nvPr/>
        </p:nvSpPr>
        <p:spPr>
          <a:xfrm>
            <a:off x="3286363" y="4952286"/>
            <a:ext cx="261366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Seasonal Variations</a:t>
            </a:r>
            <a:endParaRPr lang="en-US" sz="2187" dirty="0"/>
          </a:p>
        </p:txBody>
      </p:sp>
      <p:sp>
        <p:nvSpPr>
          <p:cNvPr id="7" name="Text 5"/>
          <p:cNvSpPr/>
          <p:nvPr/>
        </p:nvSpPr>
        <p:spPr>
          <a:xfrm>
            <a:off x="2037993" y="5432703"/>
            <a:ext cx="5110520" cy="1066205"/>
          </a:xfrm>
          <a:prstGeom prst="rect">
            <a:avLst/>
          </a:prstGeom>
          <a:noFill/>
          <a:ln/>
        </p:spPr>
        <p:txBody>
          <a:bodyPr wrap="square" rtlCol="0" anchor="t"/>
          <a:lstStyle/>
          <a:p>
            <a:pPr marL="0" indent="0" algn="ctr">
              <a:lnSpc>
                <a:spcPts val="2799"/>
              </a:lnSpc>
              <a:buNone/>
            </a:pPr>
            <a:r>
              <a:rPr lang="en-US" sz="1750" dirty="0">
                <a:solidFill>
                  <a:srgbClr val="15213F"/>
                </a:solidFill>
                <a:latin typeface="Roboto" pitchFamily="34" charset="0"/>
                <a:ea typeface="Roboto" pitchFamily="34" charset="-122"/>
                <a:cs typeface="Roboto" pitchFamily="34" charset="-120"/>
              </a:rPr>
              <a:t>Identifying seasonal peaks and dips in pizza sales data to strategize promotional offers and marketing campaigns.</a:t>
            </a:r>
            <a:endParaRPr lang="en-US" sz="1750" dirty="0"/>
          </a:p>
        </p:txBody>
      </p:sp>
      <p:sp>
        <p:nvSpPr>
          <p:cNvPr id="8" name="Text 6"/>
          <p:cNvSpPr/>
          <p:nvPr/>
        </p:nvSpPr>
        <p:spPr>
          <a:xfrm>
            <a:off x="7481768" y="3674745"/>
            <a:ext cx="5110639" cy="999887"/>
          </a:xfrm>
          <a:prstGeom prst="rect">
            <a:avLst/>
          </a:prstGeom>
          <a:noFill/>
          <a:ln/>
        </p:spPr>
        <p:txBody>
          <a:bodyPr wrap="none" rtlCol="0" anchor="t"/>
          <a:lstStyle/>
          <a:p>
            <a:pPr marL="0" indent="0" algn="ctr">
              <a:lnSpc>
                <a:spcPts val="7873"/>
              </a:lnSpc>
              <a:buNone/>
            </a:pPr>
            <a:r>
              <a:rPr lang="en-US" sz="7873" dirty="0">
                <a:solidFill>
                  <a:srgbClr val="476FD6"/>
                </a:solidFill>
                <a:latin typeface="Roboto Slab" pitchFamily="34" charset="0"/>
                <a:ea typeface="Roboto Slab" pitchFamily="34" charset="-122"/>
                <a:cs typeface="Roboto Slab" pitchFamily="34" charset="-120"/>
              </a:rPr>
              <a:t>3</a:t>
            </a:r>
            <a:endParaRPr lang="en-US" sz="7873" dirty="0"/>
          </a:p>
        </p:txBody>
      </p:sp>
      <p:sp>
        <p:nvSpPr>
          <p:cNvPr id="9" name="Text 7"/>
          <p:cNvSpPr/>
          <p:nvPr/>
        </p:nvSpPr>
        <p:spPr>
          <a:xfrm>
            <a:off x="8779788" y="4952286"/>
            <a:ext cx="251460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Preferred Toppings</a:t>
            </a:r>
            <a:endParaRPr lang="en-US" sz="2187" dirty="0"/>
          </a:p>
        </p:txBody>
      </p:sp>
      <p:sp>
        <p:nvSpPr>
          <p:cNvPr id="10" name="Text 8"/>
          <p:cNvSpPr/>
          <p:nvPr/>
        </p:nvSpPr>
        <p:spPr>
          <a:xfrm>
            <a:off x="7481768" y="5432703"/>
            <a:ext cx="5110639" cy="710803"/>
          </a:xfrm>
          <a:prstGeom prst="rect">
            <a:avLst/>
          </a:prstGeom>
          <a:noFill/>
          <a:ln/>
        </p:spPr>
        <p:txBody>
          <a:bodyPr wrap="square" rtlCol="0" anchor="t"/>
          <a:lstStyle/>
          <a:p>
            <a:pPr marL="0" indent="0" algn="ctr">
              <a:lnSpc>
                <a:spcPts val="2799"/>
              </a:lnSpc>
              <a:buNone/>
            </a:pPr>
            <a:r>
              <a:rPr lang="en-US" sz="1750" dirty="0">
                <a:solidFill>
                  <a:srgbClr val="15213F"/>
                </a:solidFill>
                <a:latin typeface="Roboto" pitchFamily="34" charset="0"/>
                <a:ea typeface="Roboto" pitchFamily="34" charset="-122"/>
                <a:cs typeface="Roboto" pitchFamily="34" charset="-120"/>
              </a:rPr>
              <a:t>Unveiling the top three popular pizza toppings based on sales, aiding in menu optimization.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242542"/>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Key Insights and Findings from the Analysis</a:t>
            </a:r>
            <a:endParaRPr lang="en-US" sz="4374" dirty="0"/>
          </a:p>
        </p:txBody>
      </p:sp>
      <p:sp>
        <p:nvSpPr>
          <p:cNvPr id="5" name="Shape 3"/>
          <p:cNvSpPr/>
          <p:nvPr/>
        </p:nvSpPr>
        <p:spPr>
          <a:xfrm>
            <a:off x="2037993" y="4075628"/>
            <a:ext cx="10553343" cy="637103"/>
          </a:xfrm>
          <a:prstGeom prst="rect">
            <a:avLst/>
          </a:prstGeom>
          <a:solidFill>
            <a:srgbClr val="DEE7F7"/>
          </a:solidFill>
          <a:ln/>
        </p:spPr>
      </p:sp>
      <p:sp>
        <p:nvSpPr>
          <p:cNvPr id="6" name="Text 4"/>
          <p:cNvSpPr/>
          <p:nvPr/>
        </p:nvSpPr>
        <p:spPr>
          <a:xfrm>
            <a:off x="2261473" y="4216479"/>
            <a:ext cx="306919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Location</a:t>
            </a:r>
            <a:endParaRPr lang="en-US" sz="1750" dirty="0"/>
          </a:p>
        </p:txBody>
      </p:sp>
      <p:sp>
        <p:nvSpPr>
          <p:cNvPr id="7" name="Text 5"/>
          <p:cNvSpPr/>
          <p:nvPr/>
        </p:nvSpPr>
        <p:spPr>
          <a:xfrm>
            <a:off x="5782628" y="4216479"/>
            <a:ext cx="306538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Demand</a:t>
            </a:r>
            <a:endParaRPr lang="en-US" sz="1750" dirty="0"/>
          </a:p>
        </p:txBody>
      </p:sp>
      <p:sp>
        <p:nvSpPr>
          <p:cNvPr id="8" name="Text 6"/>
          <p:cNvSpPr/>
          <p:nvPr/>
        </p:nvSpPr>
        <p:spPr>
          <a:xfrm>
            <a:off x="9299972" y="4216479"/>
            <a:ext cx="306919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Trend</a:t>
            </a:r>
            <a:endParaRPr lang="en-US" sz="1750" dirty="0"/>
          </a:p>
        </p:txBody>
      </p:sp>
      <p:sp>
        <p:nvSpPr>
          <p:cNvPr id="9" name="Text 7"/>
          <p:cNvSpPr/>
          <p:nvPr/>
        </p:nvSpPr>
        <p:spPr>
          <a:xfrm>
            <a:off x="2261473" y="4853583"/>
            <a:ext cx="306919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Urban Areas</a:t>
            </a:r>
            <a:endParaRPr lang="en-US" sz="1750" dirty="0"/>
          </a:p>
        </p:txBody>
      </p:sp>
      <p:sp>
        <p:nvSpPr>
          <p:cNvPr id="10" name="Text 8"/>
          <p:cNvSpPr/>
          <p:nvPr/>
        </p:nvSpPr>
        <p:spPr>
          <a:xfrm>
            <a:off x="5782628" y="4853583"/>
            <a:ext cx="306538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High</a:t>
            </a:r>
            <a:endParaRPr lang="en-US" sz="1750" dirty="0"/>
          </a:p>
        </p:txBody>
      </p:sp>
      <p:sp>
        <p:nvSpPr>
          <p:cNvPr id="11" name="Text 9"/>
          <p:cNvSpPr/>
          <p:nvPr/>
        </p:nvSpPr>
        <p:spPr>
          <a:xfrm>
            <a:off x="9299972" y="4853583"/>
            <a:ext cx="306919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Consistent</a:t>
            </a:r>
            <a:endParaRPr lang="en-US" sz="1750" dirty="0"/>
          </a:p>
        </p:txBody>
      </p:sp>
      <p:sp>
        <p:nvSpPr>
          <p:cNvPr id="12" name="Shape 10"/>
          <p:cNvSpPr/>
          <p:nvPr/>
        </p:nvSpPr>
        <p:spPr>
          <a:xfrm>
            <a:off x="2037993" y="5349835"/>
            <a:ext cx="10553343" cy="637103"/>
          </a:xfrm>
          <a:prstGeom prst="rect">
            <a:avLst/>
          </a:prstGeom>
          <a:solidFill>
            <a:srgbClr val="DEE7F7"/>
          </a:solidFill>
          <a:ln/>
        </p:spPr>
      </p:sp>
      <p:sp>
        <p:nvSpPr>
          <p:cNvPr id="13" name="Text 11"/>
          <p:cNvSpPr/>
          <p:nvPr/>
        </p:nvSpPr>
        <p:spPr>
          <a:xfrm>
            <a:off x="2261473" y="5490686"/>
            <a:ext cx="306919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Rural Areas</a:t>
            </a:r>
            <a:endParaRPr lang="en-US" sz="1750" dirty="0"/>
          </a:p>
        </p:txBody>
      </p:sp>
      <p:sp>
        <p:nvSpPr>
          <p:cNvPr id="14" name="Text 12"/>
          <p:cNvSpPr/>
          <p:nvPr/>
        </p:nvSpPr>
        <p:spPr>
          <a:xfrm>
            <a:off x="5782628" y="5490686"/>
            <a:ext cx="306538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Medium</a:t>
            </a:r>
            <a:endParaRPr lang="en-US" sz="1750" dirty="0"/>
          </a:p>
        </p:txBody>
      </p:sp>
      <p:sp>
        <p:nvSpPr>
          <p:cNvPr id="15" name="Text 13"/>
          <p:cNvSpPr/>
          <p:nvPr/>
        </p:nvSpPr>
        <p:spPr>
          <a:xfrm>
            <a:off x="9299972" y="5490686"/>
            <a:ext cx="3069193"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Seasonal</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3172"/>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2714625"/>
          </a:xfrm>
          <a:prstGeom prst="rect">
            <a:avLst/>
          </a:prstGeom>
        </p:spPr>
      </p:pic>
      <p:sp>
        <p:nvSpPr>
          <p:cNvPr id="5" name="Text 2"/>
          <p:cNvSpPr/>
          <p:nvPr/>
        </p:nvSpPr>
        <p:spPr>
          <a:xfrm>
            <a:off x="2157413" y="3311843"/>
            <a:ext cx="10315575" cy="1357313"/>
          </a:xfrm>
          <a:prstGeom prst="rect">
            <a:avLst/>
          </a:prstGeom>
          <a:noFill/>
          <a:ln/>
        </p:spPr>
        <p:txBody>
          <a:bodyPr wrap="square" rtlCol="0" anchor="t"/>
          <a:lstStyle/>
          <a:p>
            <a:pPr marL="0" indent="0">
              <a:lnSpc>
                <a:spcPts val="5344"/>
              </a:lnSpc>
              <a:buNone/>
            </a:pPr>
            <a:r>
              <a:rPr lang="en-US" sz="4275" dirty="0">
                <a:solidFill>
                  <a:srgbClr val="476FD6"/>
                </a:solidFill>
                <a:latin typeface="Roboto Slab" pitchFamily="34" charset="0"/>
                <a:ea typeface="Roboto Slab" pitchFamily="34" charset="-122"/>
                <a:cs typeface="Roboto Slab" pitchFamily="34" charset="-120"/>
              </a:rPr>
              <a:t>Recommendations for Improving Pizza Sales based on the Analysis</a:t>
            </a:r>
            <a:endParaRPr lang="en-US" sz="4275" dirty="0"/>
          </a:p>
        </p:txBody>
      </p:sp>
      <p:sp>
        <p:nvSpPr>
          <p:cNvPr id="6" name="Shape 3"/>
          <p:cNvSpPr/>
          <p:nvPr/>
        </p:nvSpPr>
        <p:spPr>
          <a:xfrm>
            <a:off x="2157413" y="4994910"/>
            <a:ext cx="3293745" cy="2641044"/>
          </a:xfrm>
          <a:prstGeom prst="roundRect">
            <a:avLst>
              <a:gd name="adj" fmla="val 4934"/>
            </a:avLst>
          </a:prstGeom>
          <a:solidFill>
            <a:srgbClr val="DEE7F7"/>
          </a:solidFill>
          <a:ln/>
        </p:spPr>
      </p:sp>
      <p:sp>
        <p:nvSpPr>
          <p:cNvPr id="7" name="Text 4"/>
          <p:cNvSpPr/>
          <p:nvPr/>
        </p:nvSpPr>
        <p:spPr>
          <a:xfrm>
            <a:off x="2374583" y="5212080"/>
            <a:ext cx="2461260" cy="339328"/>
          </a:xfrm>
          <a:prstGeom prst="rect">
            <a:avLst/>
          </a:prstGeom>
          <a:noFill/>
          <a:ln/>
        </p:spPr>
        <p:txBody>
          <a:bodyPr wrap="none" rtlCol="0" anchor="t"/>
          <a:lstStyle/>
          <a:p>
            <a:pPr marL="0" indent="0">
              <a:lnSpc>
                <a:spcPts val="2672"/>
              </a:lnSpc>
              <a:buNone/>
            </a:pPr>
            <a:r>
              <a:rPr lang="en-US" sz="2138" dirty="0">
                <a:solidFill>
                  <a:srgbClr val="476FD6"/>
                </a:solidFill>
                <a:latin typeface="Roboto Slab" pitchFamily="34" charset="0"/>
                <a:ea typeface="Roboto Slab" pitchFamily="34" charset="-122"/>
                <a:cs typeface="Roboto Slab" pitchFamily="34" charset="-120"/>
              </a:rPr>
              <a:t>Menu Optimization</a:t>
            </a:r>
            <a:endParaRPr lang="en-US" sz="2138" dirty="0"/>
          </a:p>
        </p:txBody>
      </p:sp>
      <p:sp>
        <p:nvSpPr>
          <p:cNvPr id="8" name="Text 5"/>
          <p:cNvSpPr/>
          <p:nvPr/>
        </p:nvSpPr>
        <p:spPr>
          <a:xfrm>
            <a:off x="2374583" y="5681663"/>
            <a:ext cx="2859405" cy="1737122"/>
          </a:xfrm>
          <a:prstGeom prst="rect">
            <a:avLst/>
          </a:prstGeom>
          <a:noFill/>
          <a:ln/>
        </p:spPr>
        <p:txBody>
          <a:bodyPr wrap="square" rtlCol="0" anchor="t"/>
          <a:lstStyle/>
          <a:p>
            <a:pPr marL="0" indent="0">
              <a:lnSpc>
                <a:spcPts val="2736"/>
              </a:lnSpc>
              <a:buNone/>
            </a:pPr>
            <a:r>
              <a:rPr lang="en-US" sz="1710" dirty="0">
                <a:solidFill>
                  <a:srgbClr val="15213F"/>
                </a:solidFill>
                <a:latin typeface="Roboto" pitchFamily="34" charset="0"/>
                <a:ea typeface="Roboto" pitchFamily="34" charset="-122"/>
                <a:cs typeface="Roboto" pitchFamily="34" charset="-120"/>
              </a:rPr>
              <a:t>Proposing menu enhancements based on popular pizza types and toppings to cater to customer preferences.</a:t>
            </a:r>
            <a:endParaRPr lang="en-US" sz="1710" dirty="0"/>
          </a:p>
        </p:txBody>
      </p:sp>
      <p:sp>
        <p:nvSpPr>
          <p:cNvPr id="9" name="Shape 6"/>
          <p:cNvSpPr/>
          <p:nvPr/>
        </p:nvSpPr>
        <p:spPr>
          <a:xfrm>
            <a:off x="5668328" y="4994910"/>
            <a:ext cx="3293745" cy="2641044"/>
          </a:xfrm>
          <a:prstGeom prst="roundRect">
            <a:avLst>
              <a:gd name="adj" fmla="val 4934"/>
            </a:avLst>
          </a:prstGeom>
          <a:solidFill>
            <a:srgbClr val="DEE7F7"/>
          </a:solidFill>
          <a:ln/>
        </p:spPr>
      </p:sp>
      <p:sp>
        <p:nvSpPr>
          <p:cNvPr id="10" name="Text 7"/>
          <p:cNvSpPr/>
          <p:nvPr/>
        </p:nvSpPr>
        <p:spPr>
          <a:xfrm>
            <a:off x="5885498" y="5212080"/>
            <a:ext cx="2859405" cy="678656"/>
          </a:xfrm>
          <a:prstGeom prst="rect">
            <a:avLst/>
          </a:prstGeom>
          <a:noFill/>
          <a:ln/>
        </p:spPr>
        <p:txBody>
          <a:bodyPr wrap="square" rtlCol="0" anchor="t"/>
          <a:lstStyle/>
          <a:p>
            <a:pPr marL="0" indent="0">
              <a:lnSpc>
                <a:spcPts val="2672"/>
              </a:lnSpc>
              <a:buNone/>
            </a:pPr>
            <a:r>
              <a:rPr lang="en-US" sz="2138" dirty="0">
                <a:solidFill>
                  <a:srgbClr val="476FD6"/>
                </a:solidFill>
                <a:latin typeface="Roboto Slab" pitchFamily="34" charset="0"/>
                <a:ea typeface="Roboto Slab" pitchFamily="34" charset="-122"/>
                <a:cs typeface="Roboto Slab" pitchFamily="34" charset="-120"/>
              </a:rPr>
              <a:t>Promotional Strategies</a:t>
            </a:r>
            <a:endParaRPr lang="en-US" sz="2138" dirty="0"/>
          </a:p>
        </p:txBody>
      </p:sp>
      <p:sp>
        <p:nvSpPr>
          <p:cNvPr id="11" name="Text 8"/>
          <p:cNvSpPr/>
          <p:nvPr/>
        </p:nvSpPr>
        <p:spPr>
          <a:xfrm>
            <a:off x="5885498" y="6020991"/>
            <a:ext cx="2859405" cy="1389698"/>
          </a:xfrm>
          <a:prstGeom prst="rect">
            <a:avLst/>
          </a:prstGeom>
          <a:noFill/>
          <a:ln/>
        </p:spPr>
        <p:txBody>
          <a:bodyPr wrap="square" rtlCol="0" anchor="t"/>
          <a:lstStyle/>
          <a:p>
            <a:pPr marL="0" indent="0">
              <a:lnSpc>
                <a:spcPts val="2736"/>
              </a:lnSpc>
              <a:buNone/>
            </a:pPr>
            <a:r>
              <a:rPr lang="en-US" sz="1710" dirty="0">
                <a:solidFill>
                  <a:srgbClr val="15213F"/>
                </a:solidFill>
                <a:latin typeface="Roboto" pitchFamily="34" charset="0"/>
                <a:ea typeface="Roboto" pitchFamily="34" charset="-122"/>
                <a:cs typeface="Roboto" pitchFamily="34" charset="-120"/>
              </a:rPr>
              <a:t>Formulating targeted promotions and loyalty programs based on identified sales patterns and trends.</a:t>
            </a:r>
            <a:endParaRPr lang="en-US" sz="1710" dirty="0"/>
          </a:p>
        </p:txBody>
      </p:sp>
      <p:sp>
        <p:nvSpPr>
          <p:cNvPr id="12" name="Shape 9"/>
          <p:cNvSpPr/>
          <p:nvPr/>
        </p:nvSpPr>
        <p:spPr>
          <a:xfrm>
            <a:off x="9179243" y="4994910"/>
            <a:ext cx="3293745" cy="2641044"/>
          </a:xfrm>
          <a:prstGeom prst="roundRect">
            <a:avLst>
              <a:gd name="adj" fmla="val 4934"/>
            </a:avLst>
          </a:prstGeom>
          <a:solidFill>
            <a:srgbClr val="DEE7F7"/>
          </a:solidFill>
          <a:ln/>
        </p:spPr>
      </p:sp>
      <p:sp>
        <p:nvSpPr>
          <p:cNvPr id="13" name="Text 10"/>
          <p:cNvSpPr/>
          <p:nvPr/>
        </p:nvSpPr>
        <p:spPr>
          <a:xfrm>
            <a:off x="9396413" y="5212080"/>
            <a:ext cx="2859405" cy="678656"/>
          </a:xfrm>
          <a:prstGeom prst="rect">
            <a:avLst/>
          </a:prstGeom>
          <a:noFill/>
          <a:ln/>
        </p:spPr>
        <p:txBody>
          <a:bodyPr wrap="square" rtlCol="0" anchor="t"/>
          <a:lstStyle/>
          <a:p>
            <a:pPr marL="0" indent="0">
              <a:lnSpc>
                <a:spcPts val="2672"/>
              </a:lnSpc>
              <a:buNone/>
            </a:pPr>
            <a:r>
              <a:rPr lang="en-US" sz="2138" dirty="0">
                <a:solidFill>
                  <a:srgbClr val="476FD6"/>
                </a:solidFill>
                <a:latin typeface="Roboto Slab" pitchFamily="34" charset="0"/>
                <a:ea typeface="Roboto Slab" pitchFamily="34" charset="-122"/>
                <a:cs typeface="Roboto Slab" pitchFamily="34" charset="-120"/>
              </a:rPr>
              <a:t>Location-based Campaigns</a:t>
            </a:r>
            <a:endParaRPr lang="en-US" sz="2138" dirty="0"/>
          </a:p>
        </p:txBody>
      </p:sp>
      <p:sp>
        <p:nvSpPr>
          <p:cNvPr id="14" name="Text 11"/>
          <p:cNvSpPr/>
          <p:nvPr/>
        </p:nvSpPr>
        <p:spPr>
          <a:xfrm>
            <a:off x="9396413" y="6020991"/>
            <a:ext cx="2859405" cy="1389698"/>
          </a:xfrm>
          <a:prstGeom prst="rect">
            <a:avLst/>
          </a:prstGeom>
          <a:noFill/>
          <a:ln/>
        </p:spPr>
        <p:txBody>
          <a:bodyPr wrap="square" rtlCol="0" anchor="t"/>
          <a:lstStyle/>
          <a:p>
            <a:pPr marL="0" indent="0">
              <a:lnSpc>
                <a:spcPts val="2736"/>
              </a:lnSpc>
              <a:buNone/>
            </a:pPr>
            <a:r>
              <a:rPr lang="en-US" sz="1710" dirty="0">
                <a:solidFill>
                  <a:srgbClr val="15213F"/>
                </a:solidFill>
                <a:latin typeface="Roboto" pitchFamily="34" charset="0"/>
                <a:ea typeface="Roboto" pitchFamily="34" charset="-122"/>
                <a:cs typeface="Roboto" pitchFamily="34" charset="-120"/>
              </a:rPr>
              <a:t>Suggesting area-specific marketing initiatives tailored to urban and rural customer segments.</a:t>
            </a:r>
            <a:endParaRPr lang="en-US" sz="17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549</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SHARMA, SHIVAM</cp:lastModifiedBy>
  <cp:revision>3</cp:revision>
  <dcterms:created xsi:type="dcterms:W3CDTF">2024-01-29T08:01:16Z</dcterms:created>
  <dcterms:modified xsi:type="dcterms:W3CDTF">2024-01-29T09:07:05Z</dcterms:modified>
</cp:coreProperties>
</file>