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6" r:id="rId8"/>
    <p:sldId id="267" r:id="rId9"/>
    <p:sldId id="261" r:id="rId10"/>
    <p:sldId id="264" r:id="rId11"/>
    <p:sldId id="262" r:id="rId12"/>
    <p:sldId id="263"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26D5B-72F6-4D50-B174-38C9D9F21F14}"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43283-5D4D-45D7-86B6-F191FCE572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26D5B-72F6-4D50-B174-38C9D9F21F14}"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43283-5D4D-45D7-86B6-F191FCE572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26D5B-72F6-4D50-B174-38C9D9F21F14}"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43283-5D4D-45D7-86B6-F191FCE572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26D5B-72F6-4D50-B174-38C9D9F21F14}"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43283-5D4D-45D7-86B6-F191FCE572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326D5B-72F6-4D50-B174-38C9D9F21F14}" type="datetimeFigureOut">
              <a:rPr lang="en-US" smtClean="0"/>
              <a:pPr/>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43283-5D4D-45D7-86B6-F191FCE572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326D5B-72F6-4D50-B174-38C9D9F21F14}"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43283-5D4D-45D7-86B6-F191FCE572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326D5B-72F6-4D50-B174-38C9D9F21F14}" type="datetimeFigureOut">
              <a:rPr lang="en-US" smtClean="0"/>
              <a:pPr/>
              <a:t>6/19/2021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343283-5D4D-45D7-86B6-F191FCE572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326D5B-72F6-4D50-B174-38C9D9F21F14}" type="datetimeFigureOut">
              <a:rPr lang="en-US" smtClean="0"/>
              <a:pPr/>
              <a:t>6/19/2021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343283-5D4D-45D7-86B6-F191FCE572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26D5B-72F6-4D50-B174-38C9D9F21F14}" type="datetimeFigureOut">
              <a:rPr lang="en-US" smtClean="0"/>
              <a:pPr/>
              <a:t>6/19/2021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343283-5D4D-45D7-86B6-F191FCE572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326D5B-72F6-4D50-B174-38C9D9F21F14}"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43283-5D4D-45D7-86B6-F191FCE572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326D5B-72F6-4D50-B174-38C9D9F21F14}" type="datetimeFigureOut">
              <a:rPr lang="en-US" smtClean="0"/>
              <a:pPr/>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43283-5D4D-45D7-86B6-F191FCE572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26D5B-72F6-4D50-B174-38C9D9F21F14}" type="datetimeFigureOut">
              <a:rPr lang="en-US" smtClean="0"/>
              <a:pPr/>
              <a:t>6/19/2021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43283-5D4D-45D7-86B6-F191FCE5720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7772400" cy="1470025"/>
          </a:xfrm>
        </p:spPr>
        <p:style>
          <a:lnRef idx="1">
            <a:schemeClr val="accent1"/>
          </a:lnRef>
          <a:fillRef idx="3">
            <a:schemeClr val="accent1"/>
          </a:fillRef>
          <a:effectRef idx="2">
            <a:schemeClr val="accent1"/>
          </a:effectRef>
          <a:fontRef idx="minor">
            <a:schemeClr val="lt1"/>
          </a:fontRef>
        </p:style>
        <p:txBody>
          <a:bodyPr>
            <a:normAutofit/>
          </a:bodyPr>
          <a:lstStyle/>
          <a:p>
            <a:r>
              <a:rPr lang="en-US" sz="2800" b="1" u="sng" dirty="0" smtClean="0">
                <a:latin typeface="Times New Roman" pitchFamily="18" charset="0"/>
                <a:cs typeface="Times New Roman" pitchFamily="18" charset="0"/>
              </a:rPr>
              <a:t>Coronary Artery Disease Risk Prediction Using Machine Learning</a:t>
            </a:r>
            <a:endParaRPr lang="en-US" sz="2800"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1331640" y="3068960"/>
            <a:ext cx="6400800" cy="1752600"/>
          </a:xfrm>
        </p:spPr>
        <p:txBody>
          <a:bodyPr>
            <a:normAutofit/>
          </a:bodyPr>
          <a:lstStyle/>
          <a:p>
            <a:r>
              <a:rPr lang="en-US" sz="2000" dirty="0" smtClean="0">
                <a:solidFill>
                  <a:schemeClr val="tx1">
                    <a:lumMod val="95000"/>
                    <a:lumOff val="5000"/>
                  </a:schemeClr>
                </a:solidFill>
                <a:latin typeface="Times New Roman" pitchFamily="18" charset="0"/>
                <a:cs typeface="Times New Roman" pitchFamily="18" charset="0"/>
              </a:rPr>
              <a:t>Under the guidance of</a:t>
            </a:r>
          </a:p>
          <a:p>
            <a:r>
              <a:rPr lang="en-US" sz="2000" dirty="0" smtClean="0">
                <a:solidFill>
                  <a:schemeClr val="tx1">
                    <a:lumMod val="95000"/>
                    <a:lumOff val="5000"/>
                  </a:schemeClr>
                </a:solidFill>
                <a:latin typeface="Times New Roman" pitchFamily="18" charset="0"/>
                <a:cs typeface="Times New Roman" pitchFamily="18" charset="0"/>
              </a:rPr>
              <a:t>Dr. Vibhav Prakash Singh</a:t>
            </a:r>
            <a:endParaRPr lang="en-US" sz="2000" dirty="0">
              <a:solidFill>
                <a:schemeClr val="tx1">
                  <a:lumMod val="95000"/>
                  <a:lumOff val="5000"/>
                </a:schemeClr>
              </a:solidFill>
              <a:latin typeface="Times New Roman" pitchFamily="18" charset="0"/>
              <a:cs typeface="Times New Roman" pitchFamily="18" charset="0"/>
            </a:endParaRPr>
          </a:p>
        </p:txBody>
      </p:sp>
      <p:sp>
        <p:nvSpPr>
          <p:cNvPr id="5" name="TextBox 4"/>
          <p:cNvSpPr txBox="1"/>
          <p:nvPr/>
        </p:nvSpPr>
        <p:spPr>
          <a:xfrm>
            <a:off x="5580112" y="4941168"/>
            <a:ext cx="3168352"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By-</a:t>
            </a:r>
          </a:p>
          <a:p>
            <a:r>
              <a:rPr lang="en-US" dirty="0" smtClean="0">
                <a:latin typeface="Times New Roman" pitchFamily="18" charset="0"/>
                <a:cs typeface="Times New Roman" pitchFamily="18" charset="0"/>
              </a:rPr>
              <a:t>Vaishali Jaiswal (2019CA27)</a:t>
            </a:r>
          </a:p>
          <a:p>
            <a:r>
              <a:rPr lang="en-US" dirty="0" smtClean="0">
                <a:latin typeface="Times New Roman" pitchFamily="18" charset="0"/>
                <a:cs typeface="Times New Roman" pitchFamily="18" charset="0"/>
              </a:rPr>
              <a:t>Ayushi Barfa (2019CA07)</a:t>
            </a:r>
          </a:p>
          <a:p>
            <a:r>
              <a:rPr lang="en-US" dirty="0" smtClean="0">
                <a:latin typeface="Times New Roman" pitchFamily="18" charset="0"/>
                <a:cs typeface="Times New Roman" pitchFamily="18" charset="0"/>
              </a:rPr>
              <a:t>Shivam Sharma (2019CA58)</a:t>
            </a:r>
            <a:endParaRPr lang="en-US" dirty="0">
              <a:latin typeface="Times New Roman" pitchFamily="18" charset="0"/>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661248"/>
            <a:ext cx="7128792" cy="836712"/>
          </a:xfrm>
        </p:spPr>
        <p:txBody>
          <a:bodyPr>
            <a:noAutofit/>
          </a:bodyPr>
          <a:lstStyle/>
          <a:p>
            <a:r>
              <a:rPr lang="en-IN" sz="1600" b="1" dirty="0" smtClean="0">
                <a:latin typeface="Times New Roman" pitchFamily="18" charset="0"/>
                <a:cs typeface="Times New Roman" pitchFamily="18" charset="0"/>
              </a:rPr>
              <a:t>Fig 2: </a:t>
            </a:r>
            <a:r>
              <a:rPr lang="en-IN" sz="1600" dirty="0" smtClean="0">
                <a:latin typeface="Times New Roman" pitchFamily="18" charset="0"/>
                <a:cs typeface="Times New Roman" pitchFamily="18" charset="0"/>
              </a:rPr>
              <a:t>Classifier performance comparison with accuracy obtained in applying machine learning algorithms to the Z- Alizadeh Sani medical dataset </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pic>
        <p:nvPicPr>
          <p:cNvPr id="4" name="Content Placeholder 3" descr="classifier Performance bar.png"/>
          <p:cNvPicPr>
            <a:picLocks noGrp="1" noChangeAspect="1"/>
          </p:cNvPicPr>
          <p:nvPr>
            <p:ph idx="1"/>
          </p:nvPr>
        </p:nvPicPr>
        <p:blipFill>
          <a:blip r:embed="rId2" cstate="print"/>
          <a:stretch>
            <a:fillRect/>
          </a:stretch>
        </p:blipFill>
        <p:spPr>
          <a:xfrm>
            <a:off x="611560" y="908720"/>
            <a:ext cx="7931224" cy="430986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smtClean="0">
                <a:latin typeface="Times New Roman" pitchFamily="18" charset="0"/>
                <a:cs typeface="Times New Roman" pitchFamily="18" charset="0"/>
              </a:rPr>
              <a:t>Conclusion</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The six ML models performed well, with accuracies found to be greater than 70.9 % and among all of them </a:t>
            </a:r>
            <a:r>
              <a:rPr lang="en-IN" sz="2000" b="1" dirty="0">
                <a:latin typeface="Times New Roman" pitchFamily="18" charset="0"/>
                <a:cs typeface="Times New Roman" pitchFamily="18" charset="0"/>
              </a:rPr>
              <a:t>Random Forest</a:t>
            </a:r>
            <a:r>
              <a:rPr lang="en-IN" sz="2000" dirty="0">
                <a:latin typeface="Times New Roman" pitchFamily="18" charset="0"/>
                <a:cs typeface="Times New Roman" pitchFamily="18" charset="0"/>
              </a:rPr>
              <a:t> and </a:t>
            </a:r>
            <a:r>
              <a:rPr lang="en-IN" sz="2000" b="1" dirty="0">
                <a:latin typeface="Times New Roman" pitchFamily="18" charset="0"/>
                <a:cs typeface="Times New Roman" pitchFamily="18" charset="0"/>
              </a:rPr>
              <a:t>Decision Tree</a:t>
            </a:r>
            <a:r>
              <a:rPr lang="en-IN" sz="2000" dirty="0">
                <a:latin typeface="Times New Roman" pitchFamily="18" charset="0"/>
                <a:cs typeface="Times New Roman" pitchFamily="18" charset="0"/>
              </a:rPr>
              <a:t> found with highest accuracy of </a:t>
            </a:r>
            <a:r>
              <a:rPr lang="en-IN" sz="2000" b="1" dirty="0">
                <a:latin typeface="Times New Roman" pitchFamily="18" charset="0"/>
                <a:cs typeface="Times New Roman" pitchFamily="18" charset="0"/>
              </a:rPr>
              <a:t>93.55 %.</a:t>
            </a: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feature selection algorithm also reduced the number of unnecessary pathological tests.</a:t>
            </a:r>
          </a:p>
          <a:p>
            <a:pPr>
              <a:buNone/>
            </a:pPr>
            <a:r>
              <a:rPr lang="en-IN" sz="2000" dirty="0" smtClean="0">
                <a:latin typeface="Times New Roman" pitchFamily="18" charset="0"/>
                <a:cs typeface="Times New Roman" pitchFamily="18" charset="0"/>
              </a:rPr>
              <a:t> </a:t>
            </a:r>
          </a:p>
          <a:p>
            <a:r>
              <a:rPr lang="en-IN" sz="2000" dirty="0" smtClean="0">
                <a:latin typeface="Times New Roman" pitchFamily="18" charset="0"/>
                <a:cs typeface="Times New Roman" pitchFamily="18" charset="0"/>
              </a:rPr>
              <a:t>Although </a:t>
            </a:r>
            <a:r>
              <a:rPr lang="en-IN" sz="2000" dirty="0">
                <a:latin typeface="Times New Roman" pitchFamily="18" charset="0"/>
                <a:cs typeface="Times New Roman" pitchFamily="18" charset="0"/>
              </a:rPr>
              <a:t>CAD is both widely prevalent and may lead to fatal consequences, timely detection of CAD would empower clinicians to treat modifiable risk factors associated with the progression of </a:t>
            </a:r>
            <a:r>
              <a:rPr lang="en-IN" sz="2000" dirty="0" smtClean="0">
                <a:latin typeface="Times New Roman" pitchFamily="18" charset="0"/>
                <a:cs typeface="Times New Roman" pitchFamily="18" charset="0"/>
              </a:rPr>
              <a:t>CAD.</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smtClean="0">
                <a:latin typeface="Times New Roman" pitchFamily="18" charset="0"/>
                <a:cs typeface="Times New Roman" pitchFamily="18" charset="0"/>
              </a:rPr>
              <a:t>Future Scope</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We hope that as more datasets are available for training and algorithm, we may be able to label ML algorithms as diagnostic steps in CAD management. Because machine learning utilizes the dataset of patients who have already been diagnosed, the predictive ability of an ML algorithm for CAD would improve as more data are supplied to the algorithm.</a:t>
            </a:r>
            <a:endParaRPr lang="en-US" sz="2000" dirty="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look forward to gain access to larger datasets for further validation and refinement with the eventual goal of providing an open source solution to aid healthcare practitioners in the detection and treatment of CAD.</a:t>
            </a: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29600" cy="1143000"/>
          </a:xfrm>
        </p:spPr>
        <p:txBody>
          <a:bodyPr>
            <a:normAutofit/>
          </a:bodyPr>
          <a:lstStyle/>
          <a:p>
            <a:r>
              <a:rPr lang="en-IN" sz="4800" b="1" dirty="0" smtClean="0">
                <a:ln w="10541" cmpd="sng">
                  <a:solidFill>
                    <a:schemeClr val="accent1">
                      <a:shade val="88000"/>
                      <a:satMod val="110000"/>
                    </a:schemeClr>
                  </a:solidFill>
                  <a:prstDash val="solid"/>
                </a:ln>
                <a:latin typeface="Times New Roman" pitchFamily="18" charset="0"/>
                <a:cs typeface="Times New Roman" pitchFamily="18" charset="0"/>
              </a:rPr>
              <a:t>Thank you</a:t>
            </a:r>
            <a:endParaRPr lang="en-US" sz="4800" b="1" dirty="0">
              <a:ln w="10541" cmpd="sng">
                <a:solidFill>
                  <a:schemeClr val="accent1">
                    <a:shade val="88000"/>
                    <a:satMod val="110000"/>
                  </a:schemeClr>
                </a:solidFill>
                <a:prstDash val="solid"/>
              </a:ln>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1143000"/>
          </a:xfrm>
        </p:spPr>
        <p:txBody>
          <a:bodyPr>
            <a:normAutofit/>
          </a:bodyPr>
          <a:lstStyle/>
          <a:p>
            <a:r>
              <a:rPr lang="en-IN" sz="2800" b="1" u="sng" dirty="0" smtClean="0">
                <a:latin typeface="Times New Roman" pitchFamily="18" charset="0"/>
                <a:cs typeface="Times New Roman" pitchFamily="18" charset="0"/>
              </a:rPr>
              <a:t>Contents</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Introduction</a:t>
            </a:r>
          </a:p>
          <a:p>
            <a:r>
              <a:rPr lang="en-IN" sz="2000" dirty="0" smtClean="0">
                <a:latin typeface="Times New Roman" pitchFamily="18" charset="0"/>
                <a:cs typeface="Times New Roman" pitchFamily="18" charset="0"/>
              </a:rPr>
              <a:t>Objective &amp; Motivation</a:t>
            </a:r>
          </a:p>
          <a:p>
            <a:r>
              <a:rPr lang="en-IN" sz="2000" dirty="0" smtClean="0">
                <a:latin typeface="Times New Roman" pitchFamily="18" charset="0"/>
                <a:cs typeface="Times New Roman" pitchFamily="18" charset="0"/>
              </a:rPr>
              <a:t>Dataset Analysis</a:t>
            </a:r>
          </a:p>
          <a:p>
            <a:r>
              <a:rPr lang="en-IN" sz="2000" dirty="0" smtClean="0">
                <a:latin typeface="Times New Roman" pitchFamily="18" charset="0"/>
                <a:cs typeface="Times New Roman" pitchFamily="18" charset="0"/>
              </a:rPr>
              <a:t>Methodology</a:t>
            </a:r>
          </a:p>
          <a:p>
            <a:r>
              <a:rPr lang="en-IN" sz="2000" dirty="0" smtClean="0">
                <a:latin typeface="Times New Roman" pitchFamily="18" charset="0"/>
                <a:cs typeface="Times New Roman" pitchFamily="18" charset="0"/>
              </a:rPr>
              <a:t>Feature Selection</a:t>
            </a:r>
          </a:p>
          <a:p>
            <a:r>
              <a:rPr lang="en-IN" sz="2000" dirty="0" smtClean="0">
                <a:latin typeface="Times New Roman" pitchFamily="18" charset="0"/>
                <a:cs typeface="Times New Roman" pitchFamily="18" charset="0"/>
              </a:rPr>
              <a:t>Data Partitioning &amp; Classification</a:t>
            </a:r>
          </a:p>
          <a:p>
            <a:r>
              <a:rPr lang="en-IN" sz="2000" dirty="0" smtClean="0">
                <a:latin typeface="Times New Roman" pitchFamily="18" charset="0"/>
                <a:cs typeface="Times New Roman" pitchFamily="18" charset="0"/>
              </a:rPr>
              <a:t>Result &amp; discussions</a:t>
            </a:r>
          </a:p>
          <a:p>
            <a:r>
              <a:rPr lang="en-IN" sz="2000" dirty="0" smtClean="0">
                <a:latin typeface="Times New Roman" pitchFamily="18" charset="0"/>
                <a:cs typeface="Times New Roman" pitchFamily="18" charset="0"/>
              </a:rPr>
              <a:t>Conclusion</a:t>
            </a:r>
          </a:p>
          <a:p>
            <a:r>
              <a:rPr lang="en-IN" sz="2000" dirty="0" smtClean="0">
                <a:latin typeface="Times New Roman" pitchFamily="18" charset="0"/>
                <a:cs typeface="Times New Roman" pitchFamily="18" charset="0"/>
              </a:rPr>
              <a:t>Future Scope</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smtClean="0">
                <a:latin typeface="Times New Roman" pitchFamily="18" charset="0"/>
                <a:cs typeface="Times New Roman" pitchFamily="18" charset="0"/>
              </a:rPr>
              <a:t>Introduction</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itchFamily="18" charset="0"/>
                <a:cs typeface="Times New Roman" pitchFamily="18" charset="0"/>
              </a:rPr>
              <a:t>Coronary Artery Disease (CAD) causes impaired </a:t>
            </a:r>
          </a:p>
          <a:p>
            <a:pPr>
              <a:buNone/>
            </a:pPr>
            <a:r>
              <a:rPr lang="en-IN" sz="2000" dirty="0" smtClean="0">
                <a:latin typeface="Times New Roman" pitchFamily="18" charset="0"/>
                <a:cs typeface="Times New Roman" pitchFamily="18" charset="0"/>
              </a:rPr>
              <a:t>      blood flow in the arteries that supply blood to the </a:t>
            </a:r>
          </a:p>
          <a:p>
            <a:pPr>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heart. It is one of the major cause of mortality. </a:t>
            </a: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According to WHO it is taking 17.9 million lives each year globally.</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Machine Learning could offer a way to address these challenges and facilitate automatic cardiac CT analysis with consistent and accurate results</a:t>
            </a:r>
            <a:r>
              <a:rPr lang="en-IN" sz="2400" dirty="0" smtClean="0">
                <a:latin typeface="Times New Roman" pitchFamily="18" charset="0"/>
                <a:cs typeface="Times New Roman" pitchFamily="18" charset="0"/>
              </a:rPr>
              <a:t>.</a:t>
            </a:r>
          </a:p>
        </p:txBody>
      </p:sp>
      <p:pic>
        <p:nvPicPr>
          <p:cNvPr id="4" name="Picture 3" descr="download.jpg"/>
          <p:cNvPicPr>
            <a:picLocks noChangeAspect="1"/>
          </p:cNvPicPr>
          <p:nvPr/>
        </p:nvPicPr>
        <p:blipFill>
          <a:blip r:embed="rId2" cstate="print"/>
          <a:stretch>
            <a:fillRect/>
          </a:stretch>
        </p:blipFill>
        <p:spPr>
          <a:xfrm>
            <a:off x="6228184" y="1700808"/>
            <a:ext cx="2018536" cy="15621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a:bodyPr>
          <a:lstStyle/>
          <a:p>
            <a:r>
              <a:rPr lang="en-IN" sz="2800" b="1" u="sng" dirty="0" smtClean="0">
                <a:latin typeface="Times New Roman" pitchFamily="18" charset="0"/>
                <a:cs typeface="Times New Roman" pitchFamily="18" charset="0"/>
              </a:rPr>
              <a:t>Objective and Motivation</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main objective of this project is to predict the risk of coronary artery disease.</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And to reduce the amount of expensive pathological tests done just to predict the risk of this disease.</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We must establish a proactive health care technology, so that we can prevent an irreversible damage. </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smtClean="0">
                <a:latin typeface="Times New Roman" pitchFamily="18" charset="0"/>
                <a:cs typeface="Times New Roman" pitchFamily="18" charset="0"/>
              </a:rPr>
              <a:t>Dataset Analysis</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dataset used in this project is Z- Alizadeh </a:t>
            </a:r>
            <a:r>
              <a:rPr lang="en-US" sz="2000" dirty="0">
                <a:latin typeface="Times New Roman" pitchFamily="18" charset="0"/>
                <a:cs typeface="Times New Roman" pitchFamily="18" charset="0"/>
              </a:rPr>
              <a:t>Sani medical dataset contains information about 303 patients as clinical records with 56 feature </a:t>
            </a:r>
            <a:r>
              <a:rPr lang="en-US" sz="2000" dirty="0" smtClean="0">
                <a:latin typeface="Times New Roman" pitchFamily="18" charset="0"/>
                <a:cs typeface="Times New Roman" pitchFamily="18" charset="0"/>
              </a:rPr>
              <a:t>attributes.</a:t>
            </a:r>
          </a:p>
          <a:p>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The dataset consists of 216 records of CAD patients and 87 records of healthy persons with 55 independent feature attributes or predictors and one output or response variable</a:t>
            </a:r>
            <a:r>
              <a:rPr lang="en-US" sz="2000" dirty="0" smtClean="0">
                <a:latin typeface="Times New Roman" pitchFamily="18" charset="0"/>
                <a:cs typeface="Times New Roman" pitchFamily="18" charset="0"/>
              </a:rPr>
              <a:t>.</a:t>
            </a:r>
          </a:p>
          <a:p>
            <a:pPr>
              <a:buNone/>
            </a:pPr>
            <a:endParaRPr lang="en-US"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dataset used is based on classification problem with the target variable having values ‘CAD’ and ‘Normal’ with no missing values. </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smtClean="0">
                <a:latin typeface="Times New Roman" pitchFamily="18" charset="0"/>
                <a:cs typeface="Times New Roman" pitchFamily="18" charset="0"/>
              </a:rPr>
              <a:t>Methodology</a:t>
            </a:r>
            <a:endParaRPr lang="en-US" sz="2800" b="1" u="sng" dirty="0">
              <a:latin typeface="Times New Roman" pitchFamily="18" charset="0"/>
              <a:cs typeface="Times New Roman" pitchFamily="18" charset="0"/>
            </a:endParaRPr>
          </a:p>
        </p:txBody>
      </p:sp>
      <p:pic>
        <p:nvPicPr>
          <p:cNvPr id="101" name="Content Placeholder 100" descr="Screenshot (569).png"/>
          <p:cNvPicPr>
            <a:picLocks noGrp="1" noChangeAspect="1"/>
          </p:cNvPicPr>
          <p:nvPr>
            <p:ph idx="1"/>
          </p:nvPr>
        </p:nvPicPr>
        <p:blipFill>
          <a:blip r:embed="rId2" cstate="print"/>
          <a:stretch>
            <a:fillRect/>
          </a:stretch>
        </p:blipFill>
        <p:spPr>
          <a:xfrm>
            <a:off x="2123728" y="1268760"/>
            <a:ext cx="5184576" cy="544522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smtClean="0">
                <a:latin typeface="Times New Roman" pitchFamily="18" charset="0"/>
                <a:cs typeface="Times New Roman" pitchFamily="18" charset="0"/>
              </a:rPr>
              <a:t>Feature Selection</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95536" y="1484784"/>
            <a:ext cx="8229600" cy="5112568"/>
          </a:xfrm>
        </p:spPr>
        <p:txBody>
          <a:bodyPr>
            <a:normAutofit/>
          </a:bodyPr>
          <a:lstStyle/>
          <a:p>
            <a:r>
              <a:rPr lang="en-IN" sz="2000" dirty="0" smtClean="0">
                <a:latin typeface="Times New Roman" pitchFamily="18" charset="0"/>
                <a:cs typeface="Times New Roman" pitchFamily="18" charset="0"/>
              </a:rPr>
              <a:t>Number of feature in this project was 56 but as we convert the categorical data into dummy or indicator variables it classified into sub features will become 79 features.</a:t>
            </a:r>
          </a:p>
          <a:p>
            <a:pPr>
              <a:buNone/>
            </a:pP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feature selection method applied in this project </a:t>
            </a:r>
            <a:r>
              <a:rPr lang="en-IN" sz="2000" dirty="0" smtClean="0">
                <a:latin typeface="Times New Roman" pitchFamily="18" charset="0"/>
                <a:cs typeface="Times New Roman" pitchFamily="18" charset="0"/>
              </a:rPr>
              <a:t>are as follows:</a:t>
            </a:r>
          </a:p>
          <a:p>
            <a:pPr>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dirty="0"/>
          </a:p>
        </p:txBody>
      </p:sp>
      <p:graphicFrame>
        <p:nvGraphicFramePr>
          <p:cNvPr id="4" name="Table 3"/>
          <p:cNvGraphicFramePr>
            <a:graphicFrameLocks noGrp="1"/>
          </p:cNvGraphicFramePr>
          <p:nvPr/>
        </p:nvGraphicFramePr>
        <p:xfrm>
          <a:off x="1259632" y="3573016"/>
          <a:ext cx="6096000" cy="2415032"/>
        </p:xfrm>
        <a:graphic>
          <a:graphicData uri="http://schemas.openxmlformats.org/drawingml/2006/table">
            <a:tbl>
              <a:tblPr firstRow="1" bandRow="1">
                <a:tableStyleId>{5C22544A-7EE6-4342-B048-85BDC9FD1C3A}</a:tableStyleId>
              </a:tblPr>
              <a:tblGrid>
                <a:gridCol w="1008112"/>
                <a:gridCol w="3055888"/>
                <a:gridCol w="2032000"/>
              </a:tblGrid>
              <a:tr h="370840">
                <a:tc>
                  <a:txBody>
                    <a:bodyPr/>
                    <a:lstStyle/>
                    <a:p>
                      <a:r>
                        <a:rPr lang="en-IN" dirty="0" smtClean="0"/>
                        <a:t>S no</a:t>
                      </a:r>
                      <a:endParaRPr lang="en-US" dirty="0"/>
                    </a:p>
                  </a:txBody>
                  <a:tcPr/>
                </a:tc>
                <a:tc>
                  <a:txBody>
                    <a:bodyPr/>
                    <a:lstStyle/>
                    <a:p>
                      <a:pPr>
                        <a:lnSpc>
                          <a:spcPct val="115000"/>
                        </a:lnSpc>
                        <a:spcAft>
                          <a:spcPts val="0"/>
                        </a:spcAft>
                      </a:pPr>
                      <a:r>
                        <a:rPr lang="en-IN" sz="1600" b="1" dirty="0">
                          <a:solidFill>
                            <a:schemeClr val="bg1"/>
                          </a:solidFill>
                          <a:latin typeface="Times New Roman"/>
                          <a:ea typeface="Calibri"/>
                          <a:cs typeface="Times New Roman"/>
                        </a:rPr>
                        <a:t>Feature Selection Method</a:t>
                      </a:r>
                      <a:endParaRPr lang="en-US" sz="1600" dirty="0">
                        <a:solidFill>
                          <a:schemeClr val="bg1"/>
                        </a:solidFill>
                        <a:latin typeface="Calibri"/>
                        <a:ea typeface="Calibri"/>
                        <a:cs typeface="Times New Roman"/>
                      </a:endParaRPr>
                    </a:p>
                  </a:txBody>
                  <a:tcPr marL="68580" marR="68580" marT="0" marB="0"/>
                </a:tc>
                <a:tc>
                  <a:txBody>
                    <a:bodyPr/>
                    <a:lstStyle/>
                    <a:p>
                      <a:pPr>
                        <a:lnSpc>
                          <a:spcPct val="115000"/>
                        </a:lnSpc>
                        <a:spcAft>
                          <a:spcPts val="0"/>
                        </a:spcAft>
                      </a:pPr>
                      <a:r>
                        <a:rPr lang="en-IN" sz="1600" b="1" dirty="0">
                          <a:solidFill>
                            <a:schemeClr val="bg1"/>
                          </a:solidFill>
                          <a:latin typeface="Times New Roman"/>
                          <a:ea typeface="Calibri"/>
                          <a:cs typeface="Times New Roman"/>
                        </a:rPr>
                        <a:t>Number of Features Selected</a:t>
                      </a:r>
                      <a:endParaRPr lang="en-US" sz="1600" dirty="0">
                        <a:solidFill>
                          <a:schemeClr val="bg1"/>
                        </a:solidFill>
                        <a:latin typeface="Calibri"/>
                        <a:ea typeface="Calibri"/>
                        <a:cs typeface="Times New Roman"/>
                      </a:endParaRPr>
                    </a:p>
                  </a:txBody>
                  <a:tcPr marL="68580" marR="68580" marT="0" marB="0"/>
                </a:tc>
              </a:tr>
              <a:tr h="370840">
                <a:tc>
                  <a:txBody>
                    <a:bodyPr/>
                    <a:lstStyle/>
                    <a:p>
                      <a:r>
                        <a:rPr lang="en-IN" dirty="0" smtClean="0"/>
                        <a:t>1</a:t>
                      </a:r>
                      <a:endParaRPr lang="en-US" dirty="0"/>
                    </a:p>
                  </a:txBody>
                  <a:tcPr/>
                </a:tc>
                <a:tc>
                  <a:txBody>
                    <a:bodyPr/>
                    <a:lstStyle/>
                    <a:p>
                      <a:pPr>
                        <a:lnSpc>
                          <a:spcPct val="115000"/>
                        </a:lnSpc>
                        <a:spcAft>
                          <a:spcPts val="0"/>
                        </a:spcAft>
                      </a:pPr>
                      <a:r>
                        <a:rPr lang="en-IN" sz="1600">
                          <a:solidFill>
                            <a:srgbClr val="000000"/>
                          </a:solidFill>
                          <a:latin typeface="Times New Roman"/>
                          <a:ea typeface="Calibri"/>
                          <a:cs typeface="Times New Roman"/>
                        </a:rPr>
                        <a:t>Remove constant features</a:t>
                      </a:r>
                      <a:endParaRPr lang="en-US" sz="1600">
                        <a:latin typeface="Calibri"/>
                        <a:ea typeface="Calibri"/>
                        <a:cs typeface="Times New Roman"/>
                      </a:endParaRPr>
                    </a:p>
                  </a:txBody>
                  <a:tcPr marL="68580" marR="68580" marT="0" marB="0"/>
                </a:tc>
                <a:tc>
                  <a:txBody>
                    <a:bodyPr/>
                    <a:lstStyle/>
                    <a:p>
                      <a:pPr>
                        <a:lnSpc>
                          <a:spcPct val="115000"/>
                        </a:lnSpc>
                        <a:spcAft>
                          <a:spcPts val="0"/>
                        </a:spcAft>
                      </a:pPr>
                      <a:r>
                        <a:rPr lang="en-IN" sz="1600" dirty="0">
                          <a:solidFill>
                            <a:srgbClr val="000000"/>
                          </a:solidFill>
                          <a:latin typeface="Times New Roman"/>
                          <a:ea typeface="Calibri"/>
                          <a:cs typeface="Times New Roman"/>
                        </a:rPr>
                        <a:t>78</a:t>
                      </a:r>
                      <a:endParaRPr lang="en-US" sz="1600" dirty="0">
                        <a:latin typeface="Calibri"/>
                        <a:ea typeface="Calibri"/>
                        <a:cs typeface="Times New Roman"/>
                      </a:endParaRPr>
                    </a:p>
                  </a:txBody>
                  <a:tcPr marL="68580" marR="68580" marT="0" marB="0"/>
                </a:tc>
              </a:tr>
              <a:tr h="370840">
                <a:tc>
                  <a:txBody>
                    <a:bodyPr/>
                    <a:lstStyle/>
                    <a:p>
                      <a:r>
                        <a:rPr lang="en-IN" dirty="0" smtClean="0"/>
                        <a:t>2</a:t>
                      </a:r>
                      <a:endParaRPr lang="en-US" dirty="0"/>
                    </a:p>
                  </a:txBody>
                  <a:tcPr/>
                </a:tc>
                <a:tc>
                  <a:txBody>
                    <a:bodyPr/>
                    <a:lstStyle/>
                    <a:p>
                      <a:pPr>
                        <a:lnSpc>
                          <a:spcPct val="115000"/>
                        </a:lnSpc>
                        <a:spcAft>
                          <a:spcPts val="0"/>
                        </a:spcAft>
                      </a:pPr>
                      <a:r>
                        <a:rPr lang="en-IN" sz="1600">
                          <a:solidFill>
                            <a:srgbClr val="000000"/>
                          </a:solidFill>
                          <a:latin typeface="Times New Roman"/>
                          <a:ea typeface="Calibri"/>
                          <a:cs typeface="Times New Roman"/>
                        </a:rPr>
                        <a:t>Remove quasi-constant features</a:t>
                      </a:r>
                      <a:endParaRPr lang="en-US" sz="1600">
                        <a:latin typeface="Calibri"/>
                        <a:ea typeface="Calibri"/>
                        <a:cs typeface="Times New Roman"/>
                      </a:endParaRPr>
                    </a:p>
                  </a:txBody>
                  <a:tcPr marL="68580" marR="68580" marT="0" marB="0"/>
                </a:tc>
                <a:tc>
                  <a:txBody>
                    <a:bodyPr/>
                    <a:lstStyle/>
                    <a:p>
                      <a:pPr>
                        <a:lnSpc>
                          <a:spcPct val="115000"/>
                        </a:lnSpc>
                        <a:spcAft>
                          <a:spcPts val="0"/>
                        </a:spcAft>
                      </a:pPr>
                      <a:r>
                        <a:rPr lang="en-IN" sz="1600">
                          <a:solidFill>
                            <a:srgbClr val="000000"/>
                          </a:solidFill>
                          <a:latin typeface="Times New Roman"/>
                          <a:ea typeface="Calibri"/>
                          <a:cs typeface="Times New Roman"/>
                        </a:rPr>
                        <a:t>73</a:t>
                      </a:r>
                      <a:endParaRPr lang="en-US" sz="1600">
                        <a:latin typeface="Calibri"/>
                        <a:ea typeface="Calibri"/>
                        <a:cs typeface="Times New Roman"/>
                      </a:endParaRPr>
                    </a:p>
                  </a:txBody>
                  <a:tcPr marL="68580" marR="68580" marT="0" marB="0"/>
                </a:tc>
              </a:tr>
              <a:tr h="370840">
                <a:tc>
                  <a:txBody>
                    <a:bodyPr/>
                    <a:lstStyle/>
                    <a:p>
                      <a:r>
                        <a:rPr lang="en-IN" dirty="0" smtClean="0"/>
                        <a:t>3</a:t>
                      </a:r>
                      <a:endParaRPr lang="en-US" dirty="0"/>
                    </a:p>
                  </a:txBody>
                  <a:tcPr/>
                </a:tc>
                <a:tc>
                  <a:txBody>
                    <a:bodyPr/>
                    <a:lstStyle/>
                    <a:p>
                      <a:pPr>
                        <a:lnSpc>
                          <a:spcPct val="115000"/>
                        </a:lnSpc>
                        <a:spcAft>
                          <a:spcPts val="0"/>
                        </a:spcAft>
                      </a:pPr>
                      <a:r>
                        <a:rPr lang="en-IN" sz="1600">
                          <a:solidFill>
                            <a:srgbClr val="000000"/>
                          </a:solidFill>
                          <a:latin typeface="Times New Roman"/>
                          <a:ea typeface="Calibri"/>
                          <a:cs typeface="Times New Roman"/>
                        </a:rPr>
                        <a:t>Remove correlated features</a:t>
                      </a:r>
                      <a:endParaRPr lang="en-US" sz="1600">
                        <a:latin typeface="Calibri"/>
                        <a:ea typeface="Calibri"/>
                        <a:cs typeface="Times New Roman"/>
                      </a:endParaRPr>
                    </a:p>
                  </a:txBody>
                  <a:tcPr marL="68580" marR="68580" marT="0" marB="0"/>
                </a:tc>
                <a:tc>
                  <a:txBody>
                    <a:bodyPr/>
                    <a:lstStyle/>
                    <a:p>
                      <a:pPr>
                        <a:lnSpc>
                          <a:spcPct val="115000"/>
                        </a:lnSpc>
                        <a:spcAft>
                          <a:spcPts val="0"/>
                        </a:spcAft>
                      </a:pPr>
                      <a:r>
                        <a:rPr lang="en-IN" sz="1600">
                          <a:solidFill>
                            <a:srgbClr val="000000"/>
                          </a:solidFill>
                          <a:latin typeface="Times New Roman"/>
                          <a:ea typeface="Calibri"/>
                          <a:cs typeface="Times New Roman"/>
                        </a:rPr>
                        <a:t>56</a:t>
                      </a:r>
                      <a:endParaRPr lang="en-US" sz="1600">
                        <a:latin typeface="Calibri"/>
                        <a:ea typeface="Calibri"/>
                        <a:cs typeface="Times New Roman"/>
                      </a:endParaRPr>
                    </a:p>
                  </a:txBody>
                  <a:tcPr marL="68580" marR="68580" marT="0" marB="0"/>
                </a:tc>
              </a:tr>
              <a:tr h="370840">
                <a:tc>
                  <a:txBody>
                    <a:bodyPr/>
                    <a:lstStyle/>
                    <a:p>
                      <a:r>
                        <a:rPr lang="en-IN" dirty="0" smtClean="0"/>
                        <a:t>4</a:t>
                      </a:r>
                      <a:endParaRPr lang="en-US" dirty="0"/>
                    </a:p>
                  </a:txBody>
                  <a:tcPr/>
                </a:tc>
                <a:tc>
                  <a:txBody>
                    <a:bodyPr/>
                    <a:lstStyle/>
                    <a:p>
                      <a:pPr>
                        <a:lnSpc>
                          <a:spcPct val="115000"/>
                        </a:lnSpc>
                        <a:spcAft>
                          <a:spcPts val="0"/>
                        </a:spcAft>
                      </a:pPr>
                      <a:r>
                        <a:rPr lang="en-IN" sz="1600">
                          <a:solidFill>
                            <a:srgbClr val="000000"/>
                          </a:solidFill>
                          <a:latin typeface="Times New Roman"/>
                          <a:ea typeface="Calibri"/>
                          <a:cs typeface="Times New Roman"/>
                        </a:rPr>
                        <a:t>Univariate Selection</a:t>
                      </a:r>
                      <a:endParaRPr lang="en-US" sz="1600">
                        <a:latin typeface="Calibri"/>
                        <a:ea typeface="Calibri"/>
                        <a:cs typeface="Times New Roman"/>
                      </a:endParaRPr>
                    </a:p>
                  </a:txBody>
                  <a:tcPr marL="68580" marR="68580" marT="0" marB="0"/>
                </a:tc>
                <a:tc>
                  <a:txBody>
                    <a:bodyPr/>
                    <a:lstStyle/>
                    <a:p>
                      <a:pPr>
                        <a:lnSpc>
                          <a:spcPct val="115000"/>
                        </a:lnSpc>
                        <a:spcAft>
                          <a:spcPts val="0"/>
                        </a:spcAft>
                      </a:pPr>
                      <a:r>
                        <a:rPr lang="en-IN" sz="1600">
                          <a:solidFill>
                            <a:srgbClr val="000000"/>
                          </a:solidFill>
                          <a:latin typeface="Times New Roman"/>
                          <a:ea typeface="Calibri"/>
                          <a:cs typeface="Times New Roman"/>
                        </a:rPr>
                        <a:t>--</a:t>
                      </a:r>
                      <a:endParaRPr lang="en-US" sz="1600">
                        <a:latin typeface="Calibri"/>
                        <a:ea typeface="Calibri"/>
                        <a:cs typeface="Times New Roman"/>
                      </a:endParaRPr>
                    </a:p>
                  </a:txBody>
                  <a:tcPr marL="68580" marR="68580" marT="0" marB="0"/>
                </a:tc>
              </a:tr>
              <a:tr h="370840">
                <a:tc>
                  <a:txBody>
                    <a:bodyPr/>
                    <a:lstStyle/>
                    <a:p>
                      <a:r>
                        <a:rPr lang="en-IN" dirty="0" smtClean="0"/>
                        <a:t>5</a:t>
                      </a:r>
                      <a:endParaRPr lang="en-US" dirty="0"/>
                    </a:p>
                  </a:txBody>
                  <a:tcPr/>
                </a:tc>
                <a:tc>
                  <a:txBody>
                    <a:bodyPr/>
                    <a:lstStyle/>
                    <a:p>
                      <a:pPr>
                        <a:lnSpc>
                          <a:spcPct val="115000"/>
                        </a:lnSpc>
                        <a:spcAft>
                          <a:spcPts val="0"/>
                        </a:spcAft>
                      </a:pPr>
                      <a:r>
                        <a:rPr lang="en-IN" sz="1600">
                          <a:solidFill>
                            <a:srgbClr val="000000"/>
                          </a:solidFill>
                          <a:latin typeface="Times New Roman"/>
                          <a:ea typeface="Calibri"/>
                          <a:cs typeface="Times New Roman"/>
                        </a:rPr>
                        <a:t>Univariate roc auc or mse</a:t>
                      </a:r>
                      <a:endParaRPr lang="en-US" sz="1600">
                        <a:latin typeface="Calibri"/>
                        <a:ea typeface="Calibri"/>
                        <a:cs typeface="Times New Roman"/>
                      </a:endParaRPr>
                    </a:p>
                  </a:txBody>
                  <a:tcPr marL="68580" marR="68580" marT="0" marB="0"/>
                </a:tc>
                <a:tc>
                  <a:txBody>
                    <a:bodyPr/>
                    <a:lstStyle/>
                    <a:p>
                      <a:pPr>
                        <a:lnSpc>
                          <a:spcPct val="115000"/>
                        </a:lnSpc>
                        <a:spcAft>
                          <a:spcPts val="0"/>
                        </a:spcAft>
                      </a:pPr>
                      <a:r>
                        <a:rPr lang="en-IN" sz="1600" dirty="0">
                          <a:solidFill>
                            <a:srgbClr val="000000"/>
                          </a:solidFill>
                          <a:latin typeface="Times New Roman"/>
                          <a:ea typeface="Calibri"/>
                          <a:cs typeface="Times New Roman"/>
                        </a:rPr>
                        <a:t>30</a:t>
                      </a:r>
                      <a:endParaRPr lang="en-US" sz="1600" dirty="0">
                        <a:latin typeface="Calibri"/>
                        <a:ea typeface="Calibri"/>
                        <a:cs typeface="Times New Roman"/>
                      </a:endParaRPr>
                    </a:p>
                  </a:txBody>
                  <a:tcPr marL="68580" marR="68580" marT="0" marB="0"/>
                </a:tc>
              </a:tr>
            </a:tbl>
          </a:graphicData>
        </a:graphic>
      </p:graphicFrame>
      <p:sp>
        <p:nvSpPr>
          <p:cNvPr id="5" name="TextBox 4"/>
          <p:cNvSpPr txBox="1"/>
          <p:nvPr/>
        </p:nvSpPr>
        <p:spPr>
          <a:xfrm>
            <a:off x="2915816" y="6165304"/>
            <a:ext cx="3744416" cy="338554"/>
          </a:xfrm>
          <a:prstGeom prst="rect">
            <a:avLst/>
          </a:prstGeom>
          <a:noFill/>
        </p:spPr>
        <p:txBody>
          <a:bodyPr wrap="square" rtlCol="0">
            <a:spAutoFit/>
          </a:bodyPr>
          <a:lstStyle/>
          <a:p>
            <a:r>
              <a:rPr lang="en-IN" sz="1600" b="1" dirty="0" smtClean="0">
                <a:latin typeface="Times New Roman" pitchFamily="18" charset="0"/>
                <a:cs typeface="Times New Roman" pitchFamily="18" charset="0"/>
              </a:rPr>
              <a:t>Table 1:</a:t>
            </a:r>
            <a:r>
              <a:rPr lang="en-IN" sz="1600" dirty="0" smtClean="0"/>
              <a:t> </a:t>
            </a:r>
            <a:r>
              <a:rPr lang="en-IN" sz="1600" dirty="0" smtClean="0">
                <a:latin typeface="Times New Roman" pitchFamily="18" charset="0"/>
                <a:cs typeface="Times New Roman" pitchFamily="18" charset="0"/>
              </a:rPr>
              <a:t>Feature selected</a:t>
            </a:r>
            <a:endParaRPr lang="en-US" sz="1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smtClean="0">
                <a:latin typeface="Times New Roman" pitchFamily="18" charset="0"/>
                <a:cs typeface="Times New Roman" pitchFamily="18" charset="0"/>
              </a:rPr>
              <a:t>Data Partitioning &amp; Classification Models</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sz="2000" dirty="0">
                <a:latin typeface="Times New Roman" pitchFamily="18" charset="0"/>
                <a:cs typeface="Times New Roman" pitchFamily="18" charset="0"/>
              </a:rPr>
              <a:t>The dataset is randomly divided into a training subset and testing subset with the selected features for the development of classifiers. The dataset is split into two parts with 90% of data for training and 10% for </a:t>
            </a:r>
            <a:r>
              <a:rPr lang="en-IN" sz="2000" dirty="0" smtClean="0">
                <a:latin typeface="Times New Roman" pitchFamily="18" charset="0"/>
                <a:cs typeface="Times New Roman" pitchFamily="18" charset="0"/>
              </a:rPr>
              <a:t>testing.</a:t>
            </a:r>
          </a:p>
          <a:p>
            <a:endParaRPr lang="en-IN" sz="2000" dirty="0" smtClean="0">
              <a:latin typeface="Times New Roman" pitchFamily="18" charset="0"/>
              <a:cs typeface="Times New Roman" pitchFamily="18" charset="0"/>
            </a:endParaRPr>
          </a:p>
          <a:p>
            <a:r>
              <a:rPr lang="en-IN" sz="2000" dirty="0"/>
              <a:t>. There are six widely used supervised machine learning algorithm implemented for classification modelling in this project. These algorithms are: </a:t>
            </a:r>
            <a:endParaRPr lang="en-US" sz="2000" dirty="0"/>
          </a:p>
          <a:p>
            <a:pPr>
              <a:buFont typeface="Wingdings" pitchFamily="2" charset="2"/>
              <a:buChar char="q"/>
            </a:pPr>
            <a:r>
              <a:rPr lang="en-IN" sz="2000" dirty="0"/>
              <a:t>K-Nearest </a:t>
            </a:r>
            <a:r>
              <a:rPr lang="en-IN" sz="2000" dirty="0" smtClean="0"/>
              <a:t>Neighbour</a:t>
            </a:r>
          </a:p>
          <a:p>
            <a:pPr>
              <a:buFont typeface="Wingdings" pitchFamily="2" charset="2"/>
              <a:buChar char="q"/>
            </a:pPr>
            <a:r>
              <a:rPr lang="en-IN" sz="2000" dirty="0" smtClean="0"/>
              <a:t>Support </a:t>
            </a:r>
            <a:r>
              <a:rPr lang="en-IN" sz="2000" dirty="0"/>
              <a:t>Vector </a:t>
            </a:r>
            <a:r>
              <a:rPr lang="en-IN" sz="2000" dirty="0" smtClean="0"/>
              <a:t>Machine</a:t>
            </a:r>
          </a:p>
          <a:p>
            <a:pPr>
              <a:buFont typeface="Wingdings" pitchFamily="2" charset="2"/>
              <a:buChar char="q"/>
            </a:pPr>
            <a:r>
              <a:rPr lang="en-IN" sz="2000" dirty="0" smtClean="0"/>
              <a:t>Naive </a:t>
            </a:r>
            <a:r>
              <a:rPr lang="en-IN" sz="2000" dirty="0" err="1" smtClean="0"/>
              <a:t>Bayes</a:t>
            </a:r>
            <a:endParaRPr lang="en-IN" sz="2000" dirty="0" smtClean="0"/>
          </a:p>
          <a:p>
            <a:pPr>
              <a:buFont typeface="Wingdings" pitchFamily="2" charset="2"/>
              <a:buChar char="q"/>
            </a:pPr>
            <a:r>
              <a:rPr lang="en-IN" sz="2000" dirty="0" smtClean="0"/>
              <a:t>Decision Tree</a:t>
            </a:r>
          </a:p>
          <a:p>
            <a:pPr>
              <a:buFont typeface="Wingdings" pitchFamily="2" charset="2"/>
              <a:buChar char="q"/>
            </a:pPr>
            <a:r>
              <a:rPr lang="en-IN" sz="2000" dirty="0" smtClean="0"/>
              <a:t>Random </a:t>
            </a:r>
            <a:r>
              <a:rPr lang="en-IN" sz="2000" dirty="0"/>
              <a:t>Forest.</a:t>
            </a:r>
            <a:endParaRPr lang="en-US" sz="2000" dirty="0"/>
          </a:p>
          <a:p>
            <a:endParaRPr lang="en-IN"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dirty="0" smtClean="0">
                <a:latin typeface="Times New Roman" pitchFamily="18" charset="0"/>
                <a:cs typeface="Times New Roman" pitchFamily="18" charset="0"/>
              </a:rPr>
              <a:t>Results and Discussions</a:t>
            </a:r>
            <a:endParaRPr lang="en-US" sz="2800" b="1" u="sng"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95536" y="1916832"/>
          <a:ext cx="8136905" cy="3544054"/>
        </p:xfrm>
        <a:graphic>
          <a:graphicData uri="http://schemas.openxmlformats.org/drawingml/2006/table">
            <a:tbl>
              <a:tblPr firstRow="1" bandRow="1">
                <a:tableStyleId>{5C22544A-7EE6-4342-B048-85BDC9FD1C3A}</a:tableStyleId>
              </a:tblPr>
              <a:tblGrid>
                <a:gridCol w="1627381"/>
                <a:gridCol w="1627381"/>
                <a:gridCol w="1627381"/>
                <a:gridCol w="1627381"/>
                <a:gridCol w="1627381"/>
              </a:tblGrid>
              <a:tr h="504056">
                <a:tc>
                  <a:txBody>
                    <a:bodyPr/>
                    <a:lstStyle/>
                    <a:p>
                      <a:pPr algn="l">
                        <a:lnSpc>
                          <a:spcPct val="115000"/>
                        </a:lnSpc>
                        <a:spcAft>
                          <a:spcPts val="0"/>
                        </a:spcAft>
                      </a:pPr>
                      <a:r>
                        <a:rPr lang="en-IN" sz="1600" b="1" dirty="0">
                          <a:solidFill>
                            <a:schemeClr val="bg1"/>
                          </a:solidFill>
                          <a:latin typeface="Times New Roman"/>
                          <a:ea typeface="Calibri"/>
                          <a:cs typeface="Times New Roman"/>
                        </a:rPr>
                        <a:t>Algorithm</a:t>
                      </a:r>
                      <a:endParaRPr lang="en-US" sz="1600" dirty="0">
                        <a:solidFill>
                          <a:schemeClr val="bg1"/>
                        </a:solidFill>
                        <a:latin typeface="Calibri"/>
                        <a:ea typeface="Calibri"/>
                        <a:cs typeface="Times New Roman"/>
                      </a:endParaRPr>
                    </a:p>
                  </a:txBody>
                  <a:tcPr marL="68580" marR="68580" marT="0" marB="0"/>
                </a:tc>
                <a:tc>
                  <a:txBody>
                    <a:bodyPr/>
                    <a:lstStyle/>
                    <a:p>
                      <a:pPr algn="l">
                        <a:lnSpc>
                          <a:spcPct val="115000"/>
                        </a:lnSpc>
                        <a:spcAft>
                          <a:spcPts val="0"/>
                        </a:spcAft>
                      </a:pPr>
                      <a:r>
                        <a:rPr lang="en-IN" sz="1600" b="1" dirty="0">
                          <a:solidFill>
                            <a:schemeClr val="bg1"/>
                          </a:solidFill>
                          <a:latin typeface="Times New Roman"/>
                          <a:ea typeface="Calibri"/>
                          <a:cs typeface="Times New Roman"/>
                        </a:rPr>
                        <a:t>ACC%</a:t>
                      </a:r>
                      <a:endParaRPr lang="en-US" sz="1600" dirty="0">
                        <a:solidFill>
                          <a:schemeClr val="bg1"/>
                        </a:solidFill>
                        <a:latin typeface="Calibri"/>
                        <a:ea typeface="Calibri"/>
                        <a:cs typeface="Times New Roman"/>
                      </a:endParaRPr>
                    </a:p>
                  </a:txBody>
                  <a:tcPr marL="68580" marR="68580" marT="0" marB="0"/>
                </a:tc>
                <a:tc>
                  <a:txBody>
                    <a:bodyPr/>
                    <a:lstStyle/>
                    <a:p>
                      <a:pPr algn="l">
                        <a:lnSpc>
                          <a:spcPct val="115000"/>
                        </a:lnSpc>
                        <a:spcAft>
                          <a:spcPts val="0"/>
                        </a:spcAft>
                      </a:pPr>
                      <a:r>
                        <a:rPr lang="en-IN" sz="1600" b="1" dirty="0">
                          <a:solidFill>
                            <a:schemeClr val="bg1"/>
                          </a:solidFill>
                          <a:latin typeface="Times New Roman"/>
                          <a:ea typeface="Calibri"/>
                          <a:cs typeface="Times New Roman"/>
                        </a:rPr>
                        <a:t>Precision</a:t>
                      </a:r>
                      <a:endParaRPr lang="en-US" sz="1600" dirty="0">
                        <a:solidFill>
                          <a:schemeClr val="bg1"/>
                        </a:solidFill>
                        <a:latin typeface="Calibri"/>
                        <a:ea typeface="Calibri"/>
                        <a:cs typeface="Times New Roman"/>
                      </a:endParaRPr>
                    </a:p>
                  </a:txBody>
                  <a:tcPr marL="68580" marR="68580" marT="0" marB="0"/>
                </a:tc>
                <a:tc>
                  <a:txBody>
                    <a:bodyPr/>
                    <a:lstStyle/>
                    <a:p>
                      <a:pPr algn="l">
                        <a:lnSpc>
                          <a:spcPct val="115000"/>
                        </a:lnSpc>
                        <a:spcAft>
                          <a:spcPts val="0"/>
                        </a:spcAft>
                      </a:pPr>
                      <a:r>
                        <a:rPr lang="en-IN" sz="1600" b="1" dirty="0">
                          <a:solidFill>
                            <a:schemeClr val="bg1"/>
                          </a:solidFill>
                          <a:latin typeface="Times New Roman"/>
                          <a:ea typeface="Calibri"/>
                          <a:cs typeface="Times New Roman"/>
                        </a:rPr>
                        <a:t>Recall (sensitivity)</a:t>
                      </a:r>
                      <a:endParaRPr lang="en-US" sz="1600" dirty="0">
                        <a:solidFill>
                          <a:schemeClr val="bg1"/>
                        </a:solidFill>
                        <a:latin typeface="Calibri"/>
                        <a:ea typeface="Calibri"/>
                        <a:cs typeface="Times New Roman"/>
                      </a:endParaRPr>
                    </a:p>
                  </a:txBody>
                  <a:tcPr marL="68580" marR="68580" marT="0" marB="0"/>
                </a:tc>
                <a:tc>
                  <a:txBody>
                    <a:bodyPr/>
                    <a:lstStyle/>
                    <a:p>
                      <a:pPr algn="l">
                        <a:lnSpc>
                          <a:spcPct val="115000"/>
                        </a:lnSpc>
                        <a:spcAft>
                          <a:spcPts val="0"/>
                        </a:spcAft>
                      </a:pPr>
                      <a:r>
                        <a:rPr lang="en-IN" sz="1600" b="1" dirty="0">
                          <a:solidFill>
                            <a:schemeClr val="bg1"/>
                          </a:solidFill>
                          <a:latin typeface="Times New Roman"/>
                          <a:ea typeface="Calibri"/>
                          <a:cs typeface="Times New Roman"/>
                        </a:rPr>
                        <a:t>F-score</a:t>
                      </a:r>
                      <a:endParaRPr lang="en-US" sz="1600" dirty="0">
                        <a:solidFill>
                          <a:schemeClr val="bg1"/>
                        </a:solidFill>
                        <a:latin typeface="Calibri"/>
                        <a:ea typeface="Calibri"/>
                        <a:cs typeface="Times New Roman"/>
                      </a:endParaRPr>
                    </a:p>
                  </a:txBody>
                  <a:tcPr marL="68580" marR="68580" marT="0" marB="0"/>
                </a:tc>
              </a:tr>
              <a:tr h="484478">
                <a:tc>
                  <a:txBody>
                    <a:bodyPr/>
                    <a:lstStyle/>
                    <a:p>
                      <a:pPr algn="l">
                        <a:lnSpc>
                          <a:spcPct val="115000"/>
                        </a:lnSpc>
                        <a:spcAft>
                          <a:spcPts val="0"/>
                        </a:spcAft>
                      </a:pPr>
                      <a:r>
                        <a:rPr lang="en-IN" sz="1600" b="1" dirty="0">
                          <a:solidFill>
                            <a:srgbClr val="000000"/>
                          </a:solidFill>
                          <a:latin typeface="Times New Roman"/>
                          <a:ea typeface="Calibri"/>
                          <a:cs typeface="Times New Roman"/>
                        </a:rPr>
                        <a:t>K-NN</a:t>
                      </a:r>
                      <a:endParaRPr lang="en-US" sz="1600" dirty="0">
                        <a:latin typeface="Calibri"/>
                        <a:ea typeface="Calibri"/>
                        <a:cs typeface="Times New Roman"/>
                      </a:endParaRPr>
                    </a:p>
                  </a:txBody>
                  <a:tcPr marL="68580" marR="68580" marT="0" marB="0"/>
                </a:tc>
                <a:tc>
                  <a:txBody>
                    <a:bodyPr/>
                    <a:lstStyle/>
                    <a:p>
                      <a:pPr algn="l">
                        <a:lnSpc>
                          <a:spcPct val="115000"/>
                        </a:lnSpc>
                        <a:spcAft>
                          <a:spcPts val="0"/>
                        </a:spcAft>
                      </a:pPr>
                      <a:r>
                        <a:rPr lang="en-IN" sz="1600" dirty="0">
                          <a:solidFill>
                            <a:srgbClr val="000000"/>
                          </a:solidFill>
                          <a:latin typeface="Times New Roman"/>
                          <a:ea typeface="Calibri"/>
                          <a:cs typeface="Times New Roman"/>
                        </a:rPr>
                        <a:t>70.97</a:t>
                      </a:r>
                      <a:endParaRPr lang="en-US" sz="1600" dirty="0">
                        <a:latin typeface="Calibri"/>
                        <a:ea typeface="Calibri"/>
                        <a:cs typeface="Times New Roman"/>
                      </a:endParaRPr>
                    </a:p>
                  </a:txBody>
                  <a:tcPr marL="68580" marR="68580" marT="0" marB="0"/>
                </a:tc>
                <a:tc>
                  <a:txBody>
                    <a:bodyPr/>
                    <a:lstStyle/>
                    <a:p>
                      <a:pPr algn="l">
                        <a:lnSpc>
                          <a:spcPct val="115000"/>
                        </a:lnSpc>
                        <a:spcAft>
                          <a:spcPts val="0"/>
                        </a:spcAft>
                      </a:pPr>
                      <a:r>
                        <a:rPr lang="en-IN" sz="1600">
                          <a:solidFill>
                            <a:srgbClr val="000000"/>
                          </a:solidFill>
                          <a:latin typeface="Times New Roman"/>
                          <a:ea typeface="Calibri"/>
                          <a:cs typeface="Times New Roman"/>
                        </a:rPr>
                        <a:t>0.68</a:t>
                      </a:r>
                      <a:endParaRPr lang="en-US" sz="1600">
                        <a:latin typeface="Calibri"/>
                        <a:ea typeface="Calibri"/>
                        <a:cs typeface="Times New Roman"/>
                      </a:endParaRPr>
                    </a:p>
                  </a:txBody>
                  <a:tcPr marL="68580" marR="68580" marT="0" marB="0"/>
                </a:tc>
                <a:tc>
                  <a:txBody>
                    <a:bodyPr/>
                    <a:lstStyle/>
                    <a:p>
                      <a:pPr algn="l">
                        <a:lnSpc>
                          <a:spcPct val="115000"/>
                        </a:lnSpc>
                        <a:spcAft>
                          <a:spcPts val="0"/>
                        </a:spcAft>
                      </a:pPr>
                      <a:r>
                        <a:rPr lang="en-IN" sz="1600">
                          <a:solidFill>
                            <a:srgbClr val="000000"/>
                          </a:solidFill>
                          <a:latin typeface="Times New Roman"/>
                          <a:ea typeface="Calibri"/>
                          <a:cs typeface="Times New Roman"/>
                        </a:rPr>
                        <a:t>1.0</a:t>
                      </a:r>
                      <a:endParaRPr lang="en-US" sz="1600">
                        <a:latin typeface="Calibri"/>
                        <a:ea typeface="Calibri"/>
                        <a:cs typeface="Times New Roman"/>
                      </a:endParaRPr>
                    </a:p>
                  </a:txBody>
                  <a:tcPr marL="68580" marR="68580" marT="0" marB="0"/>
                </a:tc>
                <a:tc>
                  <a:txBody>
                    <a:bodyPr/>
                    <a:lstStyle/>
                    <a:p>
                      <a:pPr algn="l">
                        <a:lnSpc>
                          <a:spcPct val="115000"/>
                        </a:lnSpc>
                        <a:spcAft>
                          <a:spcPts val="0"/>
                        </a:spcAft>
                      </a:pPr>
                      <a:r>
                        <a:rPr lang="en-IN" sz="1600">
                          <a:solidFill>
                            <a:srgbClr val="000000"/>
                          </a:solidFill>
                          <a:latin typeface="Times New Roman"/>
                          <a:ea typeface="Calibri"/>
                          <a:cs typeface="Times New Roman"/>
                        </a:rPr>
                        <a:t>0.81</a:t>
                      </a:r>
                      <a:endParaRPr lang="en-US" sz="1600">
                        <a:latin typeface="Calibri"/>
                        <a:ea typeface="Calibri"/>
                        <a:cs typeface="Times New Roman"/>
                      </a:endParaRPr>
                    </a:p>
                  </a:txBody>
                  <a:tcPr marL="68580" marR="68580" marT="0" marB="0"/>
                </a:tc>
              </a:tr>
              <a:tr h="484478">
                <a:tc>
                  <a:txBody>
                    <a:bodyPr/>
                    <a:lstStyle/>
                    <a:p>
                      <a:pPr algn="l">
                        <a:lnSpc>
                          <a:spcPct val="115000"/>
                        </a:lnSpc>
                        <a:spcAft>
                          <a:spcPts val="0"/>
                        </a:spcAft>
                      </a:pPr>
                      <a:r>
                        <a:rPr lang="en-IN" sz="1600" b="1">
                          <a:solidFill>
                            <a:srgbClr val="000000"/>
                          </a:solidFill>
                          <a:latin typeface="Times New Roman"/>
                          <a:ea typeface="Calibri"/>
                          <a:cs typeface="Times New Roman"/>
                        </a:rPr>
                        <a:t>SVM</a:t>
                      </a:r>
                      <a:endParaRPr lang="en-US" sz="1600">
                        <a:latin typeface="Calibri"/>
                        <a:ea typeface="Calibri"/>
                        <a:cs typeface="Times New Roman"/>
                      </a:endParaRPr>
                    </a:p>
                  </a:txBody>
                  <a:tcPr marL="68580" marR="68580" marT="0" marB="0"/>
                </a:tc>
                <a:tc>
                  <a:txBody>
                    <a:bodyPr/>
                    <a:lstStyle/>
                    <a:p>
                      <a:pPr algn="l">
                        <a:lnSpc>
                          <a:spcPct val="115000"/>
                        </a:lnSpc>
                        <a:spcAft>
                          <a:spcPts val="0"/>
                        </a:spcAft>
                      </a:pPr>
                      <a:r>
                        <a:rPr lang="en-IN" sz="1600" dirty="0">
                          <a:solidFill>
                            <a:srgbClr val="000000"/>
                          </a:solidFill>
                          <a:latin typeface="Times New Roman"/>
                          <a:ea typeface="Calibri"/>
                          <a:cs typeface="Times New Roman"/>
                        </a:rPr>
                        <a:t>87.1</a:t>
                      </a:r>
                      <a:endParaRPr lang="en-US" sz="1600" dirty="0">
                        <a:latin typeface="Calibri"/>
                        <a:ea typeface="Calibri"/>
                        <a:cs typeface="Times New Roman"/>
                      </a:endParaRPr>
                    </a:p>
                  </a:txBody>
                  <a:tcPr marL="68580" marR="68580" marT="0" marB="0"/>
                </a:tc>
                <a:tc>
                  <a:txBody>
                    <a:bodyPr/>
                    <a:lstStyle/>
                    <a:p>
                      <a:pPr algn="l">
                        <a:lnSpc>
                          <a:spcPct val="115000"/>
                        </a:lnSpc>
                        <a:spcAft>
                          <a:spcPts val="0"/>
                        </a:spcAft>
                      </a:pPr>
                      <a:r>
                        <a:rPr lang="en-IN" sz="1600" dirty="0">
                          <a:solidFill>
                            <a:srgbClr val="000000"/>
                          </a:solidFill>
                          <a:latin typeface="Times New Roman"/>
                          <a:ea typeface="Calibri"/>
                          <a:cs typeface="Times New Roman"/>
                        </a:rPr>
                        <a:t>0.83</a:t>
                      </a:r>
                      <a:endParaRPr lang="en-US" sz="1600" dirty="0">
                        <a:latin typeface="Calibri"/>
                        <a:ea typeface="Calibri"/>
                        <a:cs typeface="Times New Roman"/>
                      </a:endParaRPr>
                    </a:p>
                  </a:txBody>
                  <a:tcPr marL="68580" marR="68580" marT="0" marB="0"/>
                </a:tc>
                <a:tc>
                  <a:txBody>
                    <a:bodyPr/>
                    <a:lstStyle/>
                    <a:p>
                      <a:pPr algn="l">
                        <a:lnSpc>
                          <a:spcPct val="115000"/>
                        </a:lnSpc>
                        <a:spcAft>
                          <a:spcPts val="0"/>
                        </a:spcAft>
                      </a:pPr>
                      <a:r>
                        <a:rPr lang="en-IN" sz="1600">
                          <a:solidFill>
                            <a:srgbClr val="000000"/>
                          </a:solidFill>
                          <a:latin typeface="Times New Roman"/>
                          <a:ea typeface="Calibri"/>
                          <a:cs typeface="Times New Roman"/>
                        </a:rPr>
                        <a:t>1.0</a:t>
                      </a:r>
                      <a:endParaRPr lang="en-US" sz="1600">
                        <a:latin typeface="Calibri"/>
                        <a:ea typeface="Calibri"/>
                        <a:cs typeface="Times New Roman"/>
                      </a:endParaRPr>
                    </a:p>
                  </a:txBody>
                  <a:tcPr marL="68580" marR="68580" marT="0" marB="0"/>
                </a:tc>
                <a:tc>
                  <a:txBody>
                    <a:bodyPr/>
                    <a:lstStyle/>
                    <a:p>
                      <a:pPr algn="l">
                        <a:lnSpc>
                          <a:spcPct val="115000"/>
                        </a:lnSpc>
                        <a:spcAft>
                          <a:spcPts val="0"/>
                        </a:spcAft>
                      </a:pPr>
                      <a:r>
                        <a:rPr lang="en-IN" sz="1600">
                          <a:solidFill>
                            <a:srgbClr val="000000"/>
                          </a:solidFill>
                          <a:latin typeface="Times New Roman"/>
                          <a:ea typeface="Calibri"/>
                          <a:cs typeface="Times New Roman"/>
                        </a:rPr>
                        <a:t>0.90</a:t>
                      </a:r>
                      <a:endParaRPr lang="en-US" sz="1600">
                        <a:latin typeface="Calibri"/>
                        <a:ea typeface="Calibri"/>
                        <a:cs typeface="Times New Roman"/>
                      </a:endParaRPr>
                    </a:p>
                  </a:txBody>
                  <a:tcPr marL="68580" marR="68580" marT="0" marB="0"/>
                </a:tc>
              </a:tr>
              <a:tr h="549517">
                <a:tc>
                  <a:txBody>
                    <a:bodyPr/>
                    <a:lstStyle/>
                    <a:p>
                      <a:pPr algn="l">
                        <a:lnSpc>
                          <a:spcPct val="115000"/>
                        </a:lnSpc>
                        <a:spcAft>
                          <a:spcPts val="0"/>
                        </a:spcAft>
                      </a:pPr>
                      <a:r>
                        <a:rPr lang="en-IN" sz="1600" b="1">
                          <a:solidFill>
                            <a:srgbClr val="000000"/>
                          </a:solidFill>
                          <a:latin typeface="Times New Roman"/>
                          <a:ea typeface="Calibri"/>
                          <a:cs typeface="Times New Roman"/>
                        </a:rPr>
                        <a:t>Logistic Regression</a:t>
                      </a:r>
                      <a:endParaRPr lang="en-US" sz="1600">
                        <a:latin typeface="Calibri"/>
                        <a:ea typeface="Calibri"/>
                        <a:cs typeface="Times New Roman"/>
                      </a:endParaRPr>
                    </a:p>
                  </a:txBody>
                  <a:tcPr marL="68580" marR="68580" marT="0" marB="0"/>
                </a:tc>
                <a:tc>
                  <a:txBody>
                    <a:bodyPr/>
                    <a:lstStyle/>
                    <a:p>
                      <a:pPr algn="l">
                        <a:lnSpc>
                          <a:spcPct val="115000"/>
                        </a:lnSpc>
                        <a:spcAft>
                          <a:spcPts val="0"/>
                        </a:spcAft>
                      </a:pPr>
                      <a:r>
                        <a:rPr lang="en-IN" sz="1600" dirty="0">
                          <a:solidFill>
                            <a:srgbClr val="000000"/>
                          </a:solidFill>
                          <a:latin typeface="Times New Roman"/>
                          <a:ea typeface="Calibri"/>
                          <a:cs typeface="Times New Roman"/>
                        </a:rPr>
                        <a:t>83.87</a:t>
                      </a:r>
                      <a:endParaRPr lang="en-US" sz="1600" dirty="0">
                        <a:latin typeface="Calibri"/>
                        <a:ea typeface="Calibri"/>
                        <a:cs typeface="Times New Roman"/>
                      </a:endParaRPr>
                    </a:p>
                  </a:txBody>
                  <a:tcPr marL="68580" marR="68580" marT="0" marB="0"/>
                </a:tc>
                <a:tc>
                  <a:txBody>
                    <a:bodyPr/>
                    <a:lstStyle/>
                    <a:p>
                      <a:pPr algn="l">
                        <a:lnSpc>
                          <a:spcPct val="115000"/>
                        </a:lnSpc>
                        <a:spcAft>
                          <a:spcPts val="0"/>
                        </a:spcAft>
                      </a:pPr>
                      <a:r>
                        <a:rPr lang="en-IN" sz="1600" dirty="0">
                          <a:solidFill>
                            <a:srgbClr val="000000"/>
                          </a:solidFill>
                          <a:latin typeface="Times New Roman"/>
                          <a:ea typeface="Calibri"/>
                          <a:cs typeface="Times New Roman"/>
                        </a:rPr>
                        <a:t>0.82</a:t>
                      </a:r>
                      <a:endParaRPr lang="en-US" sz="1600" dirty="0">
                        <a:latin typeface="Calibri"/>
                        <a:ea typeface="Calibri"/>
                        <a:cs typeface="Times New Roman"/>
                      </a:endParaRPr>
                    </a:p>
                  </a:txBody>
                  <a:tcPr marL="68580" marR="68580" marT="0" marB="0"/>
                </a:tc>
                <a:tc>
                  <a:txBody>
                    <a:bodyPr/>
                    <a:lstStyle/>
                    <a:p>
                      <a:pPr algn="l">
                        <a:lnSpc>
                          <a:spcPct val="115000"/>
                        </a:lnSpc>
                        <a:spcAft>
                          <a:spcPts val="0"/>
                        </a:spcAft>
                      </a:pPr>
                      <a:r>
                        <a:rPr lang="en-IN" sz="1600">
                          <a:solidFill>
                            <a:srgbClr val="000000"/>
                          </a:solidFill>
                          <a:latin typeface="Times New Roman"/>
                          <a:ea typeface="Calibri"/>
                          <a:cs typeface="Times New Roman"/>
                        </a:rPr>
                        <a:t>0.95</a:t>
                      </a:r>
                      <a:endParaRPr lang="en-US" sz="1600">
                        <a:latin typeface="Calibri"/>
                        <a:ea typeface="Calibri"/>
                        <a:cs typeface="Times New Roman"/>
                      </a:endParaRPr>
                    </a:p>
                  </a:txBody>
                  <a:tcPr marL="68580" marR="68580" marT="0" marB="0"/>
                </a:tc>
                <a:tc>
                  <a:txBody>
                    <a:bodyPr/>
                    <a:lstStyle/>
                    <a:p>
                      <a:pPr algn="l">
                        <a:lnSpc>
                          <a:spcPct val="115000"/>
                        </a:lnSpc>
                        <a:spcAft>
                          <a:spcPts val="0"/>
                        </a:spcAft>
                      </a:pPr>
                      <a:r>
                        <a:rPr lang="en-IN" sz="1600">
                          <a:solidFill>
                            <a:srgbClr val="000000"/>
                          </a:solidFill>
                          <a:latin typeface="Times New Roman"/>
                          <a:ea typeface="Calibri"/>
                          <a:cs typeface="Times New Roman"/>
                        </a:rPr>
                        <a:t>0.88</a:t>
                      </a:r>
                      <a:endParaRPr lang="en-US" sz="1600">
                        <a:latin typeface="Calibri"/>
                        <a:ea typeface="Calibri"/>
                        <a:cs typeface="Times New Roman"/>
                      </a:endParaRPr>
                    </a:p>
                  </a:txBody>
                  <a:tcPr marL="68580" marR="68580" marT="0" marB="0"/>
                </a:tc>
              </a:tr>
              <a:tr h="484478">
                <a:tc>
                  <a:txBody>
                    <a:bodyPr/>
                    <a:lstStyle/>
                    <a:p>
                      <a:pPr algn="l">
                        <a:lnSpc>
                          <a:spcPct val="115000"/>
                        </a:lnSpc>
                        <a:spcAft>
                          <a:spcPts val="0"/>
                        </a:spcAft>
                      </a:pPr>
                      <a:r>
                        <a:rPr lang="en-IN" sz="1600" b="1">
                          <a:solidFill>
                            <a:srgbClr val="000000"/>
                          </a:solidFill>
                          <a:latin typeface="Times New Roman"/>
                          <a:ea typeface="Calibri"/>
                          <a:cs typeface="Times New Roman"/>
                        </a:rPr>
                        <a:t>Naive Bayes</a:t>
                      </a:r>
                      <a:endParaRPr lang="en-US" sz="1600">
                        <a:latin typeface="Calibri"/>
                        <a:ea typeface="Calibri"/>
                        <a:cs typeface="Times New Roman"/>
                      </a:endParaRPr>
                    </a:p>
                  </a:txBody>
                  <a:tcPr marL="68580" marR="68580" marT="0" marB="0"/>
                </a:tc>
                <a:tc>
                  <a:txBody>
                    <a:bodyPr/>
                    <a:lstStyle/>
                    <a:p>
                      <a:pPr algn="l">
                        <a:lnSpc>
                          <a:spcPct val="115000"/>
                        </a:lnSpc>
                        <a:spcAft>
                          <a:spcPts val="0"/>
                        </a:spcAft>
                      </a:pPr>
                      <a:r>
                        <a:rPr lang="en-IN" sz="1600" dirty="0">
                          <a:solidFill>
                            <a:srgbClr val="000000"/>
                          </a:solidFill>
                          <a:latin typeface="Times New Roman"/>
                          <a:ea typeface="Calibri"/>
                          <a:cs typeface="Times New Roman"/>
                        </a:rPr>
                        <a:t>70.97</a:t>
                      </a:r>
                      <a:endParaRPr lang="en-US" sz="1600" dirty="0">
                        <a:latin typeface="Calibri"/>
                        <a:ea typeface="Calibri"/>
                        <a:cs typeface="Times New Roman"/>
                      </a:endParaRPr>
                    </a:p>
                  </a:txBody>
                  <a:tcPr marL="68580" marR="68580" marT="0" marB="0"/>
                </a:tc>
                <a:tc>
                  <a:txBody>
                    <a:bodyPr/>
                    <a:lstStyle/>
                    <a:p>
                      <a:pPr algn="l">
                        <a:lnSpc>
                          <a:spcPct val="115000"/>
                        </a:lnSpc>
                        <a:spcAft>
                          <a:spcPts val="0"/>
                        </a:spcAft>
                      </a:pPr>
                      <a:r>
                        <a:rPr lang="en-IN" sz="1600" dirty="0">
                          <a:solidFill>
                            <a:srgbClr val="000000"/>
                          </a:solidFill>
                          <a:latin typeface="Times New Roman"/>
                          <a:ea typeface="Calibri"/>
                          <a:cs typeface="Times New Roman"/>
                        </a:rPr>
                        <a:t>1.0</a:t>
                      </a:r>
                      <a:endParaRPr lang="en-US" sz="1600" dirty="0">
                        <a:latin typeface="Calibri"/>
                        <a:ea typeface="Calibri"/>
                        <a:cs typeface="Times New Roman"/>
                      </a:endParaRPr>
                    </a:p>
                  </a:txBody>
                  <a:tcPr marL="68580" marR="68580" marT="0" marB="0"/>
                </a:tc>
                <a:tc>
                  <a:txBody>
                    <a:bodyPr/>
                    <a:lstStyle/>
                    <a:p>
                      <a:pPr algn="l">
                        <a:lnSpc>
                          <a:spcPct val="115000"/>
                        </a:lnSpc>
                        <a:spcAft>
                          <a:spcPts val="0"/>
                        </a:spcAft>
                      </a:pPr>
                      <a:r>
                        <a:rPr lang="en-IN" sz="1600" dirty="0">
                          <a:solidFill>
                            <a:srgbClr val="000000"/>
                          </a:solidFill>
                          <a:latin typeface="Times New Roman"/>
                          <a:ea typeface="Calibri"/>
                          <a:cs typeface="Times New Roman"/>
                        </a:rPr>
                        <a:t>0.55</a:t>
                      </a:r>
                      <a:endParaRPr lang="en-US" sz="1600" dirty="0">
                        <a:latin typeface="Calibri"/>
                        <a:ea typeface="Calibri"/>
                        <a:cs typeface="Times New Roman"/>
                      </a:endParaRPr>
                    </a:p>
                  </a:txBody>
                  <a:tcPr marL="68580" marR="68580" marT="0" marB="0"/>
                </a:tc>
                <a:tc>
                  <a:txBody>
                    <a:bodyPr/>
                    <a:lstStyle/>
                    <a:p>
                      <a:pPr algn="l">
                        <a:lnSpc>
                          <a:spcPct val="115000"/>
                        </a:lnSpc>
                        <a:spcAft>
                          <a:spcPts val="0"/>
                        </a:spcAft>
                      </a:pPr>
                      <a:r>
                        <a:rPr lang="en-IN" sz="1600">
                          <a:solidFill>
                            <a:srgbClr val="000000"/>
                          </a:solidFill>
                          <a:latin typeface="Times New Roman"/>
                          <a:ea typeface="Calibri"/>
                          <a:cs typeface="Times New Roman"/>
                        </a:rPr>
                        <a:t>0.70</a:t>
                      </a:r>
                      <a:endParaRPr lang="en-US" sz="1600">
                        <a:latin typeface="Calibri"/>
                        <a:ea typeface="Calibri"/>
                        <a:cs typeface="Times New Roman"/>
                      </a:endParaRPr>
                    </a:p>
                  </a:txBody>
                  <a:tcPr marL="68580" marR="68580" marT="0" marB="0"/>
                </a:tc>
              </a:tr>
              <a:tr h="484478">
                <a:tc>
                  <a:txBody>
                    <a:bodyPr/>
                    <a:lstStyle/>
                    <a:p>
                      <a:pPr algn="l">
                        <a:lnSpc>
                          <a:spcPct val="115000"/>
                        </a:lnSpc>
                        <a:spcAft>
                          <a:spcPts val="0"/>
                        </a:spcAft>
                      </a:pPr>
                      <a:r>
                        <a:rPr lang="en-IN" sz="1600" b="1">
                          <a:solidFill>
                            <a:srgbClr val="000000"/>
                          </a:solidFill>
                          <a:latin typeface="Times New Roman"/>
                          <a:ea typeface="Calibri"/>
                          <a:cs typeface="Times New Roman"/>
                        </a:rPr>
                        <a:t>Decision Tree</a:t>
                      </a:r>
                      <a:endParaRPr lang="en-US" sz="1600">
                        <a:latin typeface="Calibri"/>
                        <a:ea typeface="Calibri"/>
                        <a:cs typeface="Times New Roman"/>
                      </a:endParaRPr>
                    </a:p>
                  </a:txBody>
                  <a:tcPr marL="68580" marR="68580" marT="0" marB="0"/>
                </a:tc>
                <a:tc>
                  <a:txBody>
                    <a:bodyPr/>
                    <a:lstStyle/>
                    <a:p>
                      <a:pPr algn="l">
                        <a:lnSpc>
                          <a:spcPct val="115000"/>
                        </a:lnSpc>
                        <a:spcAft>
                          <a:spcPts val="0"/>
                        </a:spcAft>
                      </a:pPr>
                      <a:r>
                        <a:rPr lang="en-IN" sz="1600" b="1">
                          <a:solidFill>
                            <a:srgbClr val="000000"/>
                          </a:solidFill>
                          <a:latin typeface="Times New Roman"/>
                          <a:ea typeface="Calibri"/>
                          <a:cs typeface="Times New Roman"/>
                        </a:rPr>
                        <a:t>93.55</a:t>
                      </a:r>
                      <a:endParaRPr lang="en-US" sz="1600">
                        <a:latin typeface="Calibri"/>
                        <a:ea typeface="Calibri"/>
                        <a:cs typeface="Times New Roman"/>
                      </a:endParaRPr>
                    </a:p>
                  </a:txBody>
                  <a:tcPr marL="68580" marR="68580" marT="0" marB="0"/>
                </a:tc>
                <a:tc>
                  <a:txBody>
                    <a:bodyPr/>
                    <a:lstStyle/>
                    <a:p>
                      <a:pPr algn="l">
                        <a:lnSpc>
                          <a:spcPct val="115000"/>
                        </a:lnSpc>
                        <a:spcAft>
                          <a:spcPts val="0"/>
                        </a:spcAft>
                      </a:pPr>
                      <a:r>
                        <a:rPr lang="en-IN" sz="1600" b="1" dirty="0">
                          <a:solidFill>
                            <a:srgbClr val="000000"/>
                          </a:solidFill>
                          <a:latin typeface="Times New Roman"/>
                          <a:ea typeface="Calibri"/>
                          <a:cs typeface="Times New Roman"/>
                        </a:rPr>
                        <a:t>0.90</a:t>
                      </a:r>
                      <a:endParaRPr lang="en-US" sz="1600" dirty="0">
                        <a:latin typeface="Calibri"/>
                        <a:ea typeface="Calibri"/>
                        <a:cs typeface="Times New Roman"/>
                      </a:endParaRPr>
                    </a:p>
                  </a:txBody>
                  <a:tcPr marL="68580" marR="68580" marT="0" marB="0"/>
                </a:tc>
                <a:tc>
                  <a:txBody>
                    <a:bodyPr/>
                    <a:lstStyle/>
                    <a:p>
                      <a:pPr algn="l">
                        <a:lnSpc>
                          <a:spcPct val="115000"/>
                        </a:lnSpc>
                        <a:spcAft>
                          <a:spcPts val="0"/>
                        </a:spcAft>
                      </a:pPr>
                      <a:r>
                        <a:rPr lang="en-IN" sz="1600" b="1" dirty="0">
                          <a:solidFill>
                            <a:srgbClr val="000000"/>
                          </a:solidFill>
                          <a:latin typeface="Times New Roman"/>
                          <a:ea typeface="Calibri"/>
                          <a:cs typeface="Times New Roman"/>
                        </a:rPr>
                        <a:t>1.0</a:t>
                      </a:r>
                      <a:endParaRPr lang="en-US" sz="1600" dirty="0">
                        <a:latin typeface="Calibri"/>
                        <a:ea typeface="Calibri"/>
                        <a:cs typeface="Times New Roman"/>
                      </a:endParaRPr>
                    </a:p>
                  </a:txBody>
                  <a:tcPr marL="68580" marR="68580" marT="0" marB="0"/>
                </a:tc>
                <a:tc>
                  <a:txBody>
                    <a:bodyPr/>
                    <a:lstStyle/>
                    <a:p>
                      <a:pPr algn="l">
                        <a:lnSpc>
                          <a:spcPct val="115000"/>
                        </a:lnSpc>
                        <a:spcAft>
                          <a:spcPts val="0"/>
                        </a:spcAft>
                      </a:pPr>
                      <a:r>
                        <a:rPr lang="en-IN" sz="1600" b="1" dirty="0">
                          <a:solidFill>
                            <a:srgbClr val="000000"/>
                          </a:solidFill>
                          <a:latin typeface="Times New Roman"/>
                          <a:ea typeface="Calibri"/>
                          <a:cs typeface="Times New Roman"/>
                        </a:rPr>
                        <a:t>0.95</a:t>
                      </a:r>
                      <a:endParaRPr lang="en-US" sz="1600" dirty="0">
                        <a:latin typeface="Calibri"/>
                        <a:ea typeface="Calibri"/>
                        <a:cs typeface="Times New Roman"/>
                      </a:endParaRPr>
                    </a:p>
                  </a:txBody>
                  <a:tcPr marL="68580" marR="68580" marT="0" marB="0"/>
                </a:tc>
              </a:tr>
              <a:tr h="484478">
                <a:tc>
                  <a:txBody>
                    <a:bodyPr/>
                    <a:lstStyle/>
                    <a:p>
                      <a:pPr algn="l">
                        <a:lnSpc>
                          <a:spcPct val="115000"/>
                        </a:lnSpc>
                        <a:spcAft>
                          <a:spcPts val="0"/>
                        </a:spcAft>
                      </a:pPr>
                      <a:r>
                        <a:rPr lang="en-IN" sz="1600" b="1">
                          <a:solidFill>
                            <a:srgbClr val="000000"/>
                          </a:solidFill>
                          <a:latin typeface="Times New Roman"/>
                          <a:ea typeface="Calibri"/>
                          <a:cs typeface="Times New Roman"/>
                        </a:rPr>
                        <a:t>Random Forest</a:t>
                      </a:r>
                      <a:endParaRPr lang="en-US" sz="1600">
                        <a:latin typeface="Calibri"/>
                        <a:ea typeface="Calibri"/>
                        <a:cs typeface="Times New Roman"/>
                      </a:endParaRPr>
                    </a:p>
                  </a:txBody>
                  <a:tcPr marL="68580" marR="68580" marT="0" marB="0"/>
                </a:tc>
                <a:tc>
                  <a:txBody>
                    <a:bodyPr/>
                    <a:lstStyle/>
                    <a:p>
                      <a:pPr algn="l">
                        <a:lnSpc>
                          <a:spcPct val="115000"/>
                        </a:lnSpc>
                        <a:spcAft>
                          <a:spcPts val="0"/>
                        </a:spcAft>
                      </a:pPr>
                      <a:r>
                        <a:rPr lang="en-IN" sz="1600" b="1" dirty="0">
                          <a:solidFill>
                            <a:srgbClr val="000000"/>
                          </a:solidFill>
                          <a:latin typeface="Times New Roman"/>
                          <a:ea typeface="Calibri"/>
                          <a:cs typeface="Times New Roman"/>
                        </a:rPr>
                        <a:t>93.55</a:t>
                      </a:r>
                      <a:endParaRPr lang="en-US" sz="1600" dirty="0">
                        <a:latin typeface="Calibri"/>
                        <a:ea typeface="Calibri"/>
                        <a:cs typeface="Times New Roman"/>
                      </a:endParaRPr>
                    </a:p>
                  </a:txBody>
                  <a:tcPr marL="68580" marR="68580" marT="0" marB="0"/>
                </a:tc>
                <a:tc>
                  <a:txBody>
                    <a:bodyPr/>
                    <a:lstStyle/>
                    <a:p>
                      <a:pPr algn="l">
                        <a:lnSpc>
                          <a:spcPct val="115000"/>
                        </a:lnSpc>
                        <a:spcAft>
                          <a:spcPts val="0"/>
                        </a:spcAft>
                      </a:pPr>
                      <a:r>
                        <a:rPr lang="en-IN" sz="1600" b="1">
                          <a:solidFill>
                            <a:srgbClr val="000000"/>
                          </a:solidFill>
                          <a:latin typeface="Times New Roman"/>
                          <a:ea typeface="Calibri"/>
                          <a:cs typeface="Times New Roman"/>
                        </a:rPr>
                        <a:t>0.90</a:t>
                      </a:r>
                      <a:endParaRPr lang="en-US" sz="1600">
                        <a:latin typeface="Calibri"/>
                        <a:ea typeface="Calibri"/>
                        <a:cs typeface="Times New Roman"/>
                      </a:endParaRPr>
                    </a:p>
                  </a:txBody>
                  <a:tcPr marL="68580" marR="68580" marT="0" marB="0"/>
                </a:tc>
                <a:tc>
                  <a:txBody>
                    <a:bodyPr/>
                    <a:lstStyle/>
                    <a:p>
                      <a:pPr algn="l">
                        <a:lnSpc>
                          <a:spcPct val="115000"/>
                        </a:lnSpc>
                        <a:spcAft>
                          <a:spcPts val="0"/>
                        </a:spcAft>
                      </a:pPr>
                      <a:r>
                        <a:rPr lang="en-IN" sz="1600" b="1" dirty="0">
                          <a:solidFill>
                            <a:srgbClr val="000000"/>
                          </a:solidFill>
                          <a:latin typeface="Times New Roman"/>
                          <a:ea typeface="Calibri"/>
                          <a:cs typeface="Times New Roman"/>
                        </a:rPr>
                        <a:t>1.0</a:t>
                      </a:r>
                      <a:endParaRPr lang="en-US" sz="1600" dirty="0">
                        <a:latin typeface="Calibri"/>
                        <a:ea typeface="Calibri"/>
                        <a:cs typeface="Times New Roman"/>
                      </a:endParaRPr>
                    </a:p>
                  </a:txBody>
                  <a:tcPr marL="68580" marR="68580" marT="0" marB="0"/>
                </a:tc>
                <a:tc>
                  <a:txBody>
                    <a:bodyPr/>
                    <a:lstStyle/>
                    <a:p>
                      <a:pPr algn="l">
                        <a:lnSpc>
                          <a:spcPct val="115000"/>
                        </a:lnSpc>
                        <a:spcAft>
                          <a:spcPts val="0"/>
                        </a:spcAft>
                      </a:pPr>
                      <a:r>
                        <a:rPr lang="en-IN" sz="1600" b="1" dirty="0">
                          <a:solidFill>
                            <a:srgbClr val="000000"/>
                          </a:solidFill>
                          <a:latin typeface="Times New Roman"/>
                          <a:ea typeface="Calibri"/>
                          <a:cs typeface="Times New Roman"/>
                        </a:rPr>
                        <a:t>0.95</a:t>
                      </a:r>
                      <a:endParaRPr lang="en-US" sz="1600" dirty="0">
                        <a:latin typeface="Calibri"/>
                        <a:ea typeface="Calibri"/>
                        <a:cs typeface="Times New Roman"/>
                      </a:endParaRPr>
                    </a:p>
                  </a:txBody>
                  <a:tcPr marL="68580" marR="68580" marT="0" marB="0"/>
                </a:tc>
              </a:tr>
            </a:tbl>
          </a:graphicData>
        </a:graphic>
      </p:graphicFrame>
      <p:sp>
        <p:nvSpPr>
          <p:cNvPr id="5" name="TextBox 4"/>
          <p:cNvSpPr txBox="1"/>
          <p:nvPr/>
        </p:nvSpPr>
        <p:spPr>
          <a:xfrm>
            <a:off x="2123728" y="5805264"/>
            <a:ext cx="5544616" cy="615553"/>
          </a:xfrm>
          <a:prstGeom prst="rect">
            <a:avLst/>
          </a:prstGeom>
          <a:noFill/>
        </p:spPr>
        <p:txBody>
          <a:bodyPr wrap="square" rtlCol="0">
            <a:spAutoFit/>
          </a:bodyPr>
          <a:lstStyle/>
          <a:p>
            <a:r>
              <a:rPr lang="en-IN" sz="1600" b="1" dirty="0">
                <a:latin typeface="Times New Roman" pitchFamily="18" charset="0"/>
                <a:cs typeface="Times New Roman" pitchFamily="18" charset="0"/>
              </a:rPr>
              <a:t>Table 2:</a:t>
            </a:r>
            <a:r>
              <a:rPr lang="en-IN" sz="1600" dirty="0">
                <a:latin typeface="Times New Roman" pitchFamily="18" charset="0"/>
                <a:cs typeface="Times New Roman" pitchFamily="18" charset="0"/>
              </a:rPr>
              <a:t> Performance metrics of the ML models applied</a:t>
            </a:r>
            <a:endParaRPr lang="en-US" sz="1600" dirty="0">
              <a:latin typeface="Times New Roman" pitchFamily="18" charset="0"/>
              <a:cs typeface="Times New Roman" pitchFamily="18"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465</TotalTime>
  <Words>685</Words>
  <Application>Microsoft Office PowerPoint</Application>
  <PresentationFormat>On-screen Show (4:3)</PresentationFormat>
  <Paragraphs>123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Coronary Artery Disease Risk Prediction Using Machine Learning</vt:lpstr>
      <vt:lpstr>Contents</vt:lpstr>
      <vt:lpstr>Introduction</vt:lpstr>
      <vt:lpstr>Objective and Motivation</vt:lpstr>
      <vt:lpstr>Dataset Analysis</vt:lpstr>
      <vt:lpstr>Methodology</vt:lpstr>
      <vt:lpstr>Feature Selection</vt:lpstr>
      <vt:lpstr>Data Partitioning &amp; Classification Models</vt:lpstr>
      <vt:lpstr>Results and Discussions</vt:lpstr>
      <vt:lpstr>Fig 2: Classifier performance comparison with accuracy obtained in applying machine learning algorithms to the Z- Alizadeh Sani medical dataset  </vt:lpstr>
      <vt:lpstr>Conclusion</vt:lpstr>
      <vt:lpstr>Future 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38</cp:revision>
  <dcterms:created xsi:type="dcterms:W3CDTF">2021-06-19T03:13:20Z</dcterms:created>
  <dcterms:modified xsi:type="dcterms:W3CDTF">2021-06-19T11:02:19Z</dcterms:modified>
</cp:coreProperties>
</file>