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93" r:id="rId2"/>
    <p:sldId id="595" r:id="rId3"/>
    <p:sldId id="596" r:id="rId4"/>
    <p:sldId id="597" r:id="rId5"/>
    <p:sldId id="598" r:id="rId6"/>
    <p:sldId id="600" r:id="rId7"/>
    <p:sldId id="599"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17" autoAdjust="0"/>
  </p:normalViewPr>
  <p:slideViewPr>
    <p:cSldViewPr snapToGrid="0">
      <p:cViewPr varScale="1">
        <p:scale>
          <a:sx n="80" d="100"/>
          <a:sy n="80" d="100"/>
        </p:scale>
        <p:origin x="754"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C21EA7-648A-7B25-CED9-47864C93B20A}"/>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BD6D17B5-0B02-9AE8-BBD3-C3B94D5FE5A1}"/>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1102BDD9-44B1-4F4C-BB58-B67AA7E43643}" type="datetimeFigureOut">
              <a:rPr lang="en-US" smtClean="0"/>
              <a:pPr/>
              <a:t>9/1/2024</a:t>
            </a:fld>
            <a:endParaRPr lang="en-US"/>
          </a:p>
        </p:txBody>
      </p:sp>
      <p:sp>
        <p:nvSpPr>
          <p:cNvPr id="4" name="Footer Placeholder 3">
            <a:extLst>
              <a:ext uri="{FF2B5EF4-FFF2-40B4-BE49-F238E27FC236}">
                <a16:creationId xmlns:a16="http://schemas.microsoft.com/office/drawing/2014/main" id="{80691278-C079-CB81-8620-14E9500D275B}"/>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0204B5BC-797A-F862-0D50-58FCEAA6870E}"/>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6B1F4BD-AB44-4541-B9CB-31A804FA4D72}" type="slidenum">
              <a:rPr lang="en-US" smtClean="0"/>
              <a:pPr/>
              <a:t>‹#›</a:t>
            </a:fld>
            <a:endParaRPr lang="en-US"/>
          </a:p>
        </p:txBody>
      </p:sp>
    </p:spTree>
    <p:extLst>
      <p:ext uri="{BB962C8B-B14F-4D97-AF65-F5344CB8AC3E}">
        <p14:creationId xmlns:p14="http://schemas.microsoft.com/office/powerpoint/2010/main" val="3184883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59D6322-F40E-4537-8922-E85527CE63D3}" type="datetimeFigureOut">
              <a:rPr lang="en-IN" smtClean="0"/>
              <a:pPr/>
              <a:t>01-09-2024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2889CA6-7542-47AF-8BC4-B0EC6600E812}" type="slidenum">
              <a:rPr lang="en-IN" smtClean="0"/>
              <a:pPr/>
              <a:t>‹#›</a:t>
            </a:fld>
            <a:endParaRPr lang="en-IN"/>
          </a:p>
        </p:txBody>
      </p:sp>
    </p:spTree>
    <p:extLst>
      <p:ext uri="{BB962C8B-B14F-4D97-AF65-F5344CB8AC3E}">
        <p14:creationId xmlns:p14="http://schemas.microsoft.com/office/powerpoint/2010/main" val="278264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889CA6-7542-47AF-8BC4-B0EC6600E812}" type="slidenum">
              <a:rPr lang="en-IN" smtClean="0"/>
              <a:pPr/>
              <a:t>1</a:t>
            </a:fld>
            <a:endParaRPr lang="en-IN"/>
          </a:p>
        </p:txBody>
      </p:sp>
    </p:spTree>
    <p:extLst>
      <p:ext uri="{BB962C8B-B14F-4D97-AF65-F5344CB8AC3E}">
        <p14:creationId xmlns:p14="http://schemas.microsoft.com/office/powerpoint/2010/main" val="3161683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A13E-383B-413F-837B-F05B9C25AA9E}"/>
              </a:ext>
            </a:extLst>
          </p:cNvPr>
          <p:cNvSpPr>
            <a:spLocks noGrp="1"/>
          </p:cNvSpPr>
          <p:nvPr>
            <p:ph type="ctrTitle"/>
          </p:nvPr>
        </p:nvSpPr>
        <p:spPr>
          <a:xfrm>
            <a:off x="971910" y="136525"/>
            <a:ext cx="10248180" cy="1899154"/>
          </a:xfrm>
        </p:spPr>
        <p:txBody>
          <a:bodyPr anchor="b"/>
          <a:lstStyle>
            <a:lvl1pPr algn="ctr">
              <a:defRPr sz="6000" b="1">
                <a:solidFill>
                  <a:srgbClr val="FF0000"/>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93B78377-C8DF-4F7B-951B-4BEFC18DD7F5}"/>
              </a:ext>
            </a:extLst>
          </p:cNvPr>
          <p:cNvSpPr>
            <a:spLocks noGrp="1"/>
          </p:cNvSpPr>
          <p:nvPr>
            <p:ph type="subTitle" idx="1"/>
          </p:nvPr>
        </p:nvSpPr>
        <p:spPr>
          <a:xfrm>
            <a:off x="1524000" y="2359833"/>
            <a:ext cx="9144000" cy="2315683"/>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a:extLst>
              <a:ext uri="{FF2B5EF4-FFF2-40B4-BE49-F238E27FC236}">
                <a16:creationId xmlns:a16="http://schemas.microsoft.com/office/drawing/2014/main" id="{399992ED-FB6E-4FCD-9C3E-06023C12994A}"/>
              </a:ext>
            </a:extLst>
          </p:cNvPr>
          <p:cNvSpPr>
            <a:spLocks noGrp="1"/>
          </p:cNvSpPr>
          <p:nvPr>
            <p:ph type="sldNum" sz="quarter" idx="12"/>
          </p:nvPr>
        </p:nvSpPr>
        <p:spPr/>
        <p:txBody>
          <a:bodyPr/>
          <a:lstStyle/>
          <a:p>
            <a:fld id="{63C9B255-78B1-466A-8712-0AD17215C20C}" type="slidenum">
              <a:rPr lang="en-IN" smtClean="0"/>
              <a:pPr/>
              <a:t>‹#›</a:t>
            </a:fld>
            <a:endParaRPr lang="en-IN"/>
          </a:p>
        </p:txBody>
      </p:sp>
      <p:pic>
        <p:nvPicPr>
          <p:cNvPr id="8" name="Picture 7" descr="Diagram, logo&#10;&#10;Description automatically generated">
            <a:extLst>
              <a:ext uri="{FF2B5EF4-FFF2-40B4-BE49-F238E27FC236}">
                <a16:creationId xmlns:a16="http://schemas.microsoft.com/office/drawing/2014/main" id="{ED297099-4720-4BDE-B4BB-616155C691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0019" y="4888714"/>
            <a:ext cx="1461113" cy="1467636"/>
          </a:xfrm>
          <a:prstGeom prst="rect">
            <a:avLst/>
          </a:prstGeom>
        </p:spPr>
      </p:pic>
    </p:spTree>
    <p:extLst>
      <p:ext uri="{BB962C8B-B14F-4D97-AF65-F5344CB8AC3E}">
        <p14:creationId xmlns:p14="http://schemas.microsoft.com/office/powerpoint/2010/main" val="60363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D1116306-98B3-46BC-944A-DDD33FE9D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05300F63-97EE-4006-9DE8-5C8E68BFD10E}"/>
              </a:ext>
            </a:extLst>
          </p:cNvPr>
          <p:cNvSpPr>
            <a:spLocks noGrp="1"/>
          </p:cNvSpPr>
          <p:nvPr>
            <p:ph type="sldNum" sz="quarter" idx="12"/>
          </p:nvPr>
        </p:nvSpPr>
        <p:spPr/>
        <p:txBody>
          <a:bodyPr/>
          <a:lstStyle/>
          <a:p>
            <a:fld id="{63C9B255-78B1-466A-8712-0AD17215C20C}" type="slidenum">
              <a:rPr lang="en-IN" smtClean="0"/>
              <a:pPr/>
              <a:t>‹#›</a:t>
            </a:fld>
            <a:endParaRPr lang="en-IN"/>
          </a:p>
        </p:txBody>
      </p:sp>
      <p:cxnSp>
        <p:nvCxnSpPr>
          <p:cNvPr id="7" name="Straight Connector 6">
            <a:extLst>
              <a:ext uri="{FF2B5EF4-FFF2-40B4-BE49-F238E27FC236}">
                <a16:creationId xmlns:a16="http://schemas.microsoft.com/office/drawing/2014/main" id="{F38ED6AC-7A34-248C-A01D-57A5198E82CD}"/>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descr="Diagram, logo&#10;&#10;Description automatically generated">
            <a:extLst>
              <a:ext uri="{FF2B5EF4-FFF2-40B4-BE49-F238E27FC236}">
                <a16:creationId xmlns:a16="http://schemas.microsoft.com/office/drawing/2014/main" id="{D5B646FC-0562-F291-3B36-77A7DECCAE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
        <p:nvSpPr>
          <p:cNvPr id="9" name="Title 1">
            <a:extLst>
              <a:ext uri="{FF2B5EF4-FFF2-40B4-BE49-F238E27FC236}">
                <a16:creationId xmlns:a16="http://schemas.microsoft.com/office/drawing/2014/main" id="{CA4DF505-354D-BD6B-404C-671EF0739A68}"/>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126003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D6AD4-50D6-470B-AF47-6512505FD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ADA51-7111-47E5-8B64-5E8FE4CF2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10FAA735-3288-4009-8695-26400B92AA99}"/>
              </a:ext>
            </a:extLst>
          </p:cNvPr>
          <p:cNvSpPr>
            <a:spLocks noGrp="1"/>
          </p:cNvSpPr>
          <p:nvPr>
            <p:ph type="sldNum" sz="quarter" idx="12"/>
          </p:nvPr>
        </p:nvSpPr>
        <p:spPr/>
        <p:txBody>
          <a:bodyPr/>
          <a:lstStyle/>
          <a:p>
            <a:fld id="{63C9B255-78B1-466A-8712-0AD17215C20C}" type="slidenum">
              <a:rPr lang="en-IN" smtClean="0"/>
              <a:pPr/>
              <a:t>‹#›</a:t>
            </a:fld>
            <a:endParaRPr lang="en-IN"/>
          </a:p>
        </p:txBody>
      </p:sp>
    </p:spTree>
    <p:extLst>
      <p:ext uri="{BB962C8B-B14F-4D97-AF65-F5344CB8AC3E}">
        <p14:creationId xmlns:p14="http://schemas.microsoft.com/office/powerpoint/2010/main" val="3038992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72551" y="233264"/>
            <a:ext cx="10972800" cy="864096"/>
          </a:xfrm>
        </p:spPr>
        <p:txBody>
          <a:bodyPr/>
          <a:lstStyle/>
          <a:p>
            <a:r>
              <a:rPr lang="en-US"/>
              <a:t>Click to edit Master title style</a:t>
            </a:r>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19DE7D2-B7BF-4E10-A707-36721BA1B8E5}" type="slidenum">
              <a:rPr lang="en-IN" smtClean="0"/>
              <a:pPr/>
              <a:t>‹#›</a:t>
            </a:fld>
            <a:endParaRPr lang="en-IN"/>
          </a:p>
        </p:txBody>
      </p:sp>
      <p:cxnSp>
        <p:nvCxnSpPr>
          <p:cNvPr id="7" name="Straight Connector 6"/>
          <p:cNvCxnSpPr/>
          <p:nvPr userDrawn="1"/>
        </p:nvCxnSpPr>
        <p:spPr>
          <a:xfrm>
            <a:off x="0" y="1196752"/>
            <a:ext cx="12192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51" y="260648"/>
            <a:ext cx="1052604" cy="792088"/>
          </a:xfrm>
          <a:prstGeom prst="rect">
            <a:avLst/>
          </a:prstGeom>
        </p:spPr>
      </p:pic>
    </p:spTree>
    <p:extLst>
      <p:ext uri="{BB962C8B-B14F-4D97-AF65-F5344CB8AC3E}">
        <p14:creationId xmlns:p14="http://schemas.microsoft.com/office/powerpoint/2010/main" val="341362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E269D-2D70-4778-ABFC-9F1F073026A1}"/>
              </a:ext>
            </a:extLst>
          </p:cNvPr>
          <p:cNvSpPr>
            <a:spLocks noGrp="1"/>
          </p:cNvSpPr>
          <p:nvPr>
            <p:ph idx="1"/>
          </p:nvPr>
        </p:nvSpPr>
        <p:spPr>
          <a:xfrm>
            <a:off x="838200" y="1383654"/>
            <a:ext cx="10515600" cy="45361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782C6D7D-38E2-44D8-B503-244F0FE1A7BB}"/>
              </a:ext>
            </a:extLst>
          </p:cNvPr>
          <p:cNvSpPr>
            <a:spLocks noGrp="1"/>
          </p:cNvSpPr>
          <p:nvPr>
            <p:ph type="sldNum" sz="quarter" idx="12"/>
          </p:nvPr>
        </p:nvSpPr>
        <p:spPr/>
        <p:txBody>
          <a:bodyPr/>
          <a:lstStyle/>
          <a:p>
            <a:fld id="{63C9B255-78B1-466A-8712-0AD17215C20C}" type="slidenum">
              <a:rPr lang="en-IN" smtClean="0"/>
              <a:pPr/>
              <a:t>‹#›</a:t>
            </a:fld>
            <a:endParaRPr lang="en-IN" dirty="0"/>
          </a:p>
        </p:txBody>
      </p:sp>
      <p:cxnSp>
        <p:nvCxnSpPr>
          <p:cNvPr id="5" name="Straight Connector 4">
            <a:extLst>
              <a:ext uri="{FF2B5EF4-FFF2-40B4-BE49-F238E27FC236}">
                <a16:creationId xmlns:a16="http://schemas.microsoft.com/office/drawing/2014/main" id="{DE21277B-383B-8D0E-58D8-CB139D48B1E9}"/>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Diagram, logo&#10;&#10;Description automatically generated">
            <a:extLst>
              <a:ext uri="{FF2B5EF4-FFF2-40B4-BE49-F238E27FC236}">
                <a16:creationId xmlns:a16="http://schemas.microsoft.com/office/drawing/2014/main" id="{55E488B1-DEFB-AC34-A7A5-DED45BF194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
        <p:nvSpPr>
          <p:cNvPr id="8" name="Title 1">
            <a:extLst>
              <a:ext uri="{FF2B5EF4-FFF2-40B4-BE49-F238E27FC236}">
                <a16:creationId xmlns:a16="http://schemas.microsoft.com/office/drawing/2014/main" id="{95C359DE-08AB-AAE9-FA85-B97BE4993EFE}"/>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94032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63A7-2EB5-404C-A850-BC79CDB811CC}"/>
              </a:ext>
            </a:extLst>
          </p:cNvPr>
          <p:cNvSpPr>
            <a:spLocks noGrp="1"/>
          </p:cNvSpPr>
          <p:nvPr>
            <p:ph type="title"/>
          </p:nvPr>
        </p:nvSpPr>
        <p:spPr>
          <a:xfrm>
            <a:off x="831850" y="1709738"/>
            <a:ext cx="10515600" cy="1390909"/>
          </a:xfrm>
        </p:spPr>
        <p:txBody>
          <a:bodyPr anchor="b"/>
          <a:lstStyle>
            <a:lvl1pPr>
              <a:defRPr sz="60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E3BDC272-D02C-4447-BC9B-66B3C9A32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40B9318-87DC-483D-8AC7-63125FDDABB8}"/>
              </a:ext>
            </a:extLst>
          </p:cNvPr>
          <p:cNvSpPr>
            <a:spLocks noGrp="1"/>
          </p:cNvSpPr>
          <p:nvPr>
            <p:ph type="sldNum" sz="quarter" idx="12"/>
          </p:nvPr>
        </p:nvSpPr>
        <p:spPr/>
        <p:txBody>
          <a:bodyPr/>
          <a:lstStyle/>
          <a:p>
            <a:fld id="{63C9B255-78B1-466A-8712-0AD17215C20C}" type="slidenum">
              <a:rPr lang="en-IN" smtClean="0"/>
              <a:pPr/>
              <a:t>‹#›</a:t>
            </a:fld>
            <a:endParaRPr lang="en-IN"/>
          </a:p>
        </p:txBody>
      </p:sp>
    </p:spTree>
    <p:extLst>
      <p:ext uri="{BB962C8B-B14F-4D97-AF65-F5344CB8AC3E}">
        <p14:creationId xmlns:p14="http://schemas.microsoft.com/office/powerpoint/2010/main" val="183310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696DD-ECDE-448C-9208-073E0BE206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1CAD63-6CCF-4607-8805-9B8F7D739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86AD416A-ADA1-4E63-9FEB-8A6DA454A976}"/>
              </a:ext>
            </a:extLst>
          </p:cNvPr>
          <p:cNvSpPr>
            <a:spLocks noGrp="1"/>
          </p:cNvSpPr>
          <p:nvPr>
            <p:ph type="sldNum" sz="quarter" idx="12"/>
          </p:nvPr>
        </p:nvSpPr>
        <p:spPr/>
        <p:txBody>
          <a:bodyPr/>
          <a:lstStyle/>
          <a:p>
            <a:fld id="{63C9B255-78B1-466A-8712-0AD17215C20C}" type="slidenum">
              <a:rPr lang="en-IN" smtClean="0"/>
              <a:pPr/>
              <a:t>‹#›</a:t>
            </a:fld>
            <a:endParaRPr lang="en-IN"/>
          </a:p>
        </p:txBody>
      </p:sp>
      <p:cxnSp>
        <p:nvCxnSpPr>
          <p:cNvPr id="9" name="Straight Connector 8">
            <a:extLst>
              <a:ext uri="{FF2B5EF4-FFF2-40B4-BE49-F238E27FC236}">
                <a16:creationId xmlns:a16="http://schemas.microsoft.com/office/drawing/2014/main" id="{F397E4E5-CB5A-2BF1-509D-F7271794649C}"/>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Diagram, logo&#10;&#10;Description automatically generated">
            <a:extLst>
              <a:ext uri="{FF2B5EF4-FFF2-40B4-BE49-F238E27FC236}">
                <a16:creationId xmlns:a16="http://schemas.microsoft.com/office/drawing/2014/main" id="{60DF96E1-7261-BAD5-7469-3A5E0FD01D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
        <p:nvSpPr>
          <p:cNvPr id="12" name="Title 1">
            <a:extLst>
              <a:ext uri="{FF2B5EF4-FFF2-40B4-BE49-F238E27FC236}">
                <a16:creationId xmlns:a16="http://schemas.microsoft.com/office/drawing/2014/main" id="{14469A67-D7C8-65CF-7EFE-805205718817}"/>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205477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DA84-6F43-4777-BF23-1B18BAC35747}"/>
              </a:ext>
            </a:extLst>
          </p:cNvPr>
          <p:cNvSpPr>
            <a:spLocks noGrp="1"/>
          </p:cNvSpPr>
          <p:nvPr>
            <p:ph type="title"/>
          </p:nvPr>
        </p:nvSpPr>
        <p:spPr>
          <a:xfrm>
            <a:off x="839788" y="365125"/>
            <a:ext cx="10515600" cy="1325563"/>
          </a:xfrm>
        </p:spPr>
        <p:txBody>
          <a:bodyPr/>
          <a:lstStyle>
            <a:lvl1pPr>
              <a:defRPr b="1">
                <a:solidFill>
                  <a:srgbClr val="C00000"/>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184FB55-8479-470F-872D-9CFBBF07F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5164B-13BA-438F-9A75-9149D4504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0AF0E0-3A7E-4FDC-AEB9-58443A852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D30A3-4480-41B7-A6B5-9535105FE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a:extLst>
              <a:ext uri="{FF2B5EF4-FFF2-40B4-BE49-F238E27FC236}">
                <a16:creationId xmlns:a16="http://schemas.microsoft.com/office/drawing/2014/main" id="{A751B9F6-9035-4F9F-97DE-710D18EDA09F}"/>
              </a:ext>
            </a:extLst>
          </p:cNvPr>
          <p:cNvSpPr>
            <a:spLocks noGrp="1"/>
          </p:cNvSpPr>
          <p:nvPr>
            <p:ph type="sldNum" sz="quarter" idx="12"/>
          </p:nvPr>
        </p:nvSpPr>
        <p:spPr/>
        <p:txBody>
          <a:bodyPr/>
          <a:lstStyle/>
          <a:p>
            <a:fld id="{63C9B255-78B1-466A-8712-0AD17215C20C}" type="slidenum">
              <a:rPr lang="en-IN" smtClean="0"/>
              <a:pPr/>
              <a:t>‹#›</a:t>
            </a:fld>
            <a:endParaRPr lang="en-IN"/>
          </a:p>
        </p:txBody>
      </p:sp>
    </p:spTree>
    <p:extLst>
      <p:ext uri="{BB962C8B-B14F-4D97-AF65-F5344CB8AC3E}">
        <p14:creationId xmlns:p14="http://schemas.microsoft.com/office/powerpoint/2010/main" val="306629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798C-F9DF-4639-9FB4-DFF4B6085D3D}"/>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F6940E46-286C-4A3D-A5FC-C61967283F9D}"/>
              </a:ext>
            </a:extLst>
          </p:cNvPr>
          <p:cNvSpPr>
            <a:spLocks noGrp="1"/>
          </p:cNvSpPr>
          <p:nvPr>
            <p:ph type="sldNum" sz="quarter" idx="12"/>
          </p:nvPr>
        </p:nvSpPr>
        <p:spPr/>
        <p:txBody>
          <a:bodyPr/>
          <a:lstStyle/>
          <a:p>
            <a:fld id="{63C9B255-78B1-466A-8712-0AD17215C20C}" type="slidenum">
              <a:rPr lang="en-IN" smtClean="0"/>
              <a:pPr/>
              <a:t>‹#›</a:t>
            </a:fld>
            <a:endParaRPr lang="en-IN"/>
          </a:p>
        </p:txBody>
      </p:sp>
      <p:cxnSp>
        <p:nvCxnSpPr>
          <p:cNvPr id="6" name="Straight Connector 5">
            <a:extLst>
              <a:ext uri="{FF2B5EF4-FFF2-40B4-BE49-F238E27FC236}">
                <a16:creationId xmlns:a16="http://schemas.microsoft.com/office/drawing/2014/main" id="{DB752319-2C87-9290-CF5A-8C1627209BB5}"/>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Diagram, logo&#10;&#10;Description automatically generated">
            <a:extLst>
              <a:ext uri="{FF2B5EF4-FFF2-40B4-BE49-F238E27FC236}">
                <a16:creationId xmlns:a16="http://schemas.microsoft.com/office/drawing/2014/main" id="{E7ECBE22-B256-8B1F-97C6-C7283815AB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Tree>
    <p:extLst>
      <p:ext uri="{BB962C8B-B14F-4D97-AF65-F5344CB8AC3E}">
        <p14:creationId xmlns:p14="http://schemas.microsoft.com/office/powerpoint/2010/main" val="120937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899FB-0BB3-4465-8247-CE376453B1AD}"/>
              </a:ext>
            </a:extLst>
          </p:cNvPr>
          <p:cNvSpPr>
            <a:spLocks noGrp="1"/>
          </p:cNvSpPr>
          <p:nvPr>
            <p:ph type="sldNum" sz="quarter" idx="12"/>
          </p:nvPr>
        </p:nvSpPr>
        <p:spPr/>
        <p:txBody>
          <a:bodyPr/>
          <a:lstStyle/>
          <a:p>
            <a:fld id="{63C9B255-78B1-466A-8712-0AD17215C20C}" type="slidenum">
              <a:rPr lang="en-IN" smtClean="0"/>
              <a:pPr/>
              <a:t>‹#›</a:t>
            </a:fld>
            <a:endParaRPr lang="en-IN"/>
          </a:p>
        </p:txBody>
      </p:sp>
      <p:cxnSp>
        <p:nvCxnSpPr>
          <p:cNvPr id="5" name="Straight Connector 4">
            <a:extLst>
              <a:ext uri="{FF2B5EF4-FFF2-40B4-BE49-F238E27FC236}">
                <a16:creationId xmlns:a16="http://schemas.microsoft.com/office/drawing/2014/main" id="{5F66DB9C-07AB-A8DC-5D70-3C45183E6FB3}"/>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Diagram, logo&#10;&#10;Description automatically generated">
            <a:extLst>
              <a:ext uri="{FF2B5EF4-FFF2-40B4-BE49-F238E27FC236}">
                <a16:creationId xmlns:a16="http://schemas.microsoft.com/office/drawing/2014/main" id="{48489945-5B30-DEE2-4C54-37944556AA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Tree>
    <p:extLst>
      <p:ext uri="{BB962C8B-B14F-4D97-AF65-F5344CB8AC3E}">
        <p14:creationId xmlns:p14="http://schemas.microsoft.com/office/powerpoint/2010/main" val="416353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8F70-C9ED-4D56-83BF-965D231AC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5F8FFE-8F37-4C43-A76F-A56326B58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78083D-1485-4B69-9D02-4C96C96FC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AC12D947-5E78-4378-83B8-C42816CEA7C2}"/>
              </a:ext>
            </a:extLst>
          </p:cNvPr>
          <p:cNvSpPr>
            <a:spLocks noGrp="1"/>
          </p:cNvSpPr>
          <p:nvPr>
            <p:ph type="sldNum" sz="quarter" idx="12"/>
          </p:nvPr>
        </p:nvSpPr>
        <p:spPr/>
        <p:txBody>
          <a:bodyPr/>
          <a:lstStyle/>
          <a:p>
            <a:fld id="{63C9B255-78B1-466A-8712-0AD17215C20C}" type="slidenum">
              <a:rPr lang="en-IN" smtClean="0"/>
              <a:pPr/>
              <a:t>‹#›</a:t>
            </a:fld>
            <a:endParaRPr lang="en-IN"/>
          </a:p>
        </p:txBody>
      </p:sp>
    </p:spTree>
    <p:extLst>
      <p:ext uri="{BB962C8B-B14F-4D97-AF65-F5344CB8AC3E}">
        <p14:creationId xmlns:p14="http://schemas.microsoft.com/office/powerpoint/2010/main" val="127733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2524-6215-4632-9661-31C336E5A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00B3B8-94D4-4C08-839E-F1A5246DF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002011-B01D-471B-9792-B91842C87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66C587B4-1228-4620-95FF-3A36D3140685}"/>
              </a:ext>
            </a:extLst>
          </p:cNvPr>
          <p:cNvSpPr>
            <a:spLocks noGrp="1"/>
          </p:cNvSpPr>
          <p:nvPr>
            <p:ph type="sldNum" sz="quarter" idx="12"/>
          </p:nvPr>
        </p:nvSpPr>
        <p:spPr/>
        <p:txBody>
          <a:bodyPr/>
          <a:lstStyle/>
          <a:p>
            <a:fld id="{63C9B255-78B1-466A-8712-0AD17215C20C}" type="slidenum">
              <a:rPr lang="en-IN" smtClean="0"/>
              <a:pPr/>
              <a:t>‹#›</a:t>
            </a:fld>
            <a:endParaRPr lang="en-IN"/>
          </a:p>
        </p:txBody>
      </p:sp>
    </p:spTree>
    <p:extLst>
      <p:ext uri="{BB962C8B-B14F-4D97-AF65-F5344CB8AC3E}">
        <p14:creationId xmlns:p14="http://schemas.microsoft.com/office/powerpoint/2010/main" val="203935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FBE82-3461-44C6-8604-D693F753C4D6}"/>
              </a:ext>
            </a:extLst>
          </p:cNvPr>
          <p:cNvSpPr>
            <a:spLocks noGrp="1"/>
          </p:cNvSpPr>
          <p:nvPr>
            <p:ph type="title"/>
          </p:nvPr>
        </p:nvSpPr>
        <p:spPr>
          <a:xfrm>
            <a:off x="838200" y="337550"/>
            <a:ext cx="10515600" cy="686974"/>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F634292-01DA-434E-89EF-1D14D97882A1}"/>
              </a:ext>
            </a:extLst>
          </p:cNvPr>
          <p:cNvSpPr>
            <a:spLocks noGrp="1"/>
          </p:cNvSpPr>
          <p:nvPr>
            <p:ph type="body" idx="1"/>
          </p:nvPr>
        </p:nvSpPr>
        <p:spPr>
          <a:xfrm>
            <a:off x="838200" y="1332831"/>
            <a:ext cx="10515600" cy="46130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7747E27E-963C-4315-BFA4-F09A606A9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9B255-78B1-466A-8712-0AD17215C20C}" type="slidenum">
              <a:rPr lang="en-IN" smtClean="0"/>
              <a:pPr/>
              <a:t>‹#›</a:t>
            </a:fld>
            <a:endParaRPr lang="en-IN"/>
          </a:p>
        </p:txBody>
      </p:sp>
      <p:sp>
        <p:nvSpPr>
          <p:cNvPr id="8" name="TextBox 7">
            <a:extLst>
              <a:ext uri="{FF2B5EF4-FFF2-40B4-BE49-F238E27FC236}">
                <a16:creationId xmlns:a16="http://schemas.microsoft.com/office/drawing/2014/main" id="{1F81AEBD-B55E-49EE-8375-65A6E355E47D}"/>
              </a:ext>
            </a:extLst>
          </p:cNvPr>
          <p:cNvSpPr txBox="1"/>
          <p:nvPr userDrawn="1"/>
        </p:nvSpPr>
        <p:spPr>
          <a:xfrm>
            <a:off x="3047288" y="6520450"/>
            <a:ext cx="6097424" cy="338554"/>
          </a:xfrm>
          <a:prstGeom prst="rect">
            <a:avLst/>
          </a:prstGeom>
          <a:noFill/>
        </p:spPr>
        <p:txBody>
          <a:bodyPr wrap="square">
            <a:spAutoFit/>
          </a:bodyPr>
          <a:lstStyle/>
          <a:p>
            <a:pPr algn="ctr"/>
            <a:r>
              <a:rPr lang="en-US" sz="1600" b="1" dirty="0">
                <a:solidFill>
                  <a:srgbClr val="0070C0"/>
                </a:solidFill>
              </a:rPr>
              <a:t>ME623: Dynamics of Machining Processes</a:t>
            </a:r>
          </a:p>
        </p:txBody>
      </p:sp>
    </p:spTree>
    <p:extLst>
      <p:ext uri="{BB962C8B-B14F-4D97-AF65-F5344CB8AC3E}">
        <p14:creationId xmlns:p14="http://schemas.microsoft.com/office/powerpoint/2010/main" val="2713749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08D852-90D1-A8A9-08F0-3A31FF115813}"/>
              </a:ext>
            </a:extLst>
          </p:cNvPr>
          <p:cNvSpPr>
            <a:spLocks noGrp="1"/>
          </p:cNvSpPr>
          <p:nvPr>
            <p:ph type="ctrTitle"/>
          </p:nvPr>
        </p:nvSpPr>
        <p:spPr/>
        <p:txBody>
          <a:bodyPr>
            <a:normAutofit/>
          </a:bodyPr>
          <a:lstStyle/>
          <a:p>
            <a:r>
              <a:rPr lang="en-US" sz="4400" dirty="0">
                <a:solidFill>
                  <a:schemeClr val="accent5">
                    <a:lumMod val="75000"/>
                  </a:schemeClr>
                </a:solidFill>
              </a:rPr>
              <a:t>ME623</a:t>
            </a:r>
            <a:br>
              <a:rPr lang="en-US" sz="4400" dirty="0">
                <a:solidFill>
                  <a:schemeClr val="accent5">
                    <a:lumMod val="75000"/>
                  </a:schemeClr>
                </a:solidFill>
              </a:rPr>
            </a:br>
            <a:r>
              <a:rPr lang="en-US" sz="4400" dirty="0">
                <a:solidFill>
                  <a:schemeClr val="accent5">
                    <a:lumMod val="75000"/>
                  </a:schemeClr>
                </a:solidFill>
              </a:rPr>
              <a:t>Dynamics of Machining Processes</a:t>
            </a:r>
          </a:p>
        </p:txBody>
      </p:sp>
      <p:sp>
        <p:nvSpPr>
          <p:cNvPr id="5" name="Subtitle 4">
            <a:extLst>
              <a:ext uri="{FF2B5EF4-FFF2-40B4-BE49-F238E27FC236}">
                <a16:creationId xmlns:a16="http://schemas.microsoft.com/office/drawing/2014/main" id="{DD6854CD-933F-511D-A2D6-A703AE142B87}"/>
              </a:ext>
            </a:extLst>
          </p:cNvPr>
          <p:cNvSpPr>
            <a:spLocks noGrp="1"/>
          </p:cNvSpPr>
          <p:nvPr>
            <p:ph type="subTitle" idx="1"/>
          </p:nvPr>
        </p:nvSpPr>
        <p:spPr/>
        <p:txBody>
          <a:bodyPr>
            <a:normAutofit/>
          </a:bodyPr>
          <a:lstStyle/>
          <a:p>
            <a:r>
              <a:rPr lang="en-US" dirty="0">
                <a:solidFill>
                  <a:schemeClr val="tx1"/>
                </a:solidFill>
              </a:rPr>
              <a:t>Group No: 10</a:t>
            </a:r>
          </a:p>
          <a:p>
            <a:r>
              <a:rPr lang="en-US" dirty="0"/>
              <a:t>Shivam Kumar Jaiswal  234103437</a:t>
            </a:r>
          </a:p>
          <a:p>
            <a:r>
              <a:rPr lang="en-US"/>
              <a:t>Deepak Kumar 234103414</a:t>
            </a:r>
            <a:endParaRPr lang="en-US" dirty="0">
              <a:solidFill>
                <a:schemeClr val="tx1"/>
              </a:solidFill>
            </a:endParaRPr>
          </a:p>
          <a:p>
            <a:r>
              <a:rPr lang="en-US" dirty="0" err="1"/>
              <a:t>Mukesh</a:t>
            </a:r>
            <a:r>
              <a:rPr lang="en-US" dirty="0"/>
              <a:t> Kumar</a:t>
            </a:r>
            <a:r>
              <a:rPr lang="en-US" dirty="0">
                <a:solidFill>
                  <a:schemeClr val="tx1"/>
                </a:solidFill>
              </a:rPr>
              <a:t>  234103423</a:t>
            </a:r>
            <a:endParaRPr lang="en-IN" dirty="0">
              <a:solidFill>
                <a:schemeClr val="tx1"/>
              </a:solidFill>
            </a:endParaRPr>
          </a:p>
          <a:p>
            <a:endParaRPr lang="en-IN" dirty="0">
              <a:solidFill>
                <a:schemeClr val="tx1"/>
              </a:solidFill>
            </a:endParaRPr>
          </a:p>
          <a:p>
            <a:endParaRPr lang="en-IN" dirty="0">
              <a:solidFill>
                <a:schemeClr val="tx1"/>
              </a:solidFill>
            </a:endParaRPr>
          </a:p>
          <a:p>
            <a:endParaRPr lang="en-US" dirty="0"/>
          </a:p>
        </p:txBody>
      </p:sp>
      <p:sp>
        <p:nvSpPr>
          <p:cNvPr id="2" name="Slide Number Placeholder 1">
            <a:extLst>
              <a:ext uri="{FF2B5EF4-FFF2-40B4-BE49-F238E27FC236}">
                <a16:creationId xmlns:a16="http://schemas.microsoft.com/office/drawing/2014/main" id="{958B6FA7-274C-9100-D239-1E3AA7F6645B}"/>
              </a:ext>
            </a:extLst>
          </p:cNvPr>
          <p:cNvSpPr>
            <a:spLocks noGrp="1"/>
          </p:cNvSpPr>
          <p:nvPr>
            <p:ph type="sldNum" sz="quarter" idx="12"/>
          </p:nvPr>
        </p:nvSpPr>
        <p:spPr/>
        <p:txBody>
          <a:bodyPr/>
          <a:lstStyle/>
          <a:p>
            <a:fld id="{63C9B255-78B1-466A-8712-0AD17215C20C}" type="slidenum">
              <a:rPr lang="en-IN" smtClean="0"/>
              <a:pPr/>
              <a:t>1</a:t>
            </a:fld>
            <a:endParaRPr lang="en-IN"/>
          </a:p>
        </p:txBody>
      </p:sp>
    </p:spTree>
    <p:extLst>
      <p:ext uri="{BB962C8B-B14F-4D97-AF65-F5344CB8AC3E}">
        <p14:creationId xmlns:p14="http://schemas.microsoft.com/office/powerpoint/2010/main" val="322396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pPr/>
              <a:t>2</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Introduction, Objectives and Methodology</a:t>
            </a:r>
          </a:p>
        </p:txBody>
      </p:sp>
      <p:sp>
        <p:nvSpPr>
          <p:cNvPr id="6" name="Rectangle 5"/>
          <p:cNvSpPr/>
          <p:nvPr/>
        </p:nvSpPr>
        <p:spPr>
          <a:xfrm>
            <a:off x="223777" y="1289403"/>
            <a:ext cx="6096000" cy="369332"/>
          </a:xfrm>
          <a:prstGeom prst="rect">
            <a:avLst/>
          </a:prstGeom>
        </p:spPr>
        <p:txBody>
          <a:bodyPr wrap="square">
            <a:spAutoFit/>
          </a:bodyPr>
          <a:lstStyle/>
          <a:p>
            <a:r>
              <a:rPr lang="en-US" dirty="0"/>
              <a:t>.</a:t>
            </a:r>
          </a:p>
        </p:txBody>
      </p:sp>
      <p:sp>
        <p:nvSpPr>
          <p:cNvPr id="7" name="Content Placeholder 6"/>
          <p:cNvSpPr>
            <a:spLocks noGrp="1"/>
          </p:cNvSpPr>
          <p:nvPr>
            <p:ph idx="1"/>
          </p:nvPr>
        </p:nvSpPr>
        <p:spPr/>
        <p:txBody>
          <a:bodyPr>
            <a:normAutofit/>
          </a:bodyPr>
          <a:lstStyle/>
          <a:p>
            <a:r>
              <a:rPr lang="en-US" sz="1800" dirty="0"/>
              <a:t>Lathe is the conventional machine tool in which Spindle tool is an important mechanical constituent which provides relative motion between work piece and cutting tool during material removal operation.</a:t>
            </a:r>
          </a:p>
          <a:p>
            <a:r>
              <a:rPr lang="en-US" sz="1800" dirty="0"/>
              <a:t>Static and  dynamic analysis of spindle bearing system plays a crucial role as it directly affects the machining, productivity as well as the quality of the product.</a:t>
            </a:r>
          </a:p>
          <a:p>
            <a:r>
              <a:rPr lang="en-US" sz="1800" dirty="0"/>
              <a:t>Using FEM we determine various stresses and strains under the same boundary conditions in dynamic behavior of lathe spindle under turning operation . And also, observe that the change in deformation.</a:t>
            </a:r>
          </a:p>
          <a:p>
            <a:endParaRPr lang="en-US" sz="1800" dirty="0"/>
          </a:p>
        </p:txBody>
      </p:sp>
      <p:pic>
        <p:nvPicPr>
          <p:cNvPr id="8" name="Picture 2" descr="E:\DOM\meshing.png"/>
          <p:cNvPicPr>
            <a:picLocks noChangeAspect="1" noChangeArrowheads="1"/>
          </p:cNvPicPr>
          <p:nvPr/>
        </p:nvPicPr>
        <p:blipFill>
          <a:blip r:embed="rId2"/>
          <a:srcRect/>
          <a:stretch>
            <a:fillRect/>
          </a:stretch>
        </p:blipFill>
        <p:spPr bwMode="auto">
          <a:xfrm>
            <a:off x="6746962" y="3341449"/>
            <a:ext cx="3494318" cy="1395220"/>
          </a:xfrm>
          <a:prstGeom prst="rect">
            <a:avLst/>
          </a:prstGeom>
          <a:noFill/>
        </p:spPr>
      </p:pic>
      <p:pic>
        <p:nvPicPr>
          <p:cNvPr id="2051" name="Picture 3" descr="E:\DOM\modal.png"/>
          <p:cNvPicPr>
            <a:picLocks noChangeAspect="1" noChangeArrowheads="1"/>
          </p:cNvPicPr>
          <p:nvPr/>
        </p:nvPicPr>
        <p:blipFill>
          <a:blip r:embed="rId3" cstate="print"/>
          <a:srcRect/>
          <a:stretch>
            <a:fillRect/>
          </a:stretch>
        </p:blipFill>
        <p:spPr bwMode="auto">
          <a:xfrm>
            <a:off x="1694510" y="3312216"/>
            <a:ext cx="2357120" cy="1424453"/>
          </a:xfrm>
          <a:prstGeom prst="rect">
            <a:avLst/>
          </a:prstGeom>
          <a:noFill/>
        </p:spPr>
      </p:pic>
      <p:pic>
        <p:nvPicPr>
          <p:cNvPr id="11" name="Picture 2" descr="E:\DOM\boundary condition.png"/>
          <p:cNvPicPr>
            <a:picLocks noChangeAspect="1" noChangeArrowheads="1"/>
          </p:cNvPicPr>
          <p:nvPr/>
        </p:nvPicPr>
        <p:blipFill>
          <a:blip r:embed="rId4"/>
          <a:srcRect/>
          <a:stretch>
            <a:fillRect/>
          </a:stretch>
        </p:blipFill>
        <p:spPr bwMode="auto">
          <a:xfrm>
            <a:off x="1548881" y="5631768"/>
            <a:ext cx="2648378" cy="582423"/>
          </a:xfrm>
          <a:prstGeom prst="rect">
            <a:avLst/>
          </a:prstGeom>
          <a:noFill/>
        </p:spPr>
      </p:pic>
      <p:pic>
        <p:nvPicPr>
          <p:cNvPr id="12" name="Picture 2" descr="E:\DOM\force.png"/>
          <p:cNvPicPr>
            <a:picLocks noChangeAspect="1" noChangeArrowheads="1"/>
          </p:cNvPicPr>
          <p:nvPr/>
        </p:nvPicPr>
        <p:blipFill>
          <a:blip r:embed="rId5"/>
          <a:srcRect/>
          <a:stretch>
            <a:fillRect/>
          </a:stretch>
        </p:blipFill>
        <p:spPr bwMode="auto">
          <a:xfrm>
            <a:off x="7124440" y="5364481"/>
            <a:ext cx="3116840" cy="1045667"/>
          </a:xfrm>
          <a:prstGeom prst="rect">
            <a:avLst/>
          </a:prstGeom>
          <a:noFill/>
        </p:spPr>
      </p:pic>
      <p:sp>
        <p:nvSpPr>
          <p:cNvPr id="5" name="TextBox 4"/>
          <p:cNvSpPr txBox="1"/>
          <p:nvPr/>
        </p:nvSpPr>
        <p:spPr>
          <a:xfrm>
            <a:off x="1029970" y="5054987"/>
            <a:ext cx="2722880" cy="369332"/>
          </a:xfrm>
          <a:prstGeom prst="rect">
            <a:avLst/>
          </a:prstGeom>
          <a:noFill/>
        </p:spPr>
        <p:txBody>
          <a:bodyPr wrap="square" rtlCol="0">
            <a:spAutoFit/>
          </a:bodyPr>
          <a:lstStyle/>
          <a:p>
            <a:r>
              <a:rPr lang="en-IN" b="1" u="sng" dirty="0"/>
              <a:t>Boundary  Conditions</a:t>
            </a:r>
            <a:r>
              <a:rPr lang="en-IN" b="1" dirty="0"/>
              <a:t> :</a:t>
            </a:r>
            <a:endParaRPr lang="en-US" b="1" dirty="0"/>
          </a:p>
        </p:txBody>
      </p:sp>
      <p:sp>
        <p:nvSpPr>
          <p:cNvPr id="9" name="TextBox 8">
            <a:extLst>
              <a:ext uri="{FF2B5EF4-FFF2-40B4-BE49-F238E27FC236}">
                <a16:creationId xmlns:a16="http://schemas.microsoft.com/office/drawing/2014/main" id="{6B91F571-5C20-AB17-E9CA-4FD2AE8632A9}"/>
              </a:ext>
            </a:extLst>
          </p:cNvPr>
          <p:cNvSpPr txBox="1"/>
          <p:nvPr/>
        </p:nvSpPr>
        <p:spPr>
          <a:xfrm>
            <a:off x="2391410" y="4740440"/>
            <a:ext cx="529312" cy="307777"/>
          </a:xfrm>
          <a:prstGeom prst="rect">
            <a:avLst/>
          </a:prstGeom>
          <a:noFill/>
        </p:spPr>
        <p:txBody>
          <a:bodyPr wrap="none" rtlCol="0">
            <a:spAutoFit/>
          </a:bodyPr>
          <a:lstStyle/>
          <a:p>
            <a:r>
              <a:rPr lang="en-US" sz="1400" dirty="0"/>
              <a:t>Fig1.</a:t>
            </a:r>
          </a:p>
        </p:txBody>
      </p:sp>
      <p:sp>
        <p:nvSpPr>
          <p:cNvPr id="10" name="TextBox 9">
            <a:extLst>
              <a:ext uri="{FF2B5EF4-FFF2-40B4-BE49-F238E27FC236}">
                <a16:creationId xmlns:a16="http://schemas.microsoft.com/office/drawing/2014/main" id="{7546F5FF-F100-5D29-735E-A0C4C4D11535}"/>
              </a:ext>
            </a:extLst>
          </p:cNvPr>
          <p:cNvSpPr txBox="1"/>
          <p:nvPr/>
        </p:nvSpPr>
        <p:spPr>
          <a:xfrm>
            <a:off x="8297052" y="6426410"/>
            <a:ext cx="529312" cy="307777"/>
          </a:xfrm>
          <a:prstGeom prst="rect">
            <a:avLst/>
          </a:prstGeom>
          <a:noFill/>
        </p:spPr>
        <p:txBody>
          <a:bodyPr wrap="none" rtlCol="0">
            <a:spAutoFit/>
          </a:bodyPr>
          <a:lstStyle/>
          <a:p>
            <a:r>
              <a:rPr lang="en-US" sz="1400" dirty="0"/>
              <a:t>Fig4.</a:t>
            </a:r>
          </a:p>
        </p:txBody>
      </p:sp>
      <p:sp>
        <p:nvSpPr>
          <p:cNvPr id="13" name="TextBox 12">
            <a:extLst>
              <a:ext uri="{FF2B5EF4-FFF2-40B4-BE49-F238E27FC236}">
                <a16:creationId xmlns:a16="http://schemas.microsoft.com/office/drawing/2014/main" id="{C719FE27-ED02-1507-D624-10ADC336C04A}"/>
              </a:ext>
            </a:extLst>
          </p:cNvPr>
          <p:cNvSpPr txBox="1"/>
          <p:nvPr/>
        </p:nvSpPr>
        <p:spPr>
          <a:xfrm>
            <a:off x="8180573" y="4797165"/>
            <a:ext cx="529312" cy="307777"/>
          </a:xfrm>
          <a:prstGeom prst="rect">
            <a:avLst/>
          </a:prstGeom>
          <a:noFill/>
        </p:spPr>
        <p:txBody>
          <a:bodyPr wrap="none" rtlCol="0">
            <a:spAutoFit/>
          </a:bodyPr>
          <a:lstStyle/>
          <a:p>
            <a:r>
              <a:rPr lang="en-US" sz="1400" dirty="0"/>
              <a:t>Fig2.</a:t>
            </a:r>
          </a:p>
        </p:txBody>
      </p:sp>
      <p:sp>
        <p:nvSpPr>
          <p:cNvPr id="14" name="TextBox 13">
            <a:extLst>
              <a:ext uri="{FF2B5EF4-FFF2-40B4-BE49-F238E27FC236}">
                <a16:creationId xmlns:a16="http://schemas.microsoft.com/office/drawing/2014/main" id="{024BAF3B-E77E-A4F9-03C5-EBEF4FE9B80E}"/>
              </a:ext>
            </a:extLst>
          </p:cNvPr>
          <p:cNvSpPr txBox="1"/>
          <p:nvPr/>
        </p:nvSpPr>
        <p:spPr>
          <a:xfrm>
            <a:off x="2494772" y="6205484"/>
            <a:ext cx="529312" cy="307777"/>
          </a:xfrm>
          <a:prstGeom prst="rect">
            <a:avLst/>
          </a:prstGeom>
          <a:noFill/>
        </p:spPr>
        <p:txBody>
          <a:bodyPr wrap="none" rtlCol="0">
            <a:spAutoFit/>
          </a:bodyPr>
          <a:lstStyle/>
          <a:p>
            <a:r>
              <a:rPr lang="en-US" sz="1400" dirty="0"/>
              <a:t>Fig3.</a:t>
            </a:r>
          </a:p>
        </p:txBody>
      </p:sp>
    </p:spTree>
    <p:extLst>
      <p:ext uri="{BB962C8B-B14F-4D97-AF65-F5344CB8AC3E}">
        <p14:creationId xmlns:p14="http://schemas.microsoft.com/office/powerpoint/2010/main" val="251613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740293171"/>
              </p:ext>
            </p:extLst>
          </p:nvPr>
        </p:nvGraphicFramePr>
        <p:xfrm>
          <a:off x="304800" y="1473199"/>
          <a:ext cx="5405120" cy="4127503"/>
        </p:xfrm>
        <a:graphic>
          <a:graphicData uri="http://schemas.openxmlformats.org/drawingml/2006/table">
            <a:tbl>
              <a:tblPr firstRow="1" bandRow="1">
                <a:tableStyleId>{5C22544A-7EE6-4342-B048-85BDC9FD1C3A}</a:tableStyleId>
              </a:tblPr>
              <a:tblGrid>
                <a:gridCol w="971440">
                  <a:extLst>
                    <a:ext uri="{9D8B030D-6E8A-4147-A177-3AD203B41FA5}">
                      <a16:colId xmlns:a16="http://schemas.microsoft.com/office/drawing/2014/main" val="20000"/>
                    </a:ext>
                  </a:extLst>
                </a:gridCol>
                <a:gridCol w="1108420">
                  <a:extLst>
                    <a:ext uri="{9D8B030D-6E8A-4147-A177-3AD203B41FA5}">
                      <a16:colId xmlns:a16="http://schemas.microsoft.com/office/drawing/2014/main" val="20001"/>
                    </a:ext>
                  </a:extLst>
                </a:gridCol>
                <a:gridCol w="1108420">
                  <a:extLst>
                    <a:ext uri="{9D8B030D-6E8A-4147-A177-3AD203B41FA5}">
                      <a16:colId xmlns:a16="http://schemas.microsoft.com/office/drawing/2014/main" val="20002"/>
                    </a:ext>
                  </a:extLst>
                </a:gridCol>
                <a:gridCol w="1108420">
                  <a:extLst>
                    <a:ext uri="{9D8B030D-6E8A-4147-A177-3AD203B41FA5}">
                      <a16:colId xmlns:a16="http://schemas.microsoft.com/office/drawing/2014/main" val="20003"/>
                    </a:ext>
                  </a:extLst>
                </a:gridCol>
                <a:gridCol w="1108420">
                  <a:extLst>
                    <a:ext uri="{9D8B030D-6E8A-4147-A177-3AD203B41FA5}">
                      <a16:colId xmlns:a16="http://schemas.microsoft.com/office/drawing/2014/main" val="20004"/>
                    </a:ext>
                  </a:extLst>
                </a:gridCol>
              </a:tblGrid>
              <a:tr h="1340475">
                <a:tc>
                  <a:txBody>
                    <a:bodyPr/>
                    <a:lstStyle/>
                    <a:p>
                      <a:r>
                        <a:rPr lang="en-IN" sz="1800" dirty="0"/>
                        <a:t>      Cutting</a:t>
                      </a:r>
                      <a:r>
                        <a:rPr lang="en-IN" sz="1800" baseline="0" dirty="0"/>
                        <a:t> Force(N)</a:t>
                      </a:r>
                      <a:endParaRPr lang="en-US" sz="1800" dirty="0"/>
                    </a:p>
                  </a:txBody>
                  <a:tcPr/>
                </a:tc>
                <a:tc>
                  <a:txBody>
                    <a:bodyPr/>
                    <a:lstStyle/>
                    <a:p>
                      <a:r>
                        <a:rPr lang="en-IN" sz="1800" dirty="0"/>
                        <a:t>AISI</a:t>
                      </a:r>
                      <a:r>
                        <a:rPr lang="en-IN" sz="1800" baseline="0" dirty="0"/>
                        <a:t> 1045 Carbon Steel</a:t>
                      </a:r>
                      <a:endParaRPr lang="en-US" sz="1800" dirty="0"/>
                    </a:p>
                  </a:txBody>
                  <a:tcPr/>
                </a:tc>
                <a:tc>
                  <a:txBody>
                    <a:bodyPr/>
                    <a:lstStyle/>
                    <a:p>
                      <a:r>
                        <a:rPr lang="en-IN" sz="1800" dirty="0"/>
                        <a:t> AISI 4140</a:t>
                      </a:r>
                      <a:r>
                        <a:rPr lang="en-IN" sz="1800" baseline="0" dirty="0"/>
                        <a:t> </a:t>
                      </a:r>
                    </a:p>
                    <a:p>
                      <a:r>
                        <a:rPr lang="en-IN" sz="1800" baseline="0" dirty="0"/>
                        <a:t>  alloy Steel </a:t>
                      </a:r>
                      <a:endParaRPr lang="en-US" sz="1800" dirty="0"/>
                    </a:p>
                  </a:txBody>
                  <a:tcPr/>
                </a:tc>
                <a:tc>
                  <a:txBody>
                    <a:bodyPr/>
                    <a:lstStyle/>
                    <a:p>
                      <a:r>
                        <a:rPr lang="en-IN" sz="1800" dirty="0"/>
                        <a:t> AISI 304</a:t>
                      </a:r>
                    </a:p>
                    <a:p>
                      <a:r>
                        <a:rPr lang="en-IN" sz="1800" dirty="0"/>
                        <a:t>  Stainless steel </a:t>
                      </a:r>
                      <a:endParaRPr lang="en-US" sz="1800" dirty="0"/>
                    </a:p>
                  </a:txBody>
                  <a:tcPr/>
                </a:tc>
                <a:tc>
                  <a:txBody>
                    <a:bodyPr/>
                    <a:lstStyle/>
                    <a:p>
                      <a:r>
                        <a:rPr lang="en-IN" sz="1800" dirty="0"/>
                        <a:t> Grey</a:t>
                      </a:r>
                      <a:r>
                        <a:rPr lang="en-IN" sz="1800" baseline="0" dirty="0"/>
                        <a:t> cast iron</a:t>
                      </a:r>
                      <a:endParaRPr lang="en-US" sz="1800" dirty="0"/>
                    </a:p>
                  </a:txBody>
                  <a:tcPr/>
                </a:tc>
                <a:extLst>
                  <a:ext uri="{0D108BD9-81ED-4DB2-BD59-A6C34878D82A}">
                    <a16:rowId xmlns:a16="http://schemas.microsoft.com/office/drawing/2014/main" val="10000"/>
                  </a:ext>
                </a:extLst>
              </a:tr>
              <a:tr h="696757">
                <a:tc>
                  <a:txBody>
                    <a:bodyPr/>
                    <a:lstStyle/>
                    <a:p>
                      <a:r>
                        <a:rPr lang="en-IN" sz="1800" dirty="0"/>
                        <a:t>   610</a:t>
                      </a:r>
                      <a:endParaRPr lang="en-US" sz="1800" dirty="0"/>
                    </a:p>
                  </a:txBody>
                  <a:tcPr/>
                </a:tc>
                <a:tc>
                  <a:txBody>
                    <a:bodyPr/>
                    <a:lstStyle/>
                    <a:p>
                      <a:r>
                        <a:rPr lang="en-IN" sz="1800" dirty="0"/>
                        <a:t>.0013768</a:t>
                      </a:r>
                      <a:endParaRPr lang="en-US" sz="1800" dirty="0"/>
                    </a:p>
                  </a:txBody>
                  <a:tcPr/>
                </a:tc>
                <a:tc>
                  <a:txBody>
                    <a:bodyPr/>
                    <a:lstStyle/>
                    <a:p>
                      <a:r>
                        <a:rPr lang="en-IN" sz="1800" dirty="0"/>
                        <a:t>.0013954</a:t>
                      </a:r>
                      <a:endParaRPr lang="en-US" sz="1800" dirty="0"/>
                    </a:p>
                  </a:txBody>
                  <a:tcPr/>
                </a:tc>
                <a:tc>
                  <a:txBody>
                    <a:bodyPr/>
                    <a:lstStyle/>
                    <a:p>
                      <a:r>
                        <a:rPr lang="en-IN" sz="1800" dirty="0"/>
                        <a:t>.0013428</a:t>
                      </a:r>
                      <a:endParaRPr lang="en-US" sz="1800" dirty="0"/>
                    </a:p>
                  </a:txBody>
                  <a:tcPr/>
                </a:tc>
                <a:tc>
                  <a:txBody>
                    <a:bodyPr/>
                    <a:lstStyle/>
                    <a:p>
                      <a:r>
                        <a:rPr lang="en-IN" sz="1800" dirty="0"/>
                        <a:t>.0025055</a:t>
                      </a:r>
                      <a:endParaRPr lang="en-US" sz="1800" dirty="0"/>
                    </a:p>
                  </a:txBody>
                  <a:tcPr/>
                </a:tc>
                <a:extLst>
                  <a:ext uri="{0D108BD9-81ED-4DB2-BD59-A6C34878D82A}">
                    <a16:rowId xmlns:a16="http://schemas.microsoft.com/office/drawing/2014/main" val="10001"/>
                  </a:ext>
                </a:extLst>
              </a:tr>
              <a:tr h="696757">
                <a:tc>
                  <a:txBody>
                    <a:bodyPr/>
                    <a:lstStyle/>
                    <a:p>
                      <a:r>
                        <a:rPr lang="en-IN" sz="1800" dirty="0"/>
                        <a:t>   660</a:t>
                      </a:r>
                      <a:endParaRPr lang="en-US" sz="1800" dirty="0"/>
                    </a:p>
                  </a:txBody>
                  <a:tcPr/>
                </a:tc>
                <a:tc>
                  <a:txBody>
                    <a:bodyPr/>
                    <a:lstStyle/>
                    <a:p>
                      <a:r>
                        <a:rPr lang="en-IN" sz="1800" dirty="0"/>
                        <a:t>.0014896</a:t>
                      </a:r>
                      <a:endParaRPr lang="en-US" sz="1800" dirty="0"/>
                    </a:p>
                  </a:txBody>
                  <a:tcPr/>
                </a:tc>
                <a:tc>
                  <a:txBody>
                    <a:bodyPr/>
                    <a:lstStyle/>
                    <a:p>
                      <a:r>
                        <a:rPr lang="en-IN" sz="1800" dirty="0"/>
                        <a:t>.0015098</a:t>
                      </a:r>
                      <a:endParaRPr lang="en-US" sz="1800" dirty="0"/>
                    </a:p>
                  </a:txBody>
                  <a:tcPr/>
                </a:tc>
                <a:tc>
                  <a:txBody>
                    <a:bodyPr/>
                    <a:lstStyle/>
                    <a:p>
                      <a:r>
                        <a:rPr lang="en-IN" sz="1800" dirty="0"/>
                        <a:t>.0014529</a:t>
                      </a:r>
                      <a:endParaRPr lang="en-US" sz="1800" dirty="0"/>
                    </a:p>
                  </a:txBody>
                  <a:tcPr/>
                </a:tc>
                <a:tc>
                  <a:txBody>
                    <a:bodyPr/>
                    <a:lstStyle/>
                    <a:p>
                      <a:r>
                        <a:rPr lang="en-IN" sz="1800" dirty="0"/>
                        <a:t>.0027108</a:t>
                      </a:r>
                      <a:endParaRPr lang="en-US" sz="1800" dirty="0"/>
                    </a:p>
                  </a:txBody>
                  <a:tcPr/>
                </a:tc>
                <a:extLst>
                  <a:ext uri="{0D108BD9-81ED-4DB2-BD59-A6C34878D82A}">
                    <a16:rowId xmlns:a16="http://schemas.microsoft.com/office/drawing/2014/main" val="10002"/>
                  </a:ext>
                </a:extLst>
              </a:tr>
              <a:tr h="696757">
                <a:tc>
                  <a:txBody>
                    <a:bodyPr/>
                    <a:lstStyle/>
                    <a:p>
                      <a:r>
                        <a:rPr lang="en-IN" sz="1800" dirty="0"/>
                        <a:t>   720</a:t>
                      </a:r>
                      <a:endParaRPr lang="en-US" sz="1800" dirty="0"/>
                    </a:p>
                  </a:txBody>
                  <a:tcPr/>
                </a:tc>
                <a:tc>
                  <a:txBody>
                    <a:bodyPr/>
                    <a:lstStyle/>
                    <a:p>
                      <a:r>
                        <a:rPr lang="en-IN" sz="1800" dirty="0"/>
                        <a:t>.0016256</a:t>
                      </a:r>
                      <a:endParaRPr lang="en-US" sz="1800" dirty="0"/>
                    </a:p>
                  </a:txBody>
                  <a:tcPr/>
                </a:tc>
                <a:tc>
                  <a:txBody>
                    <a:bodyPr/>
                    <a:lstStyle/>
                    <a:p>
                      <a:r>
                        <a:rPr lang="en-IN" sz="1800" dirty="0"/>
                        <a:t>.0018072</a:t>
                      </a:r>
                      <a:endParaRPr lang="en-US" sz="1800" dirty="0"/>
                    </a:p>
                  </a:txBody>
                  <a:tcPr/>
                </a:tc>
                <a:tc>
                  <a:txBody>
                    <a:bodyPr/>
                    <a:lstStyle/>
                    <a:p>
                      <a:r>
                        <a:rPr lang="en-IN" sz="1800" dirty="0"/>
                        <a:t>.0016804</a:t>
                      </a:r>
                      <a:endParaRPr lang="en-US" sz="1800" dirty="0"/>
                    </a:p>
                  </a:txBody>
                  <a:tcPr/>
                </a:tc>
                <a:tc>
                  <a:txBody>
                    <a:bodyPr/>
                    <a:lstStyle/>
                    <a:p>
                      <a:r>
                        <a:rPr lang="en-IN" sz="1800" dirty="0"/>
                        <a:t>.0029573</a:t>
                      </a:r>
                      <a:endParaRPr lang="en-US" sz="1800" dirty="0"/>
                    </a:p>
                  </a:txBody>
                  <a:tcPr/>
                </a:tc>
                <a:extLst>
                  <a:ext uri="{0D108BD9-81ED-4DB2-BD59-A6C34878D82A}">
                    <a16:rowId xmlns:a16="http://schemas.microsoft.com/office/drawing/2014/main" val="10003"/>
                  </a:ext>
                </a:extLst>
              </a:tr>
              <a:tr h="696757">
                <a:tc>
                  <a:txBody>
                    <a:bodyPr/>
                    <a:lstStyle/>
                    <a:p>
                      <a:r>
                        <a:rPr lang="en-IN" sz="1800" dirty="0"/>
                        <a:t>  790</a:t>
                      </a:r>
                      <a:endParaRPr lang="en-US" sz="1800" dirty="0"/>
                    </a:p>
                  </a:txBody>
                  <a:tcPr/>
                </a:tc>
                <a:tc>
                  <a:txBody>
                    <a:bodyPr/>
                    <a:lstStyle/>
                    <a:p>
                      <a:r>
                        <a:rPr lang="en-IN" sz="1800" dirty="0"/>
                        <a:t>.0017388</a:t>
                      </a:r>
                      <a:endParaRPr lang="en-US" sz="1800" dirty="0"/>
                    </a:p>
                  </a:txBody>
                  <a:tcPr/>
                </a:tc>
                <a:tc>
                  <a:txBody>
                    <a:bodyPr/>
                    <a:lstStyle/>
                    <a:p>
                      <a:r>
                        <a:rPr lang="en-IN" sz="1800" dirty="0"/>
                        <a:t>.0018072</a:t>
                      </a:r>
                      <a:endParaRPr lang="en-US" sz="1800" dirty="0"/>
                    </a:p>
                  </a:txBody>
                  <a:tcPr/>
                </a:tc>
                <a:tc>
                  <a:txBody>
                    <a:bodyPr/>
                    <a:lstStyle/>
                    <a:p>
                      <a:r>
                        <a:rPr lang="en-IN" sz="1800" dirty="0"/>
                        <a:t>.0018438</a:t>
                      </a:r>
                      <a:endParaRPr lang="en-US" sz="1800" dirty="0"/>
                    </a:p>
                  </a:txBody>
                  <a:tcPr/>
                </a:tc>
                <a:tc>
                  <a:txBody>
                    <a:bodyPr/>
                    <a:lstStyle/>
                    <a:p>
                      <a:r>
                        <a:rPr lang="en-IN" sz="1800" dirty="0"/>
                        <a:t>.0032776</a:t>
                      </a:r>
                      <a:endParaRPr lang="en-US" sz="1800" dirty="0"/>
                    </a:p>
                  </a:txBody>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pPr/>
              <a:t>3</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a:xfrm>
            <a:off x="1196340" y="330934"/>
            <a:ext cx="9799319" cy="431066"/>
          </a:xfrm>
        </p:spPr>
        <p:txBody>
          <a:bodyPr>
            <a:normAutofit fontScale="90000"/>
          </a:bodyPr>
          <a:lstStyle/>
          <a:p>
            <a:r>
              <a:rPr lang="en-US" dirty="0"/>
              <a:t>Results</a:t>
            </a:r>
          </a:p>
        </p:txBody>
      </p:sp>
      <p:graphicFrame>
        <p:nvGraphicFramePr>
          <p:cNvPr id="7" name="Content Placeholder 4"/>
          <p:cNvGraphicFramePr>
            <a:graphicFrameLocks/>
          </p:cNvGraphicFramePr>
          <p:nvPr>
            <p:extLst>
              <p:ext uri="{D42A27DB-BD31-4B8C-83A1-F6EECF244321}">
                <p14:modId xmlns:p14="http://schemas.microsoft.com/office/powerpoint/2010/main" val="3300746653"/>
              </p:ext>
            </p:extLst>
          </p:nvPr>
        </p:nvGraphicFramePr>
        <p:xfrm>
          <a:off x="6095998" y="1473739"/>
          <a:ext cx="5542100" cy="4208393"/>
        </p:xfrm>
        <a:graphic>
          <a:graphicData uri="http://schemas.openxmlformats.org/drawingml/2006/table">
            <a:tbl>
              <a:tblPr firstRow="1" bandRow="1">
                <a:tableStyleId>{5C22544A-7EE6-4342-B048-85BDC9FD1C3A}</a:tableStyleId>
              </a:tblPr>
              <a:tblGrid>
                <a:gridCol w="1108420">
                  <a:extLst>
                    <a:ext uri="{9D8B030D-6E8A-4147-A177-3AD203B41FA5}">
                      <a16:colId xmlns:a16="http://schemas.microsoft.com/office/drawing/2014/main" val="20000"/>
                    </a:ext>
                  </a:extLst>
                </a:gridCol>
                <a:gridCol w="1108420">
                  <a:extLst>
                    <a:ext uri="{9D8B030D-6E8A-4147-A177-3AD203B41FA5}">
                      <a16:colId xmlns:a16="http://schemas.microsoft.com/office/drawing/2014/main" val="20001"/>
                    </a:ext>
                  </a:extLst>
                </a:gridCol>
                <a:gridCol w="1108420">
                  <a:extLst>
                    <a:ext uri="{9D8B030D-6E8A-4147-A177-3AD203B41FA5}">
                      <a16:colId xmlns:a16="http://schemas.microsoft.com/office/drawing/2014/main" val="20002"/>
                    </a:ext>
                  </a:extLst>
                </a:gridCol>
                <a:gridCol w="1108420">
                  <a:extLst>
                    <a:ext uri="{9D8B030D-6E8A-4147-A177-3AD203B41FA5}">
                      <a16:colId xmlns:a16="http://schemas.microsoft.com/office/drawing/2014/main" val="20003"/>
                    </a:ext>
                  </a:extLst>
                </a:gridCol>
                <a:gridCol w="1108420">
                  <a:extLst>
                    <a:ext uri="{9D8B030D-6E8A-4147-A177-3AD203B41FA5}">
                      <a16:colId xmlns:a16="http://schemas.microsoft.com/office/drawing/2014/main" val="20004"/>
                    </a:ext>
                  </a:extLst>
                </a:gridCol>
              </a:tblGrid>
              <a:tr h="1793345">
                <a:tc>
                  <a:txBody>
                    <a:bodyPr/>
                    <a:lstStyle/>
                    <a:p>
                      <a:r>
                        <a:rPr lang="en-IN" sz="1800" dirty="0"/>
                        <a:t>      Cutting</a:t>
                      </a:r>
                      <a:r>
                        <a:rPr lang="en-IN" sz="1800" baseline="0" dirty="0"/>
                        <a:t> Force(N)</a:t>
                      </a:r>
                      <a:endParaRPr lang="en-US" sz="1800" dirty="0"/>
                    </a:p>
                  </a:txBody>
                  <a:tcPr/>
                </a:tc>
                <a:tc>
                  <a:txBody>
                    <a:bodyPr/>
                    <a:lstStyle/>
                    <a:p>
                      <a:r>
                        <a:rPr lang="en-IN" sz="1800" dirty="0"/>
                        <a:t>AISI</a:t>
                      </a:r>
                      <a:r>
                        <a:rPr lang="en-IN" sz="1800" baseline="0" dirty="0"/>
                        <a:t> 1045 Carbon Steel</a:t>
                      </a:r>
                      <a:endParaRPr lang="en-US" sz="1800" dirty="0"/>
                    </a:p>
                  </a:txBody>
                  <a:tcPr/>
                </a:tc>
                <a:tc>
                  <a:txBody>
                    <a:bodyPr/>
                    <a:lstStyle/>
                    <a:p>
                      <a:r>
                        <a:rPr lang="en-IN" sz="1800" dirty="0"/>
                        <a:t> AISI 4140</a:t>
                      </a:r>
                      <a:r>
                        <a:rPr lang="en-IN" sz="1800" baseline="0" dirty="0"/>
                        <a:t> </a:t>
                      </a:r>
                    </a:p>
                    <a:p>
                      <a:r>
                        <a:rPr lang="en-IN" sz="1800" baseline="0" dirty="0"/>
                        <a:t>  alloy Steel </a:t>
                      </a:r>
                      <a:endParaRPr lang="en-US" sz="1800" dirty="0"/>
                    </a:p>
                  </a:txBody>
                  <a:tcPr/>
                </a:tc>
                <a:tc>
                  <a:txBody>
                    <a:bodyPr/>
                    <a:lstStyle/>
                    <a:p>
                      <a:r>
                        <a:rPr lang="en-IN" sz="1800" dirty="0"/>
                        <a:t> AISI 304</a:t>
                      </a:r>
                    </a:p>
                    <a:p>
                      <a:r>
                        <a:rPr lang="en-IN" sz="1800" dirty="0"/>
                        <a:t>  Stainless steel </a:t>
                      </a:r>
                      <a:endParaRPr lang="en-US" sz="1800" dirty="0"/>
                    </a:p>
                  </a:txBody>
                  <a:tcPr/>
                </a:tc>
                <a:tc>
                  <a:txBody>
                    <a:bodyPr/>
                    <a:lstStyle/>
                    <a:p>
                      <a:r>
                        <a:rPr lang="en-IN" sz="1800" dirty="0"/>
                        <a:t> Grey</a:t>
                      </a:r>
                      <a:r>
                        <a:rPr lang="en-IN" sz="1800" baseline="0" dirty="0"/>
                        <a:t> cast iron</a:t>
                      </a:r>
                      <a:endParaRPr lang="en-US" sz="1800" dirty="0"/>
                    </a:p>
                  </a:txBody>
                  <a:tcPr/>
                </a:tc>
                <a:extLst>
                  <a:ext uri="{0D108BD9-81ED-4DB2-BD59-A6C34878D82A}">
                    <a16:rowId xmlns:a16="http://schemas.microsoft.com/office/drawing/2014/main" val="10000"/>
                  </a:ext>
                </a:extLst>
              </a:tr>
              <a:tr h="664836">
                <a:tc>
                  <a:txBody>
                    <a:bodyPr/>
                    <a:lstStyle/>
                    <a:p>
                      <a:r>
                        <a:rPr lang="en-IN" sz="1800" dirty="0"/>
                        <a:t>   610</a:t>
                      </a:r>
                      <a:endParaRPr lang="en-US" sz="1800" dirty="0"/>
                    </a:p>
                  </a:txBody>
                  <a:tcPr/>
                </a:tc>
                <a:tc>
                  <a:txBody>
                    <a:bodyPr/>
                    <a:lstStyle/>
                    <a:p>
                      <a:r>
                        <a:rPr lang="en-IN" sz="1800" dirty="0"/>
                        <a:t>5.4472</a:t>
                      </a:r>
                      <a:endParaRPr lang="en-US" sz="1800" dirty="0"/>
                    </a:p>
                  </a:txBody>
                  <a:tcPr/>
                </a:tc>
                <a:tc>
                  <a:txBody>
                    <a:bodyPr/>
                    <a:lstStyle/>
                    <a:p>
                      <a:r>
                        <a:rPr lang="en-IN" sz="1800" dirty="0"/>
                        <a:t>5.4441</a:t>
                      </a:r>
                      <a:endParaRPr lang="en-US" sz="1800" dirty="0"/>
                    </a:p>
                  </a:txBody>
                  <a:tcPr/>
                </a:tc>
                <a:tc>
                  <a:txBody>
                    <a:bodyPr/>
                    <a:lstStyle/>
                    <a:p>
                      <a:r>
                        <a:rPr lang="en-IN" sz="1800" dirty="0"/>
                        <a:t>2.1621</a:t>
                      </a:r>
                      <a:endParaRPr lang="en-US" sz="1800" dirty="0"/>
                    </a:p>
                  </a:txBody>
                  <a:tcPr/>
                </a:tc>
                <a:tc>
                  <a:txBody>
                    <a:bodyPr/>
                    <a:lstStyle/>
                    <a:p>
                      <a:r>
                        <a:rPr lang="en-IN" sz="1800" dirty="0"/>
                        <a:t>5.4466</a:t>
                      </a:r>
                      <a:endParaRPr lang="en-US" sz="1800" dirty="0"/>
                    </a:p>
                  </a:txBody>
                  <a:tcPr/>
                </a:tc>
                <a:extLst>
                  <a:ext uri="{0D108BD9-81ED-4DB2-BD59-A6C34878D82A}">
                    <a16:rowId xmlns:a16="http://schemas.microsoft.com/office/drawing/2014/main" val="10001"/>
                  </a:ext>
                </a:extLst>
              </a:tr>
              <a:tr h="583404">
                <a:tc>
                  <a:txBody>
                    <a:bodyPr/>
                    <a:lstStyle/>
                    <a:p>
                      <a:r>
                        <a:rPr lang="en-IN" sz="1800" dirty="0"/>
                        <a:t>   660</a:t>
                      </a:r>
                      <a:endParaRPr lang="en-US" sz="1800" dirty="0"/>
                    </a:p>
                  </a:txBody>
                  <a:tcPr/>
                </a:tc>
                <a:tc>
                  <a:txBody>
                    <a:bodyPr/>
                    <a:lstStyle/>
                    <a:p>
                      <a:r>
                        <a:rPr lang="en-IN" sz="1800" dirty="0"/>
                        <a:t>5.8937</a:t>
                      </a:r>
                      <a:endParaRPr lang="en-US" sz="1800" dirty="0"/>
                    </a:p>
                  </a:txBody>
                  <a:tcPr/>
                </a:tc>
                <a:tc>
                  <a:txBody>
                    <a:bodyPr/>
                    <a:lstStyle/>
                    <a:p>
                      <a:r>
                        <a:rPr lang="en-IN" sz="1800" dirty="0"/>
                        <a:t>5.8903</a:t>
                      </a:r>
                      <a:endParaRPr lang="en-US" sz="1800" dirty="0"/>
                    </a:p>
                  </a:txBody>
                  <a:tcPr/>
                </a:tc>
                <a:tc>
                  <a:txBody>
                    <a:bodyPr/>
                    <a:lstStyle/>
                    <a:p>
                      <a:r>
                        <a:rPr lang="en-IN" sz="1800" dirty="0"/>
                        <a:t>2.3393</a:t>
                      </a:r>
                      <a:endParaRPr lang="en-US" sz="1800" dirty="0"/>
                    </a:p>
                  </a:txBody>
                  <a:tcPr/>
                </a:tc>
                <a:tc>
                  <a:txBody>
                    <a:bodyPr/>
                    <a:lstStyle/>
                    <a:p>
                      <a:r>
                        <a:rPr lang="en-IN" sz="1800" dirty="0"/>
                        <a:t>5.8931</a:t>
                      </a:r>
                      <a:endParaRPr lang="en-US" sz="1800" dirty="0"/>
                    </a:p>
                  </a:txBody>
                  <a:tcPr/>
                </a:tc>
                <a:extLst>
                  <a:ext uri="{0D108BD9-81ED-4DB2-BD59-A6C34878D82A}">
                    <a16:rowId xmlns:a16="http://schemas.microsoft.com/office/drawing/2014/main" val="10002"/>
                  </a:ext>
                </a:extLst>
              </a:tr>
              <a:tr h="583404">
                <a:tc>
                  <a:txBody>
                    <a:bodyPr/>
                    <a:lstStyle/>
                    <a:p>
                      <a:r>
                        <a:rPr lang="en-IN" sz="1800" dirty="0"/>
                        <a:t>   720</a:t>
                      </a:r>
                      <a:endParaRPr lang="en-US" sz="1800" dirty="0"/>
                    </a:p>
                  </a:txBody>
                  <a:tcPr/>
                </a:tc>
                <a:tc>
                  <a:txBody>
                    <a:bodyPr/>
                    <a:lstStyle/>
                    <a:p>
                      <a:r>
                        <a:rPr lang="en-IN" sz="1800" dirty="0"/>
                        <a:t>6.4295</a:t>
                      </a:r>
                      <a:endParaRPr lang="en-US" sz="1800" dirty="0"/>
                    </a:p>
                  </a:txBody>
                  <a:tcPr/>
                </a:tc>
                <a:tc>
                  <a:txBody>
                    <a:bodyPr/>
                    <a:lstStyle/>
                    <a:p>
                      <a:r>
                        <a:rPr lang="en-IN" sz="1800" dirty="0"/>
                        <a:t>7.0505</a:t>
                      </a:r>
                      <a:endParaRPr lang="en-US" sz="1800" dirty="0"/>
                    </a:p>
                  </a:txBody>
                  <a:tcPr/>
                </a:tc>
                <a:tc>
                  <a:txBody>
                    <a:bodyPr/>
                    <a:lstStyle/>
                    <a:p>
                      <a:r>
                        <a:rPr lang="en-IN" sz="1800" dirty="0"/>
                        <a:t>6.431</a:t>
                      </a:r>
                      <a:endParaRPr lang="en-US" sz="1800" dirty="0"/>
                    </a:p>
                  </a:txBody>
                  <a:tcPr/>
                </a:tc>
                <a:tc>
                  <a:txBody>
                    <a:bodyPr/>
                    <a:lstStyle/>
                    <a:p>
                      <a:r>
                        <a:rPr lang="en-IN" sz="1800" dirty="0"/>
                        <a:t>6.4288</a:t>
                      </a:r>
                      <a:endParaRPr lang="en-US" sz="1800" dirty="0"/>
                    </a:p>
                  </a:txBody>
                  <a:tcPr/>
                </a:tc>
                <a:extLst>
                  <a:ext uri="{0D108BD9-81ED-4DB2-BD59-A6C34878D82A}">
                    <a16:rowId xmlns:a16="http://schemas.microsoft.com/office/drawing/2014/main" val="10003"/>
                  </a:ext>
                </a:extLst>
              </a:tr>
              <a:tr h="583404">
                <a:tc>
                  <a:txBody>
                    <a:bodyPr/>
                    <a:lstStyle/>
                    <a:p>
                      <a:r>
                        <a:rPr lang="en-IN" sz="1800" dirty="0"/>
                        <a:t>  790</a:t>
                      </a:r>
                      <a:endParaRPr lang="en-US" sz="1800" dirty="0"/>
                    </a:p>
                  </a:txBody>
                  <a:tcPr/>
                </a:tc>
                <a:tc>
                  <a:txBody>
                    <a:bodyPr/>
                    <a:lstStyle/>
                    <a:p>
                      <a:r>
                        <a:rPr lang="en-IN" sz="1800" dirty="0"/>
                        <a:t>7.0546</a:t>
                      </a:r>
                      <a:endParaRPr lang="en-US" sz="1800" dirty="0"/>
                    </a:p>
                  </a:txBody>
                  <a:tcPr/>
                </a:tc>
                <a:tc>
                  <a:txBody>
                    <a:bodyPr/>
                    <a:lstStyle/>
                    <a:p>
                      <a:r>
                        <a:rPr lang="en-IN" sz="1800" dirty="0"/>
                        <a:t>7.0565</a:t>
                      </a:r>
                      <a:endParaRPr lang="en-US" sz="1800" dirty="0"/>
                    </a:p>
                  </a:txBody>
                  <a:tcPr/>
                </a:tc>
                <a:tc>
                  <a:txBody>
                    <a:bodyPr/>
                    <a:lstStyle/>
                    <a:p>
                      <a:r>
                        <a:rPr lang="en-IN" sz="1800" dirty="0"/>
                        <a:t>7.0562</a:t>
                      </a:r>
                      <a:endParaRPr lang="en-US" sz="1800" dirty="0"/>
                    </a:p>
                  </a:txBody>
                  <a:tcPr/>
                </a:tc>
                <a:tc>
                  <a:txBody>
                    <a:bodyPr/>
                    <a:lstStyle/>
                    <a:p>
                      <a:r>
                        <a:rPr lang="en-IN" sz="1800" dirty="0"/>
                        <a:t>7.1253</a:t>
                      </a:r>
                      <a:endParaRPr lang="en-US" sz="1800" dirty="0"/>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6024878" y="5710019"/>
            <a:ext cx="5684340" cy="646331"/>
          </a:xfrm>
          <a:prstGeom prst="rect">
            <a:avLst/>
          </a:prstGeom>
          <a:noFill/>
        </p:spPr>
        <p:txBody>
          <a:bodyPr wrap="square" rtlCol="0">
            <a:spAutoFit/>
          </a:bodyPr>
          <a:lstStyle/>
          <a:p>
            <a:r>
              <a:rPr lang="en-IN" dirty="0"/>
              <a:t>Table2. Maximum equivalent stress (MPa) variation with cutting force</a:t>
            </a:r>
            <a:endParaRPr lang="en-US" dirty="0"/>
          </a:p>
        </p:txBody>
      </p:sp>
      <p:sp>
        <p:nvSpPr>
          <p:cNvPr id="2" name="TextBox 1"/>
          <p:cNvSpPr txBox="1"/>
          <p:nvPr/>
        </p:nvSpPr>
        <p:spPr>
          <a:xfrm>
            <a:off x="162560" y="5645785"/>
            <a:ext cx="5547360" cy="646331"/>
          </a:xfrm>
          <a:prstGeom prst="rect">
            <a:avLst/>
          </a:prstGeom>
          <a:noFill/>
        </p:spPr>
        <p:txBody>
          <a:bodyPr wrap="square" rtlCol="0">
            <a:spAutoFit/>
          </a:bodyPr>
          <a:lstStyle/>
          <a:p>
            <a:r>
              <a:rPr lang="en-IN" dirty="0"/>
              <a:t>Table 1. Maximum total deformation (mm) variation with cutting force</a:t>
            </a:r>
            <a:endParaRPr lang="en-US" dirty="0"/>
          </a:p>
        </p:txBody>
      </p:sp>
    </p:spTree>
    <p:extLst>
      <p:ext uri="{BB962C8B-B14F-4D97-AF65-F5344CB8AC3E}">
        <p14:creationId xmlns:p14="http://schemas.microsoft.com/office/powerpoint/2010/main" val="275629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53B2B7-7A7E-DDE2-E261-C55F5274D2E5}"/>
              </a:ext>
            </a:extLst>
          </p:cNvPr>
          <p:cNvSpPr>
            <a:spLocks noGrp="1"/>
          </p:cNvSpPr>
          <p:nvPr>
            <p:ph idx="1"/>
          </p:nvPr>
        </p:nvSpPr>
        <p:spPr>
          <a:xfrm>
            <a:off x="161925" y="1362392"/>
            <a:ext cx="11487150" cy="5257800"/>
          </a:xfrm>
        </p:spPr>
        <p:txBody>
          <a:bodyPr>
            <a:normAutofit/>
          </a:bodyPr>
          <a:lstStyle/>
          <a:p>
            <a:pPr marL="800100" lvl="1" indent="-342900" algn="just">
              <a:buFont typeface="+mj-lt"/>
              <a:buAutoNum type="arabicPeriod"/>
            </a:pPr>
            <a:r>
              <a:rPr lang="en-US" sz="1800" dirty="0">
                <a:latin typeface="Times New Roman" panose="02020603050405020304" pitchFamily="18" charset="0"/>
                <a:cs typeface="Times New Roman" pitchFamily="18" charset="0"/>
              </a:rPr>
              <a:t> Total deformations of different materials under varied cutting forces are studied different cutting forces are applied on one end and load due to tension in belt is applied on the spindle end. </a:t>
            </a:r>
          </a:p>
          <a:p>
            <a:pPr marL="800100" lvl="1" indent="-342900" algn="just">
              <a:buFont typeface="+mj-lt"/>
              <a:buAutoNum type="arabicPeriod"/>
            </a:pPr>
            <a:endParaRPr lang="en-US" sz="1800" dirty="0">
              <a:latin typeface="Times New Roman" panose="02020603050405020304" pitchFamily="18" charset="0"/>
              <a:cs typeface="Times New Roman" pitchFamily="18" charset="0"/>
            </a:endParaRPr>
          </a:p>
          <a:p>
            <a:pPr marL="800100" lvl="1" indent="-342900" algn="just">
              <a:buFont typeface="+mj-lt"/>
              <a:buAutoNum type="arabicPeriod"/>
            </a:pPr>
            <a:r>
              <a:rPr lang="en-US" sz="1800" dirty="0">
                <a:latin typeface="Times New Roman" panose="02020603050405020304" pitchFamily="18" charset="0"/>
                <a:cs typeface="Times New Roman" pitchFamily="18" charset="0"/>
              </a:rPr>
              <a:t> Total deformation for all four materials at different cutting forces is presented in Table 1. Maximum total deformation is increasing with increment in cutting force. For the cutting force of 790N, maximum deformation of 0.003277 mm is observed in grey cast iron and minimum deformation of 0.001738 mm is in AISI 1045 carbon steel. And from the table 2 it is observed</a:t>
            </a:r>
          </a:p>
          <a:p>
            <a:pPr marL="800100" lvl="1" indent="-342900" algn="just">
              <a:buFont typeface="+mj-lt"/>
              <a:buAutoNum type="arabicPeriod"/>
            </a:pPr>
            <a:r>
              <a:rPr lang="en-US" sz="1800" dirty="0">
                <a:latin typeface="Times New Roman" panose="02020603050405020304" pitchFamily="18" charset="0"/>
                <a:cs typeface="Times New Roman" pitchFamily="18" charset="0"/>
              </a:rPr>
              <a:t> AISI 304 steel has deformation more than AISI 4140 steel and less than grey cast iron for all the cases. Also, AISI 4140 steel has intermediate values of AISI 1045 carbon steel and AISI 304 Steel deformation values are less in AISI 1045 carbon steel for most of the spindle area. it can be observed that under the same loading condition, the total deformation pattern for the material AISI 1045 carbon steel is different and has the lowest value than other three materials. The location of maximum and minimum deformation regions varied with material.</a:t>
            </a:r>
          </a:p>
        </p:txBody>
      </p:sp>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pPr/>
              <a:t>4</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Results and Discussions</a:t>
            </a:r>
          </a:p>
        </p:txBody>
      </p:sp>
    </p:spTree>
    <p:extLst>
      <p:ext uri="{BB962C8B-B14F-4D97-AF65-F5344CB8AC3E}">
        <p14:creationId xmlns:p14="http://schemas.microsoft.com/office/powerpoint/2010/main" val="204948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pPr/>
              <a:t>5</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Results</a:t>
            </a:r>
          </a:p>
        </p:txBody>
      </p:sp>
      <p:graphicFrame>
        <p:nvGraphicFramePr>
          <p:cNvPr id="8" name="Content Placeholder 4"/>
          <p:cNvGraphicFramePr>
            <a:graphicFrameLocks/>
          </p:cNvGraphicFramePr>
          <p:nvPr>
            <p:extLst>
              <p:ext uri="{D42A27DB-BD31-4B8C-83A1-F6EECF244321}">
                <p14:modId xmlns:p14="http://schemas.microsoft.com/office/powerpoint/2010/main" val="3111893985"/>
              </p:ext>
            </p:extLst>
          </p:nvPr>
        </p:nvGraphicFramePr>
        <p:xfrm>
          <a:off x="6148386" y="1313815"/>
          <a:ext cx="5924549" cy="3749040"/>
        </p:xfrm>
        <a:graphic>
          <a:graphicData uri="http://schemas.openxmlformats.org/drawingml/2006/table">
            <a:tbl>
              <a:tblPr firstRow="1" bandRow="1">
                <a:tableStyleId>{5C22544A-7EE6-4342-B048-85BDC9FD1C3A}</a:tableStyleId>
              </a:tblPr>
              <a:tblGrid>
                <a:gridCol w="1146555">
                  <a:extLst>
                    <a:ext uri="{9D8B030D-6E8A-4147-A177-3AD203B41FA5}">
                      <a16:colId xmlns:a16="http://schemas.microsoft.com/office/drawing/2014/main" val="20000"/>
                    </a:ext>
                  </a:extLst>
                </a:gridCol>
                <a:gridCol w="1146555">
                  <a:extLst>
                    <a:ext uri="{9D8B030D-6E8A-4147-A177-3AD203B41FA5}">
                      <a16:colId xmlns:a16="http://schemas.microsoft.com/office/drawing/2014/main" val="20001"/>
                    </a:ext>
                  </a:extLst>
                </a:gridCol>
                <a:gridCol w="1338331">
                  <a:extLst>
                    <a:ext uri="{9D8B030D-6E8A-4147-A177-3AD203B41FA5}">
                      <a16:colId xmlns:a16="http://schemas.microsoft.com/office/drawing/2014/main" val="20002"/>
                    </a:ext>
                  </a:extLst>
                </a:gridCol>
                <a:gridCol w="1116010">
                  <a:extLst>
                    <a:ext uri="{9D8B030D-6E8A-4147-A177-3AD203B41FA5}">
                      <a16:colId xmlns:a16="http://schemas.microsoft.com/office/drawing/2014/main" val="20003"/>
                    </a:ext>
                  </a:extLst>
                </a:gridCol>
                <a:gridCol w="1177098">
                  <a:extLst>
                    <a:ext uri="{9D8B030D-6E8A-4147-A177-3AD203B41FA5}">
                      <a16:colId xmlns:a16="http://schemas.microsoft.com/office/drawing/2014/main" val="20004"/>
                    </a:ext>
                  </a:extLst>
                </a:gridCol>
              </a:tblGrid>
              <a:tr h="933801">
                <a:tc>
                  <a:txBody>
                    <a:bodyPr/>
                    <a:lstStyle/>
                    <a:p>
                      <a:r>
                        <a:rPr lang="en-IN" sz="1800" b="0" dirty="0"/>
                        <a:t> Rotational</a:t>
                      </a:r>
                      <a:r>
                        <a:rPr lang="en-IN" sz="1800" b="0" baseline="0" dirty="0"/>
                        <a:t> Speed</a:t>
                      </a:r>
                    </a:p>
                    <a:p>
                      <a:r>
                        <a:rPr lang="en-IN" sz="1800" b="0" baseline="0" dirty="0"/>
                        <a:t>(Rpm)</a:t>
                      </a:r>
                      <a:endParaRPr lang="en-US" sz="1800" b="0" dirty="0"/>
                    </a:p>
                  </a:txBody>
                  <a:tcPr/>
                </a:tc>
                <a:tc>
                  <a:txBody>
                    <a:bodyPr/>
                    <a:lstStyle/>
                    <a:p>
                      <a:r>
                        <a:rPr lang="en-IN" sz="1800" b="0" dirty="0"/>
                        <a:t>AISI</a:t>
                      </a:r>
                      <a:r>
                        <a:rPr lang="en-IN" sz="1800" b="0" baseline="0" dirty="0"/>
                        <a:t> 1045 Carbon Steel</a:t>
                      </a:r>
                      <a:endParaRPr lang="en-US" sz="1800" b="0" dirty="0"/>
                    </a:p>
                  </a:txBody>
                  <a:tcPr/>
                </a:tc>
                <a:tc>
                  <a:txBody>
                    <a:bodyPr/>
                    <a:lstStyle/>
                    <a:p>
                      <a:r>
                        <a:rPr lang="en-IN" sz="1800" b="0" dirty="0"/>
                        <a:t> AISI 4140</a:t>
                      </a:r>
                      <a:r>
                        <a:rPr lang="en-IN" sz="1800" b="0" baseline="0" dirty="0"/>
                        <a:t> </a:t>
                      </a:r>
                    </a:p>
                    <a:p>
                      <a:r>
                        <a:rPr lang="en-IN" sz="1800" b="0" baseline="0" dirty="0"/>
                        <a:t>  alloy Steel </a:t>
                      </a:r>
                      <a:endParaRPr lang="en-US" sz="1800" b="0" dirty="0"/>
                    </a:p>
                  </a:txBody>
                  <a:tcPr/>
                </a:tc>
                <a:tc>
                  <a:txBody>
                    <a:bodyPr/>
                    <a:lstStyle/>
                    <a:p>
                      <a:r>
                        <a:rPr lang="en-IN" sz="1800" b="0" dirty="0"/>
                        <a:t> AISI 304</a:t>
                      </a:r>
                    </a:p>
                    <a:p>
                      <a:r>
                        <a:rPr lang="en-IN" sz="1800" b="0" dirty="0"/>
                        <a:t>  Stainless steel </a:t>
                      </a:r>
                      <a:endParaRPr lang="en-US" sz="1800" b="0" dirty="0"/>
                    </a:p>
                  </a:txBody>
                  <a:tcPr/>
                </a:tc>
                <a:tc>
                  <a:txBody>
                    <a:bodyPr/>
                    <a:lstStyle/>
                    <a:p>
                      <a:r>
                        <a:rPr lang="en-IN" sz="1800" b="0" dirty="0"/>
                        <a:t> Grey</a:t>
                      </a:r>
                      <a:r>
                        <a:rPr lang="en-IN" sz="1800" b="0" baseline="0" dirty="0"/>
                        <a:t> cast iron</a:t>
                      </a:r>
                      <a:endParaRPr lang="en-US" sz="1800" b="0" dirty="0"/>
                    </a:p>
                  </a:txBody>
                  <a:tcPr/>
                </a:tc>
                <a:extLst>
                  <a:ext uri="{0D108BD9-81ED-4DB2-BD59-A6C34878D82A}">
                    <a16:rowId xmlns:a16="http://schemas.microsoft.com/office/drawing/2014/main" val="10000"/>
                  </a:ext>
                </a:extLst>
              </a:tr>
              <a:tr h="546293">
                <a:tc>
                  <a:txBody>
                    <a:bodyPr/>
                    <a:lstStyle/>
                    <a:p>
                      <a:r>
                        <a:rPr lang="en-IN" sz="1800" b="0" dirty="0"/>
                        <a:t>  1800</a:t>
                      </a:r>
                      <a:endParaRPr lang="en-US"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4.5888e-7</a:t>
                      </a:r>
                      <a:endParaRPr lang="en-US" sz="1800" b="0" dirty="0"/>
                    </a:p>
                    <a:p>
                      <a:endParaRPr lang="en-US" sz="1800" b="0" dirty="0"/>
                    </a:p>
                  </a:txBody>
                  <a:tcPr/>
                </a:tc>
                <a:tc>
                  <a:txBody>
                    <a:bodyPr/>
                    <a:lstStyle/>
                    <a:p>
                      <a:r>
                        <a:rPr lang="en-IN" sz="1800" b="0" dirty="0"/>
                        <a:t>5.231e-7</a:t>
                      </a:r>
                      <a:endParaRPr lang="en-US" sz="1800" b="0" dirty="0"/>
                    </a:p>
                  </a:txBody>
                  <a:tcPr/>
                </a:tc>
                <a:tc>
                  <a:txBody>
                    <a:bodyPr/>
                    <a:lstStyle/>
                    <a:p>
                      <a:r>
                        <a:rPr lang="en-IN" sz="1800" b="0" dirty="0"/>
                        <a:t>4.401e-7</a:t>
                      </a:r>
                      <a:endParaRPr lang="en-US" sz="1800" b="0" dirty="0"/>
                    </a:p>
                  </a:txBody>
                  <a:tcPr/>
                </a:tc>
                <a:tc>
                  <a:txBody>
                    <a:bodyPr/>
                    <a:lstStyle/>
                    <a:p>
                      <a:r>
                        <a:rPr lang="en-IN" sz="1800" b="0" dirty="0"/>
                        <a:t>7.8369e-7</a:t>
                      </a:r>
                      <a:endParaRPr lang="en-US" sz="1800" b="0" dirty="0"/>
                    </a:p>
                  </a:txBody>
                  <a:tcPr/>
                </a:tc>
                <a:extLst>
                  <a:ext uri="{0D108BD9-81ED-4DB2-BD59-A6C34878D82A}">
                    <a16:rowId xmlns:a16="http://schemas.microsoft.com/office/drawing/2014/main" val="10001"/>
                  </a:ext>
                </a:extLst>
              </a:tr>
              <a:tr h="546293">
                <a:tc>
                  <a:txBody>
                    <a:bodyPr/>
                    <a:lstStyle/>
                    <a:p>
                      <a:r>
                        <a:rPr lang="en-IN" sz="1800" b="0" dirty="0"/>
                        <a:t>   3500</a:t>
                      </a:r>
                      <a:endParaRPr lang="en-US"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1.735e-6</a:t>
                      </a:r>
                      <a:endParaRPr lang="en-US" sz="1800" b="0" dirty="0"/>
                    </a:p>
                    <a:p>
                      <a:endParaRPr lang="en-US" sz="1800" b="0" dirty="0"/>
                    </a:p>
                  </a:txBody>
                  <a:tcPr/>
                </a:tc>
                <a:tc>
                  <a:txBody>
                    <a:bodyPr/>
                    <a:lstStyle/>
                    <a:p>
                      <a:r>
                        <a:rPr lang="en-IN" sz="1800" b="0" dirty="0"/>
                        <a:t>1.9778e-6</a:t>
                      </a:r>
                      <a:endParaRPr lang="en-US" sz="1800" b="0" dirty="0"/>
                    </a:p>
                  </a:txBody>
                  <a:tcPr/>
                </a:tc>
                <a:tc>
                  <a:txBody>
                    <a:bodyPr/>
                    <a:lstStyle/>
                    <a:p>
                      <a:r>
                        <a:rPr lang="en-IN" sz="1800" b="0" dirty="0"/>
                        <a:t>1.6712e-6</a:t>
                      </a:r>
                      <a:endParaRPr lang="en-US" sz="1800" b="0" dirty="0"/>
                    </a:p>
                  </a:txBody>
                  <a:tcPr/>
                </a:tc>
                <a:tc>
                  <a:txBody>
                    <a:bodyPr/>
                    <a:lstStyle/>
                    <a:p>
                      <a:r>
                        <a:rPr lang="en-IN" sz="1800" b="0" dirty="0"/>
                        <a:t>2.6429e-6</a:t>
                      </a:r>
                      <a:endParaRPr lang="en-US" sz="1800" b="0" dirty="0"/>
                    </a:p>
                  </a:txBody>
                  <a:tcPr/>
                </a:tc>
                <a:extLst>
                  <a:ext uri="{0D108BD9-81ED-4DB2-BD59-A6C34878D82A}">
                    <a16:rowId xmlns:a16="http://schemas.microsoft.com/office/drawing/2014/main" val="10002"/>
                  </a:ext>
                </a:extLst>
              </a:tr>
              <a:tr h="546293">
                <a:tc>
                  <a:txBody>
                    <a:bodyPr/>
                    <a:lstStyle/>
                    <a:p>
                      <a:r>
                        <a:rPr lang="en-IN" sz="1800" b="0" dirty="0"/>
                        <a:t>   4500</a:t>
                      </a:r>
                      <a:endParaRPr lang="en-US"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2.868e-6</a:t>
                      </a:r>
                      <a:endParaRPr lang="en-US" sz="1800" b="0" dirty="0"/>
                    </a:p>
                    <a:p>
                      <a:endParaRPr lang="en-US" sz="1800" b="0" dirty="0"/>
                    </a:p>
                  </a:txBody>
                  <a:tcPr/>
                </a:tc>
                <a:tc>
                  <a:txBody>
                    <a:bodyPr/>
                    <a:lstStyle/>
                    <a:p>
                      <a:r>
                        <a:rPr lang="en-IN" sz="1800" b="0" dirty="0"/>
                        <a:t>3.2694e-6</a:t>
                      </a:r>
                      <a:endParaRPr lang="en-US" sz="1800" b="0" dirty="0"/>
                    </a:p>
                  </a:txBody>
                  <a:tcPr/>
                </a:tc>
                <a:tc>
                  <a:txBody>
                    <a:bodyPr/>
                    <a:lstStyle/>
                    <a:p>
                      <a:r>
                        <a:rPr lang="en-IN" sz="1800" b="0" dirty="0"/>
                        <a:t>2.7625e-6</a:t>
                      </a:r>
                      <a:endParaRPr lang="en-US" sz="1800" b="0" dirty="0"/>
                    </a:p>
                  </a:txBody>
                  <a:tcPr/>
                </a:tc>
                <a:tc>
                  <a:txBody>
                    <a:bodyPr/>
                    <a:lstStyle/>
                    <a:p>
                      <a:r>
                        <a:rPr lang="en-IN" sz="1800" b="0" dirty="0"/>
                        <a:t>4.898e-6</a:t>
                      </a:r>
                      <a:endParaRPr lang="en-US" sz="1800" b="0" dirty="0"/>
                    </a:p>
                  </a:txBody>
                  <a:tcPr/>
                </a:tc>
                <a:extLst>
                  <a:ext uri="{0D108BD9-81ED-4DB2-BD59-A6C34878D82A}">
                    <a16:rowId xmlns:a16="http://schemas.microsoft.com/office/drawing/2014/main" val="10003"/>
                  </a:ext>
                </a:extLst>
              </a:tr>
              <a:tr h="546293">
                <a:tc>
                  <a:txBody>
                    <a:bodyPr/>
                    <a:lstStyle/>
                    <a:p>
                      <a:r>
                        <a:rPr lang="en-IN" sz="1800" b="0" dirty="0"/>
                        <a:t>  6000</a:t>
                      </a:r>
                      <a:endParaRPr lang="en-US"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5.0986e-6</a:t>
                      </a:r>
                      <a:endParaRPr lang="en-US" sz="1800" b="0" dirty="0"/>
                    </a:p>
                    <a:p>
                      <a:endParaRPr lang="en-US" sz="1800" b="0" dirty="0"/>
                    </a:p>
                  </a:txBody>
                  <a:tcPr/>
                </a:tc>
                <a:tc>
                  <a:txBody>
                    <a:bodyPr/>
                    <a:lstStyle/>
                    <a:p>
                      <a:r>
                        <a:rPr lang="en-IN" sz="1800" b="0" dirty="0"/>
                        <a:t>5.8122e-6</a:t>
                      </a:r>
                      <a:endParaRPr lang="en-US" sz="1800" b="0" dirty="0"/>
                    </a:p>
                  </a:txBody>
                  <a:tcPr/>
                </a:tc>
                <a:tc>
                  <a:txBody>
                    <a:bodyPr/>
                    <a:lstStyle/>
                    <a:p>
                      <a:r>
                        <a:rPr lang="en-IN" sz="1800" b="0" dirty="0"/>
                        <a:t>4.9112e-6</a:t>
                      </a:r>
                      <a:endParaRPr lang="en-US" sz="1800" b="0" dirty="0"/>
                    </a:p>
                  </a:txBody>
                  <a:tcPr/>
                </a:tc>
                <a:tc>
                  <a:txBody>
                    <a:bodyPr/>
                    <a:lstStyle/>
                    <a:p>
                      <a:r>
                        <a:rPr lang="en-IN" sz="1800" b="0" dirty="0"/>
                        <a:t>8.7075e-6</a:t>
                      </a:r>
                      <a:endParaRPr lang="en-US" sz="1800" b="0" dirty="0"/>
                    </a:p>
                  </a:txBody>
                  <a:tcPr/>
                </a:tc>
                <a:extLst>
                  <a:ext uri="{0D108BD9-81ED-4DB2-BD59-A6C34878D82A}">
                    <a16:rowId xmlns:a16="http://schemas.microsoft.com/office/drawing/2014/main" val="10004"/>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984059078"/>
              </p:ext>
            </p:extLst>
          </p:nvPr>
        </p:nvGraphicFramePr>
        <p:xfrm>
          <a:off x="66674" y="1313815"/>
          <a:ext cx="5924550" cy="3749040"/>
        </p:xfrm>
        <a:graphic>
          <a:graphicData uri="http://schemas.openxmlformats.org/drawingml/2006/table">
            <a:tbl>
              <a:tblPr firstRow="1" bandRow="1">
                <a:tableStyleId>{5C22544A-7EE6-4342-B048-85BDC9FD1C3A}</a:tableStyleId>
              </a:tblPr>
              <a:tblGrid>
                <a:gridCol w="1146554">
                  <a:extLst>
                    <a:ext uri="{9D8B030D-6E8A-4147-A177-3AD203B41FA5}">
                      <a16:colId xmlns:a16="http://schemas.microsoft.com/office/drawing/2014/main" val="20000"/>
                    </a:ext>
                  </a:extLst>
                </a:gridCol>
                <a:gridCol w="1146554">
                  <a:extLst>
                    <a:ext uri="{9D8B030D-6E8A-4147-A177-3AD203B41FA5}">
                      <a16:colId xmlns:a16="http://schemas.microsoft.com/office/drawing/2014/main" val="20001"/>
                    </a:ext>
                  </a:extLst>
                </a:gridCol>
                <a:gridCol w="1338333">
                  <a:extLst>
                    <a:ext uri="{9D8B030D-6E8A-4147-A177-3AD203B41FA5}">
                      <a16:colId xmlns:a16="http://schemas.microsoft.com/office/drawing/2014/main" val="20002"/>
                    </a:ext>
                  </a:extLst>
                </a:gridCol>
                <a:gridCol w="1116011">
                  <a:extLst>
                    <a:ext uri="{9D8B030D-6E8A-4147-A177-3AD203B41FA5}">
                      <a16:colId xmlns:a16="http://schemas.microsoft.com/office/drawing/2014/main" val="20003"/>
                    </a:ext>
                  </a:extLst>
                </a:gridCol>
                <a:gridCol w="1177098">
                  <a:extLst>
                    <a:ext uri="{9D8B030D-6E8A-4147-A177-3AD203B41FA5}">
                      <a16:colId xmlns:a16="http://schemas.microsoft.com/office/drawing/2014/main" val="20004"/>
                    </a:ext>
                  </a:extLst>
                </a:gridCol>
              </a:tblGrid>
              <a:tr h="1282566">
                <a:tc>
                  <a:txBody>
                    <a:bodyPr/>
                    <a:lstStyle/>
                    <a:p>
                      <a:r>
                        <a:rPr lang="en-IN" sz="1800" b="0" dirty="0"/>
                        <a:t> Rotational</a:t>
                      </a:r>
                      <a:r>
                        <a:rPr lang="en-IN" sz="1800" b="0" baseline="0" dirty="0"/>
                        <a:t> Speed</a:t>
                      </a:r>
                    </a:p>
                    <a:p>
                      <a:r>
                        <a:rPr lang="en-IN" sz="1800" b="0" baseline="0" dirty="0"/>
                        <a:t>(Rpm)</a:t>
                      </a:r>
                      <a:endParaRPr lang="en-US" sz="1800" b="0" dirty="0"/>
                    </a:p>
                  </a:txBody>
                  <a:tcPr/>
                </a:tc>
                <a:tc>
                  <a:txBody>
                    <a:bodyPr/>
                    <a:lstStyle/>
                    <a:p>
                      <a:r>
                        <a:rPr lang="en-IN" sz="1800" b="0" dirty="0"/>
                        <a:t>AISI</a:t>
                      </a:r>
                      <a:r>
                        <a:rPr lang="en-IN" sz="1800" b="0" baseline="0" dirty="0"/>
                        <a:t> 1045 Carbon Steel</a:t>
                      </a:r>
                      <a:endParaRPr lang="en-US" sz="1800" b="0" dirty="0"/>
                    </a:p>
                  </a:txBody>
                  <a:tcPr/>
                </a:tc>
                <a:tc>
                  <a:txBody>
                    <a:bodyPr/>
                    <a:lstStyle/>
                    <a:p>
                      <a:r>
                        <a:rPr lang="en-IN" sz="1800" b="0" dirty="0"/>
                        <a:t> AISI 4140</a:t>
                      </a:r>
                      <a:r>
                        <a:rPr lang="en-IN" sz="1800" b="0" baseline="0" dirty="0"/>
                        <a:t> </a:t>
                      </a:r>
                    </a:p>
                    <a:p>
                      <a:r>
                        <a:rPr lang="en-IN" sz="1800" b="0" baseline="0" dirty="0"/>
                        <a:t>  alloy Steel </a:t>
                      </a:r>
                      <a:endParaRPr lang="en-US" sz="1800" b="0" dirty="0"/>
                    </a:p>
                  </a:txBody>
                  <a:tcPr/>
                </a:tc>
                <a:tc>
                  <a:txBody>
                    <a:bodyPr/>
                    <a:lstStyle/>
                    <a:p>
                      <a:r>
                        <a:rPr lang="en-IN" sz="1800" b="0" dirty="0"/>
                        <a:t> AISI 304</a:t>
                      </a:r>
                    </a:p>
                    <a:p>
                      <a:r>
                        <a:rPr lang="en-IN" sz="1800" b="0" dirty="0"/>
                        <a:t>  Stainless steel </a:t>
                      </a:r>
                      <a:endParaRPr lang="en-US" sz="1800" b="0" dirty="0"/>
                    </a:p>
                  </a:txBody>
                  <a:tcPr/>
                </a:tc>
                <a:tc>
                  <a:txBody>
                    <a:bodyPr/>
                    <a:lstStyle/>
                    <a:p>
                      <a:r>
                        <a:rPr lang="en-IN" sz="1800" b="0" dirty="0"/>
                        <a:t> Grey</a:t>
                      </a:r>
                      <a:r>
                        <a:rPr lang="en-IN" sz="1800" b="0" baseline="0" dirty="0"/>
                        <a:t> cast iron</a:t>
                      </a:r>
                      <a:endParaRPr lang="en-US" sz="1800" b="0" dirty="0"/>
                    </a:p>
                  </a:txBody>
                  <a:tcPr/>
                </a:tc>
                <a:extLst>
                  <a:ext uri="{0D108BD9-81ED-4DB2-BD59-A6C34878D82A}">
                    <a16:rowId xmlns:a16="http://schemas.microsoft.com/office/drawing/2014/main" val="10000"/>
                  </a:ext>
                </a:extLst>
              </a:tr>
              <a:tr h="394635">
                <a:tc>
                  <a:txBody>
                    <a:bodyPr/>
                    <a:lstStyle/>
                    <a:p>
                      <a:r>
                        <a:rPr lang="en-IN" sz="1800" b="0" dirty="0"/>
                        <a:t>  1800</a:t>
                      </a:r>
                      <a:endParaRPr lang="en-US" sz="1800" b="0" dirty="0"/>
                    </a:p>
                  </a:txBody>
                  <a:tcPr/>
                </a:tc>
                <a:tc>
                  <a:txBody>
                    <a:bodyPr/>
                    <a:lstStyle/>
                    <a:p>
                      <a:r>
                        <a:rPr lang="en-IN" sz="1800" b="0" dirty="0"/>
                        <a:t>.072021</a:t>
                      </a:r>
                      <a:endParaRPr lang="en-US" sz="1800" b="0" dirty="0"/>
                    </a:p>
                  </a:txBody>
                  <a:tcPr/>
                </a:tc>
                <a:tc>
                  <a:txBody>
                    <a:bodyPr/>
                    <a:lstStyle/>
                    <a:p>
                      <a:r>
                        <a:rPr lang="en-IN" sz="1800" b="0" dirty="0"/>
                        <a:t>.081441</a:t>
                      </a:r>
                      <a:endParaRPr lang="en-US" sz="1800" b="0" dirty="0"/>
                    </a:p>
                  </a:txBody>
                  <a:tcPr/>
                </a:tc>
                <a:tc>
                  <a:txBody>
                    <a:bodyPr/>
                    <a:lstStyle/>
                    <a:p>
                      <a:r>
                        <a:rPr lang="en-IN" sz="1800" b="0" dirty="0"/>
                        <a:t>.067405</a:t>
                      </a:r>
                      <a:endParaRPr lang="en-US" sz="1800" b="0" dirty="0"/>
                    </a:p>
                  </a:txBody>
                  <a:tcPr/>
                </a:tc>
                <a:tc>
                  <a:txBody>
                    <a:bodyPr/>
                    <a:lstStyle/>
                    <a:p>
                      <a:r>
                        <a:rPr lang="en-IN" sz="1800" b="0" dirty="0"/>
                        <a:t>.067418</a:t>
                      </a:r>
                      <a:endParaRPr lang="en-US" sz="1800" b="0" dirty="0"/>
                    </a:p>
                  </a:txBody>
                  <a:tcPr/>
                </a:tc>
                <a:extLst>
                  <a:ext uri="{0D108BD9-81ED-4DB2-BD59-A6C34878D82A}">
                    <a16:rowId xmlns:a16="http://schemas.microsoft.com/office/drawing/2014/main" val="10001"/>
                  </a:ext>
                </a:extLst>
              </a:tr>
              <a:tr h="690613">
                <a:tc>
                  <a:txBody>
                    <a:bodyPr/>
                    <a:lstStyle/>
                    <a:p>
                      <a:r>
                        <a:rPr lang="en-IN" sz="1800" b="0" dirty="0"/>
                        <a:t>   3500</a:t>
                      </a:r>
                      <a:endParaRPr lang="en-US"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.2723</a:t>
                      </a:r>
                      <a:endParaRPr lang="en-US" sz="1800" b="0" dirty="0"/>
                    </a:p>
                    <a:p>
                      <a:endParaRPr lang="en-US" sz="1800" b="0" dirty="0"/>
                    </a:p>
                  </a:txBody>
                  <a:tcPr/>
                </a:tc>
                <a:tc>
                  <a:txBody>
                    <a:bodyPr/>
                    <a:lstStyle/>
                    <a:p>
                      <a:r>
                        <a:rPr lang="en-IN" sz="1800" b="0" dirty="0"/>
                        <a:t>.30792</a:t>
                      </a:r>
                      <a:endParaRPr lang="en-US" sz="1800" b="0" dirty="0"/>
                    </a:p>
                  </a:txBody>
                  <a:tcPr/>
                </a:tc>
                <a:tc>
                  <a:txBody>
                    <a:bodyPr/>
                    <a:lstStyle/>
                    <a:p>
                      <a:r>
                        <a:rPr lang="en-IN" sz="1800" b="0" dirty="0"/>
                        <a:t>.25485</a:t>
                      </a:r>
                      <a:endParaRPr lang="en-US" sz="1800" b="0" dirty="0"/>
                    </a:p>
                  </a:txBody>
                  <a:tcPr/>
                </a:tc>
                <a:tc>
                  <a:txBody>
                    <a:bodyPr/>
                    <a:lstStyle/>
                    <a:p>
                      <a:r>
                        <a:rPr lang="en-IN" sz="1800" b="0" dirty="0"/>
                        <a:t>.2549</a:t>
                      </a:r>
                      <a:endParaRPr lang="en-US" sz="1800" b="0" dirty="0"/>
                    </a:p>
                  </a:txBody>
                  <a:tcPr/>
                </a:tc>
                <a:extLst>
                  <a:ext uri="{0D108BD9-81ED-4DB2-BD59-A6C34878D82A}">
                    <a16:rowId xmlns:a16="http://schemas.microsoft.com/office/drawing/2014/main" val="10002"/>
                  </a:ext>
                </a:extLst>
              </a:tr>
              <a:tr h="690613">
                <a:tc>
                  <a:txBody>
                    <a:bodyPr/>
                    <a:lstStyle/>
                    <a:p>
                      <a:r>
                        <a:rPr lang="en-IN" sz="1800" b="0" dirty="0"/>
                        <a:t>   4500</a:t>
                      </a:r>
                      <a:endParaRPr lang="en-US"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.45013</a:t>
                      </a:r>
                      <a:endParaRPr lang="en-US" sz="1800" b="0" dirty="0"/>
                    </a:p>
                    <a:p>
                      <a:endParaRPr lang="en-US" sz="1800" b="0" dirty="0"/>
                    </a:p>
                  </a:txBody>
                  <a:tcPr/>
                </a:tc>
                <a:tc>
                  <a:txBody>
                    <a:bodyPr/>
                    <a:lstStyle/>
                    <a:p>
                      <a:r>
                        <a:rPr lang="en-IN" sz="1800" b="0" dirty="0"/>
                        <a:t>.509</a:t>
                      </a:r>
                      <a:endParaRPr lang="en-US"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.42128</a:t>
                      </a:r>
                      <a:endParaRPr lang="en-US" sz="1800" b="0" dirty="0"/>
                    </a:p>
                    <a:p>
                      <a:endParaRPr lang="en-US" sz="1800" b="0" dirty="0"/>
                    </a:p>
                  </a:txBody>
                  <a:tcPr/>
                </a:tc>
                <a:tc>
                  <a:txBody>
                    <a:bodyPr/>
                    <a:lstStyle/>
                    <a:p>
                      <a:r>
                        <a:rPr lang="en-IN" sz="1800" b="0" dirty="0"/>
                        <a:t>.42136</a:t>
                      </a:r>
                      <a:endParaRPr lang="en-US" sz="1800" b="0" dirty="0"/>
                    </a:p>
                  </a:txBody>
                  <a:tcPr/>
                </a:tc>
                <a:extLst>
                  <a:ext uri="{0D108BD9-81ED-4DB2-BD59-A6C34878D82A}">
                    <a16:rowId xmlns:a16="http://schemas.microsoft.com/office/drawing/2014/main" val="10003"/>
                  </a:ext>
                </a:extLst>
              </a:tr>
              <a:tr h="690613">
                <a:tc>
                  <a:txBody>
                    <a:bodyPr/>
                    <a:lstStyle/>
                    <a:p>
                      <a:r>
                        <a:rPr lang="en-IN" sz="1800" b="0" dirty="0"/>
                        <a:t>  6000</a:t>
                      </a:r>
                      <a:endParaRPr lang="en-US"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.80023</a:t>
                      </a:r>
                      <a:endParaRPr lang="en-US" sz="1800" b="0" dirty="0"/>
                    </a:p>
                    <a:p>
                      <a:endParaRPr lang="en-US"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.9049</a:t>
                      </a:r>
                      <a:endParaRPr lang="en-US" sz="1800" b="0" dirty="0"/>
                    </a:p>
                  </a:txBody>
                  <a:tcPr/>
                </a:tc>
                <a:tc>
                  <a:txBody>
                    <a:bodyPr/>
                    <a:lstStyle/>
                    <a:p>
                      <a:r>
                        <a:rPr lang="en-IN" sz="1800" b="0" dirty="0"/>
                        <a:t>.74894</a:t>
                      </a:r>
                      <a:endParaRPr lang="en-US" sz="1800" b="0" dirty="0"/>
                    </a:p>
                  </a:txBody>
                  <a:tcPr/>
                </a:tc>
                <a:tc>
                  <a:txBody>
                    <a:bodyPr/>
                    <a:lstStyle/>
                    <a:p>
                      <a:r>
                        <a:rPr lang="en-IN" sz="1800" b="0" dirty="0"/>
                        <a:t>.74909</a:t>
                      </a:r>
                      <a:endParaRPr lang="en-US" sz="1800" b="0" dirty="0"/>
                    </a:p>
                  </a:txBody>
                  <a:tcPr/>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0922B1E6-757A-2541-4D67-87788D16DDCA}"/>
              </a:ext>
            </a:extLst>
          </p:cNvPr>
          <p:cNvSpPr txBox="1"/>
          <p:nvPr/>
        </p:nvSpPr>
        <p:spPr>
          <a:xfrm>
            <a:off x="6267451" y="5668246"/>
            <a:ext cx="5924549" cy="615553"/>
          </a:xfrm>
          <a:prstGeom prst="rect">
            <a:avLst/>
          </a:prstGeom>
          <a:noFill/>
        </p:spPr>
        <p:txBody>
          <a:bodyPr wrap="square" rtlCol="0">
            <a:spAutoFit/>
          </a:bodyPr>
          <a:lstStyle/>
          <a:p>
            <a:r>
              <a:rPr lang="en-IN" sz="1600" dirty="0"/>
              <a:t>Table 3. Maximum total strain variation with </a:t>
            </a:r>
            <a:r>
              <a:rPr lang="en-IN" sz="1600" b="0" dirty="0"/>
              <a:t>Rotational</a:t>
            </a:r>
            <a:r>
              <a:rPr lang="en-IN" sz="1600" b="0" baseline="0" dirty="0"/>
              <a:t> Speed (Rpm)</a:t>
            </a:r>
            <a:endParaRPr lang="en-US" sz="1600" b="0" dirty="0"/>
          </a:p>
          <a:p>
            <a:endParaRPr lang="en-US" dirty="0"/>
          </a:p>
        </p:txBody>
      </p:sp>
      <p:sp>
        <p:nvSpPr>
          <p:cNvPr id="13" name="TextBox 12">
            <a:extLst>
              <a:ext uri="{FF2B5EF4-FFF2-40B4-BE49-F238E27FC236}">
                <a16:creationId xmlns:a16="http://schemas.microsoft.com/office/drawing/2014/main" id="{747FED25-C384-8131-49FC-8BC15020F8E2}"/>
              </a:ext>
            </a:extLst>
          </p:cNvPr>
          <p:cNvSpPr txBox="1"/>
          <p:nvPr/>
        </p:nvSpPr>
        <p:spPr>
          <a:xfrm>
            <a:off x="66674" y="5668247"/>
            <a:ext cx="6029325" cy="615553"/>
          </a:xfrm>
          <a:prstGeom prst="rect">
            <a:avLst/>
          </a:prstGeom>
          <a:noFill/>
        </p:spPr>
        <p:txBody>
          <a:bodyPr wrap="square" rtlCol="0">
            <a:spAutoFit/>
          </a:bodyPr>
          <a:lstStyle/>
          <a:p>
            <a:r>
              <a:rPr lang="en-IN" sz="1600" dirty="0"/>
              <a:t>Table 4. Maximum stress (MPa) variation with </a:t>
            </a:r>
            <a:r>
              <a:rPr lang="en-IN" sz="1600" b="0" dirty="0"/>
              <a:t>Rotational </a:t>
            </a:r>
            <a:r>
              <a:rPr lang="en-IN" sz="1600" b="0" baseline="0" dirty="0"/>
              <a:t>Speed (Rpm)</a:t>
            </a:r>
            <a:endParaRPr lang="en-US" sz="1600" b="0" dirty="0"/>
          </a:p>
          <a:p>
            <a:endParaRPr lang="en-US" dirty="0"/>
          </a:p>
        </p:txBody>
      </p:sp>
    </p:spTree>
    <p:extLst>
      <p:ext uri="{BB962C8B-B14F-4D97-AF65-F5344CB8AC3E}">
        <p14:creationId xmlns:p14="http://schemas.microsoft.com/office/powerpoint/2010/main" val="284855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406B7E-9383-E588-1A5D-3B5AC4CBE582}"/>
              </a:ext>
            </a:extLst>
          </p:cNvPr>
          <p:cNvSpPr>
            <a:spLocks noGrp="1"/>
          </p:cNvSpPr>
          <p:nvPr>
            <p:ph type="sldNum" sz="quarter" idx="12"/>
          </p:nvPr>
        </p:nvSpPr>
        <p:spPr/>
        <p:txBody>
          <a:bodyPr/>
          <a:lstStyle/>
          <a:p>
            <a:fld id="{63C9B255-78B1-466A-8712-0AD17215C20C}" type="slidenum">
              <a:rPr lang="en-IN" smtClean="0"/>
              <a:pPr/>
              <a:t>6</a:t>
            </a:fld>
            <a:endParaRPr lang="en-IN"/>
          </a:p>
        </p:txBody>
      </p:sp>
      <p:sp>
        <p:nvSpPr>
          <p:cNvPr id="4" name="TextBox 3">
            <a:extLst>
              <a:ext uri="{FF2B5EF4-FFF2-40B4-BE49-F238E27FC236}">
                <a16:creationId xmlns:a16="http://schemas.microsoft.com/office/drawing/2014/main" id="{00484B1D-B889-B2E5-3AE3-41A5F6B9947F}"/>
              </a:ext>
            </a:extLst>
          </p:cNvPr>
          <p:cNvSpPr txBox="1"/>
          <p:nvPr/>
        </p:nvSpPr>
        <p:spPr>
          <a:xfrm>
            <a:off x="1168400" y="1633690"/>
            <a:ext cx="4322798" cy="4524315"/>
          </a:xfrm>
          <a:prstGeom prst="rect">
            <a:avLst/>
          </a:prstGeom>
          <a:noFill/>
        </p:spPr>
        <p:txBody>
          <a:bodyPr wrap="square">
            <a:spAutoFit/>
          </a:bodyPr>
          <a:lstStyle/>
          <a:p>
            <a:pPr marL="285750" indent="-285750">
              <a:buFont typeface="Arial" panose="020B0604020202020204" pitchFamily="34" charset="0"/>
              <a:buChar char="•"/>
            </a:pPr>
            <a:r>
              <a:rPr lang="en-US" sz="1600" dirty="0"/>
              <a:t>Now the dynamic behavior of spindle with rotational speed is also analyzed with Campbell diagram.</a:t>
            </a:r>
          </a:p>
          <a:p>
            <a:pPr marL="285750" indent="-285750">
              <a:buFont typeface="Arial" panose="020B0604020202020204" pitchFamily="34" charset="0"/>
              <a:buChar char="•"/>
            </a:pPr>
            <a:r>
              <a:rPr lang="en-US" sz="1600" dirty="0"/>
              <a:t> Since the spindle working speed range is between 0 to 6000 rpm, it is expected that the critical speeds are much above this range.</a:t>
            </a:r>
          </a:p>
          <a:p>
            <a:pPr marL="285750" indent="-285750">
              <a:buFont typeface="Arial" panose="020B0604020202020204" pitchFamily="34" charset="0"/>
              <a:buChar char="•"/>
            </a:pPr>
            <a:r>
              <a:rPr lang="en-US" sz="1600" dirty="0"/>
              <a:t> The </a:t>
            </a:r>
            <a:r>
              <a:rPr lang="en-US" sz="1600" dirty="0" err="1"/>
              <a:t>analysisis</a:t>
            </a:r>
            <a:r>
              <a:rPr lang="en-US" sz="1600" dirty="0"/>
              <a:t> conducted for the speeds between 0 to 100000 rpm with multiple load steps in order to find the critical speeds. With the Campbell diagram as shown in Fig. 5, it is also possible to obtain the natural frequency of the spindle at any working speed within the conducted speed range of analysis. </a:t>
            </a:r>
          </a:p>
          <a:p>
            <a:pPr marL="285750" indent="-285750">
              <a:buFont typeface="Arial" panose="020B0604020202020204" pitchFamily="34" charset="0"/>
              <a:buChar char="•"/>
            </a:pPr>
            <a:r>
              <a:rPr lang="en-US" sz="1600" dirty="0"/>
              <a:t>The critical speeds of the spindle are marked on the Campbell diagram. It is found that within the working speed range of the spindle (0-6000 rpm), the critical speeds stay above 1000 Hz</a:t>
            </a:r>
          </a:p>
        </p:txBody>
      </p:sp>
      <p:pic>
        <p:nvPicPr>
          <p:cNvPr id="6" name="Picture 5">
            <a:extLst>
              <a:ext uri="{FF2B5EF4-FFF2-40B4-BE49-F238E27FC236}">
                <a16:creationId xmlns:a16="http://schemas.microsoft.com/office/drawing/2014/main" id="{B82374A2-6351-016F-56EB-76E35E7F5E1B}"/>
              </a:ext>
            </a:extLst>
          </p:cNvPr>
          <p:cNvPicPr>
            <a:picLocks noChangeAspect="1"/>
          </p:cNvPicPr>
          <p:nvPr/>
        </p:nvPicPr>
        <p:blipFill rotWithShape="1">
          <a:blip r:embed="rId2">
            <a:extLst>
              <a:ext uri="{28A0092B-C50C-407E-A947-70E740481C1C}">
                <a14:useLocalDpi xmlns:a14="http://schemas.microsoft.com/office/drawing/2010/main" val="0"/>
              </a:ext>
            </a:extLst>
          </a:blip>
          <a:srcRect t="1134" b="28328"/>
          <a:stretch/>
        </p:blipFill>
        <p:spPr>
          <a:xfrm>
            <a:off x="5491198" y="1210945"/>
            <a:ext cx="5440962" cy="3772073"/>
          </a:xfrm>
          <a:prstGeom prst="rect">
            <a:avLst/>
          </a:prstGeom>
        </p:spPr>
      </p:pic>
      <p:sp>
        <p:nvSpPr>
          <p:cNvPr id="7" name="TextBox 6">
            <a:extLst>
              <a:ext uri="{FF2B5EF4-FFF2-40B4-BE49-F238E27FC236}">
                <a16:creationId xmlns:a16="http://schemas.microsoft.com/office/drawing/2014/main" id="{759F24D0-77CB-A343-0F03-31167E969D44}"/>
              </a:ext>
            </a:extLst>
          </p:cNvPr>
          <p:cNvSpPr txBox="1"/>
          <p:nvPr/>
        </p:nvSpPr>
        <p:spPr>
          <a:xfrm>
            <a:off x="8211679" y="4983018"/>
            <a:ext cx="569387" cy="307777"/>
          </a:xfrm>
          <a:prstGeom prst="rect">
            <a:avLst/>
          </a:prstGeom>
          <a:noFill/>
        </p:spPr>
        <p:txBody>
          <a:bodyPr wrap="none" rtlCol="0">
            <a:spAutoFit/>
          </a:bodyPr>
          <a:lstStyle/>
          <a:p>
            <a:r>
              <a:rPr lang="en-US" sz="1400" dirty="0"/>
              <a:t>Fig 5.</a:t>
            </a:r>
          </a:p>
        </p:txBody>
      </p:sp>
      <p:graphicFrame>
        <p:nvGraphicFramePr>
          <p:cNvPr id="8" name="Table 7">
            <a:extLst>
              <a:ext uri="{FF2B5EF4-FFF2-40B4-BE49-F238E27FC236}">
                <a16:creationId xmlns:a16="http://schemas.microsoft.com/office/drawing/2014/main" id="{86F2DE2D-E0DE-BEA0-8A06-481556C786EA}"/>
              </a:ext>
            </a:extLst>
          </p:cNvPr>
          <p:cNvGraphicFramePr>
            <a:graphicFrameLocks noGrp="1"/>
          </p:cNvGraphicFramePr>
          <p:nvPr>
            <p:extLst>
              <p:ext uri="{D42A27DB-BD31-4B8C-83A1-F6EECF244321}">
                <p14:modId xmlns:p14="http://schemas.microsoft.com/office/powerpoint/2010/main" val="688584111"/>
              </p:ext>
            </p:extLst>
          </p:nvPr>
        </p:nvGraphicFramePr>
        <p:xfrm>
          <a:off x="6096000" y="5406265"/>
          <a:ext cx="5122544" cy="670560"/>
        </p:xfrm>
        <a:graphic>
          <a:graphicData uri="http://schemas.openxmlformats.org/drawingml/2006/table">
            <a:tbl>
              <a:tblPr firstRow="1" firstCol="1" bandRow="1">
                <a:tableStyleId>{5C22544A-7EE6-4342-B048-85BDC9FD1C3A}</a:tableStyleId>
              </a:tblPr>
              <a:tblGrid>
                <a:gridCol w="884803">
                  <a:extLst>
                    <a:ext uri="{9D8B030D-6E8A-4147-A177-3AD203B41FA5}">
                      <a16:colId xmlns:a16="http://schemas.microsoft.com/office/drawing/2014/main" val="370663620"/>
                    </a:ext>
                  </a:extLst>
                </a:gridCol>
                <a:gridCol w="1675921">
                  <a:extLst>
                    <a:ext uri="{9D8B030D-6E8A-4147-A177-3AD203B41FA5}">
                      <a16:colId xmlns:a16="http://schemas.microsoft.com/office/drawing/2014/main" val="3717482538"/>
                    </a:ext>
                  </a:extLst>
                </a:gridCol>
                <a:gridCol w="1280910">
                  <a:extLst>
                    <a:ext uri="{9D8B030D-6E8A-4147-A177-3AD203B41FA5}">
                      <a16:colId xmlns:a16="http://schemas.microsoft.com/office/drawing/2014/main" val="2888782520"/>
                    </a:ext>
                  </a:extLst>
                </a:gridCol>
                <a:gridCol w="1280910">
                  <a:extLst>
                    <a:ext uri="{9D8B030D-6E8A-4147-A177-3AD203B41FA5}">
                      <a16:colId xmlns:a16="http://schemas.microsoft.com/office/drawing/2014/main" val="3654375171"/>
                    </a:ext>
                  </a:extLst>
                </a:gridCol>
              </a:tblGrid>
              <a:tr h="0">
                <a:tc>
                  <a:txBody>
                    <a:bodyPr/>
                    <a:lstStyle/>
                    <a:p>
                      <a:pPr marL="0" marR="0" algn="just"/>
                      <a:r>
                        <a:rPr lang="en-US" sz="1100" kern="100" dirty="0">
                          <a:effectLst/>
                        </a:rPr>
                        <a:t>Mode</a:t>
                      </a:r>
                      <a:endParaRPr lang="en-US" sz="1100" kern="100" dirty="0">
                        <a:effectLst/>
                        <a:latin typeface="Aptos" panose="020B0004020202020204" pitchFamily="34" charset="0"/>
                        <a:ea typeface="Times New Roman" panose="02020603050405020304" pitchFamily="18" charset="0"/>
                      </a:endParaRPr>
                    </a:p>
                  </a:txBody>
                  <a:tcPr marL="68580" marR="68580" marT="0" marB="0"/>
                </a:tc>
                <a:tc>
                  <a:txBody>
                    <a:bodyPr/>
                    <a:lstStyle/>
                    <a:p>
                      <a:pPr marL="0" marR="0" algn="just"/>
                      <a:r>
                        <a:rPr lang="en-US" sz="1100" kern="100">
                          <a:effectLst/>
                        </a:rPr>
                        <a:t>Whirl Direction</a:t>
                      </a:r>
                      <a:endParaRPr lang="en-US" sz="1100" kern="100">
                        <a:effectLst/>
                        <a:latin typeface="Aptos" panose="020B0004020202020204" pitchFamily="34" charset="0"/>
                        <a:ea typeface="Times New Roman" panose="02020603050405020304" pitchFamily="18" charset="0"/>
                      </a:endParaRPr>
                    </a:p>
                  </a:txBody>
                  <a:tcPr marL="68580" marR="68580" marT="0" marB="0"/>
                </a:tc>
                <a:tc>
                  <a:txBody>
                    <a:bodyPr/>
                    <a:lstStyle/>
                    <a:p>
                      <a:pPr marL="0" marR="0" algn="just"/>
                      <a:r>
                        <a:rPr lang="en-US" sz="1100" kern="100">
                          <a:effectLst/>
                        </a:rPr>
                        <a:t>Mode Stability</a:t>
                      </a:r>
                      <a:endParaRPr lang="en-US" sz="1100" kern="100">
                        <a:effectLst/>
                        <a:latin typeface="Aptos" panose="020B0004020202020204" pitchFamily="34" charset="0"/>
                        <a:ea typeface="Times New Roman" panose="02020603050405020304" pitchFamily="18" charset="0"/>
                      </a:endParaRPr>
                    </a:p>
                  </a:txBody>
                  <a:tcPr marL="68580" marR="68580" marT="0" marB="0"/>
                </a:tc>
                <a:tc>
                  <a:txBody>
                    <a:bodyPr/>
                    <a:lstStyle/>
                    <a:p>
                      <a:pPr marL="0" marR="0" algn="just"/>
                      <a:r>
                        <a:rPr lang="en-US" sz="1100" kern="100">
                          <a:effectLst/>
                        </a:rPr>
                        <a:t>Critical Speed (rpm)</a:t>
                      </a:r>
                      <a:endParaRPr lang="en-US" sz="1100" kern="100">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133207825"/>
                  </a:ext>
                </a:extLst>
              </a:tr>
              <a:tr h="0">
                <a:tc>
                  <a:txBody>
                    <a:bodyPr/>
                    <a:lstStyle/>
                    <a:p>
                      <a:pPr marL="0" marR="0" algn="just"/>
                      <a:r>
                        <a:rPr lang="en-US" sz="1100" kern="100">
                          <a:effectLst/>
                        </a:rPr>
                        <a:t>1</a:t>
                      </a:r>
                      <a:endParaRPr lang="en-US" sz="1100" kern="100">
                        <a:effectLst/>
                        <a:latin typeface="Aptos" panose="020B0004020202020204" pitchFamily="34" charset="0"/>
                        <a:ea typeface="Times New Roman" panose="02020603050405020304" pitchFamily="18" charset="0"/>
                      </a:endParaRPr>
                    </a:p>
                  </a:txBody>
                  <a:tcPr marL="68580" marR="68580" marT="0" marB="0"/>
                </a:tc>
                <a:tc>
                  <a:txBody>
                    <a:bodyPr/>
                    <a:lstStyle/>
                    <a:p>
                      <a:pPr marL="0" marR="0" algn="just"/>
                      <a:r>
                        <a:rPr lang="en-US" sz="1100" kern="100">
                          <a:effectLst/>
                        </a:rPr>
                        <a:t>BW</a:t>
                      </a:r>
                      <a:endParaRPr lang="en-US" sz="1100" kern="100">
                        <a:effectLst/>
                        <a:latin typeface="Aptos" panose="020B0004020202020204" pitchFamily="34" charset="0"/>
                        <a:ea typeface="Times New Roman" panose="02020603050405020304" pitchFamily="18" charset="0"/>
                      </a:endParaRPr>
                    </a:p>
                  </a:txBody>
                  <a:tcPr marL="68580" marR="68580" marT="0" marB="0"/>
                </a:tc>
                <a:tc>
                  <a:txBody>
                    <a:bodyPr/>
                    <a:lstStyle/>
                    <a:p>
                      <a:pPr marL="0" marR="0" algn="just"/>
                      <a:r>
                        <a:rPr lang="en-US" sz="1100" kern="100">
                          <a:effectLst/>
                        </a:rPr>
                        <a:t>STABLE</a:t>
                      </a:r>
                      <a:endParaRPr lang="en-US" sz="1100" kern="100">
                        <a:effectLst/>
                        <a:latin typeface="Aptos" panose="020B0004020202020204" pitchFamily="34" charset="0"/>
                        <a:ea typeface="Times New Roman" panose="02020603050405020304" pitchFamily="18" charset="0"/>
                      </a:endParaRPr>
                    </a:p>
                  </a:txBody>
                  <a:tcPr marL="68580" marR="68580" marT="0" marB="0"/>
                </a:tc>
                <a:tc>
                  <a:txBody>
                    <a:bodyPr/>
                    <a:lstStyle/>
                    <a:p>
                      <a:pPr marL="0" marR="0" algn="just"/>
                      <a:r>
                        <a:rPr lang="en-US" sz="1100" kern="100">
                          <a:effectLst/>
                        </a:rPr>
                        <a:t>71729</a:t>
                      </a:r>
                      <a:endParaRPr lang="en-US" sz="1100" kern="100">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868125686"/>
                  </a:ext>
                </a:extLst>
              </a:tr>
              <a:tr h="0">
                <a:tc>
                  <a:txBody>
                    <a:bodyPr/>
                    <a:lstStyle/>
                    <a:p>
                      <a:pPr marL="0" marR="0" algn="just"/>
                      <a:r>
                        <a:rPr lang="en-US" sz="1100" kern="100">
                          <a:effectLst/>
                        </a:rPr>
                        <a:t>2</a:t>
                      </a:r>
                      <a:endParaRPr lang="en-US" sz="1100" kern="100">
                        <a:effectLst/>
                        <a:latin typeface="Aptos" panose="020B0004020202020204" pitchFamily="34" charset="0"/>
                        <a:ea typeface="Times New Roman" panose="02020603050405020304" pitchFamily="18" charset="0"/>
                      </a:endParaRPr>
                    </a:p>
                  </a:txBody>
                  <a:tcPr marL="68580" marR="68580" marT="0" marB="0"/>
                </a:tc>
                <a:tc>
                  <a:txBody>
                    <a:bodyPr/>
                    <a:lstStyle/>
                    <a:p>
                      <a:pPr marL="0" marR="0" algn="just"/>
                      <a:r>
                        <a:rPr lang="en-US" sz="1100" kern="100">
                          <a:effectLst/>
                        </a:rPr>
                        <a:t>FW</a:t>
                      </a:r>
                      <a:endParaRPr lang="en-US" sz="1100" kern="100">
                        <a:effectLst/>
                        <a:latin typeface="Aptos" panose="020B0004020202020204" pitchFamily="34" charset="0"/>
                        <a:ea typeface="Times New Roman" panose="02020603050405020304" pitchFamily="18" charset="0"/>
                      </a:endParaRPr>
                    </a:p>
                  </a:txBody>
                  <a:tcPr marL="68580" marR="68580" marT="0" marB="0"/>
                </a:tc>
                <a:tc>
                  <a:txBody>
                    <a:bodyPr/>
                    <a:lstStyle/>
                    <a:p>
                      <a:pPr marL="0" marR="0" algn="just"/>
                      <a:r>
                        <a:rPr lang="en-US" sz="1100" kern="100" dirty="0">
                          <a:effectLst/>
                        </a:rPr>
                        <a:t>STABLE</a:t>
                      </a:r>
                      <a:endParaRPr lang="en-US" sz="1100" kern="100" dirty="0">
                        <a:effectLst/>
                        <a:latin typeface="Aptos" panose="020B0004020202020204" pitchFamily="34" charset="0"/>
                        <a:ea typeface="Times New Roman" panose="02020603050405020304" pitchFamily="18" charset="0"/>
                      </a:endParaRPr>
                    </a:p>
                  </a:txBody>
                  <a:tcPr marL="68580" marR="68580" marT="0" marB="0"/>
                </a:tc>
                <a:tc>
                  <a:txBody>
                    <a:bodyPr/>
                    <a:lstStyle/>
                    <a:p>
                      <a:pPr marL="0" marR="0" algn="just"/>
                      <a:r>
                        <a:rPr lang="en-US" sz="1100" kern="100" dirty="0">
                          <a:effectLst/>
                        </a:rPr>
                        <a:t>76537</a:t>
                      </a:r>
                      <a:endParaRPr lang="en-US" sz="1100" kern="100" dirty="0">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520380579"/>
                  </a:ext>
                </a:extLst>
              </a:tr>
            </a:tbl>
          </a:graphicData>
        </a:graphic>
      </p:graphicFrame>
      <p:sp>
        <p:nvSpPr>
          <p:cNvPr id="9" name="TextBox 8">
            <a:extLst>
              <a:ext uri="{FF2B5EF4-FFF2-40B4-BE49-F238E27FC236}">
                <a16:creationId xmlns:a16="http://schemas.microsoft.com/office/drawing/2014/main" id="{B138CAB9-A289-EEC7-D6BA-FAF0FFF98D93}"/>
              </a:ext>
            </a:extLst>
          </p:cNvPr>
          <p:cNvSpPr txBox="1"/>
          <p:nvPr/>
        </p:nvSpPr>
        <p:spPr>
          <a:xfrm>
            <a:off x="8283419" y="6158005"/>
            <a:ext cx="747705" cy="307777"/>
          </a:xfrm>
          <a:prstGeom prst="rect">
            <a:avLst/>
          </a:prstGeom>
          <a:noFill/>
        </p:spPr>
        <p:txBody>
          <a:bodyPr wrap="none" rtlCol="0">
            <a:spAutoFit/>
          </a:bodyPr>
          <a:lstStyle/>
          <a:p>
            <a:r>
              <a:rPr lang="en-US" sz="1400" dirty="0"/>
              <a:t>Table 4.</a:t>
            </a:r>
          </a:p>
        </p:txBody>
      </p:sp>
    </p:spTree>
    <p:extLst>
      <p:ext uri="{BB962C8B-B14F-4D97-AF65-F5344CB8AC3E}">
        <p14:creationId xmlns:p14="http://schemas.microsoft.com/office/powerpoint/2010/main" val="185994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53B2B7-7A7E-DDE2-E261-C55F5274D2E5}"/>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Deformations and Equivalent stresses are analyzed with the cutting force ranging from 600 to 800 N. AISI 1045 carbon steel shows the minimum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 of maximum total deformation in 790N case, which is 0.0017388 mm. The maximum deformation in grey cast</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iron is thus high at 790N force (0.0032776 mm), which is not desirable.</a:t>
            </a:r>
          </a:p>
          <a:p>
            <a:r>
              <a:rPr lang="en-US" sz="1800" dirty="0">
                <a:effectLst/>
                <a:latin typeface="Times New Roman" panose="02020603050405020304" pitchFamily="18" charset="0"/>
                <a:ea typeface="Times New Roman" panose="02020603050405020304" pitchFamily="18" charset="0"/>
              </a:rPr>
              <a:t> Maximum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equivalent stress of 7.1253 MPa is observed in grey cast iron and the minimum stress of 7.0546 MPa is observed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AISI 1045 carbon steel. AISI 4140 alloy steel has stresses and deformation less than AISI 304 stainless steel.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Overall,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AISI</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1045</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carbon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steel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less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stresses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deformation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observed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cutting forces. Changes in the values of stresses and strains are less with the change of material. Change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deformation is significant with change of material.</a:t>
            </a:r>
          </a:p>
          <a:p>
            <a:r>
              <a:rPr lang="en-US" sz="1800" dirty="0">
                <a:effectLst/>
                <a:latin typeface="Times New Roman" panose="02020603050405020304" pitchFamily="18" charset="0"/>
                <a:ea typeface="Times New Roman" panose="02020603050405020304" pitchFamily="18" charset="0"/>
              </a:rPr>
              <a:t> Also, the rotational speed has an effect on the development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stresses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strains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spindle.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Similar</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stresses,</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less</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variation</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observed</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strain</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lathe</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spindle with speed. Using Campbell diagram, it is found that within the speed range of the spindle (0-6000 rpm), 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critical speeds stay above 1000 Hz.</a:t>
            </a:r>
          </a:p>
          <a:p>
            <a:r>
              <a:rPr lang="en-US" sz="1800" dirty="0">
                <a:effectLst/>
                <a:latin typeface="Times New Roman" panose="02020603050405020304" pitchFamily="18" charset="0"/>
                <a:ea typeface="Times New Roman" panose="02020603050405020304" pitchFamily="18" charset="0"/>
              </a:rPr>
              <a:t> Results thus give better understanding of the materials suitable for lathe spindle,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is the main rotational component of the machines used in any metal cutting process. This work can be easily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 spindle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parameters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force, 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p>
          <a:p>
            <a:endParaRPr lang="en-US" dirty="0"/>
          </a:p>
        </p:txBody>
      </p:sp>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pPr/>
              <a:t>7</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190130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24606</TotalTime>
  <Words>1064</Words>
  <Application>Microsoft Office PowerPoint</Application>
  <PresentationFormat>Widescreen</PresentationFormat>
  <Paragraphs>168</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Times New Roman</vt:lpstr>
      <vt:lpstr>Office Theme</vt:lpstr>
      <vt:lpstr>ME623 Dynamics of Machining Processes</vt:lpstr>
      <vt:lpstr>Introduction, Objectives and Methodology</vt:lpstr>
      <vt:lpstr>Results</vt:lpstr>
      <vt:lpstr>Results and Discussions</vt:lpstr>
      <vt:lpstr>Results</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RINKU KUMAR MITTAL</dc:creator>
  <cp:lastModifiedBy>SK J</cp:lastModifiedBy>
  <cp:revision>185</cp:revision>
  <cp:lastPrinted>2022-08-02T06:47:28Z</cp:lastPrinted>
  <dcterms:created xsi:type="dcterms:W3CDTF">2021-12-02T08:56:59Z</dcterms:created>
  <dcterms:modified xsi:type="dcterms:W3CDTF">2024-09-01T11:35:05Z</dcterms:modified>
</cp:coreProperties>
</file>