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DBE0A-5A1F-4D45-93E1-72973135037D}" type="datetimeFigureOut">
              <a:rPr lang="en-IN" smtClean="0"/>
              <a:t>03-07-2024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57BA1A-AAD0-4E31-AA88-839CE48CF720}" type="slidenum">
              <a:rPr lang="en-IN" smtClean="0"/>
              <a:t>‹#›</a:t>
            </a:fld>
            <a:endParaRPr lang="en-IN"/>
          </a:p>
        </p:txBody>
      </p:sp>
    </p:spTree>
    <p:extLst>
      <p:ext uri="{BB962C8B-B14F-4D97-AF65-F5344CB8AC3E}">
        <p14:creationId xmlns:p14="http://schemas.microsoft.com/office/powerpoint/2010/main" val="307626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57BA1A-AAD0-4E31-AA88-839CE48CF720}" type="slidenum">
              <a:rPr lang="en-IN" smtClean="0"/>
              <a:t>2</a:t>
            </a:fld>
            <a:endParaRPr lang="en-IN"/>
          </a:p>
        </p:txBody>
      </p:sp>
    </p:spTree>
    <p:extLst>
      <p:ext uri="{BB962C8B-B14F-4D97-AF65-F5344CB8AC3E}">
        <p14:creationId xmlns:p14="http://schemas.microsoft.com/office/powerpoint/2010/main" val="2951188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7/3/2024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DEDD-640C-0366-A397-0F0201184CCF}"/>
              </a:ext>
            </a:extLst>
          </p:cNvPr>
          <p:cNvSpPr>
            <a:spLocks noGrp="1"/>
          </p:cNvSpPr>
          <p:nvPr>
            <p:ph type="ctrTitle"/>
          </p:nvPr>
        </p:nvSpPr>
        <p:spPr/>
        <p:txBody>
          <a:bodyPr/>
          <a:lstStyle/>
          <a:p>
            <a:r>
              <a:rPr lang="en-US" sz="4800" dirty="0">
                <a:solidFill>
                  <a:schemeClr val="accent6">
                    <a:lumMod val="75000"/>
                  </a:schemeClr>
                </a:solidFill>
              </a:rPr>
              <a:t>Analyzing Amazon Sales Data</a:t>
            </a:r>
            <a:endParaRPr lang="en-IN" dirty="0">
              <a:solidFill>
                <a:schemeClr val="accent6">
                  <a:lumMod val="75000"/>
                </a:schemeClr>
              </a:solidFill>
            </a:endParaRPr>
          </a:p>
        </p:txBody>
      </p:sp>
      <p:sp>
        <p:nvSpPr>
          <p:cNvPr id="3" name="Subtitle 2">
            <a:extLst>
              <a:ext uri="{FF2B5EF4-FFF2-40B4-BE49-F238E27FC236}">
                <a16:creationId xmlns:a16="http://schemas.microsoft.com/office/drawing/2014/main" id="{8EECEC26-06F6-CE9E-73F8-AF1FD5DEC1A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30517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9DE6-52CC-A2E4-76C2-64016CE73FA8}"/>
              </a:ext>
            </a:extLst>
          </p:cNvPr>
          <p:cNvSpPr>
            <a:spLocks noGrp="1"/>
          </p:cNvSpPr>
          <p:nvPr>
            <p:ph type="title"/>
          </p:nvPr>
        </p:nvSpPr>
        <p:spPr/>
        <p:txBody>
          <a:bodyPr>
            <a:normAutofit/>
          </a:bodyPr>
          <a:lstStyle/>
          <a:p>
            <a:r>
              <a:rPr lang="en-US"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Insights</a:t>
            </a:r>
            <a:endParaRPr lang="en-IN"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0502EF4-A909-6916-E6F3-F07BAFA9DA1A}"/>
              </a:ext>
            </a:extLst>
          </p:cNvPr>
          <p:cNvSpPr>
            <a:spLocks noGrp="1"/>
          </p:cNvSpPr>
          <p:nvPr>
            <p:ph idx="1"/>
          </p:nvPr>
        </p:nvSpPr>
        <p:spPr/>
        <p:txBody>
          <a:bodyPr>
            <a:normAutofit fontScale="92500" lnSpcReduction="10000"/>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The total sales is </a:t>
            </a:r>
            <a:r>
              <a:rPr kumimoji="0" lang="en-IN" sz="20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$137.35 </a:t>
            </a:r>
            <a:r>
              <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million out of which total profit is </a:t>
            </a:r>
            <a:r>
              <a:rPr kumimoji="0" lang="en-IN" sz="20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$44.17 </a:t>
            </a:r>
            <a:r>
              <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million.</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The average profit margin and unit price is</a:t>
            </a:r>
            <a:r>
              <a:rPr kumimoji="0" lang="en-IN" sz="20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 $32.16 </a:t>
            </a:r>
            <a:r>
              <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and </a:t>
            </a:r>
            <a:r>
              <a:rPr kumimoji="0" lang="en-IN" sz="20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$276.76 </a:t>
            </a:r>
            <a:r>
              <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respectively.</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The </a:t>
            </a:r>
            <a:r>
              <a:rPr kumimoji="0" lang="en-IN" sz="20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“H” </a:t>
            </a:r>
            <a:r>
              <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order priority gave the highest sales, which means people need their products fast.</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20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“Cosmetics” </a:t>
            </a:r>
            <a:r>
              <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products gave the highest sales.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Majority of people still prefer </a:t>
            </a:r>
            <a:r>
              <a:rPr kumimoji="0" lang="en-IN" sz="20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“Offline Channel” </a:t>
            </a:r>
            <a:r>
              <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for buying products.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The year </a:t>
            </a:r>
            <a:r>
              <a:rPr kumimoji="0" lang="en-IN" sz="20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2012</a:t>
            </a:r>
            <a:r>
              <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 has seen the highest sales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The </a:t>
            </a:r>
            <a:r>
              <a:rPr kumimoji="0" lang="en-IN" sz="20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Sub-Saharan Africa </a:t>
            </a:r>
            <a:r>
              <a:rPr kumimoji="0" lang="en-IN" sz="20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region has seen the highest sales</a:t>
            </a:r>
          </a:p>
          <a:p>
            <a:endParaRPr lang="en-IN" dirty="0"/>
          </a:p>
        </p:txBody>
      </p:sp>
    </p:spTree>
    <p:extLst>
      <p:ext uri="{BB962C8B-B14F-4D97-AF65-F5344CB8AC3E}">
        <p14:creationId xmlns:p14="http://schemas.microsoft.com/office/powerpoint/2010/main" val="166435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87D5-390E-5A70-A8B4-42F7B9B533F2}"/>
              </a:ext>
            </a:extLst>
          </p:cNvPr>
          <p:cNvSpPr>
            <a:spLocks noGrp="1"/>
          </p:cNvSpPr>
          <p:nvPr>
            <p:ph type="title"/>
          </p:nvPr>
        </p:nvSpPr>
        <p:spPr>
          <a:xfrm>
            <a:off x="715833" y="185394"/>
            <a:ext cx="10353761" cy="1326321"/>
          </a:xfrm>
        </p:spPr>
        <p:txBody>
          <a:bodyPr>
            <a:normAutofit/>
          </a:bodyPr>
          <a:lstStyle/>
          <a:p>
            <a:r>
              <a:rPr lang="en-US"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Summary</a:t>
            </a:r>
            <a:endParaRPr lang="en-IN"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8C2921A-55A1-9A4F-A377-542D0F360F82}"/>
              </a:ext>
            </a:extLst>
          </p:cNvPr>
          <p:cNvSpPr>
            <a:spLocks noGrp="1"/>
          </p:cNvSpPr>
          <p:nvPr>
            <p:ph idx="1"/>
          </p:nvPr>
        </p:nvSpPr>
        <p:spPr>
          <a:xfrm>
            <a:off x="847807" y="1581431"/>
            <a:ext cx="10353762" cy="4875929"/>
          </a:xfrm>
        </p:spPr>
        <p:txBody>
          <a:bodyPr>
            <a:normAutofit/>
          </a:bodyPr>
          <a:lstStyle/>
          <a:p>
            <a:pPr marL="342900" indent="-34290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sym typeface="Poppins"/>
              </a:rPr>
              <a:t>Cosmetic products are very popular among people of Europe and these products generated the highest profit </a:t>
            </a:r>
            <a:r>
              <a:rPr lang="en-IN" sz="1800" b="1" dirty="0">
                <a:latin typeface="Calibri" panose="020F0502020204030204" pitchFamily="34" charset="0"/>
                <a:ea typeface="Calibri" panose="020F0502020204030204" pitchFamily="34" charset="0"/>
                <a:cs typeface="Calibri" panose="020F0502020204030204" pitchFamily="34" charset="0"/>
                <a:sym typeface="Poppins"/>
              </a:rPr>
              <a:t>($14.56 million) </a:t>
            </a:r>
            <a:r>
              <a:rPr lang="en-IN" sz="1800" dirty="0">
                <a:latin typeface="Calibri" panose="020F0502020204030204" pitchFamily="34" charset="0"/>
                <a:ea typeface="Calibri" panose="020F0502020204030204" pitchFamily="34" charset="0"/>
                <a:cs typeface="Calibri" panose="020F0502020204030204" pitchFamily="34" charset="0"/>
                <a:sym typeface="Poppins"/>
              </a:rPr>
              <a:t>of all items. So, it is advisable to create some marketing campaigns promoting Cosmetic products.</a:t>
            </a:r>
          </a:p>
          <a:p>
            <a:pPr marL="342900" indent="-34290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sym typeface="Poppins"/>
              </a:rPr>
              <a:t>Total Population of North America prefer to shop offline as compared to people of Europe, who mostly prefer Online channel for shopping. But because high profits are coming from Online channel, it advisable to </a:t>
            </a:r>
            <a:r>
              <a:rPr lang="en-IN" sz="1800" b="1" dirty="0">
                <a:latin typeface="Calibri" panose="020F0502020204030204" pitchFamily="34" charset="0"/>
                <a:ea typeface="Calibri" panose="020F0502020204030204" pitchFamily="34" charset="0"/>
                <a:cs typeface="Calibri" panose="020F0502020204030204" pitchFamily="34" charset="0"/>
                <a:sym typeface="Poppins"/>
              </a:rPr>
              <a:t>promote</a:t>
            </a:r>
            <a:r>
              <a:rPr lang="en-IN" sz="1800" dirty="0">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latin typeface="Calibri" panose="020F0502020204030204" pitchFamily="34" charset="0"/>
                <a:ea typeface="Calibri" panose="020F0502020204030204" pitchFamily="34" charset="0"/>
                <a:cs typeface="Calibri" panose="020F0502020204030204" pitchFamily="34" charset="0"/>
                <a:sym typeface="Poppins"/>
              </a:rPr>
              <a:t>products</a:t>
            </a:r>
            <a:r>
              <a:rPr lang="en-IN" sz="1800" dirty="0">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latin typeface="Calibri" panose="020F0502020204030204" pitchFamily="34" charset="0"/>
                <a:ea typeface="Calibri" panose="020F0502020204030204" pitchFamily="34" charset="0"/>
                <a:cs typeface="Calibri" panose="020F0502020204030204" pitchFamily="34" charset="0"/>
                <a:sym typeface="Poppins"/>
              </a:rPr>
              <a:t>online</a:t>
            </a:r>
            <a:r>
              <a:rPr lang="en-IN" sz="1800" dirty="0">
                <a:latin typeface="Calibri" panose="020F0502020204030204" pitchFamily="34" charset="0"/>
                <a:ea typeface="Calibri" panose="020F0502020204030204" pitchFamily="34" charset="0"/>
                <a:cs typeface="Calibri" panose="020F0502020204030204" pitchFamily="34" charset="0"/>
                <a:sym typeface="Poppins"/>
              </a:rPr>
              <a:t>.</a:t>
            </a:r>
          </a:p>
          <a:p>
            <a:pPr marL="342900" indent="-34290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sym typeface="Poppins"/>
              </a:rPr>
              <a:t>The Region Sub-Saharan Africa has generated the highest profit where people bought </a:t>
            </a:r>
            <a:r>
              <a:rPr lang="en-IN" sz="1800" b="1" dirty="0">
                <a:latin typeface="Calibri" panose="020F0502020204030204" pitchFamily="34" charset="0"/>
                <a:ea typeface="Calibri" panose="020F0502020204030204" pitchFamily="34" charset="0"/>
                <a:cs typeface="Calibri" panose="020F0502020204030204" pitchFamily="34" charset="0"/>
                <a:sym typeface="Poppins"/>
              </a:rPr>
              <a:t>Fruits</a:t>
            </a:r>
            <a:r>
              <a:rPr lang="en-IN" sz="1800" dirty="0">
                <a:latin typeface="Calibri" panose="020F0502020204030204" pitchFamily="34" charset="0"/>
                <a:ea typeface="Calibri" panose="020F0502020204030204" pitchFamily="34" charset="0"/>
                <a:cs typeface="Calibri" panose="020F0502020204030204" pitchFamily="34" charset="0"/>
                <a:sym typeface="Poppins"/>
              </a:rPr>
              <a:t> the most, with approx. </a:t>
            </a:r>
            <a:r>
              <a:rPr lang="en-IN" sz="1800" b="1" dirty="0">
                <a:latin typeface="Calibri" panose="020F0502020204030204" pitchFamily="34" charset="0"/>
                <a:ea typeface="Calibri" panose="020F0502020204030204" pitchFamily="34" charset="0"/>
                <a:cs typeface="Calibri" panose="020F0502020204030204" pitchFamily="34" charset="0"/>
                <a:sym typeface="Poppins"/>
              </a:rPr>
              <a:t>31</a:t>
            </a:r>
            <a:r>
              <a:rPr lang="en-IN" sz="1800" dirty="0">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latin typeface="Calibri" panose="020F0502020204030204" pitchFamily="34" charset="0"/>
                <a:ea typeface="Calibri" panose="020F0502020204030204" pitchFamily="34" charset="0"/>
                <a:cs typeface="Calibri" panose="020F0502020204030204" pitchFamily="34" charset="0"/>
                <a:sym typeface="Poppins"/>
              </a:rPr>
              <a:t>thousands</a:t>
            </a:r>
            <a:r>
              <a:rPr lang="en-IN" sz="1800" dirty="0">
                <a:latin typeface="Calibri" panose="020F0502020204030204" pitchFamily="34" charset="0"/>
                <a:ea typeface="Calibri" panose="020F0502020204030204" pitchFamily="34" charset="0"/>
                <a:cs typeface="Calibri" panose="020F0502020204030204" pitchFamily="34" charset="0"/>
                <a:sym typeface="Poppins"/>
              </a:rPr>
              <a:t> unit sold. Highlight the health benefits of fruits during campaigns and align marketing with local preferences.</a:t>
            </a:r>
          </a:p>
          <a:p>
            <a:pPr marL="342900" indent="-34290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sym typeface="Poppins"/>
              </a:rPr>
              <a:t>The second most purchased item, after Cosmetics in Europe is </a:t>
            </a:r>
            <a:r>
              <a:rPr lang="en-IN" sz="1800" b="1" dirty="0">
                <a:latin typeface="Calibri" panose="020F0502020204030204" pitchFamily="34" charset="0"/>
                <a:ea typeface="Calibri" panose="020F0502020204030204" pitchFamily="34" charset="0"/>
                <a:cs typeface="Calibri" panose="020F0502020204030204" pitchFamily="34" charset="0"/>
                <a:sym typeface="Poppins"/>
              </a:rPr>
              <a:t>Baby</a:t>
            </a:r>
            <a:r>
              <a:rPr lang="en-IN" sz="1800" dirty="0">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latin typeface="Calibri" panose="020F0502020204030204" pitchFamily="34" charset="0"/>
                <a:ea typeface="Calibri" panose="020F0502020204030204" pitchFamily="34" charset="0"/>
                <a:cs typeface="Calibri" panose="020F0502020204030204" pitchFamily="34" charset="0"/>
                <a:sym typeface="Poppins"/>
              </a:rPr>
              <a:t>Food</a:t>
            </a:r>
            <a:r>
              <a:rPr lang="en-IN" sz="1800" dirty="0">
                <a:latin typeface="Calibri" panose="020F0502020204030204" pitchFamily="34" charset="0"/>
                <a:ea typeface="Calibri" panose="020F0502020204030204" pitchFamily="34" charset="0"/>
                <a:cs typeface="Calibri" panose="020F0502020204030204" pitchFamily="34" charset="0"/>
                <a:sym typeface="Poppins"/>
              </a:rPr>
              <a:t>. This insight tells us that majority of people of Europe are newlywed couples. Thus you can </a:t>
            </a:r>
            <a:r>
              <a:rPr lang="en-IN" sz="1800" b="1" dirty="0">
                <a:latin typeface="Calibri" panose="020F0502020204030204" pitchFamily="34" charset="0"/>
                <a:ea typeface="Calibri" panose="020F0502020204030204" pitchFamily="34" charset="0"/>
                <a:cs typeface="Calibri" panose="020F0502020204030204" pitchFamily="34" charset="0"/>
                <a:sym typeface="Poppins"/>
              </a:rPr>
              <a:t>promote</a:t>
            </a:r>
            <a:r>
              <a:rPr lang="en-IN" sz="1800" dirty="0">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latin typeface="Calibri" panose="020F0502020204030204" pitchFamily="34" charset="0"/>
                <a:ea typeface="Calibri" panose="020F0502020204030204" pitchFamily="34" charset="0"/>
                <a:cs typeface="Calibri" panose="020F0502020204030204" pitchFamily="34" charset="0"/>
                <a:sym typeface="Poppins"/>
              </a:rPr>
              <a:t>products</a:t>
            </a:r>
            <a:r>
              <a:rPr lang="en-IN" sz="1800" dirty="0">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latin typeface="Calibri" panose="020F0502020204030204" pitchFamily="34" charset="0"/>
                <a:ea typeface="Calibri" panose="020F0502020204030204" pitchFamily="34" charset="0"/>
                <a:cs typeface="Calibri" panose="020F0502020204030204" pitchFamily="34" charset="0"/>
                <a:sym typeface="Poppins"/>
              </a:rPr>
              <a:t>related</a:t>
            </a:r>
            <a:r>
              <a:rPr lang="en-IN" sz="1800" dirty="0">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latin typeface="Calibri" panose="020F0502020204030204" pitchFamily="34" charset="0"/>
                <a:ea typeface="Calibri" panose="020F0502020204030204" pitchFamily="34" charset="0"/>
                <a:cs typeface="Calibri" panose="020F0502020204030204" pitchFamily="34" charset="0"/>
                <a:sym typeface="Poppins"/>
              </a:rPr>
              <a:t>to</a:t>
            </a:r>
            <a:r>
              <a:rPr lang="en-IN" sz="1800" dirty="0">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latin typeface="Calibri" panose="020F0502020204030204" pitchFamily="34" charset="0"/>
                <a:ea typeface="Calibri" panose="020F0502020204030204" pitchFamily="34" charset="0"/>
                <a:cs typeface="Calibri" panose="020F0502020204030204" pitchFamily="34" charset="0"/>
                <a:sym typeface="Poppins"/>
              </a:rPr>
              <a:t>new</a:t>
            </a:r>
            <a:r>
              <a:rPr lang="en-IN" sz="1800" dirty="0">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latin typeface="Calibri" panose="020F0502020204030204" pitchFamily="34" charset="0"/>
                <a:ea typeface="Calibri" panose="020F0502020204030204" pitchFamily="34" charset="0"/>
                <a:cs typeface="Calibri" panose="020F0502020204030204" pitchFamily="34" charset="0"/>
                <a:sym typeface="Poppins"/>
              </a:rPr>
              <a:t>born</a:t>
            </a:r>
            <a:r>
              <a:rPr lang="en-IN" sz="1800" dirty="0">
                <a:latin typeface="Calibri" panose="020F0502020204030204" pitchFamily="34" charset="0"/>
                <a:ea typeface="Calibri" panose="020F0502020204030204" pitchFamily="34" charset="0"/>
                <a:cs typeface="Calibri" panose="020F0502020204030204" pitchFamily="34" charset="0"/>
                <a:sym typeface="Poppins"/>
              </a:rPr>
              <a:t> </a:t>
            </a:r>
            <a:r>
              <a:rPr lang="en-IN" sz="1800" b="1" dirty="0">
                <a:latin typeface="Calibri" panose="020F0502020204030204" pitchFamily="34" charset="0"/>
                <a:ea typeface="Calibri" panose="020F0502020204030204" pitchFamily="34" charset="0"/>
                <a:cs typeface="Calibri" panose="020F0502020204030204" pitchFamily="34" charset="0"/>
                <a:sym typeface="Poppins"/>
              </a:rPr>
              <a:t>babies</a:t>
            </a:r>
            <a:r>
              <a:rPr lang="en-IN" sz="1800" dirty="0">
                <a:latin typeface="Calibri" panose="020F0502020204030204" pitchFamily="34" charset="0"/>
                <a:ea typeface="Calibri" panose="020F0502020204030204" pitchFamily="34" charset="0"/>
                <a:cs typeface="Calibri" panose="020F0502020204030204" pitchFamily="34" charset="0"/>
                <a:sym typeface="Poppins"/>
              </a:rPr>
              <a:t> to these people.</a:t>
            </a:r>
          </a:p>
        </p:txBody>
      </p:sp>
    </p:spTree>
    <p:extLst>
      <p:ext uri="{BB962C8B-B14F-4D97-AF65-F5344CB8AC3E}">
        <p14:creationId xmlns:p14="http://schemas.microsoft.com/office/powerpoint/2010/main" val="1772379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9A33-6313-3CD2-38F5-CF126326B059}"/>
              </a:ext>
            </a:extLst>
          </p:cNvPr>
          <p:cNvSpPr>
            <a:spLocks noGrp="1"/>
          </p:cNvSpPr>
          <p:nvPr>
            <p:ph type="title"/>
          </p:nvPr>
        </p:nvSpPr>
        <p:spPr>
          <a:xfrm>
            <a:off x="913795" y="147686"/>
            <a:ext cx="10353761" cy="29537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55CB825-CA86-7D82-8E2D-B7FA3D906F0A}"/>
              </a:ext>
            </a:extLst>
          </p:cNvPr>
          <p:cNvSpPr>
            <a:spLocks noGrp="1"/>
          </p:cNvSpPr>
          <p:nvPr>
            <p:ph idx="1"/>
          </p:nvPr>
        </p:nvSpPr>
        <p:spPr>
          <a:xfrm>
            <a:off x="913795" y="792476"/>
            <a:ext cx="10353762" cy="4998724"/>
          </a:xfrm>
        </p:spPr>
        <p:txBody>
          <a:bodyPr>
            <a:normAutofit fontScale="92500" lnSpcReduction="20000"/>
          </a:bodyPr>
          <a:lstStyle/>
          <a:p>
            <a:pPr marL="342900" indent="-34290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sym typeface="Poppins"/>
              </a:rPr>
              <a:t>Fruits</a:t>
            </a:r>
            <a:r>
              <a:rPr lang="en-IN" sz="2000" dirty="0">
                <a:latin typeface="Calibri" panose="020F0502020204030204" pitchFamily="34" charset="0"/>
                <a:ea typeface="Calibri" panose="020F0502020204030204" pitchFamily="34" charset="0"/>
                <a:cs typeface="Calibri" panose="020F0502020204030204" pitchFamily="34" charset="0"/>
                <a:sym typeface="Poppins"/>
              </a:rPr>
              <a:t> has generated the least profit of all item types which is only </a:t>
            </a:r>
            <a:r>
              <a:rPr lang="en-IN" sz="2000" b="1" dirty="0">
                <a:latin typeface="Calibri" panose="020F0502020204030204" pitchFamily="34" charset="0"/>
                <a:ea typeface="Calibri" panose="020F0502020204030204" pitchFamily="34" charset="0"/>
                <a:cs typeface="Calibri" panose="020F0502020204030204" pitchFamily="34" charset="0"/>
                <a:sym typeface="Poppins"/>
              </a:rPr>
              <a:t>$120.50</a:t>
            </a:r>
            <a:r>
              <a:rPr lang="en-IN" sz="2000" dirty="0">
                <a:latin typeface="Calibri" panose="020F0502020204030204" pitchFamily="34" charset="0"/>
                <a:ea typeface="Calibri" panose="020F0502020204030204" pitchFamily="34" charset="0"/>
                <a:cs typeface="Calibri" panose="020F0502020204030204" pitchFamily="34" charset="0"/>
                <a:sym typeface="Poppins"/>
              </a:rPr>
              <a:t> thousands. It is advisable to understand the customer needs, adjust the price and analyse the local preference. </a:t>
            </a:r>
          </a:p>
          <a:p>
            <a:endParaRPr lang="en-IN" sz="2000" dirty="0">
              <a:latin typeface="Calibri" panose="020F0502020204030204" pitchFamily="34" charset="0"/>
              <a:ea typeface="Calibri" panose="020F0502020204030204" pitchFamily="34" charset="0"/>
              <a:cs typeface="Calibri" panose="020F0502020204030204" pitchFamily="34" charset="0"/>
              <a:sym typeface="Poppins"/>
            </a:endParaRPr>
          </a:p>
          <a:p>
            <a:pPr marL="342900" indent="-34290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sym typeface="Poppins"/>
              </a:rPr>
              <a:t>North</a:t>
            </a:r>
            <a:r>
              <a:rPr lang="en-IN" sz="2000" dirty="0">
                <a:latin typeface="Calibri" panose="020F0502020204030204" pitchFamily="34" charset="0"/>
                <a:ea typeface="Calibri" panose="020F0502020204030204" pitchFamily="34" charset="0"/>
                <a:cs typeface="Calibri" panose="020F0502020204030204" pitchFamily="34" charset="0"/>
                <a:sym typeface="Poppins"/>
              </a:rPr>
              <a:t> </a:t>
            </a:r>
            <a:r>
              <a:rPr lang="en-IN" sz="2000" b="1" dirty="0">
                <a:latin typeface="Calibri" panose="020F0502020204030204" pitchFamily="34" charset="0"/>
                <a:ea typeface="Calibri" panose="020F0502020204030204" pitchFamily="34" charset="0"/>
                <a:cs typeface="Calibri" panose="020F0502020204030204" pitchFamily="34" charset="0"/>
                <a:sym typeface="Poppins"/>
              </a:rPr>
              <a:t>America</a:t>
            </a:r>
            <a:r>
              <a:rPr lang="en-IN" sz="2000" dirty="0">
                <a:latin typeface="Calibri" panose="020F0502020204030204" pitchFamily="34" charset="0"/>
                <a:ea typeface="Calibri" panose="020F0502020204030204" pitchFamily="34" charset="0"/>
                <a:cs typeface="Calibri" panose="020F0502020204030204" pitchFamily="34" charset="0"/>
                <a:sym typeface="Poppins"/>
              </a:rPr>
              <a:t> Region has generated the least profit by selling only </a:t>
            </a:r>
            <a:r>
              <a:rPr lang="en-IN" sz="2000" b="1" dirty="0">
                <a:latin typeface="Calibri" panose="020F0502020204030204" pitchFamily="34" charset="0"/>
                <a:ea typeface="Calibri" panose="020F0502020204030204" pitchFamily="34" charset="0"/>
                <a:cs typeface="Calibri" panose="020F0502020204030204" pitchFamily="34" charset="0"/>
                <a:sym typeface="Poppins"/>
              </a:rPr>
              <a:t>Personal</a:t>
            </a:r>
            <a:r>
              <a:rPr lang="en-IN" sz="2000" dirty="0">
                <a:latin typeface="Calibri" panose="020F0502020204030204" pitchFamily="34" charset="0"/>
                <a:ea typeface="Calibri" panose="020F0502020204030204" pitchFamily="34" charset="0"/>
                <a:cs typeface="Calibri" panose="020F0502020204030204" pitchFamily="34" charset="0"/>
                <a:sym typeface="Poppins"/>
              </a:rPr>
              <a:t> </a:t>
            </a:r>
            <a:r>
              <a:rPr lang="en-IN" sz="2000" b="1" dirty="0">
                <a:latin typeface="Calibri" panose="020F0502020204030204" pitchFamily="34" charset="0"/>
                <a:ea typeface="Calibri" panose="020F0502020204030204" pitchFamily="34" charset="0"/>
                <a:cs typeface="Calibri" panose="020F0502020204030204" pitchFamily="34" charset="0"/>
                <a:sym typeface="Poppins"/>
              </a:rPr>
              <a:t>Care</a:t>
            </a:r>
            <a:r>
              <a:rPr lang="en-IN" sz="2000" dirty="0">
                <a:latin typeface="Calibri" panose="020F0502020204030204" pitchFamily="34" charset="0"/>
                <a:ea typeface="Calibri" panose="020F0502020204030204" pitchFamily="34" charset="0"/>
                <a:cs typeface="Calibri" panose="020F0502020204030204" pitchFamily="34" charset="0"/>
                <a:sym typeface="Poppins"/>
              </a:rPr>
              <a:t> and </a:t>
            </a:r>
            <a:r>
              <a:rPr lang="en-IN" sz="2000" b="1" dirty="0">
                <a:latin typeface="Calibri" panose="020F0502020204030204" pitchFamily="34" charset="0"/>
                <a:ea typeface="Calibri" panose="020F0502020204030204" pitchFamily="34" charset="0"/>
                <a:cs typeface="Calibri" panose="020F0502020204030204" pitchFamily="34" charset="0"/>
                <a:sym typeface="Poppins"/>
              </a:rPr>
              <a:t>Household</a:t>
            </a:r>
            <a:r>
              <a:rPr lang="en-IN" sz="2000" dirty="0">
                <a:latin typeface="Calibri" panose="020F0502020204030204" pitchFamily="34" charset="0"/>
                <a:ea typeface="Calibri" panose="020F0502020204030204" pitchFamily="34" charset="0"/>
                <a:cs typeface="Calibri" panose="020F0502020204030204" pitchFamily="34" charset="0"/>
                <a:sym typeface="Poppins"/>
              </a:rPr>
              <a:t> </a:t>
            </a:r>
            <a:r>
              <a:rPr lang="en-IN" sz="2000" b="1" dirty="0">
                <a:latin typeface="Calibri" panose="020F0502020204030204" pitchFamily="34" charset="0"/>
                <a:ea typeface="Calibri" panose="020F0502020204030204" pitchFamily="34" charset="0"/>
                <a:cs typeface="Calibri" panose="020F0502020204030204" pitchFamily="34" charset="0"/>
                <a:sym typeface="Poppins"/>
              </a:rPr>
              <a:t>Items</a:t>
            </a:r>
            <a:r>
              <a:rPr lang="en-IN" sz="2000" dirty="0">
                <a:latin typeface="Calibri" panose="020F0502020204030204" pitchFamily="34" charset="0"/>
                <a:ea typeface="Calibri" panose="020F0502020204030204" pitchFamily="34" charset="0"/>
                <a:cs typeface="Calibri" panose="020F0502020204030204" pitchFamily="34" charset="0"/>
                <a:sym typeface="Poppins"/>
              </a:rPr>
              <a:t> through </a:t>
            </a:r>
            <a:r>
              <a:rPr lang="en-IN" sz="2000" b="1" dirty="0">
                <a:latin typeface="Calibri" panose="020F0502020204030204" pitchFamily="34" charset="0"/>
                <a:ea typeface="Calibri" panose="020F0502020204030204" pitchFamily="34" charset="0"/>
                <a:cs typeface="Calibri" panose="020F0502020204030204" pitchFamily="34" charset="0"/>
                <a:sym typeface="Poppins"/>
              </a:rPr>
              <a:t>Offline</a:t>
            </a:r>
            <a:r>
              <a:rPr lang="en-IN" sz="2000" dirty="0">
                <a:latin typeface="Calibri" panose="020F0502020204030204" pitchFamily="34" charset="0"/>
                <a:ea typeface="Calibri" panose="020F0502020204030204" pitchFamily="34" charset="0"/>
                <a:cs typeface="Calibri" panose="020F0502020204030204" pitchFamily="34" charset="0"/>
                <a:sym typeface="Poppins"/>
              </a:rPr>
              <a:t> Channel. Try to promote products other than both these item types through Online Channel by giving some discounts. Do some survey to find local people’s preferences.</a:t>
            </a:r>
          </a:p>
          <a:p>
            <a:endParaRPr lang="en-IN" sz="2000" dirty="0">
              <a:latin typeface="Calibri" panose="020F0502020204030204" pitchFamily="34" charset="0"/>
              <a:ea typeface="Calibri" panose="020F0502020204030204" pitchFamily="34" charset="0"/>
              <a:cs typeface="Calibri" panose="020F0502020204030204" pitchFamily="34" charset="0"/>
              <a:sym typeface="Poppins"/>
            </a:endParaRPr>
          </a:p>
          <a:p>
            <a:pPr marL="342900" indent="-34290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sym typeface="Poppins"/>
              </a:rPr>
              <a:t>Meat</a:t>
            </a:r>
            <a:r>
              <a:rPr lang="en-IN" sz="2000" dirty="0">
                <a:latin typeface="Calibri" panose="020F0502020204030204" pitchFamily="34" charset="0"/>
                <a:ea typeface="Calibri" panose="020F0502020204030204" pitchFamily="34" charset="0"/>
                <a:cs typeface="Calibri" panose="020F0502020204030204" pitchFamily="34" charset="0"/>
                <a:sym typeface="Poppins"/>
              </a:rPr>
              <a:t> is the least sold item type with </a:t>
            </a:r>
            <a:r>
              <a:rPr lang="en-IN" sz="2000" b="1" dirty="0">
                <a:latin typeface="Calibri" panose="020F0502020204030204" pitchFamily="34" charset="0"/>
                <a:ea typeface="Calibri" panose="020F0502020204030204" pitchFamily="34" charset="0"/>
                <a:cs typeface="Calibri" panose="020F0502020204030204" pitchFamily="34" charset="0"/>
                <a:sym typeface="Poppins"/>
              </a:rPr>
              <a:t>11</a:t>
            </a:r>
            <a:r>
              <a:rPr lang="en-IN" sz="2000" dirty="0">
                <a:latin typeface="Calibri" panose="020F0502020204030204" pitchFamily="34" charset="0"/>
                <a:ea typeface="Calibri" panose="020F0502020204030204" pitchFamily="34" charset="0"/>
                <a:cs typeface="Calibri" panose="020F0502020204030204" pitchFamily="34" charset="0"/>
                <a:sym typeface="Poppins"/>
              </a:rPr>
              <a:t> </a:t>
            </a:r>
            <a:r>
              <a:rPr lang="en-IN" sz="2000" b="1" dirty="0">
                <a:latin typeface="Calibri" panose="020F0502020204030204" pitchFamily="34" charset="0"/>
                <a:ea typeface="Calibri" panose="020F0502020204030204" pitchFamily="34" charset="0"/>
                <a:cs typeface="Calibri" panose="020F0502020204030204" pitchFamily="34" charset="0"/>
                <a:sym typeface="Poppins"/>
              </a:rPr>
              <a:t>thousands</a:t>
            </a:r>
            <a:r>
              <a:rPr lang="en-IN" sz="2000" dirty="0">
                <a:latin typeface="Calibri" panose="020F0502020204030204" pitchFamily="34" charset="0"/>
                <a:ea typeface="Calibri" panose="020F0502020204030204" pitchFamily="34" charset="0"/>
                <a:cs typeface="Calibri" panose="020F0502020204030204" pitchFamily="34" charset="0"/>
                <a:sym typeface="Poppins"/>
              </a:rPr>
              <a:t> units sold in Australia and Oceania and Sub-Saharan Africa Region using only </a:t>
            </a:r>
            <a:r>
              <a:rPr lang="en-IN" sz="2000" b="1" dirty="0">
                <a:latin typeface="Calibri" panose="020F0502020204030204" pitchFamily="34" charset="0"/>
                <a:ea typeface="Calibri" panose="020F0502020204030204" pitchFamily="34" charset="0"/>
                <a:cs typeface="Calibri" panose="020F0502020204030204" pitchFamily="34" charset="0"/>
                <a:sym typeface="Poppins"/>
              </a:rPr>
              <a:t>Online</a:t>
            </a:r>
            <a:r>
              <a:rPr lang="en-IN" sz="2000" dirty="0">
                <a:latin typeface="Calibri" panose="020F0502020204030204" pitchFamily="34" charset="0"/>
                <a:ea typeface="Calibri" panose="020F0502020204030204" pitchFamily="34" charset="0"/>
                <a:cs typeface="Calibri" panose="020F0502020204030204" pitchFamily="34" charset="0"/>
                <a:sym typeface="Poppins"/>
              </a:rPr>
              <a:t> Channel. Consider selling different kinds of meat products and adjust the prices.</a:t>
            </a:r>
          </a:p>
          <a:p>
            <a:pPr marL="342900" indent="-342900">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Calibri" panose="020F0502020204030204" pitchFamily="34" charset="0"/>
              <a:sym typeface="Poppins"/>
            </a:endParaRPr>
          </a:p>
          <a:p>
            <a:pPr marL="342900" indent="-34290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sym typeface="Poppins"/>
              </a:rPr>
              <a:t>Household</a:t>
            </a:r>
            <a:r>
              <a:rPr lang="en-IN" sz="2000" dirty="0">
                <a:latin typeface="Calibri" panose="020F0502020204030204" pitchFamily="34" charset="0"/>
                <a:ea typeface="Calibri" panose="020F0502020204030204" pitchFamily="34" charset="0"/>
                <a:cs typeface="Calibri" panose="020F0502020204030204" pitchFamily="34" charset="0"/>
                <a:sym typeface="Poppins"/>
              </a:rPr>
              <a:t> </a:t>
            </a:r>
            <a:r>
              <a:rPr lang="en-IN" sz="2000" b="1" dirty="0">
                <a:latin typeface="Calibri" panose="020F0502020204030204" pitchFamily="34" charset="0"/>
                <a:ea typeface="Calibri" panose="020F0502020204030204" pitchFamily="34" charset="0"/>
                <a:cs typeface="Calibri" panose="020F0502020204030204" pitchFamily="34" charset="0"/>
                <a:sym typeface="Poppins"/>
              </a:rPr>
              <a:t>Items</a:t>
            </a:r>
            <a:r>
              <a:rPr lang="en-IN" sz="2000" dirty="0">
                <a:latin typeface="Calibri" panose="020F0502020204030204" pitchFamily="34" charset="0"/>
                <a:ea typeface="Calibri" panose="020F0502020204030204" pitchFamily="34" charset="0"/>
                <a:cs typeface="Calibri" panose="020F0502020204030204" pitchFamily="34" charset="0"/>
                <a:sym typeface="Poppins"/>
              </a:rPr>
              <a:t> and </a:t>
            </a:r>
            <a:r>
              <a:rPr lang="en-IN" sz="2000" b="1" dirty="0">
                <a:latin typeface="Calibri" panose="020F0502020204030204" pitchFamily="34" charset="0"/>
                <a:ea typeface="Calibri" panose="020F0502020204030204" pitchFamily="34" charset="0"/>
                <a:cs typeface="Calibri" panose="020F0502020204030204" pitchFamily="34" charset="0"/>
                <a:sym typeface="Poppins"/>
              </a:rPr>
              <a:t>Cosmetic</a:t>
            </a:r>
            <a:r>
              <a:rPr lang="en-IN" sz="2000" dirty="0">
                <a:latin typeface="Calibri" panose="020F0502020204030204" pitchFamily="34" charset="0"/>
                <a:ea typeface="Calibri" panose="020F0502020204030204" pitchFamily="34" charset="0"/>
                <a:cs typeface="Calibri" panose="020F0502020204030204" pitchFamily="34" charset="0"/>
                <a:sym typeface="Poppins"/>
              </a:rPr>
              <a:t> </a:t>
            </a:r>
            <a:r>
              <a:rPr lang="en-IN" sz="2000" b="1" dirty="0">
                <a:latin typeface="Calibri" panose="020F0502020204030204" pitchFamily="34" charset="0"/>
                <a:ea typeface="Calibri" panose="020F0502020204030204" pitchFamily="34" charset="0"/>
                <a:cs typeface="Calibri" panose="020F0502020204030204" pitchFamily="34" charset="0"/>
                <a:sym typeface="Poppins"/>
              </a:rPr>
              <a:t>Products</a:t>
            </a:r>
            <a:r>
              <a:rPr lang="en-IN" sz="2000" dirty="0">
                <a:latin typeface="Calibri" panose="020F0502020204030204" pitchFamily="34" charset="0"/>
                <a:ea typeface="Calibri" panose="020F0502020204030204" pitchFamily="34" charset="0"/>
                <a:cs typeface="Calibri" panose="020F0502020204030204" pitchFamily="34" charset="0"/>
                <a:sym typeface="Poppins"/>
              </a:rPr>
              <a:t> are sold the most through </a:t>
            </a:r>
            <a:r>
              <a:rPr lang="en-IN" sz="2000" b="1" dirty="0">
                <a:latin typeface="Calibri" panose="020F0502020204030204" pitchFamily="34" charset="0"/>
                <a:ea typeface="Calibri" panose="020F0502020204030204" pitchFamily="34" charset="0"/>
                <a:cs typeface="Calibri" panose="020F0502020204030204" pitchFamily="34" charset="0"/>
                <a:sym typeface="Poppins"/>
              </a:rPr>
              <a:t>Offline</a:t>
            </a:r>
            <a:r>
              <a:rPr lang="en-IN" sz="2000" dirty="0">
                <a:latin typeface="Calibri" panose="020F0502020204030204" pitchFamily="34" charset="0"/>
                <a:ea typeface="Calibri" panose="020F0502020204030204" pitchFamily="34" charset="0"/>
                <a:cs typeface="Calibri" panose="020F0502020204030204" pitchFamily="34" charset="0"/>
                <a:sym typeface="Poppins"/>
              </a:rPr>
              <a:t> and </a:t>
            </a:r>
            <a:r>
              <a:rPr lang="en-IN" sz="2000" b="1" dirty="0">
                <a:latin typeface="Calibri" panose="020F0502020204030204" pitchFamily="34" charset="0"/>
                <a:ea typeface="Calibri" panose="020F0502020204030204" pitchFamily="34" charset="0"/>
                <a:cs typeface="Calibri" panose="020F0502020204030204" pitchFamily="34" charset="0"/>
                <a:sym typeface="Poppins"/>
              </a:rPr>
              <a:t>Online</a:t>
            </a:r>
            <a:r>
              <a:rPr lang="en-IN" sz="2000" dirty="0">
                <a:latin typeface="Calibri" panose="020F0502020204030204" pitchFamily="34" charset="0"/>
                <a:ea typeface="Calibri" panose="020F0502020204030204" pitchFamily="34" charset="0"/>
                <a:cs typeface="Calibri" panose="020F0502020204030204" pitchFamily="34" charset="0"/>
                <a:sym typeface="Poppins"/>
              </a:rPr>
              <a:t> Channels respectively. Enhance physical stores with attractive displays and promotions for Household Items. Run targeted ads and make the website more user friendly for Cosmetic products.</a:t>
            </a:r>
          </a:p>
          <a:p>
            <a:endParaRPr lang="en-IN" dirty="0"/>
          </a:p>
        </p:txBody>
      </p:sp>
    </p:spTree>
    <p:extLst>
      <p:ext uri="{BB962C8B-B14F-4D97-AF65-F5344CB8AC3E}">
        <p14:creationId xmlns:p14="http://schemas.microsoft.com/office/powerpoint/2010/main" val="391319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54D5-E1AF-250D-FAF8-7CED31F060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82F2BD-0F87-75F6-23F6-FA11A4EF8347}"/>
              </a:ext>
            </a:extLst>
          </p:cNvPr>
          <p:cNvSpPr>
            <a:spLocks noGrp="1"/>
          </p:cNvSpPr>
          <p:nvPr>
            <p:ph idx="1"/>
          </p:nvPr>
        </p:nvSpPr>
        <p:spPr/>
        <p:txBody>
          <a:bodyPr>
            <a:normAutofit/>
          </a:bodyPr>
          <a:lstStyle/>
          <a:p>
            <a:pPr marL="0" indent="0">
              <a:buNone/>
            </a:pPr>
            <a:r>
              <a:rPr lang="en-US" sz="96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Thank you</a:t>
            </a:r>
            <a:endParaRPr lang="en-IN" sz="96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930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0B5F-EB69-F0FE-E49C-00A2FD5480EF}"/>
              </a:ext>
            </a:extLst>
          </p:cNvPr>
          <p:cNvSpPr>
            <a:spLocks noGrp="1"/>
          </p:cNvSpPr>
          <p:nvPr>
            <p:ph type="title"/>
          </p:nvPr>
        </p:nvSpPr>
        <p:spPr/>
        <p:txBody>
          <a:bodyPr>
            <a:normAutofit/>
          </a:bodyPr>
          <a:lstStyle/>
          <a:p>
            <a:r>
              <a:rPr lang="en-US"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INTRODUCTION</a:t>
            </a:r>
            <a:endParaRPr lang="en-IN"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080CE71-E95A-CD89-E8D1-0637375F0781}"/>
              </a:ext>
            </a:extLst>
          </p:cNvPr>
          <p:cNvSpPr>
            <a:spLocks noGrp="1"/>
          </p:cNvSpPr>
          <p:nvPr>
            <p:ph idx="1"/>
          </p:nvPr>
        </p:nvSpPr>
        <p:spPr/>
        <p:txBody>
          <a:bodyPr>
            <a:normAutofit fontScale="77500" lnSpcReduction="20000"/>
          </a:bodyPr>
          <a:lstStyle/>
          <a:p>
            <a:r>
              <a:rPr lang="en-US" sz="24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The project revolves around conducting an in-depth analysis of sales data from Amazon, one of the world's largest e-commerce platforms. Through advanced analytics techniques, we aim to extract valuable insights from the dataset to better understand sales performance across different regions, product categories, and sales channels.</a:t>
            </a:r>
          </a:p>
          <a:p>
            <a:r>
              <a:rPr lang="en-US" sz="24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By descriptive, diagnostic, predictive, and prescriptive analytics, we will uncover patterns, trends, and relationships within the data. This analysis will enable us to address key business questions</a:t>
            </a:r>
            <a:r>
              <a:rPr lang="en-US" sz="2400" dirty="0">
                <a:solidFill>
                  <a:srgbClr val="ECECEC"/>
                </a:solidFill>
                <a:latin typeface="Calibri" panose="020F0502020204030204" pitchFamily="34" charset="0"/>
                <a:ea typeface="Calibri" panose="020F0502020204030204" pitchFamily="34" charset="0"/>
                <a:cs typeface="Calibri" panose="020F0502020204030204" pitchFamily="34" charset="0"/>
              </a:rPr>
              <a:t>.</a:t>
            </a:r>
          </a:p>
          <a:p>
            <a:r>
              <a:rPr lang="en-US" sz="2400" dirty="0">
                <a:latin typeface="Calibri" panose="020F0502020204030204" pitchFamily="34" charset="0"/>
                <a:ea typeface="Calibri" panose="020F0502020204030204" pitchFamily="34" charset="0"/>
                <a:cs typeface="Calibri" panose="020F0502020204030204" pitchFamily="34" charset="0"/>
              </a:rPr>
              <a:t>Through rigorous data analysis and visualization techniques, we will present our findings in a clear and concise manner, facilitating informed decision-making for stakeholders. Ultimately, this project aims to demonstrate the power of analytics in extracting actionable insights from complex datasets to drive business growth and success</a:t>
            </a:r>
          </a:p>
          <a:p>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55352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895A-FD00-E97A-1F3F-15B93978AB51}"/>
              </a:ext>
            </a:extLst>
          </p:cNvPr>
          <p:cNvSpPr>
            <a:spLocks noGrp="1"/>
          </p:cNvSpPr>
          <p:nvPr>
            <p:ph type="title"/>
          </p:nvPr>
        </p:nvSpPr>
        <p:spPr/>
        <p:txBody>
          <a:bodyPr>
            <a:normAutofit/>
          </a:bodyPr>
          <a:lstStyle/>
          <a:p>
            <a:r>
              <a:rPr lang="en-US"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Workflow</a:t>
            </a:r>
            <a:endParaRPr lang="en-IN"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3B0949-3C04-1BB5-E31B-5D2F618E8644}"/>
              </a:ext>
            </a:extLst>
          </p:cNvPr>
          <p:cNvSpPr>
            <a:spLocks noGrp="1"/>
          </p:cNvSpPr>
          <p:nvPr>
            <p:ph idx="1"/>
          </p:nvPr>
        </p:nvSpPr>
        <p:spPr/>
        <p:txBody>
          <a:bodyPr/>
          <a:lstStyle/>
          <a:p>
            <a:pPr marL="457200" marR="0" lvl="0" indent="-4572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Arial"/>
              </a:rPr>
              <a:t>Data Collection</a:t>
            </a:r>
          </a:p>
          <a:p>
            <a:pPr marL="457200" marR="0" lvl="0" indent="-4572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457200" marR="0" lvl="0" indent="-4572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Arial"/>
              </a:rPr>
              <a:t>Data Cleaning</a:t>
            </a:r>
          </a:p>
          <a:p>
            <a:pPr marL="457200" marR="0" lvl="0" indent="-4572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457200" marR="0" lvl="0" indent="-4572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Arial"/>
              </a:rPr>
              <a:t>Data Analysis</a:t>
            </a:r>
          </a:p>
          <a:p>
            <a:pPr marL="457200" marR="0" lvl="0" indent="-4572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457200" marR="0" lvl="0" indent="-4572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Arial"/>
              </a:rPr>
              <a:t>Insights</a:t>
            </a:r>
          </a:p>
          <a:p>
            <a:pPr marL="457200" marR="0" lvl="0" indent="-4572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457200" marR="0" lvl="0" indent="-4572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Arial"/>
              </a:rPr>
              <a:t>Summary</a:t>
            </a:r>
          </a:p>
          <a:p>
            <a:endParaRPr lang="en-IN" dirty="0"/>
          </a:p>
        </p:txBody>
      </p:sp>
    </p:spTree>
    <p:extLst>
      <p:ext uri="{BB962C8B-B14F-4D97-AF65-F5344CB8AC3E}">
        <p14:creationId xmlns:p14="http://schemas.microsoft.com/office/powerpoint/2010/main" val="58243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2A72-4311-33BA-22BA-C7D4327E8C7F}"/>
              </a:ext>
            </a:extLst>
          </p:cNvPr>
          <p:cNvSpPr>
            <a:spLocks noGrp="1"/>
          </p:cNvSpPr>
          <p:nvPr>
            <p:ph type="title"/>
          </p:nvPr>
        </p:nvSpPr>
        <p:spPr/>
        <p:txBody>
          <a:bodyPr>
            <a:normAutofit/>
          </a:bodyPr>
          <a:lstStyle/>
          <a:p>
            <a:r>
              <a:rPr lang="en-US"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Data Collection</a:t>
            </a:r>
            <a:endParaRPr lang="en-IN"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B5FDA10-03B7-90A0-A8C5-80B451C222BC}"/>
              </a:ext>
            </a:extLst>
          </p:cNvPr>
          <p:cNvSpPr>
            <a:spLocks noGrp="1"/>
          </p:cNvSpPr>
          <p:nvPr>
            <p:ph idx="1"/>
          </p:nvPr>
        </p:nvSpPr>
        <p:spPr/>
        <p:txBody>
          <a:bodyPr/>
          <a:lstStyle/>
          <a:p>
            <a:r>
              <a:rPr lang="en-IN" sz="2400" dirty="0">
                <a:latin typeface="Calibri" panose="020F0502020204030204" pitchFamily="34" charset="0"/>
                <a:ea typeface="Calibri" panose="020F0502020204030204" pitchFamily="34" charset="0"/>
                <a:cs typeface="Calibri" panose="020F0502020204030204" pitchFamily="34" charset="0"/>
                <a:sym typeface="Poppins"/>
              </a:rPr>
              <a:t>The Data has been collected in the form of a CSV file named “</a:t>
            </a:r>
            <a:r>
              <a:rPr lang="en-IN" sz="2400" b="1" dirty="0">
                <a:latin typeface="Calibri" panose="020F0502020204030204" pitchFamily="34" charset="0"/>
                <a:ea typeface="Calibri" panose="020F0502020204030204" pitchFamily="34" charset="0"/>
                <a:cs typeface="Calibri" panose="020F0502020204030204" pitchFamily="34" charset="0"/>
                <a:sym typeface="Poppins"/>
              </a:rPr>
              <a:t>Amazon</a:t>
            </a:r>
            <a:r>
              <a:rPr lang="en-IN" sz="2400" dirty="0">
                <a:latin typeface="Calibri" panose="020F0502020204030204" pitchFamily="34" charset="0"/>
                <a:ea typeface="Calibri" panose="020F0502020204030204" pitchFamily="34" charset="0"/>
                <a:cs typeface="Calibri" panose="020F0502020204030204" pitchFamily="34" charset="0"/>
                <a:sym typeface="Poppins"/>
              </a:rPr>
              <a:t> </a:t>
            </a:r>
            <a:r>
              <a:rPr lang="en-IN" sz="2400" b="1" dirty="0">
                <a:latin typeface="Calibri" panose="020F0502020204030204" pitchFamily="34" charset="0"/>
                <a:ea typeface="Calibri" panose="020F0502020204030204" pitchFamily="34" charset="0"/>
                <a:cs typeface="Calibri" panose="020F0502020204030204" pitchFamily="34" charset="0"/>
                <a:sym typeface="Poppins"/>
              </a:rPr>
              <a:t>Sales</a:t>
            </a:r>
            <a:r>
              <a:rPr lang="en-IN" sz="2400" dirty="0">
                <a:latin typeface="Calibri" panose="020F0502020204030204" pitchFamily="34" charset="0"/>
                <a:ea typeface="Calibri" panose="020F0502020204030204" pitchFamily="34" charset="0"/>
                <a:cs typeface="Calibri" panose="020F0502020204030204" pitchFamily="34" charset="0"/>
                <a:sym typeface="Poppins"/>
              </a:rPr>
              <a:t> </a:t>
            </a:r>
            <a:r>
              <a:rPr lang="en-IN" sz="2400" b="1" dirty="0">
                <a:latin typeface="Calibri" panose="020F0502020204030204" pitchFamily="34" charset="0"/>
                <a:ea typeface="Calibri" panose="020F0502020204030204" pitchFamily="34" charset="0"/>
                <a:cs typeface="Calibri" panose="020F0502020204030204" pitchFamily="34" charset="0"/>
                <a:sym typeface="Poppins"/>
              </a:rPr>
              <a:t>Data.csv</a:t>
            </a:r>
            <a:r>
              <a:rPr lang="en-IN" sz="2400" dirty="0">
                <a:latin typeface="Calibri" panose="020F0502020204030204" pitchFamily="34" charset="0"/>
                <a:ea typeface="Calibri" panose="020F0502020204030204" pitchFamily="34" charset="0"/>
                <a:cs typeface="Calibri" panose="020F0502020204030204" pitchFamily="34" charset="0"/>
                <a:sym typeface="Poppins"/>
              </a:rPr>
              <a:t>”. </a:t>
            </a:r>
          </a:p>
          <a:p>
            <a:endParaRPr lang="en-IN" sz="2400" dirty="0">
              <a:latin typeface="Calibri" panose="020F0502020204030204" pitchFamily="34" charset="0"/>
              <a:ea typeface="Calibri" panose="020F0502020204030204" pitchFamily="34" charset="0"/>
              <a:cs typeface="Calibri" panose="020F0502020204030204" pitchFamily="34" charset="0"/>
              <a:sym typeface="Poppins"/>
            </a:endParaRPr>
          </a:p>
          <a:p>
            <a:r>
              <a:rPr lang="en-IN" sz="2400" dirty="0">
                <a:latin typeface="Calibri" panose="020F0502020204030204" pitchFamily="34" charset="0"/>
                <a:ea typeface="Calibri" panose="020F0502020204030204" pitchFamily="34" charset="0"/>
                <a:cs typeface="Calibri" panose="020F0502020204030204" pitchFamily="34" charset="0"/>
                <a:sym typeface="Poppins"/>
              </a:rPr>
              <a:t>The CSV file has the data of sales of products during the timespan of </a:t>
            </a:r>
            <a:r>
              <a:rPr lang="en-IN" sz="2400" b="1" dirty="0">
                <a:latin typeface="Calibri" panose="020F0502020204030204" pitchFamily="34" charset="0"/>
                <a:ea typeface="Calibri" panose="020F0502020204030204" pitchFamily="34" charset="0"/>
                <a:cs typeface="Calibri" panose="020F0502020204030204" pitchFamily="34" charset="0"/>
                <a:sym typeface="Poppins"/>
              </a:rPr>
              <a:t>2010</a:t>
            </a:r>
            <a:r>
              <a:rPr lang="en-IN" sz="2400" dirty="0">
                <a:latin typeface="Calibri" panose="020F0502020204030204" pitchFamily="34" charset="0"/>
                <a:ea typeface="Calibri" panose="020F0502020204030204" pitchFamily="34" charset="0"/>
                <a:cs typeface="Calibri" panose="020F0502020204030204" pitchFamily="34" charset="0"/>
                <a:sym typeface="Poppins"/>
              </a:rPr>
              <a:t> and </a:t>
            </a:r>
            <a:r>
              <a:rPr lang="en-IN" sz="2400" b="1" dirty="0">
                <a:latin typeface="Calibri" panose="020F0502020204030204" pitchFamily="34" charset="0"/>
                <a:ea typeface="Calibri" panose="020F0502020204030204" pitchFamily="34" charset="0"/>
                <a:cs typeface="Calibri" panose="020F0502020204030204" pitchFamily="34" charset="0"/>
                <a:sym typeface="Poppins"/>
              </a:rPr>
              <a:t>2017</a:t>
            </a:r>
            <a:r>
              <a:rPr lang="en-IN" sz="2400" dirty="0">
                <a:latin typeface="Calibri" panose="020F0502020204030204" pitchFamily="34" charset="0"/>
                <a:ea typeface="Calibri" panose="020F0502020204030204" pitchFamily="34" charset="0"/>
                <a:cs typeface="Calibri" panose="020F0502020204030204" pitchFamily="34" charset="0"/>
                <a:sym typeface="Poppins"/>
              </a:rPr>
              <a:t>. </a:t>
            </a:r>
          </a:p>
          <a:p>
            <a:endParaRPr lang="en-IN" dirty="0"/>
          </a:p>
        </p:txBody>
      </p:sp>
    </p:spTree>
    <p:extLst>
      <p:ext uri="{BB962C8B-B14F-4D97-AF65-F5344CB8AC3E}">
        <p14:creationId xmlns:p14="http://schemas.microsoft.com/office/powerpoint/2010/main" val="73321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74F3-A090-486C-D560-98E177255468}"/>
              </a:ext>
            </a:extLst>
          </p:cNvPr>
          <p:cNvSpPr>
            <a:spLocks noGrp="1"/>
          </p:cNvSpPr>
          <p:nvPr>
            <p:ph type="title"/>
          </p:nvPr>
        </p:nvSpPr>
        <p:spPr/>
        <p:txBody>
          <a:bodyPr>
            <a:normAutofit/>
          </a:bodyPr>
          <a:lstStyle/>
          <a:p>
            <a:r>
              <a:rPr lang="en-US"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Data Cleaning</a:t>
            </a:r>
            <a:endParaRPr lang="en-IN"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853FAD4-815D-5AD8-4F1E-C6F76AF004AF}"/>
              </a:ext>
            </a:extLst>
          </p:cNvPr>
          <p:cNvSpPr>
            <a:spLocks noGrp="1"/>
          </p:cNvSpPr>
          <p:nvPr>
            <p:ph idx="1"/>
          </p:nvPr>
        </p:nvSpPr>
        <p:spPr/>
        <p:txBody>
          <a:bodyPr>
            <a:norm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There were no Null values or blank fields</a:t>
            </a:r>
          </a:p>
          <a:p>
            <a:pPr marR="0" lvl="0" algn="l" defTabSz="914400" rtl="0" eaLnBrk="1" fontAlgn="auto" latinLnBrk="0" hangingPunct="1">
              <a:lnSpc>
                <a:spcPct val="100000"/>
              </a:lnSpc>
              <a:spcBef>
                <a:spcPts val="0"/>
              </a:spcBef>
              <a:spcAft>
                <a:spcPts val="0"/>
              </a:spcAft>
              <a:buClr>
                <a:srgbClr val="000000"/>
              </a:buClr>
              <a:buSzTx/>
              <a:tabLst/>
              <a:defRPr/>
            </a:pPr>
            <a:endPar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Some values in ‘</a:t>
            </a:r>
            <a:r>
              <a:rPr kumimoji="0" lang="en-IN"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Order</a:t>
            </a:r>
            <a:r>
              <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 </a:t>
            </a:r>
            <a:r>
              <a:rPr kumimoji="0" lang="en-IN"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Date</a:t>
            </a:r>
            <a:r>
              <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 and ‘</a:t>
            </a:r>
            <a:r>
              <a:rPr kumimoji="0" lang="en-IN"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Ship</a:t>
            </a:r>
            <a:r>
              <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 </a:t>
            </a:r>
            <a:r>
              <a:rPr kumimoji="0" lang="en-IN"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Date</a:t>
            </a:r>
            <a:r>
              <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 columns are in String datatype. So we converted them to </a:t>
            </a:r>
            <a:r>
              <a:rPr kumimoji="0" lang="en-IN"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datetime</a:t>
            </a:r>
            <a:r>
              <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 datatype using </a:t>
            </a:r>
            <a:r>
              <a:rPr kumimoji="0" lang="en-IN"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Python</a:t>
            </a:r>
          </a:p>
          <a:p>
            <a:pPr marR="0" lvl="0" algn="l" defTabSz="914400" rtl="0" eaLnBrk="1" fontAlgn="auto" latinLnBrk="0" hangingPunct="1">
              <a:lnSpc>
                <a:spcPct val="100000"/>
              </a:lnSpc>
              <a:spcBef>
                <a:spcPts val="0"/>
              </a:spcBef>
              <a:spcAft>
                <a:spcPts val="0"/>
              </a:spcAft>
              <a:buClr>
                <a:srgbClr val="000000"/>
              </a:buClr>
              <a:buSzTx/>
              <a:tabLst/>
              <a:defRPr/>
            </a:pPr>
            <a:endPar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Most of the values in ‘</a:t>
            </a:r>
            <a:r>
              <a:rPr kumimoji="0" lang="en-IN"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Total</a:t>
            </a:r>
            <a:r>
              <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 </a:t>
            </a:r>
            <a:r>
              <a:rPr kumimoji="0" lang="en-IN"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Revenue</a:t>
            </a:r>
            <a:r>
              <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 ‘</a:t>
            </a:r>
            <a:r>
              <a:rPr kumimoji="0" lang="en-IN"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Total</a:t>
            </a:r>
            <a:r>
              <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 </a:t>
            </a:r>
            <a:r>
              <a:rPr kumimoji="0" lang="en-IN"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Cost</a:t>
            </a:r>
            <a:r>
              <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 and ‘</a:t>
            </a:r>
            <a:r>
              <a:rPr kumimoji="0" lang="en-IN"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Total</a:t>
            </a:r>
            <a:r>
              <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 </a:t>
            </a:r>
            <a:r>
              <a:rPr kumimoji="0" lang="en-IN"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Profit</a:t>
            </a:r>
            <a:r>
              <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 columns are written with two decimal places, so we make sure that each value in these columns have </a:t>
            </a:r>
            <a:r>
              <a:rPr kumimoji="0" lang="en-IN"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two</a:t>
            </a:r>
            <a:r>
              <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 </a:t>
            </a:r>
            <a:r>
              <a:rPr kumimoji="0" lang="en-IN"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decimal</a:t>
            </a:r>
            <a:r>
              <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 </a:t>
            </a:r>
            <a:r>
              <a:rPr kumimoji="0" lang="en-IN"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places</a:t>
            </a:r>
            <a:r>
              <a:rPr kumimoji="0" lang="en-IN" sz="2400" b="0"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 by using </a:t>
            </a:r>
            <a:r>
              <a:rPr kumimoji="0" lang="en-IN"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Poppins"/>
              </a:rPr>
              <a:t>Excel</a:t>
            </a:r>
          </a:p>
          <a:p>
            <a:endParaRPr lang="en-IN" dirty="0"/>
          </a:p>
        </p:txBody>
      </p:sp>
    </p:spTree>
    <p:extLst>
      <p:ext uri="{BB962C8B-B14F-4D97-AF65-F5344CB8AC3E}">
        <p14:creationId xmlns:p14="http://schemas.microsoft.com/office/powerpoint/2010/main" val="3645806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A33C-B356-3AC5-FAA7-7A51751E642D}"/>
              </a:ext>
            </a:extLst>
          </p:cNvPr>
          <p:cNvSpPr>
            <a:spLocks noGrp="1"/>
          </p:cNvSpPr>
          <p:nvPr>
            <p:ph type="title"/>
          </p:nvPr>
        </p:nvSpPr>
        <p:spPr>
          <a:xfrm>
            <a:off x="998636" y="620455"/>
            <a:ext cx="10353761" cy="1326321"/>
          </a:xfrm>
        </p:spPr>
        <p:txBody>
          <a:bodyPr>
            <a:noAutofit/>
          </a:bodyPr>
          <a:lstStyle/>
          <a:p>
            <a:r>
              <a:rPr lang="en-US"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key features and elements of the dashboard</a:t>
            </a:r>
            <a:br>
              <a:rPr lang="en-US"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br>
            <a:endParaRPr lang="en-IN"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9F033AF-1586-727A-673B-986060068D70}"/>
              </a:ext>
            </a:extLst>
          </p:cNvPr>
          <p:cNvSpPr>
            <a:spLocks noGrp="1"/>
          </p:cNvSpPr>
          <p:nvPr>
            <p:ph idx="1"/>
          </p:nvPr>
        </p:nvSpPr>
        <p:spPr>
          <a:xfrm>
            <a:off x="839602" y="1860393"/>
            <a:ext cx="10353762" cy="4276456"/>
          </a:xfrm>
        </p:spPr>
        <p:txBody>
          <a:bodyPr>
            <a:normAutofit/>
          </a:bodyPr>
          <a:lstStyle/>
          <a:p>
            <a:pPr marR="0" lvl="0" algn="l" defTabSz="914400" rtl="0" eaLnBrk="1" fontAlgn="auto" latinLnBrk="0" hangingPunct="1">
              <a:lnSpc>
                <a:spcPct val="120000"/>
              </a:lnSpc>
              <a:spcBef>
                <a:spcPts val="100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srgbClr val="ECECEC"/>
                </a:solidFill>
                <a:effectLst/>
                <a:uLnTx/>
                <a:uFillTx/>
                <a:latin typeface="Calibri" panose="020F0502020204030204" pitchFamily="34" charset="0"/>
                <a:ea typeface="Calibri" panose="020F0502020204030204" pitchFamily="34" charset="0"/>
                <a:cs typeface="Calibri" panose="020F0502020204030204" pitchFamily="34" charset="0"/>
              </a:rPr>
              <a:t>Key Metrics:</a:t>
            </a:r>
          </a:p>
          <a:p>
            <a:pPr marR="0" lvl="1" algn="l" defTabSz="914400" rtl="0" eaLnBrk="1" fontAlgn="auto" latinLnBrk="0" hangingPunct="1">
              <a:lnSpc>
                <a:spcPct val="120000"/>
              </a:lnSpc>
              <a:spcBef>
                <a:spcPts val="500"/>
              </a:spcBef>
              <a:spcAft>
                <a:spcPts val="0"/>
              </a:spcAft>
              <a:buClrTx/>
              <a:buSzTx/>
              <a:buFont typeface="Courier New" panose="02070309020205020404" pitchFamily="49" charset="0"/>
              <a:buChar char="o"/>
              <a:tabLst/>
              <a:defRPr/>
            </a:pPr>
            <a:r>
              <a:rPr kumimoji="0" lang="en-US" b="0" i="0" u="none" strike="noStrike" kern="1200" cap="none" spc="0" normalizeH="0" baseline="0" noProof="0" dirty="0">
                <a:ln>
                  <a:noFill/>
                </a:ln>
                <a:solidFill>
                  <a:srgbClr val="ECECEC"/>
                </a:solidFill>
                <a:effectLst/>
                <a:uLnTx/>
                <a:uFillTx/>
                <a:latin typeface="Calibri" panose="020F0502020204030204" pitchFamily="34" charset="0"/>
                <a:ea typeface="Calibri" panose="020F0502020204030204" pitchFamily="34" charset="0"/>
                <a:cs typeface="Calibri" panose="020F0502020204030204" pitchFamily="34" charset="0"/>
              </a:rPr>
              <a:t>Total Cost, Unit Cost, Total Profit, Average Profit Margin(APM), Average Unit Cost  and Total Revenue are prominently displayed, providing an overview of financial performance.</a:t>
            </a:r>
          </a:p>
          <a:p>
            <a:pPr marR="0" lvl="0" algn="l" defTabSz="914400" rtl="0" eaLnBrk="1" fontAlgn="auto" latinLnBrk="0" hangingPunct="1">
              <a:lnSpc>
                <a:spcPct val="120000"/>
              </a:lnSpc>
              <a:spcBef>
                <a:spcPts val="100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srgbClr val="ECECEC"/>
                </a:solidFill>
                <a:effectLst/>
                <a:uLnTx/>
                <a:uFillTx/>
                <a:latin typeface="Calibri" panose="020F0502020204030204" pitchFamily="34" charset="0"/>
                <a:ea typeface="Calibri" panose="020F0502020204030204" pitchFamily="34" charset="0"/>
                <a:cs typeface="Calibri" panose="020F0502020204030204" pitchFamily="34" charset="0"/>
              </a:rPr>
              <a:t>Countries Wise Profit:</a:t>
            </a:r>
            <a:endParaRPr kumimoji="0" lang="en-US" sz="1800" b="0" i="0" u="none" strike="noStrike" kern="1200" cap="none" spc="0" normalizeH="0" baseline="0" noProof="0" dirty="0">
              <a:ln>
                <a:noFill/>
              </a:ln>
              <a:solidFill>
                <a:srgbClr val="ECECEC"/>
              </a:solidFill>
              <a:effectLst/>
              <a:uLnTx/>
              <a:uFillTx/>
              <a:latin typeface="Calibri" panose="020F0502020204030204" pitchFamily="34" charset="0"/>
              <a:ea typeface="Calibri" panose="020F0502020204030204" pitchFamily="34" charset="0"/>
              <a:cs typeface="Calibri" panose="020F0502020204030204" pitchFamily="34" charset="0"/>
            </a:endParaRPr>
          </a:p>
          <a:p>
            <a:pPr marR="0" lvl="1" algn="l" defTabSz="914400" rtl="0" eaLnBrk="1" fontAlgn="auto" latinLnBrk="0" hangingPunct="1">
              <a:lnSpc>
                <a:spcPct val="120000"/>
              </a:lnSpc>
              <a:spcBef>
                <a:spcPts val="500"/>
              </a:spcBef>
              <a:spcAft>
                <a:spcPts val="0"/>
              </a:spcAft>
              <a:buClrTx/>
              <a:buSzTx/>
              <a:buFont typeface="Courier New" panose="02070309020205020404" pitchFamily="49" charset="0"/>
              <a:buChar char="o"/>
              <a:tabLst/>
              <a:defRPr/>
            </a:pPr>
            <a:r>
              <a:rPr kumimoji="0" lang="en-US" b="0" i="0" u="none" strike="noStrike" kern="1200" cap="none" spc="0" normalizeH="0" baseline="0" noProof="0" dirty="0">
                <a:ln>
                  <a:noFill/>
                </a:ln>
                <a:solidFill>
                  <a:srgbClr val="ECECEC"/>
                </a:solidFill>
                <a:effectLst/>
                <a:uLnTx/>
                <a:uFillTx/>
                <a:latin typeface="Calibri" panose="020F0502020204030204" pitchFamily="34" charset="0"/>
                <a:ea typeface="Calibri" panose="020F0502020204030204" pitchFamily="34" charset="0"/>
                <a:cs typeface="Calibri" panose="020F0502020204030204" pitchFamily="34" charset="0"/>
              </a:rPr>
              <a:t>A world map visualization highlights profit levels across different countries, offering geographic insights into sales performance.</a:t>
            </a:r>
          </a:p>
          <a:p>
            <a:pPr marR="0" lvl="0" algn="l" defTabSz="914400" rtl="0" eaLnBrk="1" fontAlgn="auto" latinLnBrk="0" hangingPunct="1">
              <a:lnSpc>
                <a:spcPct val="120000"/>
              </a:lnSpc>
              <a:spcBef>
                <a:spcPts val="100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srgbClr val="ECECEC"/>
                </a:solidFill>
                <a:effectLst/>
                <a:uLnTx/>
                <a:uFillTx/>
                <a:latin typeface="Calibri" panose="020F0502020204030204" pitchFamily="34" charset="0"/>
                <a:ea typeface="Calibri" panose="020F0502020204030204" pitchFamily="34" charset="0"/>
                <a:cs typeface="Calibri" panose="020F0502020204030204" pitchFamily="34" charset="0"/>
              </a:rPr>
              <a:t>Total Profit by Region:</a:t>
            </a:r>
            <a:endParaRPr kumimoji="0" lang="en-US" sz="1800" b="0" i="0" u="none" strike="noStrike" kern="1200" cap="none" spc="0" normalizeH="0" baseline="0" noProof="0" dirty="0">
              <a:ln>
                <a:noFill/>
              </a:ln>
              <a:solidFill>
                <a:srgbClr val="ECECEC"/>
              </a:solidFill>
              <a:effectLst/>
              <a:uLnTx/>
              <a:uFillTx/>
              <a:latin typeface="Calibri" panose="020F0502020204030204" pitchFamily="34" charset="0"/>
              <a:ea typeface="Calibri" panose="020F0502020204030204" pitchFamily="34" charset="0"/>
              <a:cs typeface="Calibri" panose="020F0502020204030204" pitchFamily="34" charset="0"/>
            </a:endParaRPr>
          </a:p>
          <a:p>
            <a:pPr marR="0" lvl="1" algn="l" defTabSz="914400" rtl="0" eaLnBrk="1" fontAlgn="auto" latinLnBrk="0" hangingPunct="1">
              <a:lnSpc>
                <a:spcPct val="120000"/>
              </a:lnSpc>
              <a:spcBef>
                <a:spcPts val="500"/>
              </a:spcBef>
              <a:spcAft>
                <a:spcPts val="0"/>
              </a:spcAft>
              <a:buClrTx/>
              <a:buSzTx/>
              <a:buFont typeface="Courier New" panose="02070309020205020404" pitchFamily="49" charset="0"/>
              <a:buChar char="o"/>
              <a:tabLst/>
              <a:defRPr/>
            </a:pPr>
            <a:r>
              <a:rPr kumimoji="0" lang="en-US" b="0" i="0" u="none" strike="noStrike" kern="1200" cap="none" spc="0" normalizeH="0" baseline="0" noProof="0" dirty="0">
                <a:ln>
                  <a:noFill/>
                </a:ln>
                <a:solidFill>
                  <a:srgbClr val="ECECEC"/>
                </a:solidFill>
                <a:effectLst/>
                <a:uLnTx/>
                <a:uFillTx/>
                <a:latin typeface="Calibri" panose="020F0502020204030204" pitchFamily="34" charset="0"/>
                <a:ea typeface="Calibri" panose="020F0502020204030204" pitchFamily="34" charset="0"/>
                <a:cs typeface="Calibri" panose="020F0502020204030204" pitchFamily="34" charset="0"/>
              </a:rPr>
              <a:t>A pie chart illustrates the distribution of total profit among different regions, enabling users to understand regional contributions to overall profitability.</a:t>
            </a:r>
          </a:p>
          <a:p>
            <a:endParaRPr lang="en-IN" dirty="0"/>
          </a:p>
        </p:txBody>
      </p:sp>
    </p:spTree>
    <p:extLst>
      <p:ext uri="{BB962C8B-B14F-4D97-AF65-F5344CB8AC3E}">
        <p14:creationId xmlns:p14="http://schemas.microsoft.com/office/powerpoint/2010/main" val="411853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5823E-B13B-2621-6D95-AA74E171D466}"/>
              </a:ext>
            </a:extLst>
          </p:cNvPr>
          <p:cNvSpPr>
            <a:spLocks noGrp="1"/>
          </p:cNvSpPr>
          <p:nvPr>
            <p:ph type="title"/>
          </p:nvPr>
        </p:nvSpPr>
        <p:spPr>
          <a:xfrm>
            <a:off x="913795" y="150830"/>
            <a:ext cx="10353761" cy="54675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6CE226B-3927-700C-52AA-3F13D356AC5C}"/>
              </a:ext>
            </a:extLst>
          </p:cNvPr>
          <p:cNvSpPr>
            <a:spLocks noGrp="1"/>
          </p:cNvSpPr>
          <p:nvPr>
            <p:ph idx="1"/>
          </p:nvPr>
        </p:nvSpPr>
        <p:spPr>
          <a:xfrm>
            <a:off x="913795" y="999241"/>
            <a:ext cx="10353762" cy="5373279"/>
          </a:xfrm>
        </p:spPr>
        <p:txBody>
          <a:bodyPr>
            <a:normAutofit fontScale="92500"/>
          </a:bodyPr>
          <a:lstStyle/>
          <a:p>
            <a:pPr algn="l">
              <a:buFont typeface="Wingdings" panose="05000000000000000000" pitchFamily="2" charset="2"/>
              <a:buChar char="Ø"/>
            </a:pPr>
            <a:r>
              <a:rPr lang="en-US" sz="1800" b="1"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Total Profit by Region (Offline vs. Online):</a:t>
            </a:r>
            <a:endParaRPr lang="en-US" sz="18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endParaRPr>
          </a:p>
          <a:p>
            <a:pPr lvl="1" algn="l">
              <a:buFont typeface="Courier New" panose="02070309020205020404" pitchFamily="49" charset="0"/>
              <a:buChar char="o"/>
            </a:pPr>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Another bar chart compares the total profit generated from offline and online sales channels, helping users evaluate channel performance.</a:t>
            </a:r>
          </a:p>
          <a:p>
            <a:pPr algn="l">
              <a:buFont typeface="Wingdings" panose="05000000000000000000" pitchFamily="2" charset="2"/>
              <a:buChar char="Ø"/>
            </a:pPr>
            <a:r>
              <a:rPr lang="en-US" sz="1800" b="1"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Total Profit by Region (Bar Chart):</a:t>
            </a:r>
            <a:endParaRPr lang="en-US" sz="18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endParaRPr>
          </a:p>
          <a:p>
            <a:pPr lvl="1" algn="l">
              <a:buFont typeface="Courier New" panose="02070309020205020404" pitchFamily="49" charset="0"/>
              <a:buChar char="o"/>
            </a:pPr>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A horizontal bar chart further visualizes total profit by region, facilitating easy comparison and analysis.</a:t>
            </a:r>
          </a:p>
          <a:p>
            <a:pPr algn="l">
              <a:buFont typeface="Wingdings" panose="05000000000000000000" pitchFamily="2" charset="2"/>
              <a:buChar char="Ø"/>
            </a:pPr>
            <a:r>
              <a:rPr lang="en-US" sz="1800" b="1"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Ship Date Filter:</a:t>
            </a:r>
            <a:endParaRPr lang="en-US" sz="18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endParaRPr>
          </a:p>
          <a:p>
            <a:pPr lvl="1" algn="l">
              <a:buFont typeface="Courier New" panose="02070309020205020404" pitchFamily="49" charset="0"/>
              <a:buChar char="o"/>
            </a:pPr>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A list of ship dates enables users to filter data based on specific time periods, allowing for dynamic analysis and exploration.</a:t>
            </a:r>
          </a:p>
          <a:p>
            <a:pPr marR="0" lvl="0" algn="l" defTabSz="914400" rtl="0" eaLnBrk="1" fontAlgn="auto" latinLnBrk="0" hangingPunct="1">
              <a:lnSpc>
                <a:spcPct val="120000"/>
              </a:lnSpc>
              <a:spcBef>
                <a:spcPts val="100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srgbClr val="ECECEC"/>
                </a:solidFill>
                <a:effectLst/>
                <a:uLnTx/>
                <a:uFillTx/>
                <a:latin typeface="Calibri" panose="020F0502020204030204" pitchFamily="34" charset="0"/>
                <a:ea typeface="Calibri" panose="020F0502020204030204" pitchFamily="34" charset="0"/>
                <a:cs typeface="Calibri" panose="020F0502020204030204" pitchFamily="34" charset="0"/>
              </a:rPr>
              <a:t>Profit Margin by Region:</a:t>
            </a:r>
            <a:endParaRPr kumimoji="0" lang="en-US" sz="1800" b="0" i="0" u="none" strike="noStrike" kern="1200" cap="none" spc="0" normalizeH="0" baseline="0" noProof="0" dirty="0">
              <a:ln>
                <a:noFill/>
              </a:ln>
              <a:solidFill>
                <a:srgbClr val="ECECEC"/>
              </a:solidFill>
              <a:effectLst/>
              <a:uLnTx/>
              <a:uFillTx/>
              <a:latin typeface="Calibri" panose="020F0502020204030204" pitchFamily="34" charset="0"/>
              <a:ea typeface="Calibri" panose="020F0502020204030204" pitchFamily="34" charset="0"/>
              <a:cs typeface="Calibri" panose="020F0502020204030204" pitchFamily="34" charset="0"/>
            </a:endParaRPr>
          </a:p>
          <a:p>
            <a:pPr marR="0" lvl="1" algn="l" defTabSz="914400" rtl="0" eaLnBrk="1" fontAlgn="auto" latinLnBrk="0" hangingPunct="1">
              <a:lnSpc>
                <a:spcPct val="120000"/>
              </a:lnSpc>
              <a:spcBef>
                <a:spcPts val="500"/>
              </a:spcBef>
              <a:spcAft>
                <a:spcPts val="0"/>
              </a:spcAft>
              <a:buClrTx/>
              <a:buSzTx/>
              <a:buFont typeface="Courier New" panose="02070309020205020404" pitchFamily="49" charset="0"/>
              <a:buChar char="o"/>
              <a:tabLst/>
              <a:defRPr/>
            </a:pPr>
            <a:r>
              <a:rPr kumimoji="0" lang="en-US" b="0" i="0" u="none" strike="noStrike" kern="1200" cap="none" spc="0" normalizeH="0" baseline="0" noProof="0" dirty="0">
                <a:ln>
                  <a:noFill/>
                </a:ln>
                <a:solidFill>
                  <a:srgbClr val="ECECEC"/>
                </a:solidFill>
                <a:effectLst/>
                <a:uLnTx/>
                <a:uFillTx/>
                <a:latin typeface="Calibri" panose="020F0502020204030204" pitchFamily="34" charset="0"/>
                <a:ea typeface="Calibri" panose="020F0502020204030204" pitchFamily="34" charset="0"/>
                <a:cs typeface="Calibri" panose="020F0502020204030204" pitchFamily="34" charset="0"/>
              </a:rPr>
              <a:t>A bar chart visualizes profit margins across regions, allowing users to compare profitability and identify areas for improvement.</a:t>
            </a:r>
          </a:p>
          <a:p>
            <a:pPr marR="0" lvl="0" algn="l" defTabSz="914400" rtl="0" eaLnBrk="1" fontAlgn="auto" latinLnBrk="0" hangingPunct="1">
              <a:lnSpc>
                <a:spcPct val="120000"/>
              </a:lnSpc>
              <a:spcBef>
                <a:spcPts val="100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srgbClr val="ECECEC"/>
                </a:solidFill>
                <a:effectLst/>
                <a:uLnTx/>
                <a:uFillTx/>
                <a:latin typeface="Calibri" panose="020F0502020204030204" pitchFamily="34" charset="0"/>
                <a:ea typeface="Calibri" panose="020F0502020204030204" pitchFamily="34" charset="0"/>
                <a:cs typeface="Calibri" panose="020F0502020204030204" pitchFamily="34" charset="0"/>
              </a:rPr>
              <a:t>Units Sold by Region:</a:t>
            </a:r>
            <a:endParaRPr kumimoji="0" lang="en-US" sz="1800" b="0" i="0" u="none" strike="noStrike" kern="1200" cap="none" spc="0" normalizeH="0" baseline="0" noProof="0" dirty="0">
              <a:ln>
                <a:noFill/>
              </a:ln>
              <a:solidFill>
                <a:srgbClr val="ECECEC"/>
              </a:solidFill>
              <a:effectLst/>
              <a:uLnTx/>
              <a:uFillTx/>
              <a:latin typeface="Calibri" panose="020F0502020204030204" pitchFamily="34" charset="0"/>
              <a:ea typeface="Calibri" panose="020F0502020204030204" pitchFamily="34" charset="0"/>
              <a:cs typeface="Calibri" panose="020F0502020204030204" pitchFamily="34" charset="0"/>
            </a:endParaRPr>
          </a:p>
          <a:p>
            <a:pPr marR="0" lvl="1" algn="l" defTabSz="914400" rtl="0" eaLnBrk="1" fontAlgn="auto" latinLnBrk="0" hangingPunct="1">
              <a:lnSpc>
                <a:spcPct val="120000"/>
              </a:lnSpc>
              <a:spcBef>
                <a:spcPts val="500"/>
              </a:spcBef>
              <a:spcAft>
                <a:spcPts val="0"/>
              </a:spcAft>
              <a:buClrTx/>
              <a:buSzTx/>
              <a:buFont typeface="Courier New" panose="02070309020205020404" pitchFamily="49" charset="0"/>
              <a:buChar char="o"/>
              <a:tabLst/>
              <a:defRPr/>
            </a:pPr>
            <a:r>
              <a:rPr kumimoji="0" lang="en-US" b="0" i="0" u="none" strike="noStrike" kern="1200" cap="none" spc="0" normalizeH="0" baseline="0" noProof="0" dirty="0">
                <a:ln>
                  <a:noFill/>
                </a:ln>
                <a:solidFill>
                  <a:srgbClr val="ECECEC"/>
                </a:solidFill>
                <a:effectLst/>
                <a:uLnTx/>
                <a:uFillTx/>
                <a:latin typeface="Calibri" panose="020F0502020204030204" pitchFamily="34" charset="0"/>
                <a:ea typeface="Calibri" panose="020F0502020204030204" pitchFamily="34" charset="0"/>
                <a:cs typeface="Calibri" panose="020F0502020204030204" pitchFamily="34" charset="0"/>
              </a:rPr>
              <a:t>A horizontal bar chart displays the number of units sold in each region, providing insights into sales volume distribution.</a:t>
            </a:r>
          </a:p>
          <a:p>
            <a:endParaRPr lang="en-IN" dirty="0"/>
          </a:p>
        </p:txBody>
      </p:sp>
    </p:spTree>
    <p:extLst>
      <p:ext uri="{BB962C8B-B14F-4D97-AF65-F5344CB8AC3E}">
        <p14:creationId xmlns:p14="http://schemas.microsoft.com/office/powerpoint/2010/main" val="151944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470D-170E-32EB-A496-BDC4B73D656B}"/>
              </a:ext>
            </a:extLst>
          </p:cNvPr>
          <p:cNvSpPr>
            <a:spLocks noGrp="1"/>
          </p:cNvSpPr>
          <p:nvPr>
            <p:ph type="title"/>
          </p:nvPr>
        </p:nvSpPr>
        <p:spPr>
          <a:xfrm>
            <a:off x="791246" y="147687"/>
            <a:ext cx="10353761" cy="1326321"/>
          </a:xfrm>
        </p:spPr>
        <p:txBody>
          <a:bodyPr>
            <a:normAutofit/>
          </a:bodyPr>
          <a:lstStyle/>
          <a:p>
            <a:r>
              <a:rPr lang="en-US"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Dashboard</a:t>
            </a:r>
            <a:endParaRPr lang="en-IN"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043E2CD4-0DEB-4957-E76B-1DCBC39C1E01}"/>
              </a:ext>
            </a:extLst>
          </p:cNvPr>
          <p:cNvPicPr>
            <a:picLocks noGrp="1" noChangeAspect="1"/>
          </p:cNvPicPr>
          <p:nvPr>
            <p:ph idx="1"/>
          </p:nvPr>
        </p:nvPicPr>
        <p:blipFill>
          <a:blip r:embed="rId2"/>
          <a:stretch>
            <a:fillRect/>
          </a:stretch>
        </p:blipFill>
        <p:spPr>
          <a:xfrm>
            <a:off x="527901" y="1448325"/>
            <a:ext cx="10991654" cy="5338974"/>
          </a:xfrm>
        </p:spPr>
      </p:pic>
    </p:spTree>
    <p:extLst>
      <p:ext uri="{BB962C8B-B14F-4D97-AF65-F5344CB8AC3E}">
        <p14:creationId xmlns:p14="http://schemas.microsoft.com/office/powerpoint/2010/main" val="172907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E0BC-BE8C-3450-3D82-EC12C5B037AE}"/>
              </a:ext>
            </a:extLst>
          </p:cNvPr>
          <p:cNvSpPr>
            <a:spLocks noGrp="1"/>
          </p:cNvSpPr>
          <p:nvPr>
            <p:ph type="title"/>
          </p:nvPr>
        </p:nvSpPr>
        <p:spPr>
          <a:xfrm>
            <a:off x="896730" y="169080"/>
            <a:ext cx="10353761" cy="1326321"/>
          </a:xfrm>
        </p:spPr>
        <p:txBody>
          <a:bodyPr>
            <a:normAutofit/>
          </a:bodyPr>
          <a:lstStyle/>
          <a:p>
            <a:r>
              <a:rPr lang="en-US"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Observations</a:t>
            </a:r>
            <a:endParaRPr lang="en-IN" sz="4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Placeholder 13">
            <a:extLst>
              <a:ext uri="{FF2B5EF4-FFF2-40B4-BE49-F238E27FC236}">
                <a16:creationId xmlns:a16="http://schemas.microsoft.com/office/drawing/2014/main" id="{32EBDD56-24FD-D8AF-E8A9-CDE80A70D044}"/>
              </a:ext>
            </a:extLst>
          </p:cNvPr>
          <p:cNvPicPr>
            <a:picLocks noChangeAspect="1"/>
          </p:cNvPicPr>
          <p:nvPr/>
        </p:nvPicPr>
        <p:blipFill>
          <a:blip r:embed="rId2"/>
          <a:srcRect l="3219" r="3219"/>
          <a:stretch>
            <a:fillRect/>
          </a:stretch>
        </p:blipFill>
        <p:spPr>
          <a:xfrm>
            <a:off x="744111" y="1471233"/>
            <a:ext cx="3013097" cy="2464329"/>
          </a:xfrm>
          <a:prstGeom prst="rect">
            <a:avLst/>
          </a:prstGeom>
        </p:spPr>
      </p:pic>
      <p:pic>
        <p:nvPicPr>
          <p:cNvPr id="4" name="Picture Placeholder 15">
            <a:extLst>
              <a:ext uri="{FF2B5EF4-FFF2-40B4-BE49-F238E27FC236}">
                <a16:creationId xmlns:a16="http://schemas.microsoft.com/office/drawing/2014/main" id="{61502F67-97AE-9B36-76C2-5521CBA423B6}"/>
              </a:ext>
            </a:extLst>
          </p:cNvPr>
          <p:cNvPicPr>
            <a:picLocks noChangeAspect="1"/>
          </p:cNvPicPr>
          <p:nvPr/>
        </p:nvPicPr>
        <p:blipFill>
          <a:blip r:embed="rId3"/>
          <a:srcRect l="2088" r="2088"/>
          <a:stretch>
            <a:fillRect/>
          </a:stretch>
        </p:blipFill>
        <p:spPr>
          <a:xfrm>
            <a:off x="4384949" y="1471233"/>
            <a:ext cx="2379281" cy="2464329"/>
          </a:xfrm>
          <a:prstGeom prst="rect">
            <a:avLst/>
          </a:prstGeom>
        </p:spPr>
      </p:pic>
      <p:pic>
        <p:nvPicPr>
          <p:cNvPr id="5" name="Picture Placeholder 17">
            <a:extLst>
              <a:ext uri="{FF2B5EF4-FFF2-40B4-BE49-F238E27FC236}">
                <a16:creationId xmlns:a16="http://schemas.microsoft.com/office/drawing/2014/main" id="{467FFE8E-255C-92EC-8165-56EFACDFAAC2}"/>
              </a:ext>
            </a:extLst>
          </p:cNvPr>
          <p:cNvPicPr>
            <a:picLocks noChangeAspect="1"/>
          </p:cNvPicPr>
          <p:nvPr/>
        </p:nvPicPr>
        <p:blipFill>
          <a:blip r:embed="rId4"/>
          <a:srcRect l="15083" r="15083"/>
          <a:stretch>
            <a:fillRect/>
          </a:stretch>
        </p:blipFill>
        <p:spPr>
          <a:xfrm>
            <a:off x="7391971" y="1471233"/>
            <a:ext cx="3324433" cy="2464329"/>
          </a:xfrm>
          <a:prstGeom prst="rect">
            <a:avLst/>
          </a:prstGeom>
        </p:spPr>
      </p:pic>
      <p:pic>
        <p:nvPicPr>
          <p:cNvPr id="6" name="Picture 5">
            <a:extLst>
              <a:ext uri="{FF2B5EF4-FFF2-40B4-BE49-F238E27FC236}">
                <a16:creationId xmlns:a16="http://schemas.microsoft.com/office/drawing/2014/main" id="{B859A4BB-9A16-32B0-025D-4FC36A650E7F}"/>
              </a:ext>
            </a:extLst>
          </p:cNvPr>
          <p:cNvPicPr>
            <a:picLocks noChangeAspect="1"/>
          </p:cNvPicPr>
          <p:nvPr/>
        </p:nvPicPr>
        <p:blipFill>
          <a:blip r:embed="rId5"/>
          <a:stretch>
            <a:fillRect/>
          </a:stretch>
        </p:blipFill>
        <p:spPr>
          <a:xfrm>
            <a:off x="744112" y="4534570"/>
            <a:ext cx="3013097" cy="2046355"/>
          </a:xfrm>
          <a:prstGeom prst="rect">
            <a:avLst/>
          </a:prstGeom>
        </p:spPr>
      </p:pic>
      <p:pic>
        <p:nvPicPr>
          <p:cNvPr id="7" name="Picture 6">
            <a:extLst>
              <a:ext uri="{FF2B5EF4-FFF2-40B4-BE49-F238E27FC236}">
                <a16:creationId xmlns:a16="http://schemas.microsoft.com/office/drawing/2014/main" id="{40F98073-7A89-01BF-E395-68A0900E6B66}"/>
              </a:ext>
            </a:extLst>
          </p:cNvPr>
          <p:cNvPicPr>
            <a:picLocks noChangeAspect="1"/>
          </p:cNvPicPr>
          <p:nvPr/>
        </p:nvPicPr>
        <p:blipFill>
          <a:blip r:embed="rId6"/>
          <a:stretch>
            <a:fillRect/>
          </a:stretch>
        </p:blipFill>
        <p:spPr>
          <a:xfrm>
            <a:off x="6342098" y="4534570"/>
            <a:ext cx="3256012" cy="2046355"/>
          </a:xfrm>
          <a:prstGeom prst="rect">
            <a:avLst/>
          </a:prstGeom>
        </p:spPr>
      </p:pic>
    </p:spTree>
    <p:extLst>
      <p:ext uri="{BB962C8B-B14F-4D97-AF65-F5344CB8AC3E}">
        <p14:creationId xmlns:p14="http://schemas.microsoft.com/office/powerpoint/2010/main" val="1532862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72</TotalTime>
  <Words>916</Words>
  <Application>Microsoft Office PowerPoint</Application>
  <PresentationFormat>Widescreen</PresentationFormat>
  <Paragraphs>72</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Courier New</vt:lpstr>
      <vt:lpstr>Rockwell</vt:lpstr>
      <vt:lpstr>Wingdings</vt:lpstr>
      <vt:lpstr>Damask</vt:lpstr>
      <vt:lpstr>Analyzing Amazon Sales Data</vt:lpstr>
      <vt:lpstr>INTRODUCTION</vt:lpstr>
      <vt:lpstr>Workflow</vt:lpstr>
      <vt:lpstr>Data Collection</vt:lpstr>
      <vt:lpstr>Data Cleaning</vt:lpstr>
      <vt:lpstr>key features and elements of the dashboard </vt:lpstr>
      <vt:lpstr>PowerPoint Presentation</vt:lpstr>
      <vt:lpstr>Dashboard</vt:lpstr>
      <vt:lpstr>Observations</vt:lpstr>
      <vt:lpstr>Insights</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SHIVAM SUKHADIA</dc:creator>
  <cp:lastModifiedBy>SHIVAM SUKHADIA</cp:lastModifiedBy>
  <cp:revision>2</cp:revision>
  <dcterms:created xsi:type="dcterms:W3CDTF">2024-07-02T16:53:51Z</dcterms:created>
  <dcterms:modified xsi:type="dcterms:W3CDTF">2024-07-03T16:42:26Z</dcterms:modified>
</cp:coreProperties>
</file>