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75" r:id="rId2"/>
    <p:sldId id="276" r:id="rId3"/>
    <p:sldId id="277" r:id="rId4"/>
    <p:sldId id="278" r:id="rId5"/>
    <p:sldId id="319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23" r:id="rId18"/>
    <p:sldId id="306" r:id="rId19"/>
    <p:sldId id="310" r:id="rId20"/>
    <p:sldId id="308" r:id="rId21"/>
    <p:sldId id="309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F10D3-84CE-46E1-8DF1-B6721BE7F8D1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6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9E9A75-0E2D-4D92-A3D5-28C1B122062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6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30A0-F912-47B6-A8FC-E71A5FE6810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19528D-1D68-478D-AE9E-2C20DDD7CAC3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A247DE-7807-4EF2-8DF1-6B2BA34C0E17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89D3A-B153-4112-8675-C3B14163E3E1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-41275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‹#› of 21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Programming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Environment and Package Installation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666" y="3778758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Basics of R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171" name="Text Box 34"/>
          <p:cNvSpPr txBox="1">
            <a:spLocks noChangeArrowheads="1"/>
          </p:cNvSpPr>
          <p:nvPr/>
        </p:nvSpPr>
        <p:spPr bwMode="auto">
          <a:xfrm>
            <a:off x="2674938" y="6280150"/>
            <a:ext cx="3397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900"/>
              <a:t>Copyright 2016 Asia Pacific Institute of Information Technology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9311" y="2058416"/>
            <a:ext cx="74033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Programming for Data Analysis</a:t>
            </a:r>
            <a:br>
              <a:rPr lang="en-US" sz="2800" dirty="0"/>
            </a:br>
            <a:r>
              <a:rPr lang="en-US" sz="1400" dirty="0"/>
              <a:t>(CT127-3-2-PFDA and Version VC1)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85590"/>
            <a:ext cx="8229600" cy="583741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Numeric Data</a:t>
            </a:r>
          </a:p>
          <a:p>
            <a:pPr>
              <a:buFontTx/>
              <a:buChar char="-"/>
            </a:pPr>
            <a:r>
              <a:rPr lang="en-US" sz="2400" dirty="0" smtClean="0"/>
              <a:t>It handles integers and decimals, both positive and negative, </a:t>
            </a:r>
            <a:r>
              <a:rPr lang="en-US" sz="2400" dirty="0" err="1" smtClean="0"/>
              <a:t>and,of</a:t>
            </a:r>
            <a:r>
              <a:rPr lang="en-US" sz="2400" dirty="0" smtClean="0"/>
              <a:t> course zero.</a:t>
            </a:r>
          </a:p>
          <a:p>
            <a:pPr>
              <a:buFontTx/>
              <a:buChar char="-"/>
            </a:pPr>
            <a:r>
              <a:rPr lang="en-US" sz="2400" dirty="0" smtClean="0"/>
              <a:t>Testing whether a variable is numeric is done with the function </a:t>
            </a:r>
            <a:r>
              <a:rPr lang="en-US" sz="2400" dirty="0" err="1" smtClean="0">
                <a:solidFill>
                  <a:srgbClr val="FF0000"/>
                </a:solidFill>
              </a:rPr>
              <a:t>is.numeric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&gt; x=5</a:t>
            </a:r>
          </a:p>
          <a:p>
            <a:pPr marL="0" indent="0">
              <a:buNone/>
            </a:pPr>
            <a:r>
              <a:rPr lang="en-US" sz="2400" dirty="0" smtClean="0"/>
              <a:t>           &gt; </a:t>
            </a:r>
            <a:r>
              <a:rPr lang="en-US" sz="2400" dirty="0" err="1" smtClean="0"/>
              <a:t>is.numeric</a:t>
            </a:r>
            <a:r>
              <a:rPr lang="en-US" sz="2400" dirty="0" smtClean="0"/>
              <a:t>(x)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[1] TRUE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</a:rPr>
              <a:t>is.integer</a:t>
            </a:r>
            <a:r>
              <a:rPr lang="en-US" sz="2400" dirty="0" smtClean="0"/>
              <a:t>- implies for whole number only, no decimals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- it is necessary to append the value with 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&gt; </a:t>
            </a:r>
            <a:r>
              <a:rPr lang="en-US" sz="2400" dirty="0" err="1" smtClean="0"/>
              <a:t>i</a:t>
            </a:r>
            <a:r>
              <a:rPr lang="en-US" sz="2400" dirty="0" smtClean="0"/>
              <a:t> = 5L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&gt;</a:t>
            </a:r>
            <a:r>
              <a:rPr lang="en-US" sz="2400" dirty="0" err="1" smtClean="0"/>
              <a:t>is.integer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&gt;TRUE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10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2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Numeric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type of data can be checked with </a:t>
            </a:r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r>
              <a:rPr lang="en-US" sz="2800" dirty="0" smtClean="0"/>
              <a:t> function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&gt; class(2.8)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[1] “numeric”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&gt;class(4L)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[1] “integer”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11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3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409433"/>
            <a:ext cx="8229600" cy="607325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Character Data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-The character data type is very common in statistical analysis.</a:t>
            </a:r>
          </a:p>
          <a:p>
            <a:pPr>
              <a:buFontTx/>
              <a:buChar char="-"/>
            </a:pPr>
            <a:r>
              <a:rPr lang="en-US" sz="2400" dirty="0" smtClean="0"/>
              <a:t>R has two primary ways of handling character data: </a:t>
            </a:r>
            <a:r>
              <a:rPr lang="en-US" sz="2400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factor </a:t>
            </a:r>
          </a:p>
          <a:p>
            <a:pPr marL="0" indent="0">
              <a:buNone/>
            </a:pPr>
            <a:r>
              <a:rPr lang="en-US" sz="2400" dirty="0" smtClean="0"/>
              <a:t>        &gt; x= “Programming”</a:t>
            </a:r>
          </a:p>
          <a:p>
            <a:pPr marL="0" indent="0">
              <a:buNone/>
            </a:pPr>
            <a:r>
              <a:rPr lang="en-US" sz="2400" dirty="0" smtClean="0"/>
              <a:t>        &gt; y &lt;- </a:t>
            </a:r>
            <a:r>
              <a:rPr lang="en-US" sz="2400" dirty="0" smtClean="0">
                <a:solidFill>
                  <a:srgbClr val="FF0000"/>
                </a:solidFill>
              </a:rPr>
              <a:t>factor</a:t>
            </a:r>
            <a:r>
              <a:rPr lang="en-US" sz="2400" dirty="0" smtClean="0"/>
              <a:t>(“Programming”)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&gt; 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[1] Programming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Levels: data</a:t>
            </a:r>
          </a:p>
          <a:p>
            <a:pPr marL="0" indent="0">
              <a:buNone/>
            </a:pPr>
            <a:r>
              <a:rPr lang="en-US" sz="2400" dirty="0" smtClean="0"/>
              <a:t>-To find the length of a character use the </a:t>
            </a:r>
            <a:r>
              <a:rPr lang="en-US" sz="2400" dirty="0" err="1" smtClean="0">
                <a:solidFill>
                  <a:srgbClr val="FF0000"/>
                </a:solidFill>
              </a:rPr>
              <a:t>nchar</a:t>
            </a:r>
            <a:r>
              <a:rPr lang="en-US" sz="2400" dirty="0" smtClean="0"/>
              <a:t> function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&gt; </a:t>
            </a:r>
            <a:r>
              <a:rPr lang="en-US" sz="2400" dirty="0" err="1" smtClean="0"/>
              <a:t>nchar</a:t>
            </a:r>
            <a:r>
              <a:rPr lang="en-US" sz="2400" dirty="0" smtClean="0"/>
              <a:t>(x)            &gt; </a:t>
            </a:r>
            <a:r>
              <a:rPr lang="en-US" sz="2400" dirty="0" err="1" smtClean="0"/>
              <a:t>nchar</a:t>
            </a:r>
            <a:r>
              <a:rPr lang="en-US" sz="2400" dirty="0" smtClean="0"/>
              <a:t>(“hello”)      &gt;</a:t>
            </a:r>
            <a:r>
              <a:rPr lang="en-US" sz="2400" dirty="0" err="1" smtClean="0"/>
              <a:t>nchar</a:t>
            </a:r>
            <a:r>
              <a:rPr lang="en-US" sz="2400" dirty="0" smtClean="0"/>
              <a:t>(4)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[1] 11                   [1] 5                        [1] 1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12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70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641445"/>
            <a:ext cx="8229600" cy="5813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Dates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Date</a:t>
            </a:r>
            <a:r>
              <a:rPr lang="en-US" sz="2400" dirty="0" smtClean="0"/>
              <a:t> stores just a date while </a:t>
            </a:r>
            <a:r>
              <a:rPr lang="en-US" sz="2400" dirty="0" err="1" smtClean="0">
                <a:solidFill>
                  <a:srgbClr val="FF0000"/>
                </a:solidFill>
              </a:rPr>
              <a:t>POSIXct</a:t>
            </a:r>
            <a:r>
              <a:rPr lang="en-US" sz="2400" dirty="0" smtClean="0"/>
              <a:t> stores  date and time</a:t>
            </a:r>
          </a:p>
          <a:p>
            <a:pPr marL="0" indent="0">
              <a:buNone/>
            </a:pPr>
            <a:r>
              <a:rPr lang="en-US" sz="2400" dirty="0" smtClean="0"/>
              <a:t>      &gt;date1 &lt;- </a:t>
            </a:r>
            <a:r>
              <a:rPr lang="en-US" sz="2400" dirty="0" err="1" smtClean="0">
                <a:solidFill>
                  <a:srgbClr val="FF0000"/>
                </a:solidFill>
              </a:rPr>
              <a:t>as.date</a:t>
            </a:r>
            <a:r>
              <a:rPr lang="en-US" sz="2400" dirty="0" smtClean="0"/>
              <a:t>(“2019-11-15”)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&gt;date1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[1] “2019-11-15”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</a:t>
            </a:r>
            <a:r>
              <a:rPr lang="en-US" sz="2400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(date1)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[1] “Date”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&gt;date2 &lt;- </a:t>
            </a:r>
            <a:r>
              <a:rPr lang="en-US" sz="2400" dirty="0" err="1" smtClean="0">
                <a:solidFill>
                  <a:srgbClr val="FF0000"/>
                </a:solidFill>
              </a:rPr>
              <a:t>as.POSIXct</a:t>
            </a:r>
            <a:r>
              <a:rPr lang="en-US" sz="2400" dirty="0" smtClean="0"/>
              <a:t>(“2019-11-15 17:42”)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&gt; class(date2)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[1] “</a:t>
            </a:r>
            <a:r>
              <a:rPr lang="en-US" sz="2400" dirty="0" err="1" smtClean="0"/>
              <a:t>POSIXct</a:t>
            </a:r>
            <a:r>
              <a:rPr lang="en-US" sz="2400" dirty="0" smtClean="0"/>
              <a:t>” “</a:t>
            </a:r>
            <a:r>
              <a:rPr lang="en-US" sz="2400" dirty="0" err="1" smtClean="0"/>
              <a:t>POSIXt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13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7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423081"/>
            <a:ext cx="8229600" cy="57999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Logical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 err="1" smtClean="0"/>
              <a:t>Logicals</a:t>
            </a:r>
            <a:r>
              <a:rPr lang="en-US" sz="2400" dirty="0" smtClean="0"/>
              <a:t> are a way of representing data that can be either TRUE or FALSE</a:t>
            </a:r>
          </a:p>
          <a:p>
            <a:pPr>
              <a:buFontTx/>
              <a:buChar char="-"/>
            </a:pPr>
            <a:r>
              <a:rPr lang="en-US" sz="2400" dirty="0" err="1" smtClean="0"/>
              <a:t>Numerically,TRUE</a:t>
            </a:r>
            <a:r>
              <a:rPr lang="en-US" sz="2400" dirty="0" smtClean="0"/>
              <a:t> is same as 1 and FALSE as 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&gt; TRUE *5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[1] 5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&gt; FALSE*5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[1] 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&gt;k &lt;- TRUE                           &gt; 2==3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&gt;</a:t>
            </a:r>
            <a:r>
              <a:rPr lang="en-US" sz="2400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(k)                               [1] FALSE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[1] “logical”                             &gt; 2 &lt;3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&gt;</a:t>
            </a:r>
            <a:r>
              <a:rPr lang="en-US" sz="2400" dirty="0" err="1" smtClean="0">
                <a:solidFill>
                  <a:srgbClr val="FF0000"/>
                </a:solidFill>
              </a:rPr>
              <a:t>is.logical</a:t>
            </a:r>
            <a:r>
              <a:rPr lang="en-US" sz="2400" dirty="0" smtClean="0"/>
              <a:t>(k)                          [1] 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[1] TRUE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14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1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82137"/>
            <a:ext cx="8229600" cy="624091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Vectors</a:t>
            </a:r>
          </a:p>
          <a:p>
            <a:pPr>
              <a:buFontTx/>
              <a:buChar char="-"/>
            </a:pPr>
            <a:r>
              <a:rPr lang="en-US" sz="2400" dirty="0" smtClean="0"/>
              <a:t>A vector is a collection of elements of same type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c(1,4,3,6,3) -----&gt; vector consist of numbers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c(“R”, “C”, “C++”)---</a:t>
            </a:r>
            <a:r>
              <a:rPr lang="en-US" sz="2400" dirty="0" smtClean="0">
                <a:sym typeface="Wingdings" panose="05000000000000000000" pitchFamily="2" charset="2"/>
              </a:rPr>
              <a:t> vector consist of character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A vector cannot be of mixed type</a:t>
            </a:r>
          </a:p>
          <a:p>
            <a:pPr marL="0" indent="0">
              <a:buNone/>
            </a:pPr>
            <a:r>
              <a:rPr lang="en-US" sz="2400" dirty="0" smtClean="0"/>
              <a:t>-Create vector with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/>
              <a:t>  . The “c” stands for combine elements into a vector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Eg</a:t>
            </a:r>
            <a:r>
              <a:rPr lang="en-US" sz="2400" dirty="0" smtClean="0"/>
              <a:t>: &gt; 1:10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[1] 1 2 3 4 5 6 7 8 9 10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x &lt;-1:10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&gt;y &lt;- -5 :4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&gt; </a:t>
            </a:r>
            <a:r>
              <a:rPr lang="en-US" sz="2400" dirty="0" err="1" smtClean="0"/>
              <a:t>x+y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[1] -4 -2 0 2 4 6 8 10 12 14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15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63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805218"/>
            <a:ext cx="8229600" cy="541778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x &lt;-1:10</a:t>
            </a:r>
          </a:p>
          <a:p>
            <a:pPr marL="0" indent="0">
              <a:buNone/>
            </a:pPr>
            <a:r>
              <a:rPr lang="en-US" sz="2200" dirty="0" smtClean="0"/>
              <a:t>&gt;  length(x)</a:t>
            </a:r>
          </a:p>
          <a:p>
            <a:pPr marL="0" indent="0">
              <a:buNone/>
            </a:pPr>
            <a:r>
              <a:rPr lang="en-US" sz="2200" dirty="0" smtClean="0"/>
              <a:t>[1] 10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-It is possible to give names to a vector either during creation or later</a:t>
            </a:r>
          </a:p>
          <a:p>
            <a:pPr marL="0" indent="0">
              <a:buNone/>
            </a:pPr>
            <a:r>
              <a:rPr lang="en-US" sz="2200" dirty="0" smtClean="0"/>
              <a:t>&gt; data=(Number=c(“</a:t>
            </a:r>
            <a:r>
              <a:rPr lang="en-US" sz="2200" dirty="0" err="1" smtClean="0"/>
              <a:t>One”,”Two”,”Three</a:t>
            </a:r>
            <a:r>
              <a:rPr lang="en-US" sz="2200" dirty="0" smtClean="0"/>
              <a:t>”),Name=c(“</a:t>
            </a:r>
            <a:r>
              <a:rPr lang="en-US" sz="2200" dirty="0" err="1" smtClean="0"/>
              <a:t>aaa</a:t>
            </a:r>
            <a:r>
              <a:rPr lang="en-US" sz="2200" dirty="0" smtClean="0"/>
              <a:t>”,”</a:t>
            </a:r>
            <a:r>
              <a:rPr lang="en-US" sz="2200" dirty="0" err="1" smtClean="0"/>
              <a:t>bbb</a:t>
            </a:r>
            <a:r>
              <a:rPr lang="en-US" sz="2200" dirty="0" smtClean="0"/>
              <a:t>”,ccc”))</a:t>
            </a:r>
          </a:p>
          <a:p>
            <a:pPr marL="0" indent="0">
              <a:buNone/>
            </a:pPr>
            <a:r>
              <a:rPr lang="en-US" sz="2200" dirty="0" smtClean="0"/>
              <a:t>&gt; Data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&gt; Number         Name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One               </a:t>
            </a:r>
            <a:r>
              <a:rPr lang="en-US" sz="2200" dirty="0" err="1" smtClean="0"/>
              <a:t>aaa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Two               </a:t>
            </a:r>
            <a:r>
              <a:rPr lang="en-US" sz="2200" dirty="0" err="1" smtClean="0"/>
              <a:t>bbb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Three             ccc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16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79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418641"/>
            <a:ext cx="8229600" cy="580435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Calling Function</a:t>
            </a:r>
          </a:p>
          <a:p>
            <a:pPr>
              <a:buFontTx/>
              <a:buChar char="-"/>
            </a:pPr>
            <a:r>
              <a:rPr lang="en-US" sz="2400" dirty="0" smtClean="0"/>
              <a:t>Can use some default functions also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mean(x)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median(x)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-We can create our own functions also. Will study that later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17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5D594C1A-E992-4CBC-B50B-9B488E13EFE2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692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Quick Review Question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14350" y="1843088"/>
            <a:ext cx="6896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What are the basic commands available in Math, Variables, Characters,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, Date and Vectors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5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Slide19 of 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Summary of Main Teaching Points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90550" y="1543050"/>
            <a:ext cx="70866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391793"/>
            <a:ext cx="539115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-Basic Math commands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Logical commands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Date commands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Variables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Date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Data type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Calling default function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Vectors</a:t>
            </a:r>
            <a:endParaRPr lang="en-US" sz="2800" b="1" dirty="0" smtClean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89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66FC97A3-D729-4427-87BE-6F5E9FCF2E56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95" name="Text Box 58"/>
          <p:cNvSpPr txBox="1">
            <a:spLocks noChangeArrowheads="1"/>
          </p:cNvSpPr>
          <p:nvPr/>
        </p:nvSpPr>
        <p:spPr bwMode="auto">
          <a:xfrm>
            <a:off x="1719263" y="411163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Topic &amp; Structure of the lesson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1219200" y="1781175"/>
            <a:ext cx="6477000" cy="32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/>
              <a:t>Overview </a:t>
            </a:r>
            <a:r>
              <a:rPr lang="en-US" sz="2800" b="1" dirty="0" smtClean="0"/>
              <a:t>of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   </a:t>
            </a:r>
            <a:r>
              <a:rPr lang="en-US" sz="2400" b="1" dirty="0" smtClean="0"/>
              <a:t>- </a:t>
            </a:r>
            <a:r>
              <a:rPr lang="en-US" sz="2400" b="1" dirty="0" smtClean="0"/>
              <a:t>Basic Math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- Variables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- Data types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- Vectors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- Default functions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sz="2400" b="1" dirty="0" smtClean="0"/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29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8DF40EB2-E6ED-4499-9BCF-E23ECA74AE16}" type="slidenum">
              <a:rPr lang="en-US" smtClean="0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5F85079D-2431-43FC-97CB-22186D31247E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31913" y="2114550"/>
            <a:ext cx="65928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 smtClean="0"/>
              <a:t>Data Structures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 smtClean="0"/>
              <a:t>        -Matrices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- </a:t>
            </a:r>
            <a:r>
              <a:rPr lang="en-US" sz="2800" b="1" dirty="0" err="1" smtClean="0"/>
              <a:t>Data.frame</a:t>
            </a:r>
            <a:endParaRPr lang="en-US" sz="2800" b="1" dirty="0" smtClean="0"/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- Lists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</a:t>
            </a:r>
            <a:r>
              <a:rPr lang="en-US" sz="2800" b="1" smtClean="0"/>
              <a:t>- Arrays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93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35350DA0-9499-4510-8892-872FFDA980E0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1719263" y="411163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Learning Outcomes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35000" y="1619250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Understand the </a:t>
            </a:r>
            <a:r>
              <a:rPr lang="en-US" sz="2800" dirty="0" smtClean="0">
                <a:solidFill>
                  <a:srgbClr val="CC0000"/>
                </a:solidFill>
              </a:rPr>
              <a:t>basi</a:t>
            </a:r>
            <a:r>
              <a:rPr lang="en-US" sz="2800" dirty="0" smtClean="0">
                <a:solidFill>
                  <a:srgbClr val="CC0000"/>
                </a:solidFill>
              </a:rPr>
              <a:t>c commands in R programming</a:t>
            </a:r>
            <a:endParaRPr lang="en-US" sz="2800" dirty="0" smtClean="0">
              <a:solidFill>
                <a:srgbClr val="CC0000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Understand </a:t>
            </a:r>
            <a:r>
              <a:rPr lang="en-US" sz="2800" dirty="0" smtClean="0">
                <a:solidFill>
                  <a:srgbClr val="CC0000"/>
                </a:solidFill>
              </a:rPr>
              <a:t>its</a:t>
            </a:r>
            <a:r>
              <a:rPr lang="en-US" sz="2800" dirty="0" smtClean="0">
                <a:solidFill>
                  <a:srgbClr val="CC0000"/>
                </a:solidFill>
              </a:rPr>
              <a:t> usage and functionalities</a:t>
            </a:r>
            <a:endParaRPr lang="en-US" sz="2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B1F86D33-8E53-4305-9469-3E08F603881B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1719263" y="411163"/>
            <a:ext cx="6992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Key Terms you must be able to use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0244" name="Text Box 13"/>
          <p:cNvSpPr txBox="1">
            <a:spLocks noChangeArrowheads="1"/>
          </p:cNvSpPr>
          <p:nvPr/>
        </p:nvSpPr>
        <p:spPr bwMode="auto">
          <a:xfrm>
            <a:off x="466725" y="1652588"/>
            <a:ext cx="8102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If you have mastered this topic, </a:t>
            </a:r>
            <a:r>
              <a:rPr lang="en-US" sz="2400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400" dirty="0"/>
              <a:t>: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400" dirty="0"/>
              <a:t>  </a:t>
            </a:r>
            <a:r>
              <a:rPr lang="en-US" sz="2400" dirty="0" smtClean="0"/>
              <a:t>Variables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 Data types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Vectors</a:t>
            </a:r>
          </a:p>
          <a:p>
            <a:pPr eaLnBrk="1" hangingPunct="1"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413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 of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powerful tool for all manner of calculations, data manipulation and scientific calculations</a:t>
            </a:r>
          </a:p>
          <a:p>
            <a:r>
              <a:rPr lang="en-US" dirty="0" smtClean="0"/>
              <a:t>In the console there is a right angle bracket (&gt;) where code should be entered.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5 of 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6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626114"/>
          </a:xfrm>
        </p:spPr>
        <p:txBody>
          <a:bodyPr/>
          <a:lstStyle/>
          <a:p>
            <a:r>
              <a:rPr lang="en-US" b="1" dirty="0" smtClean="0"/>
              <a:t>Basic Math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900752"/>
            <a:ext cx="8229600" cy="5609230"/>
          </a:xfrm>
        </p:spPr>
        <p:txBody>
          <a:bodyPr/>
          <a:lstStyle/>
          <a:p>
            <a:r>
              <a:rPr lang="en-US" sz="2000" dirty="0" smtClean="0"/>
              <a:t>Addition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&gt;1+1        &gt;1+2+3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[1] </a:t>
            </a:r>
            <a:r>
              <a:rPr lang="en-US" sz="2000" dirty="0" smtClean="0">
                <a:solidFill>
                  <a:srgbClr val="FF0000"/>
                </a:solidFill>
              </a:rPr>
              <a:t>2          </a:t>
            </a:r>
            <a:r>
              <a:rPr lang="en-US" sz="2000" dirty="0" smtClean="0"/>
              <a:t>[1] </a:t>
            </a:r>
            <a:r>
              <a:rPr lang="en-US" sz="2000" dirty="0" smtClean="0">
                <a:solidFill>
                  <a:srgbClr val="FF0000"/>
                </a:solidFill>
              </a:rPr>
              <a:t>6 </a:t>
            </a:r>
          </a:p>
          <a:p>
            <a:r>
              <a:rPr lang="en-US" sz="2000" dirty="0" smtClean="0"/>
              <a:t>Subtraction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&gt; 1-1           &gt;8-2-3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[1]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            [1]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sz="2000" dirty="0" smtClean="0"/>
              <a:t>Multiplication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&gt; 3* 7*2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[1] </a:t>
            </a:r>
            <a:r>
              <a:rPr lang="en-US" sz="2000" dirty="0" smtClean="0">
                <a:solidFill>
                  <a:srgbClr val="FF0000"/>
                </a:solidFill>
              </a:rPr>
              <a:t>42</a:t>
            </a:r>
          </a:p>
          <a:p>
            <a:r>
              <a:rPr lang="en-US" sz="2000" dirty="0" smtClean="0"/>
              <a:t>Division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&gt; 4 / 3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[1] </a:t>
            </a:r>
            <a:r>
              <a:rPr lang="en-US" sz="2000" dirty="0" smtClean="0">
                <a:solidFill>
                  <a:srgbClr val="FF0000"/>
                </a:solidFill>
              </a:rPr>
              <a:t>1.333</a:t>
            </a:r>
          </a:p>
          <a:p>
            <a:r>
              <a:rPr lang="en-US" sz="2000" dirty="0" smtClean="0"/>
              <a:t>Operation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&gt; (4*6) +5</a:t>
            </a:r>
            <a:r>
              <a:rPr lang="en-US" sz="2400" dirty="0" smtClean="0"/>
              <a:t>           </a:t>
            </a:r>
          </a:p>
          <a:p>
            <a:pPr marL="0" indent="0">
              <a:buNone/>
            </a:pPr>
            <a:r>
              <a:rPr lang="en-US" sz="2400" dirty="0" smtClean="0"/>
              <a:t>       [1] </a:t>
            </a:r>
            <a:r>
              <a:rPr lang="en-US" sz="2400" dirty="0" smtClean="0">
                <a:solidFill>
                  <a:srgbClr val="FF0000"/>
                </a:solidFill>
              </a:rPr>
              <a:t>29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/>
              <a:t>6</a:t>
            </a:r>
            <a:r>
              <a:rPr lang="en-GB" dirty="0" smtClean="0"/>
              <a:t> </a:t>
            </a:r>
            <a:r>
              <a:rPr lang="en-GB" dirty="0" smtClean="0"/>
              <a:t>of </a:t>
            </a:r>
            <a:r>
              <a:rPr lang="en-GB" dirty="0" smtClean="0"/>
              <a:t>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1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Variable Assignment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 - There are number of ways to assign a value to a variable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- The valid assignment operators are &lt;- and =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 &gt; X &lt;- 2              &gt; y= 5               &gt;a &lt;- b &lt;- 7       &gt; assign (“j” , 4)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&gt; X                     &gt; y                    &gt; a                     &gt; j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[1] 2                    [1] 5                  [1] 7                 [1] 4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                              &gt; b</a:t>
            </a:r>
          </a:p>
          <a:p>
            <a:pPr marL="0" indent="0">
              <a:buNone/>
            </a:pPr>
            <a:r>
              <a:rPr lang="en-US" sz="2000" b="1" dirty="0" smtClean="0"/>
              <a:t>                                                    [1]  7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7 </a:t>
            </a:r>
            <a:r>
              <a:rPr lang="en-GB" dirty="0" smtClean="0"/>
              <a:t>of </a:t>
            </a:r>
            <a:r>
              <a:rPr lang="en-GB" dirty="0" smtClean="0"/>
              <a:t>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20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8 of 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Removing Variables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/>
              <a:t>For various  reasons a variable need to be removed</a:t>
            </a:r>
          </a:p>
          <a:p>
            <a:pPr>
              <a:buFontTx/>
              <a:buChar char="-"/>
            </a:pPr>
            <a:r>
              <a:rPr lang="en-US" sz="2400" dirty="0" smtClean="0"/>
              <a:t>This is easily done using </a:t>
            </a:r>
            <a:r>
              <a:rPr lang="en-US" sz="2400" dirty="0" smtClean="0">
                <a:solidFill>
                  <a:srgbClr val="FF0000"/>
                </a:solidFill>
              </a:rPr>
              <a:t>remove</a:t>
            </a:r>
            <a:r>
              <a:rPr lang="en-US" sz="2400" dirty="0" smtClean="0"/>
              <a:t> or </a:t>
            </a:r>
            <a:r>
              <a:rPr lang="en-US" sz="2400" dirty="0" err="1" smtClean="0">
                <a:solidFill>
                  <a:srgbClr val="FF0000"/>
                </a:solidFill>
              </a:rPr>
              <a:t>rm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&gt; j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[1]  4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</a:t>
            </a:r>
            <a:r>
              <a:rPr lang="en-US" sz="2400" dirty="0" err="1" smtClean="0"/>
              <a:t>rm</a:t>
            </a:r>
            <a:r>
              <a:rPr lang="en-US" sz="2400" dirty="0" smtClean="0"/>
              <a:t>(j)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</a:t>
            </a:r>
            <a:r>
              <a:rPr lang="en-US" sz="2400" dirty="0" smtClean="0">
                <a:solidFill>
                  <a:srgbClr val="92D050"/>
                </a:solidFill>
              </a:rPr>
              <a:t># now it is gone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j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Error: object ‘j’ not found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9 of 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numerous data types in R that store various kinds of data</a:t>
            </a:r>
          </a:p>
          <a:p>
            <a:r>
              <a:rPr lang="en-US" dirty="0" smtClean="0"/>
              <a:t>The four main types of data used are numeric, </a:t>
            </a:r>
            <a:r>
              <a:rPr lang="en-US" dirty="0" err="1" smtClean="0"/>
              <a:t>character,Date</a:t>
            </a:r>
            <a:r>
              <a:rPr lang="en-US" dirty="0" smtClean="0"/>
              <a:t> and logical</a:t>
            </a:r>
          </a:p>
          <a:p>
            <a:r>
              <a:rPr lang="en-US" dirty="0" smtClean="0"/>
              <a:t>The type of data contained in a variable is checked with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&gt;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[1] “numeric”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154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399</TotalTime>
  <Pages>11</Pages>
  <Words>1107</Words>
  <Application>Microsoft Office PowerPoint</Application>
  <PresentationFormat>On-screen Show (4:3)</PresentationFormat>
  <Paragraphs>206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UCTI-Template-foundation-level</vt:lpstr>
      <vt:lpstr>Basics of R</vt:lpstr>
      <vt:lpstr>PowerPoint Presentation</vt:lpstr>
      <vt:lpstr>PowerPoint Presentation</vt:lpstr>
      <vt:lpstr>PowerPoint Presentation</vt:lpstr>
      <vt:lpstr>Basics of R</vt:lpstr>
      <vt:lpstr>Basic Math Commands</vt:lpstr>
      <vt:lpstr>Variables</vt:lpstr>
      <vt:lpstr>Variables</vt:lpstr>
      <vt:lpstr>Data Types</vt:lpstr>
      <vt:lpstr>PowerPoint Presentation</vt:lpstr>
      <vt:lpstr>Numeric Data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51</cp:revision>
  <cp:lastPrinted>1995-11-02T09:23:42Z</cp:lastPrinted>
  <dcterms:created xsi:type="dcterms:W3CDTF">2017-10-11T09:20:11Z</dcterms:created>
  <dcterms:modified xsi:type="dcterms:W3CDTF">2019-10-24T06:02:35Z</dcterms:modified>
</cp:coreProperties>
</file>