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0" r:id="rId1"/>
  </p:sldMasterIdLst>
  <p:sldIdLst>
    <p:sldId id="256" r:id="rId2"/>
    <p:sldId id="290" r:id="rId3"/>
    <p:sldId id="273" r:id="rId4"/>
    <p:sldId id="257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7" r:id="rId13"/>
    <p:sldId id="281" r:id="rId14"/>
    <p:sldId id="289" r:id="rId15"/>
    <p:sldId id="283" r:id="rId16"/>
    <p:sldId id="284" r:id="rId17"/>
    <p:sldId id="285" r:id="rId18"/>
    <p:sldId id="272" r:id="rId19"/>
    <p:sldId id="286" r:id="rId20"/>
    <p:sldId id="29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DA7D-4EAF-4227-901D-B4C3C98D1A5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0303D35-E102-4557-91BC-668DAE71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4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DA7D-4EAF-4227-901D-B4C3C98D1A5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303D35-E102-4557-91BC-668DAE71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0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DA7D-4EAF-4227-901D-B4C3C98D1A5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303D35-E102-4557-91BC-668DAE71D16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8355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DA7D-4EAF-4227-901D-B4C3C98D1A5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303D35-E102-4557-91BC-668DAE71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13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DA7D-4EAF-4227-901D-B4C3C98D1A5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303D35-E102-4557-91BC-668DAE71D16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2898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DA7D-4EAF-4227-901D-B4C3C98D1A5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303D35-E102-4557-91BC-668DAE71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02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DA7D-4EAF-4227-901D-B4C3C98D1A5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3D35-E102-4557-91BC-668DAE71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76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DA7D-4EAF-4227-901D-B4C3C98D1A5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3D35-E102-4557-91BC-668DAE71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6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DA7D-4EAF-4227-901D-B4C3C98D1A5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3D35-E102-4557-91BC-668DAE71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2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DA7D-4EAF-4227-901D-B4C3C98D1A5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303D35-E102-4557-91BC-668DAE71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DA7D-4EAF-4227-901D-B4C3C98D1A5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0303D35-E102-4557-91BC-668DAE71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7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DA7D-4EAF-4227-901D-B4C3C98D1A5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0303D35-E102-4557-91BC-668DAE71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DA7D-4EAF-4227-901D-B4C3C98D1A5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3D35-E102-4557-91BC-668DAE71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1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DA7D-4EAF-4227-901D-B4C3C98D1A5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3D35-E102-4557-91BC-668DAE71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6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DA7D-4EAF-4227-901D-B4C3C98D1A5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3D35-E102-4557-91BC-668DAE71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5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DA7D-4EAF-4227-901D-B4C3C98D1A5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303D35-E102-4557-91BC-668DAE71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1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5DA7D-4EAF-4227-901D-B4C3C98D1A5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0303D35-E102-4557-91BC-668DAE71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7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1" r:id="rId1"/>
    <p:sldLayoutId id="2147484392" r:id="rId2"/>
    <p:sldLayoutId id="2147484393" r:id="rId3"/>
    <p:sldLayoutId id="2147484394" r:id="rId4"/>
    <p:sldLayoutId id="2147484395" r:id="rId5"/>
    <p:sldLayoutId id="2147484396" r:id="rId6"/>
    <p:sldLayoutId id="2147484397" r:id="rId7"/>
    <p:sldLayoutId id="2147484398" r:id="rId8"/>
    <p:sldLayoutId id="2147484399" r:id="rId9"/>
    <p:sldLayoutId id="2147484400" r:id="rId10"/>
    <p:sldLayoutId id="2147484401" r:id="rId11"/>
    <p:sldLayoutId id="2147484402" r:id="rId12"/>
    <p:sldLayoutId id="2147484403" r:id="rId13"/>
    <p:sldLayoutId id="2147484404" r:id="rId14"/>
    <p:sldLayoutId id="2147484405" r:id="rId15"/>
    <p:sldLayoutId id="21474844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Wireless-icon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l.wikipedia.org/wiki/Bestand:Microsoft_Office_Visio_(2013%E2%80%93present).sv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EthernetCableGreen.jpg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vectors/%EA%B8%B0%EB%8F%84-%EC%86%90-%EC%A2%85%EA%B5%90-%EC%98%88%EC%88%98%EB%8B%98-25596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thanks-gratitude-2011012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630D-B347-43CF-A2A1-D4D6CDEEE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6874" y="989660"/>
            <a:ext cx="9555126" cy="22001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b="1" dirty="0"/>
              <a:t>MOBILE AND WIRELESS TECHNOLOGY</a:t>
            </a:r>
            <a:r>
              <a:rPr lang="en-UM" sz="5600" b="1" dirty="0"/>
              <a:t>(CT0</a:t>
            </a:r>
            <a:r>
              <a:rPr lang="en-US" sz="5600" b="1" dirty="0"/>
              <a:t>90</a:t>
            </a:r>
            <a:r>
              <a:rPr lang="en-UM" sz="5600" b="1" dirty="0"/>
              <a:t>-3-2)</a:t>
            </a:r>
            <a:endParaRPr lang="en-US" sz="5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ADE26-BE02-4095-899F-3E411FD7B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798332"/>
            <a:ext cx="4958051" cy="1137684"/>
          </a:xfrm>
        </p:spPr>
        <p:txBody>
          <a:bodyPr>
            <a:normAutofit lnSpcReduction="10000"/>
          </a:bodyPr>
          <a:lstStyle/>
          <a:p>
            <a:endParaRPr lang="en-US" b="1" dirty="0"/>
          </a:p>
          <a:p>
            <a:r>
              <a:rPr lang="en-US" b="1" dirty="0"/>
              <a:t>Present by</a:t>
            </a:r>
          </a:p>
          <a:p>
            <a:r>
              <a:rPr lang="en-US" b="1" dirty="0"/>
              <a:t>Shivam Ranabhat</a:t>
            </a:r>
            <a:r>
              <a:rPr lang="en-UM" b="1" dirty="0"/>
              <a:t>(NPI000047)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D5A75-4D90-4FA1-BC34-EDF97FC30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2648" y="1556797"/>
            <a:ext cx="1802007" cy="16329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93D2B8-D8C1-4FF9-973A-50D92957A9EC}"/>
              </a:ext>
            </a:extLst>
          </p:cNvPr>
          <p:cNvSpPr txBox="1"/>
          <p:nvPr/>
        </p:nvSpPr>
        <p:spPr>
          <a:xfrm>
            <a:off x="3264195" y="3429000"/>
            <a:ext cx="749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TITLE: WLAN Deployment In Small Office/Home Office</a:t>
            </a:r>
          </a:p>
        </p:txBody>
      </p:sp>
    </p:spTree>
    <p:extLst>
      <p:ext uri="{BB962C8B-B14F-4D97-AF65-F5344CB8AC3E}">
        <p14:creationId xmlns:p14="http://schemas.microsoft.com/office/powerpoint/2010/main" val="700257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25396-8C36-4B7B-8F85-35E0E7B40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2816" y="802432"/>
            <a:ext cx="9731796" cy="605556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Number of Users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000" b="1" dirty="0"/>
              <a:t>Types of Applications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Internet Browsers</a:t>
            </a:r>
          </a:p>
          <a:p>
            <a:pPr>
              <a:buFont typeface="+mj-lt"/>
              <a:buAutoNum type="arabicPeriod"/>
            </a:pPr>
            <a:r>
              <a:rPr lang="en-US" dirty="0"/>
              <a:t>Software like spreadsheet and word processer</a:t>
            </a:r>
          </a:p>
          <a:p>
            <a:pPr marL="0" indent="0">
              <a:buNone/>
            </a:pPr>
            <a:r>
              <a:rPr lang="en-US" sz="2000" b="1" dirty="0"/>
              <a:t>Obstacles</a:t>
            </a:r>
          </a:p>
          <a:p>
            <a:pPr>
              <a:buFont typeface="+mj-lt"/>
              <a:buAutoNum type="arabicPeriod"/>
            </a:pPr>
            <a:r>
              <a:rPr lang="en-US" dirty="0"/>
              <a:t>Concrete wall ( 15 cm)</a:t>
            </a:r>
          </a:p>
          <a:p>
            <a:pPr>
              <a:buFont typeface="+mj-lt"/>
              <a:buAutoNum type="arabicPeriod"/>
            </a:pPr>
            <a:r>
              <a:rPr lang="en-US" dirty="0"/>
              <a:t>Doors and windows</a:t>
            </a:r>
          </a:p>
          <a:p>
            <a:pPr>
              <a:buFont typeface="+mj-lt"/>
              <a:buAutoNum type="arabicPeriod"/>
            </a:pPr>
            <a:r>
              <a:rPr lang="en-US" dirty="0"/>
              <a:t>Furnitures and other objects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+mj-lt"/>
              <a:buAutoNum type="arabicPeriod"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C68272-DA26-41AC-9916-D6475AE1D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93582"/>
              </p:ext>
            </p:extLst>
          </p:nvPr>
        </p:nvGraphicFramePr>
        <p:xfrm>
          <a:off x="1772816" y="1133827"/>
          <a:ext cx="4012164" cy="24491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9372">
                  <a:extLst>
                    <a:ext uri="{9D8B030D-6E8A-4147-A177-3AD203B41FA5}">
                      <a16:colId xmlns:a16="http://schemas.microsoft.com/office/drawing/2014/main" val="331090197"/>
                    </a:ext>
                  </a:extLst>
                </a:gridCol>
                <a:gridCol w="1972792">
                  <a:extLst>
                    <a:ext uri="{9D8B030D-6E8A-4147-A177-3AD203B41FA5}">
                      <a16:colId xmlns:a16="http://schemas.microsoft.com/office/drawing/2014/main" val="1855483907"/>
                    </a:ext>
                  </a:extLst>
                </a:gridCol>
              </a:tblGrid>
              <a:tr h="2720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Available In </a:t>
                      </a:r>
                      <a:r>
                        <a:rPr lang="en-US" sz="1200">
                          <a:effectLst/>
                        </a:rPr>
                        <a:t>Peak Hours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4280502"/>
                  </a:ext>
                </a:extLst>
              </a:tr>
              <a:tr h="27214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Head Doctor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0771047"/>
                  </a:ext>
                </a:extLst>
              </a:tr>
              <a:tr h="27214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Assistant Doctor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2781299"/>
                  </a:ext>
                </a:extLst>
              </a:tr>
              <a:tr h="27214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Co-workers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3969998"/>
                  </a:ext>
                </a:extLst>
              </a:tr>
              <a:tr h="27214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Nurses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84969"/>
                  </a:ext>
                </a:extLst>
              </a:tr>
              <a:tr h="27214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Receptionist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7691797"/>
                  </a:ext>
                </a:extLst>
              </a:tr>
              <a:tr h="27214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Patients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9173121"/>
                  </a:ext>
                </a:extLst>
              </a:tr>
              <a:tr h="27214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Guard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5303342"/>
                  </a:ext>
                </a:extLst>
              </a:tr>
              <a:tr h="27214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Total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 (max)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1802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348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28F1D-B078-440F-8211-944639BCE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487" y="148856"/>
            <a:ext cx="9248126" cy="765544"/>
          </a:xfrm>
        </p:spPr>
        <p:txBody>
          <a:bodyPr/>
          <a:lstStyle/>
          <a:p>
            <a:r>
              <a:rPr lang="en-US" b="1" dirty="0"/>
              <a:t>RADIO FREQUENCY RANGE AND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B9E9A-4B29-4F82-A172-E03CE8DA2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7808" y="914400"/>
            <a:ext cx="10349393" cy="5943601"/>
          </a:xfrm>
        </p:spPr>
        <p:txBody>
          <a:bodyPr spcCol="914400">
            <a:normAutofit lnSpcReduction="10000"/>
          </a:bodyPr>
          <a:lstStyle/>
          <a:p>
            <a:r>
              <a:rPr lang="en-US" b="1" dirty="0"/>
              <a:t>Line of sight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Interference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Environmental Behavior</a:t>
            </a:r>
          </a:p>
          <a:p>
            <a:pPr marL="0" indent="0">
              <a:buNone/>
            </a:pPr>
            <a:r>
              <a:rPr lang="en-US" dirty="0"/>
              <a:t>Reflection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Refraction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Scattering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Absorption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D7F8C3-223F-4F3E-90FB-8BDC8AA8A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947060"/>
              </p:ext>
            </p:extLst>
          </p:nvPr>
        </p:nvGraphicFramePr>
        <p:xfrm>
          <a:off x="1969841" y="1283608"/>
          <a:ext cx="5251450" cy="7338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8580">
                  <a:extLst>
                    <a:ext uri="{9D8B030D-6E8A-4147-A177-3AD203B41FA5}">
                      <a16:colId xmlns:a16="http://schemas.microsoft.com/office/drawing/2014/main" val="3666887906"/>
                    </a:ext>
                  </a:extLst>
                </a:gridCol>
                <a:gridCol w="2642870">
                  <a:extLst>
                    <a:ext uri="{9D8B030D-6E8A-4147-A177-3AD203B41FA5}">
                      <a16:colId xmlns:a16="http://schemas.microsoft.com/office/drawing/2014/main" val="38477255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Line of Sight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 laboratory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2567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Visual line of sight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1538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RF line of sight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0387917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29EB91-3AC3-4A2C-9B84-C049CD269745}"/>
              </a:ext>
            </a:extLst>
          </p:cNvPr>
          <p:cNvSpPr/>
          <p:nvPr/>
        </p:nvSpPr>
        <p:spPr>
          <a:xfrm>
            <a:off x="3106899" y="3886200"/>
            <a:ext cx="6972766" cy="551740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600" b="1" dirty="0"/>
              <a:t>Normal types of furniture and density of wall is also normal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C6D6DB-894B-493C-86D0-23E506E2C02F}"/>
              </a:ext>
            </a:extLst>
          </p:cNvPr>
          <p:cNvSpPr/>
          <p:nvPr/>
        </p:nvSpPr>
        <p:spPr>
          <a:xfrm>
            <a:off x="3106898" y="4648494"/>
            <a:ext cx="6972767" cy="551740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600" b="1" dirty="0"/>
              <a:t>Different glass equipment inside the laboratory can cause refraction</a:t>
            </a:r>
          </a:p>
          <a:p>
            <a:r>
              <a:rPr lang="en-US" sz="1600" b="1" dirty="0"/>
              <a:t>So, such equipment should be placed away from wireless devices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8BC8AA-6E4E-4FC8-9B7B-5DB660AE3AFD}"/>
              </a:ext>
            </a:extLst>
          </p:cNvPr>
          <p:cNvSpPr/>
          <p:nvPr/>
        </p:nvSpPr>
        <p:spPr>
          <a:xfrm>
            <a:off x="3106898" y="5435038"/>
            <a:ext cx="6972768" cy="551740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600" b="1" dirty="0"/>
              <a:t>There is no any rough surfaces inside the laboratory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99A945-55DB-4B96-B5A8-635BA3F6595C}"/>
              </a:ext>
            </a:extLst>
          </p:cNvPr>
          <p:cNvSpPr/>
          <p:nvPr/>
        </p:nvSpPr>
        <p:spPr>
          <a:xfrm>
            <a:off x="3106898" y="6188571"/>
            <a:ext cx="6972768" cy="555587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600" b="1" dirty="0"/>
              <a:t>Can cause by human body. 7 people at a time whole day inside the laboratory excluding patients (appointed before meal)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080BB18-8D86-4AAF-BB76-C9B5BA01A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547253"/>
              </p:ext>
            </p:extLst>
          </p:nvPr>
        </p:nvGraphicFramePr>
        <p:xfrm>
          <a:off x="1969841" y="2356123"/>
          <a:ext cx="5251450" cy="9931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5725">
                  <a:extLst>
                    <a:ext uri="{9D8B030D-6E8A-4147-A177-3AD203B41FA5}">
                      <a16:colId xmlns:a16="http://schemas.microsoft.com/office/drawing/2014/main" val="2466910674"/>
                    </a:ext>
                  </a:extLst>
                </a:gridCol>
                <a:gridCol w="2625725">
                  <a:extLst>
                    <a:ext uri="{9D8B030D-6E8A-4147-A177-3AD203B41FA5}">
                      <a16:colId xmlns:a16="http://schemas.microsoft.com/office/drawing/2014/main" val="2375065907"/>
                    </a:ext>
                  </a:extLst>
                </a:gridCol>
              </a:tblGrid>
              <a:tr h="24818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Devices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 laboratory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6832870"/>
                  </a:ext>
                </a:extLst>
              </a:tr>
              <a:tr h="2483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Bluetooth devices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042731"/>
                  </a:ext>
                </a:extLst>
              </a:tr>
              <a:tr h="2483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Microwave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777836"/>
                  </a:ext>
                </a:extLst>
              </a:tr>
              <a:tr h="2483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Other Medical devices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3559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394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7597-5ECE-4FFC-9F26-A28DA3F7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A499B-C68D-4714-A4ED-8F94AD513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For Floor Plan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For Heat Map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3FCF7E-06D4-43E4-84F9-BCFF25E2A6FB}"/>
              </a:ext>
            </a:extLst>
          </p:cNvPr>
          <p:cNvSpPr/>
          <p:nvPr/>
        </p:nvSpPr>
        <p:spPr>
          <a:xfrm>
            <a:off x="2947410" y="2472070"/>
            <a:ext cx="3368330" cy="551740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000" b="1" dirty="0"/>
              <a:t>            </a:t>
            </a:r>
            <a:r>
              <a:rPr lang="en-US" b="1" dirty="0"/>
              <a:t>Microsoft Visio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EB41F3-05E7-4CB6-B9F4-139843B2DCF1}"/>
              </a:ext>
            </a:extLst>
          </p:cNvPr>
          <p:cNvSpPr/>
          <p:nvPr/>
        </p:nvSpPr>
        <p:spPr>
          <a:xfrm>
            <a:off x="2872982" y="3834191"/>
            <a:ext cx="3442758" cy="551740"/>
          </a:xfrm>
          <a:prstGeom prst="roundRect">
            <a:avLst>
              <a:gd name="adj" fmla="val 10000"/>
            </a:avLst>
          </a:prstGeom>
          <a:solidFill>
            <a:schemeClr val="bg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600" b="1" dirty="0"/>
              <a:t>                     </a:t>
            </a:r>
            <a:r>
              <a:rPr lang="en-US" sz="1600" b="1" dirty="0">
                <a:solidFill>
                  <a:schemeClr val="tx1"/>
                </a:solidFill>
              </a:rPr>
              <a:t>VisiWave Site Survey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D9E753-97C8-42BD-9600-1D3286D6A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47410" y="2472070"/>
            <a:ext cx="589551" cy="5895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AE213A-FEB9-4DF0-AA8E-FF08DCAAC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982" y="3845998"/>
            <a:ext cx="1241817" cy="35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72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5D04-20A3-46DB-91B8-96AD96556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369" y="271938"/>
            <a:ext cx="8911687" cy="1280890"/>
          </a:xfrm>
        </p:spPr>
        <p:txBody>
          <a:bodyPr/>
          <a:lstStyle/>
          <a:p>
            <a:r>
              <a:rPr lang="en-US" b="1" dirty="0"/>
              <a:t>WLAN DEPLOYMENT DIAGRAM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14D9CA-72E1-458C-ACAC-0CEE9817F5E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480" y="1641844"/>
            <a:ext cx="5019590" cy="396970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35431F7-5727-4B84-91C9-07248BF69A1F}"/>
              </a:ext>
            </a:extLst>
          </p:cNvPr>
          <p:cNvSpPr/>
          <p:nvPr/>
        </p:nvSpPr>
        <p:spPr>
          <a:xfrm>
            <a:off x="3030480" y="5878171"/>
            <a:ext cx="5019590" cy="526312"/>
          </a:xfrm>
          <a:prstGeom prst="roundRect">
            <a:avLst>
              <a:gd name="adj" fmla="val 1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000" b="1" dirty="0"/>
              <a:t>                  SNR heat map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D6242B-7C4F-4125-9245-F794F6EFE067}"/>
              </a:ext>
            </a:extLst>
          </p:cNvPr>
          <p:cNvSpPr txBox="1"/>
          <p:nvPr/>
        </p:nvSpPr>
        <p:spPr>
          <a:xfrm>
            <a:off x="1978369" y="968053"/>
            <a:ext cx="7123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Current Bandwidth: 40 Mbps</a:t>
            </a:r>
          </a:p>
          <a:p>
            <a:r>
              <a:rPr lang="en-US" sz="1600" b="1" dirty="0"/>
              <a:t>ISP: Word Link</a:t>
            </a:r>
          </a:p>
        </p:txBody>
      </p:sp>
    </p:spTree>
    <p:extLst>
      <p:ext uri="{BB962C8B-B14F-4D97-AF65-F5344CB8AC3E}">
        <p14:creationId xmlns:p14="http://schemas.microsoft.com/office/powerpoint/2010/main" val="216315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0E18-300C-4D63-9086-D09603351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PLACEMENT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94309B-1B9E-4C55-AC8E-5FF5C1A8C58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021" y="1439915"/>
            <a:ext cx="6312536" cy="50205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345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5BF6-11C4-4D6A-8171-34B22B29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HARDWARE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E98A8-9A14-4324-B086-3657219A5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763" y="1786270"/>
            <a:ext cx="10767237" cy="5071730"/>
          </a:xfrm>
        </p:spPr>
        <p:txBody>
          <a:bodyPr>
            <a:normAutofit fontScale="92500" lnSpcReduction="10000"/>
          </a:bodyPr>
          <a:lstStyle/>
          <a:p>
            <a:r>
              <a:rPr lang="en-US" sz="1900" b="1" dirty="0"/>
              <a:t>Router</a:t>
            </a:r>
          </a:p>
          <a:p>
            <a:pPr marL="0" indent="0">
              <a:buNone/>
            </a:pPr>
            <a:r>
              <a:rPr lang="en-US" b="1" dirty="0"/>
              <a:t>Synology RT2600ac Dual band router (best in all fields)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sz="1900" b="1" dirty="0"/>
              <a:t>Cabling</a:t>
            </a:r>
          </a:p>
          <a:p>
            <a:pPr marL="0" indent="0">
              <a:buNone/>
            </a:pPr>
            <a:r>
              <a:rPr lang="en-US" b="1" dirty="0"/>
              <a:t>Cat 6 cable </a:t>
            </a:r>
            <a:r>
              <a:rPr lang="en-US" dirty="0"/>
              <a:t>(</a:t>
            </a:r>
            <a:r>
              <a:rPr lang="en-US" sz="1800" dirty="0">
                <a:effectLst/>
                <a:ea typeface="Calibri" panose="020F0502020204030204" pitchFamily="34" charset="0"/>
              </a:rPr>
              <a:t>1 Gbps within 100m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b="1" dirty="0"/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Affordable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Less interference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2.5 and 5G Ethernet within 55 meters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Supports Gigabit Ethernet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40E560-FABB-4A50-B975-006814686F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854" y="1948290"/>
            <a:ext cx="3714750" cy="242633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32305D-AD68-4CA0-95D1-F89CDC820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298257"/>
              </p:ext>
            </p:extLst>
          </p:nvPr>
        </p:nvGraphicFramePr>
        <p:xfrm>
          <a:off x="1584568" y="2523971"/>
          <a:ext cx="6105200" cy="18400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52600">
                  <a:extLst>
                    <a:ext uri="{9D8B030D-6E8A-4147-A177-3AD203B41FA5}">
                      <a16:colId xmlns:a16="http://schemas.microsoft.com/office/drawing/2014/main" val="1091583320"/>
                    </a:ext>
                  </a:extLst>
                </a:gridCol>
                <a:gridCol w="3052600">
                  <a:extLst>
                    <a:ext uri="{9D8B030D-6E8A-4147-A177-3AD203B41FA5}">
                      <a16:colId xmlns:a16="http://schemas.microsoft.com/office/drawing/2014/main" val="2780442931"/>
                    </a:ext>
                  </a:extLst>
                </a:gridCol>
              </a:tblGrid>
              <a:tr h="25394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CPU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1.7Ghz Dual 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3299282"/>
                  </a:ext>
                </a:extLst>
              </a:tr>
              <a:tr h="25408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AC2600, Wave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With MU-MIMO and Beamforming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428186"/>
                  </a:ext>
                </a:extLst>
              </a:tr>
              <a:tr h="53895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Antenna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4T4R Omnidirectional high-gain dipole (2.4GHz/ 5 GHz)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3652358"/>
                  </a:ext>
                </a:extLst>
              </a:tr>
              <a:tr h="25408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Memory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DDR3 512MB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4531892"/>
                  </a:ext>
                </a:extLst>
              </a:tr>
              <a:tr h="53895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Wireless Security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WEP, WPA/WPA2-Personal and Enterprise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230207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527F614-98D0-44C9-AA13-D21029FCA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469205" y="4532330"/>
            <a:ext cx="3722795" cy="232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77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3843C-DCA0-4340-B172-E853BFD8F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Access point</a:t>
            </a:r>
          </a:p>
          <a:p>
            <a:pPr marL="0" indent="0">
              <a:buNone/>
            </a:pPr>
            <a:r>
              <a:rPr lang="en-US" sz="1700" b="1" dirty="0"/>
              <a:t>Meraki Go</a:t>
            </a:r>
          </a:p>
          <a:p>
            <a:pPr marL="0" indent="0">
              <a:buNone/>
            </a:pPr>
            <a:r>
              <a:rPr lang="en-US" dirty="0"/>
              <a:t>Features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 blocks unwanted websites.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 set the limit of usage.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 helps to prioritize bandwidth.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 is specially used for indoor purposes.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 consists of single port and internal antennas.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2A361B-9442-4D37-90B8-53F7B13A5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719476"/>
            <a:ext cx="6652437" cy="341904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765341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D902-D25C-4FB5-A9B9-697AE8B0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SOFTWARE </a:t>
            </a:r>
            <a:r>
              <a:rPr lang="en-US" b="1" dirty="0"/>
              <a:t>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985FC-FEFE-422A-AE2F-330BA907C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7265" y="1531088"/>
            <a:ext cx="9884735" cy="5231219"/>
          </a:xfrm>
        </p:spPr>
        <p:txBody>
          <a:bodyPr>
            <a:normAutofit/>
          </a:bodyPr>
          <a:lstStyle/>
          <a:p>
            <a:r>
              <a:rPr lang="en-US" b="1" dirty="0"/>
              <a:t>Firewall</a:t>
            </a:r>
          </a:p>
          <a:p>
            <a:pPr>
              <a:buFont typeface="+mj-lt"/>
              <a:buAutoNum type="arabicPeriod"/>
            </a:pPr>
            <a:r>
              <a:rPr lang="en-US" dirty="0"/>
              <a:t>A security layer between home network and the internet</a:t>
            </a:r>
          </a:p>
          <a:p>
            <a:pPr>
              <a:buFont typeface="+mj-lt"/>
              <a:buAutoNum type="arabicPeriod"/>
            </a:pPr>
            <a:r>
              <a:rPr lang="en-US" dirty="0"/>
              <a:t>Preserves the privacy of home network and block unwanted traffics </a:t>
            </a:r>
          </a:p>
          <a:p>
            <a:pPr>
              <a:buFont typeface="+mj-lt"/>
              <a:buAutoNum type="arabicPeriod"/>
            </a:pPr>
            <a:r>
              <a:rPr lang="en-US" dirty="0"/>
              <a:t>Also detects and eliminates any threats that harms computer system  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 Anti Virus Software</a:t>
            </a:r>
          </a:p>
          <a:p>
            <a:pPr marL="0" indent="0">
              <a:buNone/>
            </a:pPr>
            <a:r>
              <a:rPr lang="en-US" b="1" dirty="0"/>
              <a:t>Bitdefender Antivirus </a:t>
            </a:r>
            <a:r>
              <a:rPr lang="en-US" dirty="0"/>
              <a:t>($ 32 per year for 3 devices)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           </a:t>
            </a:r>
            <a:endParaRPr lang="en-US" b="1" dirty="0"/>
          </a:p>
          <a:p>
            <a:r>
              <a:rPr lang="en-US" b="1" dirty="0"/>
              <a:t>Router Manager</a:t>
            </a:r>
          </a:p>
          <a:p>
            <a:pPr marL="0" indent="0">
              <a:buNone/>
            </a:pPr>
            <a:r>
              <a:rPr lang="en-US" b="1" dirty="0"/>
              <a:t>PRTG Router Manager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95CE2C4-8E43-4CCF-AB2C-06DE2A1D953E}"/>
              </a:ext>
            </a:extLst>
          </p:cNvPr>
          <p:cNvSpPr/>
          <p:nvPr/>
        </p:nvSpPr>
        <p:spPr>
          <a:xfrm>
            <a:off x="2307265" y="5906771"/>
            <a:ext cx="2729936" cy="654237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600" b="1" dirty="0"/>
              <a:t>Monitors the router 24/7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8C076F-2B3F-4088-B7F4-5A0F5A758498}"/>
              </a:ext>
            </a:extLst>
          </p:cNvPr>
          <p:cNvSpPr/>
          <p:nvPr/>
        </p:nvSpPr>
        <p:spPr>
          <a:xfrm>
            <a:off x="5233445" y="5906770"/>
            <a:ext cx="3253564" cy="654237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600" b="1" dirty="0"/>
              <a:t>Calculates network usage by connected devices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9D76A6-813E-4692-9777-EFD9C6461D97}"/>
              </a:ext>
            </a:extLst>
          </p:cNvPr>
          <p:cNvSpPr/>
          <p:nvPr/>
        </p:nvSpPr>
        <p:spPr>
          <a:xfrm>
            <a:off x="8683253" y="5906769"/>
            <a:ext cx="3006237" cy="654237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600" b="1" dirty="0"/>
              <a:t>Notify if anything seems to be wrong with router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E1D58D-973B-418F-BE00-DF773788B82D}"/>
              </a:ext>
            </a:extLst>
          </p:cNvPr>
          <p:cNvSpPr/>
          <p:nvPr/>
        </p:nvSpPr>
        <p:spPr>
          <a:xfrm>
            <a:off x="2307264" y="4389390"/>
            <a:ext cx="2729937" cy="654237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Protects from web attack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D4AAAE0-B23A-46E4-AAC9-96BDC7E30F93}"/>
              </a:ext>
            </a:extLst>
          </p:cNvPr>
          <p:cNvSpPr/>
          <p:nvPr/>
        </p:nvSpPr>
        <p:spPr>
          <a:xfrm>
            <a:off x="5233445" y="4389390"/>
            <a:ext cx="3253564" cy="654237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Anti-phishing protection</a:t>
            </a:r>
          </a:p>
          <a:p>
            <a:endParaRPr lang="en-US" sz="1600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1E37BA-CD06-441E-957E-66B723F96B41}"/>
              </a:ext>
            </a:extLst>
          </p:cNvPr>
          <p:cNvSpPr/>
          <p:nvPr/>
        </p:nvSpPr>
        <p:spPr>
          <a:xfrm>
            <a:off x="8683252" y="4389390"/>
            <a:ext cx="3006237" cy="654237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600" b="1" dirty="0"/>
              <a:t>Threat protection from network</a:t>
            </a:r>
          </a:p>
        </p:txBody>
      </p:sp>
    </p:spTree>
    <p:extLst>
      <p:ext uri="{BB962C8B-B14F-4D97-AF65-F5344CB8AC3E}">
        <p14:creationId xmlns:p14="http://schemas.microsoft.com/office/powerpoint/2010/main" val="1324131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2A81-4313-4BE2-85C6-AA8E2136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0315" y="671979"/>
            <a:ext cx="3735574" cy="657091"/>
          </a:xfrm>
        </p:spPr>
        <p:txBody>
          <a:bodyPr>
            <a:normAutofit/>
          </a:bodyPr>
          <a:lstStyle/>
          <a:p>
            <a:r>
              <a:rPr lang="en-UM" b="1" dirty="0">
                <a:solidFill>
                  <a:schemeClr val="tx1"/>
                </a:solidFill>
              </a:rPr>
              <a:t>Conclusion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D7EB4FD6-4975-4F72-A970-8C1139FF4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397" y="1876110"/>
            <a:ext cx="3778250" cy="3778250"/>
          </a:xfrm>
          <a:prstGeom prst="rect">
            <a:avLst/>
          </a:prstGeom>
          <a:ln>
            <a:noFill/>
          </a:ln>
          <a:effectLst>
            <a:outerShdw blurRad="292100" dist="139700" dir="4260000" sx="103000" sy="103000" algn="tl" rotWithShape="0">
              <a:srgbClr val="333333"/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307032-30BD-4279-9580-0C3A56F41A81}"/>
              </a:ext>
            </a:extLst>
          </p:cNvPr>
          <p:cNvSpPr txBox="1"/>
          <p:nvPr/>
        </p:nvSpPr>
        <p:spPr>
          <a:xfrm>
            <a:off x="1786270" y="2407058"/>
            <a:ext cx="6209413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At last of this assignment, I am able to understand the ways to conduct a site survey and get knowledge about various factors that can affect the signal of a particular network and the ways to implement the WLAN on a certain site.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02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A4A3B-2B2B-4A24-819D-9DDDAF9E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6382A-79CC-4FDA-8615-5C39F84C1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(2017, September 8).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Meraki Go GR10 | Access point | Indoor, Dual-band, 802.11ac Wave 2,2x2:2 MU-MIMO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Batna24. https://www.batna24.com/en/p/cisco-meraki-go-gr10-access-point-rmmkh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+mj-lt"/>
              <a:buAutoNum type="arabicPeriod"/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Bitdefender Internet Security - Internet Security Software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(2011, January 2). Bitdefender. https://www.bitdefender.com/solutions/internet-security.html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ComputerNetworkingNotes. (2019, March 17).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Types of Firewalls Explained with Functions and Features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https://www.computernetworkingnotes.com/ccna-study-guide/types-of-firewall-explained-with-functions-and-features.html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Synology Inc. (2019, March 22).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Synology RT2600ac │ AC2600 high-speed Wi-Fi router │ Parental controls &amp; security │ | Synology Incorporated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https://Www.Synology.Com/En-Global/Products/RT2600ac.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+mj-lt"/>
              <a:buAutoNum type="arabicPeriod"/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8 Best Small Business Routers of 2021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(2020, June 11). The Balance Small Business. https://www.thebalancesmb.com/best-small-business-routers-4171956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7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56B1-9A88-4722-AB76-2D5111482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EC006-00A4-4BEA-A243-F0D6D8B8F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126" y="19050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 would like thank our MTW lecturer Mr. Laxmi Prasad Bastola</a:t>
            </a:r>
          </a:p>
          <a:p>
            <a:pPr marL="0" indent="0">
              <a:buNone/>
            </a:pPr>
            <a:r>
              <a:rPr lang="en-US" b="1" dirty="0"/>
              <a:t>for his guidance and clearing all the doubts regarding our </a:t>
            </a:r>
          </a:p>
          <a:p>
            <a:pPr marL="0" indent="0">
              <a:buNone/>
            </a:pPr>
            <a:r>
              <a:rPr lang="en-US" b="1" dirty="0"/>
              <a:t>assignment so that I completed it on time .Similarly, I would</a:t>
            </a:r>
          </a:p>
          <a:p>
            <a:pPr marL="0" indent="0">
              <a:buNone/>
            </a:pPr>
            <a:r>
              <a:rPr lang="en-US" b="1" dirty="0"/>
              <a:t> like to thank our College “Infomax college of IT and </a:t>
            </a:r>
          </a:p>
          <a:p>
            <a:pPr marL="0" indent="0">
              <a:buNone/>
            </a:pPr>
            <a:r>
              <a:rPr lang="en-US" b="1" dirty="0"/>
              <a:t>Management” who provide me an opportunity to work as an</a:t>
            </a:r>
          </a:p>
          <a:p>
            <a:pPr marL="0" indent="0">
              <a:buNone/>
            </a:pPr>
            <a:r>
              <a:rPr lang="en-US" b="1" dirty="0"/>
              <a:t>individual network consultant.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9CDF4-14AD-49C0-88E4-B637542F1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73410" y="212650"/>
            <a:ext cx="4419600" cy="664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6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DC74C0-9BFC-45A7-AE41-FCD6CD6C3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61544"/>
          </a:xfrm>
        </p:spPr>
      </p:pic>
    </p:spTree>
    <p:extLst>
      <p:ext uri="{BB962C8B-B14F-4D97-AF65-F5344CB8AC3E}">
        <p14:creationId xmlns:p14="http://schemas.microsoft.com/office/powerpoint/2010/main" val="1423442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0BF5-9442-468E-9FC2-5339B7120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30" y="753740"/>
            <a:ext cx="3925186" cy="1293028"/>
          </a:xfrm>
        </p:spPr>
        <p:txBody>
          <a:bodyPr>
            <a:normAutofit/>
          </a:bodyPr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0D6A5-BD81-4618-B95D-1F3DD7A31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037" y="1786271"/>
            <a:ext cx="11557591" cy="49016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                      </a:t>
            </a:r>
            <a:r>
              <a:rPr lang="en-US" b="1" dirty="0"/>
              <a:t>WLAN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</a:t>
            </a:r>
            <a:r>
              <a:rPr lang="en-US" b="1" dirty="0"/>
              <a:t>Project</a:t>
            </a:r>
          </a:p>
          <a:p>
            <a:pPr marL="0" indent="0">
              <a:buNone/>
            </a:pPr>
            <a:r>
              <a:rPr lang="en-US" b="1" dirty="0"/>
              <a:t>                       Scenario</a:t>
            </a:r>
            <a:r>
              <a:rPr lang="en-US" dirty="0"/>
              <a:t>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</a:t>
            </a:r>
            <a:r>
              <a:rPr lang="en-US" b="1" dirty="0"/>
              <a:t>AIM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F1BCD66-13A9-4CFD-98EC-7C46A747A194}"/>
              </a:ext>
            </a:extLst>
          </p:cNvPr>
          <p:cNvSpPr/>
          <p:nvPr/>
        </p:nvSpPr>
        <p:spPr>
          <a:xfrm>
            <a:off x="3095033" y="2046768"/>
            <a:ext cx="8568883" cy="115869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A wireless computer network within a certain local area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Connects two or more devices and allow them to share data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Helps to increases flexibility and satisfaction in working field</a:t>
            </a:r>
          </a:p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61519F6-B77B-44A9-99EA-0CD01777F83D}"/>
              </a:ext>
            </a:extLst>
          </p:cNvPr>
          <p:cNvSpPr/>
          <p:nvPr/>
        </p:nvSpPr>
        <p:spPr>
          <a:xfrm>
            <a:off x="3095033" y="3607863"/>
            <a:ext cx="8568883" cy="115869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Operate a WLAN in SOHO having 10 to 20 staffs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Internet access including software like word processor and spreadsheet</a:t>
            </a:r>
          </a:p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6F2DF4-5DE3-41A4-BF81-7871771BDD06}"/>
              </a:ext>
            </a:extLst>
          </p:cNvPr>
          <p:cNvSpPr/>
          <p:nvPr/>
        </p:nvSpPr>
        <p:spPr>
          <a:xfrm>
            <a:off x="3095033" y="5168958"/>
            <a:ext cx="8568883" cy="115869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Provide a good wireless LAN inside United Reference Laboratory in order to access internet and use software with good speed.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7D48454-618A-4129-B2EC-DD27375109A2}"/>
              </a:ext>
            </a:extLst>
          </p:cNvPr>
          <p:cNvSpPr/>
          <p:nvPr/>
        </p:nvSpPr>
        <p:spPr>
          <a:xfrm>
            <a:off x="2309996" y="4117073"/>
            <a:ext cx="627321" cy="255181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26380B0-E663-4B39-BD71-00E621F50D91}"/>
              </a:ext>
            </a:extLst>
          </p:cNvPr>
          <p:cNvSpPr/>
          <p:nvPr/>
        </p:nvSpPr>
        <p:spPr>
          <a:xfrm>
            <a:off x="2309995" y="5571460"/>
            <a:ext cx="627321" cy="255181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D822D45-8042-4559-9D17-605A2BE9208F}"/>
              </a:ext>
            </a:extLst>
          </p:cNvPr>
          <p:cNvSpPr/>
          <p:nvPr/>
        </p:nvSpPr>
        <p:spPr>
          <a:xfrm>
            <a:off x="2309995" y="2662686"/>
            <a:ext cx="627321" cy="255181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9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C6778-1BB8-4DDA-AFC9-2C7938EB1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00" y="677112"/>
            <a:ext cx="6637376" cy="9356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kern="1200" dirty="0">
                <a:latin typeface="+mj-lt"/>
                <a:ea typeface="+mj-ea"/>
                <a:cs typeface="+mj-cs"/>
              </a:rPr>
              <a:t>WLAN-SITE SURVEY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722A84-C174-4DCA-8DAF-5AEC33B14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14" y="1612776"/>
            <a:ext cx="10783186" cy="5021940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                </a:t>
            </a:r>
            <a:r>
              <a:rPr lang="en-US" sz="2000" b="1" dirty="0"/>
              <a:t>Introduction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                </a:t>
            </a:r>
            <a:r>
              <a:rPr lang="en-US" sz="2000" b="1" dirty="0"/>
              <a:t>Network Scope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077E67-B2C4-46DA-88E7-357604F25A5E}"/>
              </a:ext>
            </a:extLst>
          </p:cNvPr>
          <p:cNvSpPr/>
          <p:nvPr/>
        </p:nvSpPr>
        <p:spPr>
          <a:xfrm>
            <a:off x="3783446" y="2105704"/>
            <a:ext cx="8059553" cy="1237292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b="1" dirty="0"/>
              <a:t>Conduct WLAN site survey to collect information about various obstacles and their solutions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10AE8B-2161-4DEC-B4F9-42F7F04ED689}"/>
              </a:ext>
            </a:extLst>
          </p:cNvPr>
          <p:cNvSpPr/>
          <p:nvPr/>
        </p:nvSpPr>
        <p:spPr>
          <a:xfrm>
            <a:off x="3783446" y="4071495"/>
            <a:ext cx="8079074" cy="1237292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b="1" dirty="0"/>
              <a:t>Provide internet access along with software like spreadsheet in United Reference Laboratory. 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9A8762B-6FA9-4865-880D-29D82DBDBFF1}"/>
              </a:ext>
            </a:extLst>
          </p:cNvPr>
          <p:cNvSpPr/>
          <p:nvPr/>
        </p:nvSpPr>
        <p:spPr>
          <a:xfrm>
            <a:off x="2892056" y="2740570"/>
            <a:ext cx="733646" cy="32429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D6C1FA4-6506-463B-ABF0-D3621EC3826A}"/>
              </a:ext>
            </a:extLst>
          </p:cNvPr>
          <p:cNvSpPr/>
          <p:nvPr/>
        </p:nvSpPr>
        <p:spPr>
          <a:xfrm>
            <a:off x="2892056" y="4659118"/>
            <a:ext cx="733646" cy="324293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BA7F5D-9182-458A-B0B6-E911C4CBB7B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411" y="5415280"/>
            <a:ext cx="3257550" cy="144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1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CA421-385F-4FF1-8F7E-4974EB64D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27899"/>
            <a:ext cx="3127744" cy="677451"/>
          </a:xfrm>
        </p:spPr>
        <p:txBody>
          <a:bodyPr>
            <a:normAutofit/>
          </a:bodyPr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5F0E1-B3D9-4F8F-B0E0-561EB5E5C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772" y="2005350"/>
            <a:ext cx="11123428" cy="4735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WLAN proposed for the laboratory should meet </a:t>
            </a:r>
          </a:p>
          <a:p>
            <a:pPr marL="0" indent="0">
              <a:buNone/>
            </a:pPr>
            <a:r>
              <a:rPr lang="en-US" b="1" dirty="0"/>
              <a:t>                     </a:t>
            </a:r>
            <a:r>
              <a:rPr lang="en-US" sz="2000" b="1" dirty="0"/>
              <a:t>Network Reliability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                     </a:t>
            </a:r>
            <a:r>
              <a:rPr lang="en-US" sz="2000" b="1" dirty="0"/>
              <a:t>Network Security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000" b="1" dirty="0"/>
              <a:t>                   Network Availability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1F7E23-D91A-4838-B6F1-FC99DDE39B97}"/>
              </a:ext>
            </a:extLst>
          </p:cNvPr>
          <p:cNvSpPr/>
          <p:nvPr/>
        </p:nvSpPr>
        <p:spPr>
          <a:xfrm>
            <a:off x="4467504" y="2578394"/>
            <a:ext cx="7547289" cy="1052623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 sz="2400" b="1" dirty="0"/>
          </a:p>
          <a:p>
            <a:r>
              <a:rPr lang="en-US" sz="2400" b="1" dirty="0"/>
              <a:t>Good speed and constantly better performance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0B1213-6875-4354-89CC-90481AFD410E}"/>
              </a:ext>
            </a:extLst>
          </p:cNvPr>
          <p:cNvSpPr/>
          <p:nvPr/>
        </p:nvSpPr>
        <p:spPr>
          <a:xfrm>
            <a:off x="4467503" y="3893859"/>
            <a:ext cx="7547289" cy="1052623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b="1" dirty="0"/>
              <a:t>Secured and protected network to secure private information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42E138-A749-4100-B669-462C3A02E042}"/>
              </a:ext>
            </a:extLst>
          </p:cNvPr>
          <p:cNvSpPr/>
          <p:nvPr/>
        </p:nvSpPr>
        <p:spPr>
          <a:xfrm>
            <a:off x="4467503" y="5401955"/>
            <a:ext cx="7547288" cy="1052623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b="1" dirty="0"/>
              <a:t>Should be available 24/7 with constant speed</a:t>
            </a:r>
          </a:p>
          <a:p>
            <a:endParaRPr lang="en-US" sz="2400" b="1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B8B70A3-59CC-4318-ADE0-4982C2DD188E}"/>
              </a:ext>
            </a:extLst>
          </p:cNvPr>
          <p:cNvSpPr/>
          <p:nvPr/>
        </p:nvSpPr>
        <p:spPr>
          <a:xfrm>
            <a:off x="3413051" y="2857553"/>
            <a:ext cx="850605" cy="46783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B84596C-E94E-4DFB-AF9F-D7B39F7FDEF8}"/>
              </a:ext>
            </a:extLst>
          </p:cNvPr>
          <p:cNvSpPr/>
          <p:nvPr/>
        </p:nvSpPr>
        <p:spPr>
          <a:xfrm>
            <a:off x="3413051" y="4115040"/>
            <a:ext cx="850605" cy="467833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920B47D-CBA9-4FA3-A094-1108ABFD392E}"/>
              </a:ext>
            </a:extLst>
          </p:cNvPr>
          <p:cNvSpPr/>
          <p:nvPr/>
        </p:nvSpPr>
        <p:spPr>
          <a:xfrm>
            <a:off x="3413051" y="5609289"/>
            <a:ext cx="850605" cy="46783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ECBCB-32DC-4CC4-B19E-CED2C5D8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A8637-C3E7-4855-AF0C-79302F7D5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make proposed network better  following questions were asked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7AD855-11AC-443F-ABF9-11E61F5C2620}"/>
              </a:ext>
            </a:extLst>
          </p:cNvPr>
          <p:cNvSpPr/>
          <p:nvPr/>
        </p:nvSpPr>
        <p:spPr>
          <a:xfrm>
            <a:off x="2589212" y="2541180"/>
            <a:ext cx="9027412" cy="418922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 speed could be enough for your laboratory?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After the installation of WLAN network, Will it boost your accessibility to the internet and use of software?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 are the major features you desired to have in new installed WLAN network?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 types of application which are being used mostly?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 are the maximum and minimum number of users in laboratory?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 what purposes you want the WLAN network to be used for the most?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 is the main problem you faced due to previous network?</a:t>
            </a:r>
          </a:p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97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26468-11A4-482D-9298-073C7574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WIRELESS SITE SURVEY CONSIDERATION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959FC-E0BA-49D9-9EBA-A02E3B3F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724400"/>
          </a:xfrm>
        </p:spPr>
        <p:txBody>
          <a:bodyPr/>
          <a:lstStyle/>
          <a:p>
            <a:r>
              <a:rPr lang="en-US" dirty="0"/>
              <a:t> We prefer following types of site survey methodology</a:t>
            </a:r>
          </a:p>
          <a:p>
            <a:pPr>
              <a:buFont typeface="+mj-lt"/>
              <a:buAutoNum type="arabicPeriod"/>
            </a:pPr>
            <a:r>
              <a:rPr lang="en-US" dirty="0"/>
              <a:t>Passive Site Survey 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Spectrum Site Survey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D51847C-5D9D-4D95-90C9-ED899AF48C95}"/>
              </a:ext>
            </a:extLst>
          </p:cNvPr>
          <p:cNvSpPr/>
          <p:nvPr/>
        </p:nvSpPr>
        <p:spPr>
          <a:xfrm>
            <a:off x="4644712" y="2902688"/>
            <a:ext cx="7423242" cy="1052623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000" b="1" dirty="0"/>
              <a:t>It is about the measurement of signal form sender to receiver in the site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E518AE-8AEA-4B6D-852F-1306F4D8A2DC}"/>
              </a:ext>
            </a:extLst>
          </p:cNvPr>
          <p:cNvSpPr/>
          <p:nvPr/>
        </p:nvSpPr>
        <p:spPr>
          <a:xfrm>
            <a:off x="4644711" y="4724399"/>
            <a:ext cx="7423243" cy="1052623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b="1" dirty="0"/>
              <a:t>It is about identifying the source of interferences and eliminate them.</a:t>
            </a:r>
          </a:p>
        </p:txBody>
      </p:sp>
    </p:spTree>
    <p:extLst>
      <p:ext uri="{BB962C8B-B14F-4D97-AF65-F5344CB8AC3E}">
        <p14:creationId xmlns:p14="http://schemas.microsoft.com/office/powerpoint/2010/main" val="447637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DBC0-D206-43D4-A79B-FD13A37D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COVERAGE AREA AND CAPACITY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790D0-CE20-45F4-BE08-C2C2E91A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Main thing during WLAN site survey is to collect information about the size of the site.</a:t>
            </a:r>
          </a:p>
          <a:p>
            <a:r>
              <a:rPr lang="en-US" dirty="0"/>
              <a:t>Following questions were asked related to coverage area and capacity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16B0E4-DCA5-42F0-AA8F-B3C236AB571F}"/>
              </a:ext>
            </a:extLst>
          </p:cNvPr>
          <p:cNvSpPr/>
          <p:nvPr/>
        </p:nvSpPr>
        <p:spPr>
          <a:xfrm>
            <a:off x="2915751" y="3564294"/>
            <a:ext cx="8588861" cy="2146041"/>
          </a:xfrm>
          <a:prstGeom prst="roundRect">
            <a:avLst/>
          </a:prstGeom>
          <a:solidFill>
            <a:schemeClr val="accent6">
              <a:lumMod val="5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 you want to provide access to the public?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 is the coverage area of the site?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Can you provide the map, blueprint of the building?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 range of speed is enough for your laboratory?</a:t>
            </a:r>
          </a:p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981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E4F15-D217-48B0-9FC8-2FD19CB9F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396" y="821093"/>
            <a:ext cx="9535886" cy="5840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Size of the area</a:t>
            </a:r>
          </a:p>
          <a:p>
            <a:r>
              <a:rPr lang="en-US" b="1" dirty="0"/>
              <a:t> </a:t>
            </a:r>
            <a:r>
              <a:rPr lang="en-US" dirty="0"/>
              <a:t>800 square feet</a:t>
            </a:r>
          </a:p>
          <a:p>
            <a:r>
              <a:rPr lang="en-US" dirty="0"/>
              <a:t>3 rooms excluding reception area, washrooms and waiting area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A471E-4E71-46F8-ABDD-AFC33509DCC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96" y="2183363"/>
            <a:ext cx="6680718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0873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521</TotalTime>
  <Words>1079</Words>
  <Application>Microsoft Office PowerPoint</Application>
  <PresentationFormat>Widescreen</PresentationFormat>
  <Paragraphs>224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Times New Roman</vt:lpstr>
      <vt:lpstr>Wingdings 3</vt:lpstr>
      <vt:lpstr>Wisp</vt:lpstr>
      <vt:lpstr>MOBILE AND WIRELESS TECHNOLOGY(CT090-3-2)</vt:lpstr>
      <vt:lpstr>ACKNOWLEDGEMENT</vt:lpstr>
      <vt:lpstr>INTRODUCTION</vt:lpstr>
      <vt:lpstr>WLAN-SITE SURVEY</vt:lpstr>
      <vt:lpstr>OBJECTIVES</vt:lpstr>
      <vt:lpstr>REQUIREMENT GATHERING</vt:lpstr>
      <vt:lpstr>WIRELESS SITE SURVEY CONSIDERATION</vt:lpstr>
      <vt:lpstr>COVERAGE AREA AND CAPACITY</vt:lpstr>
      <vt:lpstr>PowerPoint Presentation</vt:lpstr>
      <vt:lpstr>PowerPoint Presentation</vt:lpstr>
      <vt:lpstr>RADIO FREQUENCY RANGE AND SPEED</vt:lpstr>
      <vt:lpstr>TOOL USED</vt:lpstr>
      <vt:lpstr>WLAN DEPLOYMENT DIAGRAM </vt:lpstr>
      <vt:lpstr>PLACEMENT </vt:lpstr>
      <vt:lpstr>HARDWARE REQUIREMENT</vt:lpstr>
      <vt:lpstr>PowerPoint Presentation</vt:lpstr>
      <vt:lpstr>SOFTWARE REQUIREMENT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Development using java</dc:title>
  <dc:creator>Shivam Ranabhat</dc:creator>
  <cp:lastModifiedBy>Shivam Ranabhat</cp:lastModifiedBy>
  <cp:revision>126</cp:revision>
  <dcterms:created xsi:type="dcterms:W3CDTF">2021-08-14T09:51:00Z</dcterms:created>
  <dcterms:modified xsi:type="dcterms:W3CDTF">2021-08-25T02:25:20Z</dcterms:modified>
</cp:coreProperties>
</file>