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7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15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4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896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00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4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9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1957-F784-4A80-B06E-EE7110184F6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D145A7-9186-4DCB-AA6E-0EDBFBE3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6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sheet.com/comprehensive-guide-values-principles-agile-manifesto?amp" TargetMode="External"/><Relationship Id="rId2" Type="http://schemas.openxmlformats.org/officeDocument/2006/relationships/hyperlink" Target="https://www.lucidchart.com/blog/agile-vs-waterfall-vs-kanban-vs-scr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prime.com/resources/blog/rational-unified-best-practices-rup-a-primer-for-the-project-manager/" TargetMode="External"/><Relationship Id="rId5" Type="http://schemas.openxmlformats.org/officeDocument/2006/relationships/hyperlink" Target="https://www.scrumstudy.com/whyscrum/scrum-principles" TargetMode="External"/><Relationship Id="rId4" Type="http://schemas.openxmlformats.org/officeDocument/2006/relationships/hyperlink" Target="https://activecollab.com/blog/project-management/crystal-methods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ainagile.com/agile/xp-extreme-programming/roles/" TargetMode="External"/><Relationship Id="rId3" Type="http://schemas.openxmlformats.org/officeDocument/2006/relationships/hyperlink" Target="http://www.knowcomputing.com/system-changeover/" TargetMode="External"/><Relationship Id="rId7" Type="http://schemas.openxmlformats.org/officeDocument/2006/relationships/hyperlink" Target="https://www.guru99.com/software-testing-introduction-importance.html" TargetMode="External"/><Relationship Id="rId2" Type="http://schemas.openxmlformats.org/officeDocument/2006/relationships/hyperlink" Target="https://www.tutorialspoint.com/system_analysis_and_design/system_analysis_and_design_overview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rfocus.com/glossary/what-is-the-crystal-agile-framework" TargetMode="External"/><Relationship Id="rId5" Type="http://schemas.openxmlformats.org/officeDocument/2006/relationships/hyperlink" Target="https://www.smartsheet.com/agil-vs-scrum-vs-waterfall-vs-kanban?amp" TargetMode="External"/><Relationship Id="rId4" Type="http://schemas.openxmlformats.org/officeDocument/2006/relationships/hyperlink" Target="https://searchbusinessanalytics.techtarget.com/definition/business-intelligence-B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962D-824E-4A52-9EE8-7D2C39E4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878" y="1059829"/>
            <a:ext cx="7766936" cy="1646302"/>
          </a:xfrm>
        </p:spPr>
        <p:txBody>
          <a:bodyPr/>
          <a:lstStyle/>
          <a:p>
            <a:r>
              <a:rPr lang="en-UM" dirty="0"/>
              <a:t>System Development Methods(SDM)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B7A0E-1B41-4573-8CBB-0BC968FA6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577" y="3410571"/>
            <a:ext cx="9144000" cy="2387600"/>
          </a:xfrm>
        </p:spPr>
        <p:txBody>
          <a:bodyPr>
            <a:normAutofit/>
          </a:bodyPr>
          <a:lstStyle/>
          <a:p>
            <a:r>
              <a:rPr lang="en-UM" dirty="0"/>
              <a:t>Group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M" dirty="0"/>
              <a:t>Kapil Pokhrel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M" dirty="0"/>
              <a:t>Saroj Kandel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M" dirty="0"/>
              <a:t>Shivam Ranabhat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M" dirty="0"/>
              <a:t>Bikram Shrestha </a:t>
            </a:r>
          </a:p>
        </p:txBody>
      </p:sp>
    </p:spTree>
    <p:extLst>
      <p:ext uri="{BB962C8B-B14F-4D97-AF65-F5344CB8AC3E}">
        <p14:creationId xmlns:p14="http://schemas.microsoft.com/office/powerpoint/2010/main" val="41122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837E-ADD4-4EDB-B58F-447D4006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32" y="159434"/>
            <a:ext cx="8596668" cy="1320800"/>
          </a:xfrm>
        </p:spPr>
        <p:txBody>
          <a:bodyPr/>
          <a:lstStyle/>
          <a:p>
            <a:r>
              <a:rPr lang="en-UM" dirty="0"/>
              <a:t>4.Design</a:t>
            </a:r>
            <a:br>
              <a:rPr lang="en-UM" dirty="0"/>
            </a:br>
            <a:r>
              <a:rPr lang="en-UM" dirty="0"/>
              <a:t>UML  Use  Case Diagram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6BE716-8BA9-419B-9C23-2399FD192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0129" y="947225"/>
            <a:ext cx="6217920" cy="591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F80A-6D68-4C64-A24A-6A6494D8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68" y="155212"/>
            <a:ext cx="8596668" cy="660714"/>
          </a:xfrm>
        </p:spPr>
        <p:txBody>
          <a:bodyPr/>
          <a:lstStyle/>
          <a:p>
            <a:r>
              <a:rPr lang="en-UM" dirty="0"/>
              <a:t>4.1 Class Diagram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0A55BD-A156-4590-A841-5586DDD62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0" y="884702"/>
            <a:ext cx="6738424" cy="581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4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476C-0E3E-4E35-AFB9-23B8C0A0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M" dirty="0"/>
              <a:t>4.3 Physical Design :Prototype </a:t>
            </a:r>
            <a:br>
              <a:rPr lang="en-UM" dirty="0"/>
            </a:br>
            <a:r>
              <a:rPr lang="en-UM" dirty="0"/>
              <a:t> Login Menu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76E0B1-AD11-4220-BD25-5F7C6D5D2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415" y="2124221"/>
            <a:ext cx="5371042" cy="39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51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8A4B-EC8B-48D6-A82A-2F45E66C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M" dirty="0"/>
              <a:t>Register Menu</a:t>
            </a:r>
            <a:endParaRPr lang="en-US" dirty="0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2C7157-72CF-4F0D-B378-DA9ED6F1FC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053" y="1409115"/>
            <a:ext cx="4801261" cy="483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7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77DA-6427-4CA8-9651-625B3BCF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5" y="286871"/>
            <a:ext cx="8596668" cy="829235"/>
          </a:xfrm>
        </p:spPr>
        <p:txBody>
          <a:bodyPr/>
          <a:lstStyle/>
          <a:p>
            <a:r>
              <a:rPr lang="en-UM" dirty="0"/>
              <a:t>Home Page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F023C-BC24-4752-8229-D0B9FF26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092" y="224324"/>
            <a:ext cx="6709375" cy="64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6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0240-5369-42F9-894D-8507E8F7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08212"/>
          </a:xfrm>
        </p:spPr>
        <p:txBody>
          <a:bodyPr/>
          <a:lstStyle/>
          <a:p>
            <a:r>
              <a:rPr lang="en-UM" dirty="0"/>
              <a:t>Car Listing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73313-9B84-47B8-9A9C-AEFBAA7BC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82" y="57620"/>
            <a:ext cx="6145306" cy="67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4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6A28-81A6-498A-8080-F50D28B7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M" dirty="0"/>
              <a:t>Order menu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F12E76-95ED-4783-A159-307072FE3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34275"/>
            <a:ext cx="8666404" cy="46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9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EAE6-BB9B-41F3-BAFC-637870E4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99" y="94979"/>
            <a:ext cx="8596668" cy="721659"/>
          </a:xfrm>
        </p:spPr>
        <p:txBody>
          <a:bodyPr/>
          <a:lstStyle/>
          <a:p>
            <a:r>
              <a:rPr lang="en-UM" dirty="0"/>
              <a:t>Admin Dashboard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4CFBE-7664-4973-8316-4FC41F5E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36" y="1153551"/>
            <a:ext cx="6376509" cy="437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9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D29B-CE2D-4E29-B53D-BFFF5E51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M" dirty="0"/>
              <a:t>5.Implementation and 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90D0-0D71-46E1-80DF-DFA72A7F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implementation is a set of procedures performed to</a:t>
            </a:r>
            <a:r>
              <a:rPr lang="en-UM" dirty="0"/>
              <a:t> </a:t>
            </a:r>
            <a:r>
              <a:rPr lang="en-US" dirty="0"/>
              <a:t>complete the design.</a:t>
            </a:r>
          </a:p>
          <a:p>
            <a:r>
              <a:rPr lang="en-US" dirty="0"/>
              <a:t>Different phases of implementation and deployment are given below.</a:t>
            </a:r>
          </a:p>
        </p:txBody>
      </p:sp>
    </p:spTree>
    <p:extLst>
      <p:ext uri="{BB962C8B-B14F-4D97-AF65-F5344CB8AC3E}">
        <p14:creationId xmlns:p14="http://schemas.microsoft.com/office/powerpoint/2010/main" val="341640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FC94-2E2A-4E0E-8A29-102EE46F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28" y="44823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Platform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Language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96339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8B13-C72E-44C4-AF34-A6773964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9649"/>
            <a:ext cx="8596668" cy="1320800"/>
          </a:xfrm>
        </p:spPr>
        <p:txBody>
          <a:bodyPr/>
          <a:lstStyle/>
          <a:p>
            <a:r>
              <a:rPr lang="en-UM" dirty="0"/>
              <a:t>1.Project 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F9C3-4D08-4E2B-811F-343F52B7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806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M" sz="2400" dirty="0"/>
              <a:t>1.1 Introduction</a:t>
            </a:r>
          </a:p>
          <a:p>
            <a:r>
              <a:rPr lang="en-UM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Khusii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 Rental </a:t>
            </a:r>
            <a:r>
              <a:rPr lang="en-UM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company</a:t>
            </a:r>
            <a:r>
              <a:rPr lang="en-UM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 a car leasing company that was established in 2014</a:t>
            </a:r>
            <a:endParaRPr lang="en-UM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company specializes in car rentals and offers a variety of models and options to their customers. </a:t>
            </a:r>
            <a:endParaRPr lang="en-UM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M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ompany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also helps their customers save money by offering a more personalized approach.</a:t>
            </a:r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280127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1A67-9874-4D6F-95B0-79BD37D8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M" dirty="0"/>
              <a:t>I</a:t>
            </a:r>
            <a:r>
              <a:rPr lang="en-US" dirty="0"/>
              <a:t>n</a:t>
            </a:r>
            <a:r>
              <a:rPr lang="en-UM" dirty="0"/>
              <a:t>dividual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2792-7E20-407F-AED4-27C1E7B2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en-UM" sz="1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6.1 Rational Unified Process (RUP) (Kapil Pokhrel NPI000030)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component of the Software Development Process is the </a:t>
            </a:r>
            <a:r>
              <a:rPr lang="en-UM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‘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Rational Unified Process</a:t>
            </a:r>
            <a:r>
              <a:rPr lang="en-UM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M" b="1" dirty="0">
              <a:solidFill>
                <a:srgbClr val="2F5496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It provides a method for delegating tasks and duties inside a company that is disciplined.</a:t>
            </a:r>
            <a:endParaRPr lang="en-UM" sz="1800" b="1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Rational Unified Process' objective is to assure the timely and cost-effective delivery of high-quality software that fulfills the demands of its end customers. </a:t>
            </a:r>
            <a:endParaRPr lang="en-U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02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D9F9-E113-4976-A965-5D017D02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M" dirty="0"/>
              <a:t>Individual Components</a:t>
            </a:r>
            <a:br>
              <a:rPr lang="en-UM" dirty="0"/>
            </a:br>
            <a:br>
              <a:rPr lang="en-UM" dirty="0"/>
            </a:br>
            <a:r>
              <a:rPr lang="en-UM" sz="22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6.2 Scrum Methodologies (Shivam Ranabhat NPI000047)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45B7-2222-4F34-B5C1-31CFD1DDC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88545"/>
            <a:ext cx="8596668" cy="3880773"/>
          </a:xfrm>
        </p:spPr>
        <p:txBody>
          <a:bodyPr/>
          <a:lstStyle/>
          <a:p>
            <a:r>
              <a:rPr lang="en-US" dirty="0"/>
              <a:t>Facilitates team work</a:t>
            </a:r>
          </a:p>
          <a:p>
            <a:endParaRPr lang="en-US" dirty="0"/>
          </a:p>
          <a:p>
            <a:r>
              <a:rPr lang="en-US" dirty="0"/>
              <a:t>Takes short time period(3-4 weeks)</a:t>
            </a:r>
          </a:p>
          <a:p>
            <a:endParaRPr lang="en-US" dirty="0"/>
          </a:p>
          <a:p>
            <a:r>
              <a:rPr lang="en-US" dirty="0"/>
              <a:t>Iterative type of framework</a:t>
            </a:r>
          </a:p>
        </p:txBody>
      </p:sp>
    </p:spTree>
    <p:extLst>
      <p:ext uri="{BB962C8B-B14F-4D97-AF65-F5344CB8AC3E}">
        <p14:creationId xmlns:p14="http://schemas.microsoft.com/office/powerpoint/2010/main" val="3225053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F07C-A041-42C0-8C56-82DB8B3C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63" y="92731"/>
            <a:ext cx="8596668" cy="1320800"/>
          </a:xfrm>
        </p:spPr>
        <p:txBody>
          <a:bodyPr/>
          <a:lstStyle/>
          <a:p>
            <a:r>
              <a:rPr lang="en-UM" dirty="0"/>
              <a:t>Scrum 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EFA7-AACF-498D-8E60-14E3E246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7" y="847260"/>
            <a:ext cx="8709225" cy="6104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1.Empirical Process Control:</a:t>
            </a:r>
          </a:p>
          <a:p>
            <a:r>
              <a:rPr lang="en-US" dirty="0"/>
              <a:t>Make system transparent, evaluated and adaptive in nature</a:t>
            </a:r>
          </a:p>
          <a:p>
            <a:pPr marL="0" indent="0">
              <a:buNone/>
            </a:pPr>
            <a:r>
              <a:rPr lang="en-US" dirty="0"/>
              <a:t>2.Self-Organization:</a:t>
            </a:r>
          </a:p>
          <a:p>
            <a:r>
              <a:rPr lang="en-US" dirty="0"/>
              <a:t>Increases the independence and performance of team members</a:t>
            </a:r>
          </a:p>
          <a:p>
            <a:pPr marL="0" indent="0">
              <a:buNone/>
            </a:pPr>
            <a:r>
              <a:rPr lang="en-US" dirty="0"/>
              <a:t>3.Collaboration:</a:t>
            </a:r>
          </a:p>
          <a:p>
            <a:r>
              <a:rPr lang="en-US" dirty="0"/>
              <a:t>Prefer to work collaboratively</a:t>
            </a:r>
          </a:p>
          <a:p>
            <a:r>
              <a:rPr lang="en-US" dirty="0"/>
              <a:t>Increases awareness, clarity and distribution of work</a:t>
            </a:r>
          </a:p>
          <a:p>
            <a:pPr marL="0" indent="0">
              <a:buNone/>
            </a:pPr>
            <a:r>
              <a:rPr lang="en-US" dirty="0"/>
              <a:t>4. Value based prioritization:</a:t>
            </a:r>
          </a:p>
          <a:p>
            <a:r>
              <a:rPr lang="en-US" dirty="0"/>
              <a:t>Tasks with maximum value will be prioritized from the beginning</a:t>
            </a:r>
          </a:p>
          <a:p>
            <a:pPr marL="0" indent="0">
              <a:buNone/>
            </a:pPr>
            <a:r>
              <a:rPr lang="en-US" dirty="0"/>
              <a:t>5.Time-boxing</a:t>
            </a:r>
          </a:p>
          <a:p>
            <a:r>
              <a:rPr lang="en-US" dirty="0"/>
              <a:t>allocate a certain time for a certain task</a:t>
            </a:r>
          </a:p>
          <a:p>
            <a:pPr marL="0" indent="0">
              <a:buNone/>
            </a:pPr>
            <a:r>
              <a:rPr lang="en-US" dirty="0"/>
              <a:t>6. Iterative development</a:t>
            </a:r>
          </a:p>
          <a:p>
            <a:r>
              <a:rPr lang="en-US" dirty="0"/>
              <a:t>Tasks are revised, reviewed and reconsidered to make it better.</a:t>
            </a:r>
          </a:p>
        </p:txBody>
      </p:sp>
    </p:spTree>
    <p:extLst>
      <p:ext uri="{BB962C8B-B14F-4D97-AF65-F5344CB8AC3E}">
        <p14:creationId xmlns:p14="http://schemas.microsoft.com/office/powerpoint/2010/main" val="175704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CEAD-F4B2-4080-86FD-011063C8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M" dirty="0"/>
              <a:t>Scrum 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81C8-CEC3-4796-801D-340EEDF4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time</a:t>
            </a:r>
          </a:p>
          <a:p>
            <a:endParaRPr lang="en-US" dirty="0"/>
          </a:p>
          <a:p>
            <a:r>
              <a:rPr lang="en-US" dirty="0"/>
              <a:t>Create a system in short time period</a:t>
            </a:r>
          </a:p>
          <a:p>
            <a:endParaRPr lang="en-US" dirty="0"/>
          </a:p>
          <a:p>
            <a:r>
              <a:rPr lang="en-US" dirty="0"/>
              <a:t>Clear image of tasks through scrum meeting</a:t>
            </a:r>
          </a:p>
        </p:txBody>
      </p:sp>
    </p:spTree>
    <p:extLst>
      <p:ext uri="{BB962C8B-B14F-4D97-AF65-F5344CB8AC3E}">
        <p14:creationId xmlns:p14="http://schemas.microsoft.com/office/powerpoint/2010/main" val="3418830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64F7-74F9-4BB6-983A-86E62AE1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M" dirty="0"/>
              <a:t>Scrum 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287A-B72E-4036-BB43-857DCED0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Frustration due to regular scrum meetings</a:t>
            </a:r>
          </a:p>
          <a:p>
            <a:endParaRPr lang="en-US" dirty="0"/>
          </a:p>
          <a:p>
            <a:r>
              <a:rPr lang="en-US" dirty="0"/>
              <a:t>More chances of project failure</a:t>
            </a:r>
          </a:p>
        </p:txBody>
      </p:sp>
    </p:spTree>
    <p:extLst>
      <p:ext uri="{BB962C8B-B14F-4D97-AF65-F5344CB8AC3E}">
        <p14:creationId xmlns:p14="http://schemas.microsoft.com/office/powerpoint/2010/main" val="56523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9887-1432-44C9-A5B9-5AD18290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Extreme Programming XP (Bikram Shrestha NPI000022)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5781-CA23-4EF8-902F-097928DB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XP is a software development</a:t>
            </a:r>
            <a:r>
              <a:rPr lang="en-UM" dirty="0"/>
              <a:t> </a:t>
            </a:r>
            <a:r>
              <a:rPr lang="en-US" dirty="0"/>
              <a:t>methodology which is intended to improve software quality and</a:t>
            </a:r>
            <a:r>
              <a:rPr lang="en-UM" dirty="0"/>
              <a:t> </a:t>
            </a:r>
            <a:r>
              <a:rPr lang="en-US" dirty="0"/>
              <a:t>responsiveness to changing customer requirements.</a:t>
            </a:r>
            <a:endParaRPr lang="en-UM" dirty="0"/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XP is the agile framework maximum specific to appropriate software development engineering practices</a:t>
            </a:r>
            <a:endParaRPr lang="en-UM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XP methodology provide principle and value to guiding the team performance. XP has methodological and software development tools.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9744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D511-CB75-4706-8CA9-80FAADA7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phases of XP:</a:t>
            </a:r>
            <a:br>
              <a:rPr lang="en-US" dirty="0"/>
            </a:br>
            <a:br>
              <a:rPr lang="en-US" dirty="0"/>
            </a:br>
            <a:br>
              <a:rPr lang="en-UM" dirty="0"/>
            </a:br>
            <a:r>
              <a:rPr lang="en-US" dirty="0"/>
              <a:t>Planning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Designing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285898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6764-EA28-4DDF-A13F-48913FD0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649941"/>
            <a:ext cx="8601649" cy="869577"/>
          </a:xfrm>
        </p:spPr>
        <p:txBody>
          <a:bodyPr>
            <a:normAutofit fontScale="90000"/>
          </a:bodyPr>
          <a:lstStyle/>
          <a:p>
            <a:r>
              <a:rPr lang="en-US" dirty="0"/>
              <a:t>XP has five different values they are: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Communication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Simplicity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Feedback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Courage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2118111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FE01-EF91-477A-9564-DB7D7800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Crystal Methodology (Saroj Kandel NPI000043)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4D4F-501E-4CC7-AC74-092CFA83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Crystal method is an agile software development approach that</a:t>
            </a:r>
            <a:r>
              <a:rPr lang="en-UM" dirty="0"/>
              <a:t> </a:t>
            </a:r>
            <a:r>
              <a:rPr lang="en-US" dirty="0"/>
              <a:t>focuses primarily on people and their interactions.</a:t>
            </a:r>
          </a:p>
          <a:p>
            <a:endParaRPr lang="en-US" dirty="0"/>
          </a:p>
          <a:p>
            <a:r>
              <a:rPr lang="en-US" dirty="0"/>
              <a:t>when working on a project rather than on processes and tools</a:t>
            </a:r>
            <a:r>
              <a:rPr lang="en-UM" dirty="0"/>
              <a:t> </a:t>
            </a:r>
            <a:r>
              <a:rPr lang="en-US" dirty="0"/>
              <a:t>people’s skills and talents as well as the way they communicate has</a:t>
            </a:r>
            <a:r>
              <a:rPr lang="en-UM" dirty="0"/>
              <a:t> </a:t>
            </a:r>
            <a:r>
              <a:rPr lang="en-US" dirty="0"/>
              <a:t>the biggest impact on the outcome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519194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16CF-B5CB-46CA-A06E-B88307E5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crystal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F952-E5D9-474D-B118-9027E1F9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Human-</a:t>
            </a:r>
            <a:r>
              <a:rPr lang="en-UM" dirty="0"/>
              <a:t>P</a:t>
            </a:r>
            <a:r>
              <a:rPr lang="en-US" dirty="0" err="1"/>
              <a:t>owered</a:t>
            </a:r>
            <a:endParaRPr lang="en-US" dirty="0"/>
          </a:p>
          <a:p>
            <a:endParaRPr lang="en-US" dirty="0"/>
          </a:p>
          <a:p>
            <a:r>
              <a:rPr lang="en-US" dirty="0"/>
              <a:t>Adaptive</a:t>
            </a:r>
          </a:p>
          <a:p>
            <a:endParaRPr lang="en-US" dirty="0"/>
          </a:p>
          <a:p>
            <a:r>
              <a:rPr lang="en-US" dirty="0"/>
              <a:t>Active user involvement</a:t>
            </a:r>
          </a:p>
          <a:p>
            <a:endParaRPr lang="en-US" dirty="0"/>
          </a:p>
          <a:p>
            <a:r>
              <a:rPr lang="en-US" dirty="0"/>
              <a:t>Delivery on commitments</a:t>
            </a:r>
          </a:p>
          <a:p>
            <a:endParaRPr lang="en-US" dirty="0"/>
          </a:p>
          <a:p>
            <a:r>
              <a:rPr lang="en-US" dirty="0"/>
              <a:t>Ultra-light</a:t>
            </a:r>
          </a:p>
        </p:txBody>
      </p:sp>
    </p:spTree>
    <p:extLst>
      <p:ext uri="{BB962C8B-B14F-4D97-AF65-F5344CB8AC3E}">
        <p14:creationId xmlns:p14="http://schemas.microsoft.com/office/powerpoint/2010/main" val="86887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6EDD-20E7-409F-80D3-CF6500BB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M" dirty="0"/>
              <a:t>1.3 Aim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3D34A-D898-4FE4-9D15-474F55FA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11" y="1622706"/>
            <a:ext cx="8596668" cy="3880773"/>
          </a:xfrm>
        </p:spPr>
        <p:txBody>
          <a:bodyPr/>
          <a:lstStyle/>
          <a:p>
            <a:r>
              <a:rPr lang="en-UM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he goal of analysis and design is to create a system that performs in each environment and sets out the objectives and functions of the system.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58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4D1A-BFB9-4A5D-AB4C-B976C351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46" y="171825"/>
            <a:ext cx="8596668" cy="1320800"/>
          </a:xfrm>
        </p:spPr>
        <p:txBody>
          <a:bodyPr/>
          <a:lstStyle/>
          <a:p>
            <a:r>
              <a:rPr lang="en-US" dirty="0"/>
              <a:t>Properties of crystal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EAC70-BEE7-4693-B8DD-F6E600F33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46" y="1154631"/>
            <a:ext cx="8596668" cy="4548738"/>
          </a:xfrm>
        </p:spPr>
        <p:txBody>
          <a:bodyPr>
            <a:noAutofit/>
          </a:bodyPr>
          <a:lstStyle/>
          <a:p>
            <a:r>
              <a:rPr lang="en-US" sz="2000" dirty="0"/>
              <a:t>Frequently delivery</a:t>
            </a:r>
          </a:p>
          <a:p>
            <a:endParaRPr lang="en-US" sz="2000" dirty="0"/>
          </a:p>
          <a:p>
            <a:r>
              <a:rPr lang="en-US" sz="2000" dirty="0"/>
              <a:t>Reflective improvements</a:t>
            </a:r>
          </a:p>
          <a:p>
            <a:endParaRPr lang="en-US" sz="2000" dirty="0"/>
          </a:p>
          <a:p>
            <a:r>
              <a:rPr lang="en-US" sz="2000" dirty="0"/>
              <a:t>Close or osmotic communication</a:t>
            </a:r>
          </a:p>
          <a:p>
            <a:endParaRPr lang="en-US" sz="2000" dirty="0"/>
          </a:p>
          <a:p>
            <a:r>
              <a:rPr lang="en-US" sz="2000" dirty="0"/>
              <a:t>Personal safety</a:t>
            </a:r>
          </a:p>
          <a:p>
            <a:endParaRPr lang="en-US" sz="2000" dirty="0"/>
          </a:p>
          <a:p>
            <a:r>
              <a:rPr lang="en-US" sz="2000" dirty="0"/>
              <a:t>Focus</a:t>
            </a:r>
          </a:p>
          <a:p>
            <a:endParaRPr lang="en-US" sz="2000" dirty="0"/>
          </a:p>
          <a:p>
            <a:r>
              <a:rPr lang="en-US" sz="2000" dirty="0"/>
              <a:t>Easy Access to expert users</a:t>
            </a:r>
          </a:p>
          <a:p>
            <a:endParaRPr lang="en-US" sz="2000" dirty="0"/>
          </a:p>
          <a:p>
            <a:r>
              <a:rPr lang="en-US" sz="2000" dirty="0"/>
              <a:t>Technical environment with automated tests.</a:t>
            </a:r>
          </a:p>
        </p:txBody>
      </p:sp>
    </p:spTree>
    <p:extLst>
      <p:ext uri="{BB962C8B-B14F-4D97-AF65-F5344CB8AC3E}">
        <p14:creationId xmlns:p14="http://schemas.microsoft.com/office/powerpoint/2010/main" val="307272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3D90-8E02-4074-9723-7C92CB95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786"/>
            <a:ext cx="8596668" cy="781538"/>
          </a:xfrm>
        </p:spPr>
        <p:txBody>
          <a:bodyPr/>
          <a:lstStyle/>
          <a:p>
            <a:r>
              <a:rPr lang="en-UM" dirty="0"/>
              <a:t>References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7D0E86-EB61-4307-8130-039452E8B5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6739" y="760992"/>
            <a:ext cx="9448799" cy="54081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200" b="1" u="sng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B0502040204020203" pitchFamily="18" charset="0"/>
              </a:rPr>
              <a:t>References</a:t>
            </a:r>
            <a:endParaRPr lang="en-US" sz="12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Agile vs. Waterfall vs. Kanban vs. Scrum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Lucidchart.com. (2021). Retrieved 28 July 2021, from </a:t>
            </a:r>
            <a:r>
              <a:rPr lang="en-US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2"/>
              </a:rPr>
              <a:t>https://www.lucidchart.com/blog/agile-vs-waterfall-vs-kanban-vs-scrum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Comprehensive Guide to the Agile Manifesto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Smartsheet. (2021). Retrieved 20 July 2021, from </a:t>
            </a:r>
            <a:r>
              <a:rPr lang="en-US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3"/>
              </a:rPr>
              <a:t>https://www.smartsheet.com/comprehensive-guide-values-principles-agile-manifesto?amp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Crystal Methods ·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Activecollab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 Blog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ActiveCollab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(2021). Retrieved 3 July 2021, from </a:t>
            </a:r>
            <a:r>
              <a:rPr lang="en-US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4"/>
              </a:rPr>
              <a:t>https://activecollab.com/blog/project-management/crystal-methods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Principles in Scrum |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SCRUMstudy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Scrumstudy.com. (2021). Retrieved 25 July 2021, from </a:t>
            </a:r>
            <a:r>
              <a:rPr lang="en-US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5"/>
              </a:rPr>
              <a:t>https://www.scrumstudy.com/whyscrum/scrum-principles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Rational Unified Best Practices for Project Managers |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Cprime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Cprime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(2021). Retrieved 5 July 2021, from </a:t>
            </a:r>
            <a:r>
              <a:rPr lang="en-US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6"/>
              </a:rPr>
              <a:t>https://www.cprime.com/resources/blog/rational-unified-best-practices-rup-a-primer-for-the-project-manager/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Rational Unified Process (RUP) ·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ActiveCollab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 Blog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ActiveCollab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(2021). Retrieved 5 July 2021, from https://activecollab.com/blog/project-management/rational-unified-process-rup.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942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CC39-286F-451A-954E-8B650BB7C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9355"/>
            <a:ext cx="8596668" cy="5252008"/>
          </a:xfrm>
        </p:spPr>
        <p:txBody>
          <a:bodyPr>
            <a:normAutofit fontScale="77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System Analysis and Design - Overview -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Tutorialspoint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Tutorialspoint.com. (2021). Retrieved 21 July 2021,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2"/>
              </a:rPr>
              <a:t>https://www.tutorialspoint.com/system_analysis_and_design/system_analysis_and_design_overview.htm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System Changeover - Know Computing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Know Computing. (2021). Retrieved 2 July 2021,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3"/>
              </a:rPr>
              <a:t>http://www.knowcomputing.com/system-changeover/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What is Business Intelligence? BI Defined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SearchBusinessAnalytics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(2021). Retrieved 21 July 2021,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4"/>
              </a:rPr>
              <a:t>https://searchbusinessanalytics.techtarget.com/definition/business-intelligence-BI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What's the Difference? Agile vs Scrum vs Waterfall vs Kanban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Smartsheet. (2021). Retrieved 28 July 2021, from 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5"/>
              </a:rPr>
              <a:t>https://www.smartsheet.com/agil-vs-scrum-vs-waterfall-vs-kanban?amp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What Is The Crystal Agile Framework? Definition and Key Principles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Airfocus.com. (2021). Retrieved 4 July 2021,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6"/>
              </a:rPr>
              <a:t>https://airfocus.com/glossary/what-is-the-crystal-agile-framework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What is Software Testing? Definition, Basics &amp; Types in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Guru99. (2021). Retrieved 1 July 2021,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7"/>
              </a:rPr>
              <a:t>https://www.guru99.com/software-testing-introduction-importance.html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XP Roles - Extreme Programming (XP)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 Explainagile.com. (2021). Retrieved 21 July 2021,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8"/>
              </a:rPr>
              <a:t>https://explainagile.com/agile/xp-extreme-programming/roles/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4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8D29-C362-43C9-9505-C2B16C0C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M" dirty="0"/>
              <a:t>1.3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86C2-3F60-419F-AAF0-4895047D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M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facilitate communication between the client and the server.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M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make ordering easier for customers by providing a user-friendly interface.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M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automate and computerize the system so that it can be scaled in the future.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372B-DBFF-4115-B04B-3194EB77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M" dirty="0"/>
              <a:t>2.Agile 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3427-461D-4707-8516-49EAFE4F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Agile methods which could be beneficial to apply in our project due to its twelve principles to make it more agile</a:t>
            </a:r>
            <a:endParaRPr lang="en-UM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Agile is a software development process where demands and solution of the obstacles are evolved during the collaboration stage between self-organized, cross-purpose teams and their client. </a:t>
            </a:r>
            <a:endParaRPr lang="en-UM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methodology prefers to deliver the software by applying changes from the beginning rather than deliver everything at once during the end of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34E5-3C95-414F-8F44-E8A11D25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60" y="0"/>
            <a:ext cx="8596668" cy="1320800"/>
          </a:xfrm>
        </p:spPr>
        <p:txBody>
          <a:bodyPr/>
          <a:lstStyle/>
          <a:p>
            <a:r>
              <a:rPr lang="en-UM" dirty="0"/>
              <a:t>2.2 Is Methodologies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53A3FD-00E6-4ED3-9B37-EBC24FF928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399578"/>
              </p:ext>
            </p:extLst>
          </p:nvPr>
        </p:nvGraphicFramePr>
        <p:xfrm>
          <a:off x="578860" y="672353"/>
          <a:ext cx="11195797" cy="5970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1194">
                  <a:extLst>
                    <a:ext uri="{9D8B030D-6E8A-4147-A177-3AD203B41FA5}">
                      <a16:colId xmlns:a16="http://schemas.microsoft.com/office/drawing/2014/main" val="2207652714"/>
                    </a:ext>
                  </a:extLst>
                </a:gridCol>
                <a:gridCol w="1826178">
                  <a:extLst>
                    <a:ext uri="{9D8B030D-6E8A-4147-A177-3AD203B41FA5}">
                      <a16:colId xmlns:a16="http://schemas.microsoft.com/office/drawing/2014/main" val="1779049743"/>
                    </a:ext>
                  </a:extLst>
                </a:gridCol>
                <a:gridCol w="1899891">
                  <a:extLst>
                    <a:ext uri="{9D8B030D-6E8A-4147-A177-3AD203B41FA5}">
                      <a16:colId xmlns:a16="http://schemas.microsoft.com/office/drawing/2014/main" val="772033586"/>
                    </a:ext>
                  </a:extLst>
                </a:gridCol>
                <a:gridCol w="1826178">
                  <a:extLst>
                    <a:ext uri="{9D8B030D-6E8A-4147-A177-3AD203B41FA5}">
                      <a16:colId xmlns:a16="http://schemas.microsoft.com/office/drawing/2014/main" val="1925041113"/>
                    </a:ext>
                  </a:extLst>
                </a:gridCol>
                <a:gridCol w="1826178">
                  <a:extLst>
                    <a:ext uri="{9D8B030D-6E8A-4147-A177-3AD203B41FA5}">
                      <a16:colId xmlns:a16="http://schemas.microsoft.com/office/drawing/2014/main" val="393212174"/>
                    </a:ext>
                  </a:extLst>
                </a:gridCol>
                <a:gridCol w="1826178">
                  <a:extLst>
                    <a:ext uri="{9D8B030D-6E8A-4147-A177-3AD203B41FA5}">
                      <a16:colId xmlns:a16="http://schemas.microsoft.com/office/drawing/2014/main" val="536961411"/>
                    </a:ext>
                  </a:extLst>
                </a:gridCol>
              </a:tblGrid>
              <a:tr h="5138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Characteristics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XP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Scrum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RUP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Crystal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Waterfall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extLst>
                  <a:ext uri="{0D108BD9-81ED-4DB2-BD59-A6C34878D82A}">
                    <a16:rowId xmlns:a16="http://schemas.microsoft.com/office/drawing/2014/main" val="4239888989"/>
                  </a:ext>
                </a:extLst>
              </a:tr>
              <a:tr h="8378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Time Period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Very Short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(2-3 weeks maximum)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Medium (2-4 weeks)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Short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Depend upon project (Up to 4 months for large project)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Short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extLst>
                  <a:ext uri="{0D108BD9-81ED-4DB2-BD59-A6C34878D82A}">
                    <a16:rowId xmlns:a16="http://schemas.microsoft.com/office/drawing/2014/main" val="1938883121"/>
                  </a:ext>
                </a:extLst>
              </a:tr>
              <a:tr h="5273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Project Size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Suitable for smaller project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Suitable for all types of projects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Suitable for all types of projects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Suitable for all type of projects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Suitable for small project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extLst>
                  <a:ext uri="{0D108BD9-81ED-4DB2-BD59-A6C34878D82A}">
                    <a16:rowId xmlns:a16="http://schemas.microsoft.com/office/drawing/2014/main" val="1147493427"/>
                  </a:ext>
                </a:extLst>
              </a:tr>
              <a:tr h="8059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Involvement of client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Customer involvement required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Customers represent as the role of product’s owner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High involvement of clients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Involvement through incremental release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Very low involvement of client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extLst>
                  <a:ext uri="{0D108BD9-81ED-4DB2-BD59-A6C34878D82A}">
                    <a16:rowId xmlns:a16="http://schemas.microsoft.com/office/drawing/2014/main" val="58132614"/>
                  </a:ext>
                </a:extLst>
              </a:tr>
              <a:tr h="8059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Requirement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Type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Requirement should be clear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Requirement not clear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Requirement should be clear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Requirement may not be clear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Clear requirement required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extLst>
                  <a:ext uri="{0D108BD9-81ED-4DB2-BD59-A6C34878D82A}">
                    <a16:rowId xmlns:a16="http://schemas.microsoft.com/office/drawing/2014/main" val="2532191058"/>
                  </a:ext>
                </a:extLst>
              </a:tr>
              <a:tr h="8378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Team Size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Small size (less than 20 members)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Small size (2-9 members)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Based on size of project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Any team size (highly skilled and experienced members)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Not specified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extLst>
                  <a:ext uri="{0D108BD9-81ED-4DB2-BD59-A6C34878D82A}">
                    <a16:rowId xmlns:a16="http://schemas.microsoft.com/office/drawing/2014/main" val="3448245018"/>
                  </a:ext>
                </a:extLst>
              </a:tr>
              <a:tr h="16418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Advantages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Customer are involved as a group member, more importance given to feedback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Involved top level of communication for best results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Based on few fundamental phases so that timing, place, and division of work to the team members is clearly defined.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Supports fixed price contracts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Requirement is clear and all phases must be completed before next phase.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7942" marR="37942" marT="0" marB="0"/>
                </a:tc>
                <a:extLst>
                  <a:ext uri="{0D108BD9-81ED-4DB2-BD59-A6C34878D82A}">
                    <a16:rowId xmlns:a16="http://schemas.microsoft.com/office/drawing/2014/main" val="3029772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59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FCC0-F9B2-44F1-BBE7-66DFD291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M" dirty="0"/>
              <a:t>3.System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D6ED-FBC0-479F-BEF3-592D62E7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6271"/>
            <a:ext cx="8596668" cy="3880773"/>
          </a:xfrm>
        </p:spPr>
        <p:txBody>
          <a:bodyPr/>
          <a:lstStyle/>
          <a:p>
            <a:r>
              <a:rPr lang="en-UM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 analysis and design is focused with identifying and describing what the system should perform to design and implement it</a:t>
            </a:r>
          </a:p>
          <a:p>
            <a:r>
              <a:rPr lang="en-UM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also discusses how the system's many components should be integrated.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CEB0-589D-4399-BE18-D7AE2E2B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M" dirty="0"/>
              <a:t>3.1 Business Intelligence(BI)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5BF2-EEF9-4852-9805-902D77CC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M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 helps to make great data driven decision and support the organization to rapidly adapt to market change</a:t>
            </a:r>
          </a:p>
          <a:p>
            <a:r>
              <a:rPr lang="en-UM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 also supports without any difficulty to the work of personnel. It makes easier and faster to report, plan, and analyse.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5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7465-A57D-469B-A672-826C9684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M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3.2 Statistical Analysis: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DFFED-0848-455F-9045-2536D504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M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is the process of analysing and collecting data to classify trends and patterns.</a:t>
            </a:r>
          </a:p>
          <a:p>
            <a:r>
              <a:rPr lang="en-UM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is used to produce useful chart or graph to view data and to deliver business owner with insights to progress business presentation but also to make well decision.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97156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1506</Words>
  <Application>Microsoft Office PowerPoint</Application>
  <PresentationFormat>Widescreen</PresentationFormat>
  <Paragraphs>184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Trebuchet MS</vt:lpstr>
      <vt:lpstr>Wingdings 3</vt:lpstr>
      <vt:lpstr>Facet</vt:lpstr>
      <vt:lpstr>System Development Methods(SDM)</vt:lpstr>
      <vt:lpstr>1.Project Planning</vt:lpstr>
      <vt:lpstr>1.3 Aim </vt:lpstr>
      <vt:lpstr>1.3 Objectives</vt:lpstr>
      <vt:lpstr>2.Agile Principles</vt:lpstr>
      <vt:lpstr>2.2 Is Methodologies</vt:lpstr>
      <vt:lpstr>3.System Analysis</vt:lpstr>
      <vt:lpstr>3.1 Business Intelligence(BI) Analysis</vt:lpstr>
      <vt:lpstr>3.2 Statistical Analysis:</vt:lpstr>
      <vt:lpstr>4.Design UML  Use  Case Diagram</vt:lpstr>
      <vt:lpstr>4.1 Class Diagram</vt:lpstr>
      <vt:lpstr>4.3 Physical Design :Prototype   Login Menu</vt:lpstr>
      <vt:lpstr>Register Menu</vt:lpstr>
      <vt:lpstr>Home Page</vt:lpstr>
      <vt:lpstr>Car Listing</vt:lpstr>
      <vt:lpstr>Order menu</vt:lpstr>
      <vt:lpstr>Admin Dashboard</vt:lpstr>
      <vt:lpstr>5.Implementation and Deployment</vt:lpstr>
      <vt:lpstr>Construction  Platform  Language  Database</vt:lpstr>
      <vt:lpstr>Individual Components</vt:lpstr>
      <vt:lpstr>Individual Components  6.2 Scrum Methodologies (Shivam Ranabhat NPI000047)</vt:lpstr>
      <vt:lpstr>Scrum Principles</vt:lpstr>
      <vt:lpstr>Scrum Advantages</vt:lpstr>
      <vt:lpstr>Scrum Disadvantages</vt:lpstr>
      <vt:lpstr>6.3 Extreme Programming XP (Bikram Shrestha NPI000022)</vt:lpstr>
      <vt:lpstr>Different phases of XP:   Planning  Designing  Coding  Testing</vt:lpstr>
      <vt:lpstr>XP has five different values they are:  Communication  Simplicity  Feedback  Courage  Respect</vt:lpstr>
      <vt:lpstr>6.4 Crystal Methodology (Saroj Kandel NPI000043)</vt:lpstr>
      <vt:lpstr>Characteristics of crystal methodology</vt:lpstr>
      <vt:lpstr>Properties of crystal methodology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Methods(SDM)</dc:title>
  <dc:creator>Kapil Pokhrel</dc:creator>
  <cp:lastModifiedBy>saroj kandel</cp:lastModifiedBy>
  <cp:revision>5</cp:revision>
  <dcterms:created xsi:type="dcterms:W3CDTF">2021-07-22T03:34:32Z</dcterms:created>
  <dcterms:modified xsi:type="dcterms:W3CDTF">2021-09-07T04:23:41Z</dcterms:modified>
</cp:coreProperties>
</file>