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8" r:id="rId9"/>
    <p:sldId id="270" r:id="rId10"/>
    <p:sldId id="272" r:id="rId11"/>
    <p:sldId id="274" r:id="rId12"/>
    <p:sldId id="276" r:id="rId13"/>
    <p:sldId id="278" r:id="rId14"/>
    <p:sldId id="280" r:id="rId15"/>
    <p:sldId id="282" r:id="rId16"/>
    <p:sldId id="284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DATA ANALYSIS (CT127-3-2-PFDA)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Name: Shivam Ranabhat</a:t>
            </a:r>
          </a:p>
          <a:p>
            <a:r>
              <a:rPr lang="en-US" dirty="0" smtClean="0"/>
              <a:t>Student ID: NPI000047</a:t>
            </a:r>
          </a:p>
          <a:p>
            <a:r>
              <a:rPr lang="en-US" dirty="0" smtClean="0"/>
              <a:t>Assignment Topic: Hourly Weather Data Analysis</a:t>
            </a:r>
          </a:p>
          <a:p>
            <a:r>
              <a:rPr lang="en-US" dirty="0" smtClean="0"/>
              <a:t>Present to: Mr. Sandeep Adhikari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584682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31135" y="1935678"/>
            <a:ext cx="9703565" cy="492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7: Comparing wind gust of overall year of JKF and </a:t>
            </a:r>
            <a:r>
              <a:rPr lang="en-US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</a:t>
            </a:r>
            <a:r>
              <a:rPr lang="en-US" dirty="0" smtClean="0"/>
              <a:t>ind </a:t>
            </a:r>
            <a:r>
              <a:rPr lang="en-US" dirty="0"/>
              <a:t>gust is higher in JFK in July which is 66.75 </a:t>
            </a:r>
            <a:r>
              <a:rPr lang="en-US" dirty="0" smtClean="0"/>
              <a:t>mph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In LGA maximum wind </a:t>
            </a:r>
            <a:r>
              <a:rPr lang="en-US" dirty="0"/>
              <a:t>gust is found in the month of is 62. 14 </a:t>
            </a:r>
            <a:r>
              <a:rPr lang="en-US" dirty="0" smtClean="0"/>
              <a:t>mph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Same minimum value (</a:t>
            </a:r>
            <a:r>
              <a:rPr lang="en-US" dirty="0"/>
              <a:t>16.11 </a:t>
            </a:r>
            <a:r>
              <a:rPr lang="en-US" dirty="0" smtClean="0"/>
              <a:t>mph) </a:t>
            </a:r>
            <a:r>
              <a:rPr lang="en-US" dirty="0"/>
              <a:t>for wind gust </a:t>
            </a:r>
            <a:r>
              <a:rPr lang="en-US" dirty="0" smtClean="0"/>
              <a:t>in both JFK </a:t>
            </a:r>
            <a:r>
              <a:rPr lang="en-US" dirty="0"/>
              <a:t>and </a:t>
            </a:r>
            <a:r>
              <a:rPr lang="en-US" dirty="0" smtClean="0"/>
              <a:t>LGA</a:t>
            </a:r>
            <a:endParaRPr lang="en-US" dirty="0"/>
          </a:p>
        </p:txBody>
      </p:sp>
      <p:pic>
        <p:nvPicPr>
          <p:cNvPr id="5" name="Picture 4" descr="C:\Users\Info-chip\Pictures\Screenshots\Screenshot (23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5" y="3733800"/>
            <a:ext cx="43878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Info-chip\Pictures\Screenshots\Screenshot (236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92" y="3727450"/>
            <a:ext cx="4429125" cy="3130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2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16547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31136" y="1543792"/>
            <a:ext cx="9703565" cy="492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8: Finding null value of January 2013 of JKF and </a:t>
            </a:r>
            <a:r>
              <a:rPr lang="en-US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</a:t>
            </a:r>
            <a:r>
              <a:rPr lang="en-US" dirty="0" smtClean="0"/>
              <a:t>ost NA values </a:t>
            </a:r>
            <a:r>
              <a:rPr lang="en-US" dirty="0"/>
              <a:t>are </a:t>
            </a:r>
            <a:r>
              <a:rPr lang="en-US" dirty="0" smtClean="0"/>
              <a:t>found in </a:t>
            </a:r>
            <a:r>
              <a:rPr lang="en-US" dirty="0"/>
              <a:t>JFK </a:t>
            </a:r>
            <a:r>
              <a:rPr lang="en-US" dirty="0" smtClean="0"/>
              <a:t>airport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</a:t>
            </a:r>
            <a:r>
              <a:rPr lang="en-US" dirty="0" smtClean="0"/>
              <a:t>ostly </a:t>
            </a:r>
            <a:r>
              <a:rPr lang="en-US" dirty="0"/>
              <a:t>missing in wind_gust and then </a:t>
            </a:r>
            <a:r>
              <a:rPr lang="en-US" dirty="0" smtClean="0"/>
              <a:t>pressure and wind_dir </a:t>
            </a:r>
            <a:r>
              <a:rPr lang="en-US" dirty="0"/>
              <a:t>in both </a:t>
            </a:r>
            <a:r>
              <a:rPr lang="en-US" dirty="0" smtClean="0"/>
              <a:t>airports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</a:t>
            </a:r>
            <a:r>
              <a:rPr lang="en-US" dirty="0" smtClean="0"/>
              <a:t>issing </a:t>
            </a:r>
            <a:r>
              <a:rPr lang="en-US" dirty="0"/>
              <a:t>value of wind_dir is found more in LGA than in JFK airport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5" name="Picture 4" descr="C:\Users\Info-chip\Pictures\Screenshots\Screenshot (239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3573784"/>
            <a:ext cx="4305300" cy="303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Info-chip\Pictures\Screenshots\Screenshot (24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18" y="3622679"/>
            <a:ext cx="4352925" cy="2981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4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34112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31136" y="1698171"/>
            <a:ext cx="9703565" cy="492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9: Comparing  January temperature below ice point of JKF and </a:t>
            </a:r>
            <a:r>
              <a:rPr lang="en-US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-US" dirty="0" smtClean="0"/>
              <a:t>emperature </a:t>
            </a:r>
            <a:r>
              <a:rPr lang="en-US" dirty="0"/>
              <a:t>ice point of both airports is found almost similar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</a:t>
            </a:r>
            <a:r>
              <a:rPr lang="en-US" dirty="0" smtClean="0"/>
              <a:t>inimum </a:t>
            </a:r>
            <a:r>
              <a:rPr lang="en-US" dirty="0"/>
              <a:t>value of temperature below ice point is also the same for both </a:t>
            </a:r>
            <a:r>
              <a:rPr lang="en-US" dirty="0" smtClean="0"/>
              <a:t>airports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Temperature below </a:t>
            </a:r>
            <a:r>
              <a:rPr lang="en-US" dirty="0"/>
              <a:t>the ice </a:t>
            </a:r>
            <a:r>
              <a:rPr lang="en-US" dirty="0" smtClean="0"/>
              <a:t>point not found(10 </a:t>
            </a:r>
            <a:r>
              <a:rPr lang="en-US" dirty="0"/>
              <a:t>to day 15 in </a:t>
            </a:r>
            <a:r>
              <a:rPr lang="en-US" dirty="0" smtClean="0"/>
              <a:t>JFK and day </a:t>
            </a:r>
            <a:r>
              <a:rPr lang="en-US" dirty="0"/>
              <a:t>5 to day 15 </a:t>
            </a:r>
            <a:r>
              <a:rPr lang="en-US" dirty="0" smtClean="0"/>
              <a:t>in LGA)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Mostly found on </a:t>
            </a:r>
            <a:r>
              <a:rPr lang="en-US" dirty="0"/>
              <a:t>day 25 to day 27</a:t>
            </a:r>
            <a:endParaRPr lang="en-US" dirty="0" smtClean="0"/>
          </a:p>
        </p:txBody>
      </p:sp>
      <p:pic>
        <p:nvPicPr>
          <p:cNvPr id="5" name="Picture 4" descr="C:\Users\Info-chip\Pictures\Screenshots\Screenshot (26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55" y="3781425"/>
            <a:ext cx="388302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Info-chip\Pictures\Screenshots\Screenshot (259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589" y="3800846"/>
            <a:ext cx="3851275" cy="3038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3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23345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31136" y="1698170"/>
            <a:ext cx="9703565" cy="51598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10:Comparing wind speed and pressure of spring </a:t>
            </a:r>
            <a:r>
              <a:rPr lang="en-US" dirty="0" smtClean="0"/>
              <a:t>season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When there minimum </a:t>
            </a:r>
            <a:r>
              <a:rPr lang="en-US" dirty="0"/>
              <a:t>wind speed </a:t>
            </a:r>
            <a:r>
              <a:rPr lang="en-US" dirty="0" smtClean="0"/>
              <a:t>there is maximum pressure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 JFK the wind speed and pressure are found maximum than </a:t>
            </a:r>
            <a:r>
              <a:rPr lang="en-US" dirty="0" smtClean="0"/>
              <a:t>LGA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 April of JFK, the lowest pressure is </a:t>
            </a:r>
            <a:r>
              <a:rPr lang="en-US" dirty="0" smtClean="0"/>
              <a:t>found and in </a:t>
            </a:r>
            <a:r>
              <a:rPr lang="en-US" dirty="0"/>
              <a:t>May of LGA, the pressure is </a:t>
            </a:r>
            <a:r>
              <a:rPr lang="en-US" dirty="0" smtClean="0"/>
              <a:t>minimum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</a:t>
            </a:r>
            <a:r>
              <a:rPr lang="en-US" dirty="0" smtClean="0"/>
              <a:t>nversely </a:t>
            </a:r>
            <a:r>
              <a:rPr lang="en-US" dirty="0"/>
              <a:t>proportional relationship between the wind speed increases pressure.</a:t>
            </a:r>
            <a:endParaRPr lang="en-US" dirty="0" smtClean="0"/>
          </a:p>
        </p:txBody>
      </p:sp>
      <p:pic>
        <p:nvPicPr>
          <p:cNvPr id="6" name="Picture 5" descr="C:\Users\Info-chip\Pictures\Screenshots\Screenshot (270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3743325"/>
            <a:ext cx="379984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Info-chip\Pictures\Screenshots\Screenshot (288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63" y="3743325"/>
            <a:ext cx="3909060" cy="3114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8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59050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31136" y="1698170"/>
            <a:ext cx="9703565" cy="5159829"/>
          </a:xfrm>
        </p:spPr>
        <p:txBody>
          <a:bodyPr/>
          <a:lstStyle/>
          <a:p>
            <a:pPr marL="228600" lvl="1">
              <a:buFont typeface="Wingdings" panose="05000000000000000000" pitchFamily="2" charset="2"/>
              <a:buChar char="q"/>
            </a:pPr>
            <a:r>
              <a:rPr lang="en-US" sz="1800" dirty="0"/>
              <a:t>Analysis11: Comparing the temperature of Dec 22 of JFK and </a:t>
            </a:r>
            <a:r>
              <a:rPr lang="en-US" sz="1800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-US" dirty="0" smtClean="0"/>
              <a:t>emperature </a:t>
            </a:r>
            <a:r>
              <a:rPr lang="en-US" dirty="0"/>
              <a:t>in LGA airport is higher than </a:t>
            </a:r>
            <a:r>
              <a:rPr lang="en-US" dirty="0" smtClean="0"/>
              <a:t>JFK in 22 December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At </a:t>
            </a:r>
            <a:r>
              <a:rPr lang="en-US" dirty="0"/>
              <a:t>13 o’clock, the temperature is found higher i.e., 69.08 degrees </a:t>
            </a:r>
            <a:r>
              <a:rPr lang="en-US" dirty="0" smtClean="0"/>
              <a:t>Fahrenheit in LGA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19 o’clock, the temperature is found higher </a:t>
            </a:r>
            <a:r>
              <a:rPr lang="en-US" dirty="0" smtClean="0"/>
              <a:t>i.e., 60.80 </a:t>
            </a:r>
            <a:r>
              <a:rPr lang="en-US" dirty="0"/>
              <a:t>degrees </a:t>
            </a:r>
            <a:r>
              <a:rPr lang="en-US" dirty="0" smtClean="0"/>
              <a:t>Fahrenheit in JFK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78" y="3461037"/>
            <a:ext cx="4461123" cy="339696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02" y="3461038"/>
            <a:ext cx="4200640" cy="33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70926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31136" y="1698170"/>
            <a:ext cx="9703565" cy="5159829"/>
          </a:xfrm>
        </p:spPr>
        <p:txBody>
          <a:bodyPr/>
          <a:lstStyle/>
          <a:p>
            <a:pPr marL="228600" lvl="1">
              <a:buFont typeface="Wingdings" panose="05000000000000000000" pitchFamily="2" charset="2"/>
              <a:buChar char="q"/>
            </a:pPr>
            <a:r>
              <a:rPr lang="en-US" sz="1800" dirty="0"/>
              <a:t>Analysis12: Comparing the hourly dew point of 1</a:t>
            </a:r>
            <a:r>
              <a:rPr lang="en-US" sz="1800" baseline="30000" dirty="0"/>
              <a:t>st</a:t>
            </a:r>
            <a:r>
              <a:rPr lang="en-US" sz="1800" dirty="0"/>
              <a:t> January of JFK and </a:t>
            </a:r>
            <a:r>
              <a:rPr lang="en-US" sz="1800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</a:t>
            </a:r>
            <a:r>
              <a:rPr lang="en-US" dirty="0" smtClean="0"/>
              <a:t>ew </a:t>
            </a:r>
            <a:r>
              <a:rPr lang="en-US" dirty="0"/>
              <a:t>point on 1</a:t>
            </a:r>
            <a:r>
              <a:rPr lang="en-US" baseline="30000" dirty="0"/>
              <a:t>st</a:t>
            </a:r>
            <a:r>
              <a:rPr lang="en-US" dirty="0"/>
              <a:t> January in LGA airport is higher than </a:t>
            </a:r>
            <a:r>
              <a:rPr lang="en-US" dirty="0" smtClean="0"/>
              <a:t>JFK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At 12 o’clock, the dew point is found higher i.e., 28.40 degrees </a:t>
            </a:r>
            <a:r>
              <a:rPr lang="en-US" dirty="0" smtClean="0"/>
              <a:t>Fahrenheit in LGA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</a:t>
            </a:r>
            <a:r>
              <a:rPr lang="en-US" dirty="0" smtClean="0"/>
              <a:t>t </a:t>
            </a:r>
            <a:r>
              <a:rPr lang="en-US" dirty="0"/>
              <a:t>4, 7, 11 o’clock, the dew point is found constant and higher </a:t>
            </a:r>
            <a:r>
              <a:rPr lang="en-US" dirty="0" smtClean="0"/>
              <a:t>(20.04 </a:t>
            </a:r>
            <a:r>
              <a:rPr lang="en-US" dirty="0"/>
              <a:t>degrees </a:t>
            </a:r>
            <a:r>
              <a:rPr lang="en-US" dirty="0" smtClean="0"/>
              <a:t>Fahrenheit) in JFK</a:t>
            </a:r>
          </a:p>
        </p:txBody>
      </p:sp>
      <p:pic>
        <p:nvPicPr>
          <p:cNvPr id="5" name="Picture 4" descr="C:\Users\Info-chip\Pictures\Screenshots\Screenshot (30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655" y="3629025"/>
            <a:ext cx="3903345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Info-chip\Pictures\Screenshots\Screenshot (309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51" y="3629025"/>
            <a:ext cx="3883025" cy="313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3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87799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31136" y="1698170"/>
            <a:ext cx="9703565" cy="5159829"/>
          </a:xfrm>
        </p:spPr>
        <p:txBody>
          <a:bodyPr/>
          <a:lstStyle/>
          <a:p>
            <a:pPr marL="228600" lvl="1">
              <a:buFont typeface="Wingdings" panose="05000000000000000000" pitchFamily="2" charset="2"/>
              <a:buChar char="q"/>
            </a:pPr>
            <a:r>
              <a:rPr lang="en-US" sz="1800" dirty="0"/>
              <a:t>Analysis13: Comparing the visibility of December of JFK and </a:t>
            </a:r>
            <a:r>
              <a:rPr lang="en-US" sz="1800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maximum visibility in LGA and JFK are the </a:t>
            </a:r>
            <a:r>
              <a:rPr lang="en-US" dirty="0" smtClean="0"/>
              <a:t>same (i.e., 10 miles)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Maximum value found </a:t>
            </a:r>
            <a:r>
              <a:rPr lang="en-US" dirty="0"/>
              <a:t>on all the days except the 4</a:t>
            </a:r>
            <a:r>
              <a:rPr lang="en-US" baseline="30000" dirty="0"/>
              <a:t>th</a:t>
            </a:r>
            <a:r>
              <a:rPr lang="en-US" dirty="0"/>
              <a:t> of </a:t>
            </a:r>
            <a:r>
              <a:rPr lang="en-US" dirty="0" smtClean="0"/>
              <a:t>December in both JFK and LGA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minimum visibility is found in LGA which is 0.00 </a:t>
            </a:r>
            <a:r>
              <a:rPr lang="en-US" dirty="0" smtClean="0"/>
              <a:t>miles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5" name="Picture 4" descr="C:\Users\Info-chip\Pictures\Screenshots\Screenshot (31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50" y="3550908"/>
            <a:ext cx="4082292" cy="3307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Info-chip\Pictures\Screenshots\Screenshot (316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246" y="3656641"/>
            <a:ext cx="3963538" cy="3201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6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87799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31136" y="1698170"/>
            <a:ext cx="9703565" cy="5159829"/>
          </a:xfrm>
        </p:spPr>
        <p:txBody>
          <a:bodyPr/>
          <a:lstStyle/>
          <a:p>
            <a:pPr marL="228600" lvl="1">
              <a:buFont typeface="Wingdings" panose="05000000000000000000" pitchFamily="2" charset="2"/>
              <a:buChar char="q"/>
            </a:pPr>
            <a:r>
              <a:rPr lang="en-US" sz="1800" dirty="0" smtClean="0"/>
              <a:t>Analysis14: </a:t>
            </a:r>
            <a:r>
              <a:rPr lang="en-US" sz="1800" dirty="0"/>
              <a:t>Comparing the maximum pressure of 2013 in JFK and </a:t>
            </a:r>
            <a:r>
              <a:rPr lang="en-US" sz="1800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</a:t>
            </a:r>
            <a:r>
              <a:rPr lang="en-US" dirty="0" smtClean="0"/>
              <a:t>aximum </a:t>
            </a:r>
            <a:r>
              <a:rPr lang="en-US" dirty="0"/>
              <a:t>pressure in LGA and JFK is found in November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</a:t>
            </a:r>
            <a:r>
              <a:rPr lang="en-US" dirty="0" smtClean="0"/>
              <a:t>ressure </a:t>
            </a:r>
            <a:r>
              <a:rPr lang="en-US" dirty="0"/>
              <a:t>in JFK is found to be 1042.1milli bars which is higher than 1041.9 mill bars of </a:t>
            </a:r>
            <a:r>
              <a:rPr lang="en-US" dirty="0" smtClean="0"/>
              <a:t>LGA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</a:t>
            </a:r>
            <a:r>
              <a:rPr lang="en-US" dirty="0" smtClean="0"/>
              <a:t>east value of maximum </a:t>
            </a:r>
            <a:r>
              <a:rPr lang="en-US" dirty="0"/>
              <a:t>pressure is found in June month of both </a:t>
            </a:r>
            <a:r>
              <a:rPr lang="en-US" dirty="0" smtClean="0"/>
              <a:t>airports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(</a:t>
            </a:r>
            <a:r>
              <a:rPr lang="en-US" dirty="0"/>
              <a:t>985.7 in JFK and 983.8 in LGA).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pic>
        <p:nvPicPr>
          <p:cNvPr id="7" name="Picture 6" descr="C:\Users\Info-chip\Pictures\Screenshots\Screenshot (32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3790949"/>
            <a:ext cx="3777778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Info-chip\Pictures\Screenshots\Screenshot (326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423" y="3790949"/>
            <a:ext cx="3717290" cy="306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8147898" cy="3394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</a:t>
            </a:r>
            <a:r>
              <a:rPr lang="en-US" dirty="0" smtClean="0"/>
              <a:t>elped </a:t>
            </a:r>
            <a:r>
              <a:rPr lang="en-US" dirty="0"/>
              <a:t>us to be able to implement the concepts related to R </a:t>
            </a:r>
            <a:r>
              <a:rPr lang="en-US" dirty="0" smtClean="0"/>
              <a:t>programming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Make us able  to </a:t>
            </a:r>
            <a:r>
              <a:rPr lang="en-US" dirty="0"/>
              <a:t>implement suitable data pre-processing, data exploration, data manipulation and data </a:t>
            </a:r>
            <a:r>
              <a:rPr lang="en-US" dirty="0" smtClean="0"/>
              <a:t>visualization techniques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Improve </a:t>
            </a:r>
            <a:r>
              <a:rPr lang="en-US" dirty="0"/>
              <a:t>the result of the data analysis which is useful for decision </a:t>
            </a:r>
            <a:r>
              <a:rPr lang="en-US" dirty="0" smtClean="0"/>
              <a:t>making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Helps to build carrier in the field data science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2638044"/>
            <a:ext cx="7893939" cy="367703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 err="1"/>
              <a:t>DataMentor</a:t>
            </a:r>
            <a:r>
              <a:rPr lang="en-US" dirty="0"/>
              <a:t>. 2022. </a:t>
            </a:r>
            <a:r>
              <a:rPr lang="en-US" i="1" dirty="0"/>
              <a:t>R boxplot() to Create Box Plot (With Numerous Examples)</a:t>
            </a:r>
            <a:r>
              <a:rPr lang="en-US" dirty="0"/>
              <a:t>. [online] Available at: &lt;https://www.datamentor.io/r-programming/box-plot/&gt; [Accessed 7 March 2022</a:t>
            </a:r>
            <a:r>
              <a:rPr lang="en-US" dirty="0" smtClean="0"/>
              <a:t>].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Medium. 2022. </a:t>
            </a:r>
            <a:r>
              <a:rPr lang="en-US" i="1" dirty="0"/>
              <a:t>Understanding Boxplots</a:t>
            </a:r>
            <a:r>
              <a:rPr lang="en-US" dirty="0"/>
              <a:t>. [online] Available at: &lt;https://towardsdatascience.com/understanding-boxplots-5e2df7bcbd51&gt; [Accessed 8 March 2022</a:t>
            </a:r>
            <a:r>
              <a:rPr lang="en-US" dirty="0" smtClean="0"/>
              <a:t>].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Rdocumentation.org. 2022. </a:t>
            </a:r>
            <a:r>
              <a:rPr lang="en-US" i="1" dirty="0" err="1"/>
              <a:t>hist</a:t>
            </a:r>
            <a:r>
              <a:rPr lang="en-US" i="1" dirty="0"/>
              <a:t> function - </a:t>
            </a:r>
            <a:r>
              <a:rPr lang="en-US" i="1" dirty="0" err="1"/>
              <a:t>RDocumentation</a:t>
            </a:r>
            <a:r>
              <a:rPr lang="en-US" dirty="0"/>
              <a:t>. [online] Available at: &lt;https://www.rdocumentation.org/packages/graphics/versions/3.6.2/topics/hist&gt; [Accessed 8 March 2022]. </a:t>
            </a:r>
          </a:p>
          <a:p>
            <a:pPr marL="342900" indent="-342900">
              <a:buAutoNum type="arabicPeriod"/>
            </a:pPr>
            <a:r>
              <a:rPr lang="en-US" dirty="0"/>
              <a:t>Rdocumentation.org. 2022. </a:t>
            </a:r>
            <a:r>
              <a:rPr lang="en-US" i="1" dirty="0"/>
              <a:t>smooth function - </a:t>
            </a:r>
            <a:r>
              <a:rPr lang="en-US" i="1" dirty="0" err="1"/>
              <a:t>RDocumentation</a:t>
            </a:r>
            <a:r>
              <a:rPr lang="en-US" dirty="0"/>
              <a:t>. [online] Available at: &lt;https://www.rdocumentation.org/packages/stats/versions/3.6.2/topics/smooth&gt; [Accessed 7 March 2022</a:t>
            </a:r>
            <a:r>
              <a:rPr lang="en-US" dirty="0" smtClean="0"/>
              <a:t>].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 smtClean="0"/>
              <a:t>Statmethods.net</a:t>
            </a:r>
            <a:r>
              <a:rPr lang="en-US" dirty="0"/>
              <a:t>. 2022. </a:t>
            </a:r>
            <a:r>
              <a:rPr lang="en-US" i="1" dirty="0"/>
              <a:t>Quick-R: Scatterplots</a:t>
            </a:r>
            <a:r>
              <a:rPr lang="en-US" dirty="0"/>
              <a:t>. [online] Available at: &lt;https://www.statmethods.net/graphs/scatterplot.html&gt; [Accessed 7 March 2022].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 smtClean="0"/>
              <a:t>Vries</a:t>
            </a:r>
            <a:r>
              <a:rPr lang="en-US" dirty="0"/>
              <a:t>, A., 2022. </a:t>
            </a:r>
            <a:r>
              <a:rPr lang="en-US" i="1" dirty="0"/>
              <a:t>Interpolation and smoothing functions in base R</a:t>
            </a:r>
            <a:r>
              <a:rPr lang="en-US" dirty="0"/>
              <a:t>. [online] Revolutions. Available at: &lt;https://blog.revolutionanalytics.com/2015/09/interpolation-and-smoothing-functions-in-base-r.html&gt; [Accessed 8 March 2022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008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/>
              <a:t>different data analyzing and manipulation </a:t>
            </a:r>
            <a:r>
              <a:rPr lang="en-US" dirty="0" smtClean="0"/>
              <a:t>techniques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E</a:t>
            </a:r>
            <a:r>
              <a:rPr lang="en-US" dirty="0" smtClean="0"/>
              <a:t>xplore </a:t>
            </a:r>
            <a:r>
              <a:rPr lang="en-US" dirty="0"/>
              <a:t>the given weather </a:t>
            </a:r>
            <a:r>
              <a:rPr lang="en-US" dirty="0" smtClean="0"/>
              <a:t>data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E</a:t>
            </a:r>
            <a:r>
              <a:rPr lang="en-US" dirty="0" smtClean="0"/>
              <a:t>xtract </a:t>
            </a:r>
            <a:r>
              <a:rPr lang="en-US" dirty="0"/>
              <a:t>the information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set which contains two origins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 </a:t>
            </a:r>
            <a:r>
              <a:rPr lang="en-US" dirty="0"/>
              <a:t>John Kennedy International Airport (JKF) 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LaGuardia Airport (LGA) of the United </a:t>
            </a:r>
            <a:r>
              <a:rPr lang="en-US" dirty="0" smtClean="0"/>
              <a:t>States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15 columns and 17, 412 </a:t>
            </a:r>
            <a:r>
              <a:rPr lang="en-US" dirty="0" smtClean="0"/>
              <a:t>rows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Column names: Origin, year, month, day, hour, temp, dewp, humid, wind_dir, wind_speed, wind_gust, precip, pressure, visib, time_hour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812579"/>
            <a:ext cx="7729728" cy="1188720"/>
          </a:xfrm>
        </p:spPr>
        <p:txBody>
          <a:bodyPr/>
          <a:lstStyle/>
          <a:p>
            <a:r>
              <a:rPr lang="en-US" dirty="0" smtClean="0"/>
              <a:t>Data import and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475" y="2209800"/>
            <a:ext cx="8582025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Install Packages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Load Packages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Read Csv File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Pre-processing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Origin </a:t>
            </a:r>
            <a:r>
              <a:rPr lang="en-US" dirty="0" smtClean="0"/>
              <a:t>filtering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6" t="15954" r="41827" b="74924"/>
          <a:stretch/>
        </p:blipFill>
        <p:spPr bwMode="auto">
          <a:xfrm>
            <a:off x="2231136" y="2625372"/>
            <a:ext cx="6536055" cy="619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" t="25205" r="61700" b="66383"/>
          <a:stretch/>
        </p:blipFill>
        <p:spPr bwMode="auto">
          <a:xfrm>
            <a:off x="2231136" y="3773136"/>
            <a:ext cx="5066030" cy="704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33713" r="46955" b="63361"/>
          <a:stretch/>
        </p:blipFill>
        <p:spPr bwMode="auto">
          <a:xfrm>
            <a:off x="2231136" y="5006625"/>
            <a:ext cx="7135178" cy="3476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t="36467" r="54808" b="58405"/>
          <a:stretch/>
        </p:blipFill>
        <p:spPr bwMode="auto">
          <a:xfrm>
            <a:off x="2231136" y="6222302"/>
            <a:ext cx="6119495" cy="428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21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7663"/>
            <a:ext cx="9322689" cy="37532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Analysis 1: Comparing overall temperature of JKF and </a:t>
            </a:r>
            <a:r>
              <a:rPr lang="en-US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LGA has maximum temperature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Same minimum temperature (July)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Minimum temperature in February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</a:t>
            </a:r>
            <a:r>
              <a:rPr lang="en-US" dirty="0" smtClean="0"/>
              <a:t>ncreasing </a:t>
            </a:r>
            <a:r>
              <a:rPr lang="en-US" dirty="0"/>
              <a:t>from February and to </a:t>
            </a:r>
            <a:r>
              <a:rPr lang="en-US" dirty="0" smtClean="0"/>
              <a:t>July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</a:t>
            </a:r>
            <a:r>
              <a:rPr lang="en-US" dirty="0" smtClean="0"/>
              <a:t>lowly </a:t>
            </a:r>
            <a:r>
              <a:rPr lang="en-US" dirty="0"/>
              <a:t>decreasing from July to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December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28187"/>
            <a:ext cx="5743575" cy="29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8198740" cy="41532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2: Comparing humidity of overall year of JKF and </a:t>
            </a:r>
            <a:r>
              <a:rPr lang="en-US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Maximum </a:t>
            </a:r>
            <a:r>
              <a:rPr lang="en-US" dirty="0"/>
              <a:t>humidity is the same throughout the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year 2013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</a:t>
            </a:r>
            <a:r>
              <a:rPr lang="en-US" dirty="0" smtClean="0"/>
              <a:t>umidity </a:t>
            </a:r>
            <a:r>
              <a:rPr lang="en-US" dirty="0"/>
              <a:t>is minimum in LGA than </a:t>
            </a:r>
            <a:r>
              <a:rPr lang="en-US" dirty="0" smtClean="0"/>
              <a:t>JFK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median of humidity is higher in JFK than </a:t>
            </a:r>
            <a:r>
              <a:rPr lang="en-US" dirty="0" smtClean="0"/>
              <a:t>LGA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Greater value of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and 3</a:t>
            </a:r>
            <a:r>
              <a:rPr lang="en-US" baseline="30000" dirty="0"/>
              <a:t>rd</a:t>
            </a:r>
            <a:r>
              <a:rPr lang="en-US" dirty="0"/>
              <a:t> quartile for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humidity </a:t>
            </a:r>
            <a:r>
              <a:rPr lang="en-US" dirty="0"/>
              <a:t>in JFK L</a:t>
            </a:r>
            <a:r>
              <a:rPr lang="en-US" dirty="0" smtClean="0"/>
              <a:t>GA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3028760"/>
            <a:ext cx="5124450" cy="351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311549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1136" y="1733798"/>
            <a:ext cx="9406682" cy="51242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3: Comparing wind direction of overall year of JKF and </a:t>
            </a:r>
            <a:r>
              <a:rPr lang="en-US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Same maximum and minimum value for wind direction in both airports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March</a:t>
            </a:r>
            <a:r>
              <a:rPr lang="en-US" dirty="0"/>
              <a:t>, June, and July the wind direction is found to be higher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 descr="C:\Users\Info-chip\Pictures\Screenshots\Screenshot (199)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42" y="3457396"/>
            <a:ext cx="4869474" cy="295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Info-chip\Pictures\Screenshots\Screenshot (200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10" y="3457396"/>
            <a:ext cx="4382829" cy="296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25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458929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5" y="1935678"/>
            <a:ext cx="9703565" cy="492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4: Comparing wind speed of overall year of JKF and </a:t>
            </a:r>
            <a:r>
              <a:rPr lang="en-US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Maximum wind speed in January of both airports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But maximum </a:t>
            </a:r>
            <a:r>
              <a:rPr lang="en-US" dirty="0"/>
              <a:t>in JFK than LGA airport which is found to be 42.579 mph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</a:t>
            </a:r>
            <a:r>
              <a:rPr lang="en-US" dirty="0" smtClean="0"/>
              <a:t>inimum </a:t>
            </a:r>
            <a:r>
              <a:rPr lang="en-US" dirty="0"/>
              <a:t>value is the same for both JFK and LGA which is 0 mph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Info-chip\Pictures\Screenshots\Screenshot (32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32" y="3515096"/>
            <a:ext cx="4501046" cy="320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Info-chip\Pictures\Screenshots\Screenshot (329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35" y="3515096"/>
            <a:ext cx="4434874" cy="3342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2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5" y="560931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31135" y="1935678"/>
            <a:ext cx="9703565" cy="492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5: Comparing maximum precipitation of overall year of JKF and </a:t>
            </a:r>
            <a:r>
              <a:rPr lang="en-US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</a:t>
            </a:r>
            <a:r>
              <a:rPr lang="en-US" dirty="0" smtClean="0"/>
              <a:t>aximum </a:t>
            </a:r>
            <a:r>
              <a:rPr lang="en-US" dirty="0"/>
              <a:t>precipitation is found in LGA </a:t>
            </a:r>
            <a:r>
              <a:rPr lang="en-US" dirty="0" smtClean="0"/>
              <a:t>airport (</a:t>
            </a:r>
            <a:r>
              <a:rPr lang="en-US" dirty="0"/>
              <a:t>July and </a:t>
            </a:r>
            <a:r>
              <a:rPr lang="en-US" dirty="0" smtClean="0"/>
              <a:t>September)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LGA had maximum precipitation(</a:t>
            </a:r>
            <a:r>
              <a:rPr lang="en-US" dirty="0"/>
              <a:t>0.82 </a:t>
            </a:r>
            <a:r>
              <a:rPr lang="en-US" dirty="0" smtClean="0"/>
              <a:t>inches)</a:t>
            </a:r>
            <a:r>
              <a:rPr lang="en-US" dirty="0"/>
              <a:t> </a:t>
            </a:r>
            <a:r>
              <a:rPr lang="en-US" dirty="0" smtClean="0"/>
              <a:t>in September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JFK has </a:t>
            </a:r>
            <a:r>
              <a:rPr lang="en-US" dirty="0"/>
              <a:t>maximum precipitation is found to be 0.66 </a:t>
            </a:r>
            <a:r>
              <a:rPr lang="en-US" dirty="0" smtClean="0"/>
              <a:t>inches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Same minimum precipitation value in both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:\Users\Info-chip\Pictures\Screenshots\Screenshot (22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4" y="3933825"/>
            <a:ext cx="401002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Info-chip\Pictures\Screenshots\Screenshot (220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79" y="3933825"/>
            <a:ext cx="4010025" cy="290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65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65928"/>
            <a:ext cx="7729728" cy="1188720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31135" y="1935678"/>
            <a:ext cx="9703565" cy="49223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Analysis 6: Comparing dew point of overall year of JKF and </a:t>
            </a:r>
            <a:r>
              <a:rPr lang="en-US" dirty="0" smtClean="0"/>
              <a:t>LGA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JFK has maximum </a:t>
            </a:r>
            <a:r>
              <a:rPr lang="en-US" dirty="0"/>
              <a:t>value of dew point </a:t>
            </a:r>
            <a:r>
              <a:rPr lang="en-US" dirty="0" smtClean="0"/>
              <a:t>in July (</a:t>
            </a:r>
            <a:r>
              <a:rPr lang="en-US" dirty="0"/>
              <a:t>78.78 </a:t>
            </a:r>
            <a:r>
              <a:rPr lang="en-US" dirty="0" smtClean="0"/>
              <a:t> degree Fahrenheit)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LGA has maximum value of dew point in July (</a:t>
            </a:r>
            <a:r>
              <a:rPr lang="en-US" dirty="0"/>
              <a:t>73.94 degrees </a:t>
            </a:r>
            <a:r>
              <a:rPr lang="en-US" dirty="0" smtClean="0"/>
              <a:t>Fahrenheit)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LGA has minimum value of dew point in February than JFK (</a:t>
            </a:r>
            <a:r>
              <a:rPr lang="en-US" dirty="0"/>
              <a:t>-7.06 degrees </a:t>
            </a:r>
            <a:r>
              <a:rPr lang="en-US" dirty="0" smtClean="0"/>
              <a:t>Fahrenheit)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:\Users\Info-chip\Pictures\Screenshots\Screenshot (338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632835"/>
            <a:ext cx="3971925" cy="323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Info-chip\Pictures\Screenshots\Screenshot (339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60" y="3622040"/>
            <a:ext cx="3935095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60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325</TotalTime>
  <Words>947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</vt:lpstr>
      <vt:lpstr>Parcel</vt:lpstr>
      <vt:lpstr>PROGRAMMING FOR DATA ANALYSIS (CT127-3-2-PFDA)</vt:lpstr>
      <vt:lpstr>INTRODUCTION</vt:lpstr>
      <vt:lpstr>Data import and pre-processing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ANALYSIS (CT127-3-2-PFDA)</dc:title>
  <dc:creator>Info-chip</dc:creator>
  <cp:lastModifiedBy>Info-chip</cp:lastModifiedBy>
  <cp:revision>126</cp:revision>
  <dcterms:created xsi:type="dcterms:W3CDTF">2022-02-27T11:38:53Z</dcterms:created>
  <dcterms:modified xsi:type="dcterms:W3CDTF">2022-03-26T13:15:26Z</dcterms:modified>
</cp:coreProperties>
</file>