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3" r:id="rId21"/>
    <p:sldId id="274" r:id="rId22"/>
    <p:sldId id="277" r:id="rId23"/>
    <p:sldId id="278" r:id="rId24"/>
    <p:sldId id="293" r:id="rId25"/>
    <p:sldId id="294" r:id="rId26"/>
    <p:sldId id="296" r:id="rId27"/>
    <p:sldId id="297" r:id="rId28"/>
    <p:sldId id="291" r:id="rId29"/>
    <p:sldId id="279" r:id="rId30"/>
    <p:sldId id="285" r:id="rId31"/>
    <p:sldId id="288" r:id="rId32"/>
    <p:sldId id="289" r:id="rId33"/>
    <p:sldId id="290" r:id="rId34"/>
    <p:sldId id="281" r:id="rId35"/>
    <p:sldId id="286" r:id="rId36"/>
    <p:sldId id="287" r:id="rId37"/>
    <p:sldId id="284" r:id="rId38"/>
    <p:sldId id="299" r:id="rId39"/>
    <p:sldId id="301" r:id="rId40"/>
    <p:sldId id="302" r:id="rId41"/>
    <p:sldId id="309" r:id="rId42"/>
    <p:sldId id="310" r:id="rId43"/>
    <p:sldId id="311" r:id="rId44"/>
    <p:sldId id="304" r:id="rId45"/>
    <p:sldId id="308" r:id="rId46"/>
    <p:sldId id="306" r:id="rId47"/>
    <p:sldId id="307" r:id="rId48"/>
    <p:sldId id="298" r:id="rId49"/>
    <p:sldId id="30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BDHI KAPASI" initials="L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DA0D0-A78F-09E6-0CE6-298C312F6321}" v="340" dt="2020-11-30T16:09:59.304"/>
    <p1510:client id="{2D40C3ED-5AD0-2007-FA3B-F991CFAA608C}" v="23" dt="2020-12-02T12:45:41.904"/>
    <p1510:client id="{782495F2-F6DB-AB50-3CEE-3284DB297C35}" v="783" dt="2020-12-17T15:39:28.615"/>
    <p1510:client id="{7A9BAF05-D506-E7A1-324E-C3A97D9EE4E3}" v="17" dt="2020-12-02T12:44:09.179"/>
    <p1510:client id="{7ED6E9EE-B46C-E382-EBEE-B414476921C8}" v="130" dt="2020-11-30T17:30:33.722"/>
    <p1510:client id="{AA1BB51E-4E91-181C-7EA8-E3EF44D816A8}" v="1049" dt="2020-11-30T11:29:16.008"/>
    <p1510:client id="{B9BCABE3-FDCE-D730-84A3-A0ECEBC437D1}" v="3667" dt="2020-11-30T16:12:57.334"/>
    <p1510:client id="{BBF0F707-5F34-79AD-09DB-6B09CA746E11}" v="325" dt="2020-11-30T16:48:37.876"/>
    <p1510:client id="{C23048E8-06DB-87A0-ABDB-E39EF3FF26E6}" v="2177" dt="2020-12-17T15:40:03.312"/>
    <p1510:client id="{C98FB58A-1F83-C716-19B3-990B9B6EE97F}" v="313" dt="2020-11-30T15:10:31.737"/>
    <p1510:client id="{C9DD3F18-A49B-4A45-1B4A-B4CCD03AEC07}" v="803" dt="2020-12-01T07:24:13.968"/>
    <p1510:client id="{D7BD16AF-5F76-C4A6-B96C-35AE25E5A81C}" v="1334" dt="2020-12-01T07:24:18.827"/>
    <p1510:client id="{FAB10C3F-781C-4FDB-3A21-83FC5C4481A9}" v="139" dt="2020-11-30T17:05:31.373"/>
    <p1510:client id="{FCC5E4DC-19AA-806E-E436-E803DF3046A1}" v="1693" dt="2020-11-30T17:53:04.4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B189F-41E9-481F-9385-4ACB87836FE1}" type="datetimeFigureOut">
              <a:rPr lang="en-IN" smtClean="0"/>
              <a:t>17-12-2020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81A13-8B57-47BC-9F1B-2E97436F050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E189D0-E43C-43FF-A08B-B6034C0BE97E}"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B4A7FF9-B67A-4FA0-AE51-779B4E27B10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E189D0-E43C-43FF-A08B-B6034C0BE97E}"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4A7FF9-B67A-4FA0-AE51-779B4E27B10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E189D0-E43C-43FF-A08B-B6034C0BE97E}"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4A7FF9-B67A-4FA0-AE51-779B4E27B10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E189D0-E43C-43FF-A08B-B6034C0BE97E}"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4A7FF9-B67A-4FA0-AE51-779B4E27B10F}"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E189D0-E43C-43FF-A08B-B6034C0BE97E}"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4A7FF9-B67A-4FA0-AE51-779B4E27B10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E189D0-E43C-43FF-A08B-B6034C0BE97E}"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4A7FF9-B67A-4FA0-AE51-779B4E27B10F}"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E189D0-E43C-43FF-A08B-B6034C0BE97E}"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4A7FF9-B67A-4FA0-AE51-779B4E27B10F}"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E189D0-E43C-43FF-A08B-B6034C0BE97E}"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4A7FF9-B67A-4FA0-AE51-779B4E27B10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E189D0-E43C-43FF-A08B-B6034C0BE97E}"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4A7FF9-B67A-4FA0-AE51-779B4E27B10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E189D0-E43C-43FF-A08B-B6034C0BE97E}"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4A7FF9-B67A-4FA0-AE51-779B4E27B10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E189D0-E43C-43FF-A08B-B6034C0BE97E}"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B4A7FF9-B67A-4FA0-AE51-779B4E27B10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E189D0-E43C-43FF-A08B-B6034C0BE97E}" type="datetimeFigureOut">
              <a:rPr lang="en-IN" smtClean="0"/>
              <a:t>17-12-2020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B4A7FF9-B67A-4FA0-AE51-779B4E27B10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E189D0-E43C-43FF-A08B-B6034C0BE97E}" type="datetimeFigureOut">
              <a:rPr lang="en-IN" smtClean="0"/>
              <a:t>17-12-2020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B4A7FF9-B67A-4FA0-AE51-779B4E27B10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189D0-E43C-43FF-A08B-B6034C0BE97E}" type="datetimeFigureOut">
              <a:rPr lang="en-IN" smtClean="0"/>
              <a:t>17-12-2020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B4A7FF9-B67A-4FA0-AE51-779B4E27B10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E189D0-E43C-43FF-A08B-B6034C0BE97E}"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B4A7FF9-B67A-4FA0-AE51-779B4E27B10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E189D0-E43C-43FF-A08B-B6034C0BE97E}"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4A7FF9-B67A-4FA0-AE51-779B4E27B10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E189D0-E43C-43FF-A08B-B6034C0BE97E}" type="datetimeFigureOut">
              <a:rPr lang="en-IN" smtClean="0"/>
              <a:t>17-12-2020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B4A7FF9-B67A-4FA0-AE51-779B4E27B10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corporatefinanceinstitute.com/resources/knowledge/strategy/scalability/" TargetMode="Externa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7713" y="1435005"/>
            <a:ext cx="8915399" cy="1291231"/>
          </a:xfrm>
        </p:spPr>
        <p:txBody>
          <a:bodyPr/>
          <a:lstStyle/>
          <a:p>
            <a:r>
              <a:rPr lang="en-US">
                <a:latin typeface="Bookman Old Style" panose="02050604050505020204" pitchFamily="18" charset="0"/>
              </a:rPr>
              <a:t>Machine Learning Project</a:t>
            </a:r>
            <a:endParaRPr lang="en-IN">
              <a:latin typeface="Bookman Old Style" panose="02050604050505020204" pitchFamily="18" charset="0"/>
            </a:endParaRPr>
          </a:p>
        </p:txBody>
      </p:sp>
      <p:sp>
        <p:nvSpPr>
          <p:cNvPr id="3" name="Subtitle 2"/>
          <p:cNvSpPr>
            <a:spLocks noGrp="1"/>
          </p:cNvSpPr>
          <p:nvPr>
            <p:ph type="subTitle" idx="1"/>
          </p:nvPr>
        </p:nvSpPr>
        <p:spPr>
          <a:xfrm>
            <a:off x="2017712" y="3281954"/>
            <a:ext cx="8915399" cy="2452096"/>
          </a:xfrm>
        </p:spPr>
        <p:txBody>
          <a:bodyPr>
            <a:normAutofit/>
          </a:bodyPr>
          <a:lstStyle/>
          <a:p>
            <a:pPr algn="ctr"/>
            <a:endParaRPr lang="en-US" sz="2000">
              <a:latin typeface="Bookman Old Style"/>
            </a:endParaRPr>
          </a:p>
          <a:p>
            <a:pPr algn="ctr"/>
            <a:r>
              <a:rPr lang="en-US" sz="2000">
                <a:latin typeface="Bookman Old Style"/>
              </a:rPr>
              <a:t>Team Alpha : </a:t>
            </a:r>
            <a:endParaRPr lang="en-US" sz="2000">
              <a:latin typeface="Bookman Old Style" panose="02050604050505020204" pitchFamily="18" charset="0"/>
            </a:endParaRPr>
          </a:p>
          <a:p>
            <a:pPr algn="ctr"/>
            <a:r>
              <a:rPr lang="en-US" sz="2000">
                <a:latin typeface="Bookman Old Style"/>
              </a:rPr>
              <a:t>Abhinav Singh (MT2020001)</a:t>
            </a:r>
          </a:p>
          <a:p>
            <a:pPr algn="ctr"/>
            <a:r>
              <a:rPr lang="en-US" sz="2000">
                <a:latin typeface="Bookman Old Style"/>
              </a:rPr>
              <a:t> Shivam Jain (MT2020002)</a:t>
            </a:r>
          </a:p>
          <a:p>
            <a:pPr algn="ctr"/>
            <a:r>
              <a:rPr lang="en-US" sz="2000">
                <a:latin typeface="Bookman Old Style"/>
              </a:rPr>
              <a:t>Labdhi Kapasi (MT2020066)</a:t>
            </a:r>
            <a:endParaRPr lang="en-IN" sz="2000">
              <a:latin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150" y="685801"/>
            <a:ext cx="8911687" cy="1280890"/>
          </a:xfrm>
        </p:spPr>
        <p:txBody>
          <a:bodyPr/>
          <a:lstStyle/>
          <a:p>
            <a:pPr algn="ctr"/>
            <a:r>
              <a:rPr lang="en-US">
                <a:latin typeface="Bookman Old Style" panose="02050604050505020204" pitchFamily="18" charset="0"/>
              </a:rPr>
              <a:t>Analysis of Card 1 to 6</a:t>
            </a:r>
            <a:endParaRPr lang="en-IN">
              <a:latin typeface="Bookman Old Style" panose="02050604050505020204" pitchFamily="18" charset="0"/>
            </a:endParaRPr>
          </a:p>
        </p:txBody>
      </p:sp>
      <p:sp>
        <p:nvSpPr>
          <p:cNvPr id="3" name="Content Placeholder 2"/>
          <p:cNvSpPr>
            <a:spLocks noGrp="1"/>
          </p:cNvSpPr>
          <p:nvPr>
            <p:ph idx="1"/>
          </p:nvPr>
        </p:nvSpPr>
        <p:spPr>
          <a:xfrm>
            <a:off x="2589212" y="2133599"/>
            <a:ext cx="7726363" cy="4181475"/>
          </a:xfrm>
        </p:spPr>
        <p:txBody>
          <a:bodyPr>
            <a:noAutofit/>
          </a:bodyPr>
          <a:lstStyle/>
          <a:p>
            <a:r>
              <a:rPr lang="en-US">
                <a:latin typeface="Bookman Old Style" panose="02050604050505020204" pitchFamily="18" charset="0"/>
              </a:rPr>
              <a:t>These features give information about payment card.</a:t>
            </a:r>
          </a:p>
          <a:p>
            <a:pPr lvl="1"/>
            <a:r>
              <a:rPr lang="en-US" sz="1800">
                <a:latin typeface="Bookman Old Style" panose="02050604050505020204" pitchFamily="18" charset="0"/>
              </a:rPr>
              <a:t>Card 1 : ID of card</a:t>
            </a:r>
          </a:p>
          <a:p>
            <a:pPr lvl="1"/>
            <a:r>
              <a:rPr lang="en-US" sz="1800">
                <a:latin typeface="Bookman Old Style" panose="02050604050505020204" pitchFamily="18" charset="0"/>
              </a:rPr>
              <a:t>Card 2 : Bank Branch</a:t>
            </a:r>
          </a:p>
          <a:p>
            <a:pPr lvl="1"/>
            <a:r>
              <a:rPr lang="en-US" sz="1800">
                <a:latin typeface="Bookman Old Style" panose="02050604050505020204" pitchFamily="18" charset="0"/>
              </a:rPr>
              <a:t>Card 3 : Country</a:t>
            </a:r>
          </a:p>
          <a:p>
            <a:pPr lvl="1"/>
            <a:r>
              <a:rPr lang="en-US" sz="1800">
                <a:latin typeface="Bookman Old Style" panose="02050604050505020204" pitchFamily="18" charset="0"/>
              </a:rPr>
              <a:t>Card 4 : Company of the Card</a:t>
            </a:r>
          </a:p>
          <a:p>
            <a:pPr lvl="1"/>
            <a:r>
              <a:rPr lang="en-US" sz="1800">
                <a:latin typeface="Bookman Old Style" panose="02050604050505020204" pitchFamily="18" charset="0"/>
              </a:rPr>
              <a:t>Card 5 : Bind to third party software which holds your money before you receive your goods.</a:t>
            </a:r>
          </a:p>
          <a:p>
            <a:pPr lvl="1"/>
            <a:r>
              <a:rPr lang="en-US" sz="1800">
                <a:latin typeface="Bookman Old Style" panose="02050604050505020204" pitchFamily="18" charset="0"/>
              </a:rPr>
              <a:t>Card 6 : credit/debit</a:t>
            </a:r>
          </a:p>
          <a:p>
            <a:r>
              <a:rPr lang="en-IN">
                <a:latin typeface="Bookman Old Style" panose="02050604050505020204" pitchFamily="18" charset="0"/>
              </a:rPr>
              <a:t>Card 1 to 3 and 5 contain numerical values</a:t>
            </a:r>
          </a:p>
          <a:p>
            <a:r>
              <a:rPr lang="en-IN">
                <a:latin typeface="Bookman Old Style" panose="02050604050505020204" pitchFamily="18" charset="0"/>
              </a:rPr>
              <a:t>Card 4 and 6 contain categorical values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936" y="487046"/>
            <a:ext cx="8911687" cy="1280890"/>
          </a:xfrm>
        </p:spPr>
        <p:txBody>
          <a:bodyPr/>
          <a:lstStyle/>
          <a:p>
            <a:pPr algn="ctr"/>
            <a:r>
              <a:rPr lang="en-US">
                <a:latin typeface="Bookman Old Style" panose="02050604050505020204" pitchFamily="18" charset="0"/>
              </a:rPr>
              <a:t>Card 3</a:t>
            </a:r>
            <a:endParaRPr lang="en-IN">
              <a:latin typeface="Bookman Old Style" panose="02050604050505020204" pitchFamily="18" charset="0"/>
            </a:endParaRPr>
          </a:p>
        </p:txBody>
      </p:sp>
      <p:sp>
        <p:nvSpPr>
          <p:cNvPr id="3" name="Content Placeholder 2"/>
          <p:cNvSpPr>
            <a:spLocks noGrp="1"/>
          </p:cNvSpPr>
          <p:nvPr>
            <p:ph sz="half" idx="1"/>
          </p:nvPr>
        </p:nvSpPr>
        <p:spPr>
          <a:xfrm>
            <a:off x="2105025" y="4630329"/>
            <a:ext cx="8991598" cy="1951445"/>
          </a:xfrm>
        </p:spPr>
        <p:txBody>
          <a:bodyPr>
            <a:normAutofit lnSpcReduction="10000"/>
          </a:bodyPr>
          <a:lstStyle/>
          <a:p>
            <a:r>
              <a:rPr lang="en-US">
                <a:latin typeface="Bookman Old Style" panose="02050604050505020204" pitchFamily="18" charset="0"/>
              </a:rPr>
              <a:t>From plot it can be found that card3 contains majority of 2 values only that is 150 and 185.</a:t>
            </a:r>
          </a:p>
          <a:p>
            <a:r>
              <a:rPr lang="en-US">
                <a:latin typeface="Bookman Old Style" panose="02050604050505020204" pitchFamily="18" charset="0"/>
              </a:rPr>
              <a:t>If the value is greater than 150 the probability of transaction being fraud increases.</a:t>
            </a:r>
          </a:p>
          <a:p>
            <a:r>
              <a:rPr lang="en-US">
                <a:latin typeface="Bookman Old Style" panose="02050604050505020204" pitchFamily="18" charset="0"/>
              </a:rPr>
              <a:t>So we have created another feature like if the value is greater than 150, marked it as T (means Fraud) otherwise F.</a:t>
            </a:r>
            <a:endParaRPr lang="en-IN">
              <a:latin typeface="Bookman Old Style" panose="02050604050505020204" pitchFamily="18"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2105025" y="1295400"/>
            <a:ext cx="8991598" cy="293369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9" y="532312"/>
            <a:ext cx="8810625" cy="1280890"/>
          </a:xfrm>
        </p:spPr>
        <p:txBody>
          <a:bodyPr/>
          <a:lstStyle/>
          <a:p>
            <a:pPr algn="ctr"/>
            <a:r>
              <a:rPr lang="en-US">
                <a:latin typeface="Bookman Old Style" panose="02050604050505020204" pitchFamily="18" charset="0"/>
              </a:rPr>
              <a:t>Card 4</a:t>
            </a:r>
            <a:endParaRPr lang="en-IN">
              <a:latin typeface="Bookman Old Style" panose="02050604050505020204" pitchFamily="18" charset="0"/>
            </a:endParaRPr>
          </a:p>
        </p:txBody>
      </p:sp>
      <p:sp>
        <p:nvSpPr>
          <p:cNvPr id="3" name="Content Placeholder 2"/>
          <p:cNvSpPr>
            <a:spLocks noGrp="1"/>
          </p:cNvSpPr>
          <p:nvPr>
            <p:ph sz="half" idx="1"/>
          </p:nvPr>
        </p:nvSpPr>
        <p:spPr>
          <a:xfrm>
            <a:off x="2095499" y="4913719"/>
            <a:ext cx="8810625" cy="1715681"/>
          </a:xfrm>
        </p:spPr>
        <p:txBody>
          <a:bodyPr>
            <a:normAutofit lnSpcReduction="10000"/>
          </a:bodyPr>
          <a:lstStyle/>
          <a:p>
            <a:r>
              <a:rPr lang="en-US">
                <a:latin typeface="Bookman Old Style" panose="02050604050505020204" pitchFamily="18" charset="0"/>
              </a:rPr>
              <a:t>It is categorical data.</a:t>
            </a:r>
          </a:p>
          <a:p>
            <a:r>
              <a:rPr lang="en-US">
                <a:latin typeface="Bookman Old Style" panose="02050604050505020204" pitchFamily="18" charset="0"/>
              </a:rPr>
              <a:t>As shown in plot most of the transactions are happened through ‘visa’ card.</a:t>
            </a:r>
          </a:p>
          <a:p>
            <a:r>
              <a:rPr lang="en-US">
                <a:latin typeface="Bookman Old Style" panose="02050604050505020204" pitchFamily="18" charset="0"/>
              </a:rPr>
              <a:t>One observation is that percentage of fraud transaction is more in card ‘discover’ than the legit transaction.</a:t>
            </a:r>
          </a:p>
          <a:p>
            <a:endParaRPr lang="en-IN">
              <a:latin typeface="Bookman Old Style" panose="02050604050505020204" pitchFamily="18"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95500" y="1447800"/>
            <a:ext cx="8810625" cy="318135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576" y="624110"/>
            <a:ext cx="8610598" cy="1280890"/>
          </a:xfrm>
        </p:spPr>
        <p:txBody>
          <a:bodyPr/>
          <a:lstStyle/>
          <a:p>
            <a:pPr algn="ctr"/>
            <a:r>
              <a:rPr lang="en-US">
                <a:latin typeface="Bookman Old Style" panose="02050604050505020204" pitchFamily="18" charset="0"/>
              </a:rPr>
              <a:t>Card 6</a:t>
            </a:r>
            <a:endParaRPr lang="en-IN">
              <a:latin typeface="Bookman Old Style" panose="02050604050505020204" pitchFamily="18" charset="0"/>
            </a:endParaRPr>
          </a:p>
        </p:txBody>
      </p:sp>
      <p:sp>
        <p:nvSpPr>
          <p:cNvPr id="3" name="Content Placeholder 2"/>
          <p:cNvSpPr>
            <a:spLocks noGrp="1"/>
          </p:cNvSpPr>
          <p:nvPr>
            <p:ph sz="half" idx="1"/>
          </p:nvPr>
        </p:nvSpPr>
        <p:spPr>
          <a:xfrm>
            <a:off x="2171699" y="4429124"/>
            <a:ext cx="8924925" cy="2219326"/>
          </a:xfrm>
        </p:spPr>
        <p:txBody>
          <a:bodyPr>
            <a:normAutofit lnSpcReduction="10000"/>
          </a:bodyPr>
          <a:lstStyle/>
          <a:p>
            <a:r>
              <a:rPr lang="en-US">
                <a:latin typeface="Bookman Old Style" panose="02050604050505020204" pitchFamily="18" charset="0"/>
              </a:rPr>
              <a:t>This is also categorical feature.</a:t>
            </a:r>
          </a:p>
          <a:p>
            <a:r>
              <a:rPr lang="en-US">
                <a:latin typeface="Bookman Old Style" panose="02050604050505020204" pitchFamily="18" charset="0"/>
              </a:rPr>
              <a:t>As shown in above plot debit/credit and charge card are almost 0% in dataset.</a:t>
            </a:r>
          </a:p>
          <a:p>
            <a:r>
              <a:rPr lang="en-US">
                <a:latin typeface="Bookman Old Style" panose="02050604050505020204" pitchFamily="18" charset="0"/>
              </a:rPr>
              <a:t>So we combined both into debit card.</a:t>
            </a:r>
          </a:p>
          <a:p>
            <a:r>
              <a:rPr lang="en-US">
                <a:latin typeface="Bookman Old Style" panose="02050604050505020204" pitchFamily="18" charset="0"/>
              </a:rPr>
              <a:t>Credit card holders tend to have more percentage of fraud transaction than legit transaction that means most of fraud are done using credit card.</a:t>
            </a:r>
          </a:p>
          <a:p>
            <a:endParaRPr lang="en-IN">
              <a:latin typeface="Bookman Old Style" panose="02050604050505020204" pitchFamily="18"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71699" y="1447800"/>
            <a:ext cx="8924925" cy="285749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85D8-316F-4226-B91E-78B415EE6953}"/>
              </a:ext>
            </a:extLst>
          </p:cNvPr>
          <p:cNvSpPr>
            <a:spLocks noGrp="1"/>
          </p:cNvSpPr>
          <p:nvPr>
            <p:ph type="title"/>
          </p:nvPr>
        </p:nvSpPr>
        <p:spPr>
          <a:xfrm>
            <a:off x="2116674" y="624109"/>
            <a:ext cx="8911687" cy="1280890"/>
          </a:xfrm>
        </p:spPr>
        <p:txBody>
          <a:bodyPr/>
          <a:lstStyle/>
          <a:p>
            <a:pPr algn="ctr"/>
            <a:r>
              <a:rPr lang="en-US">
                <a:latin typeface="Bookman Old Style" panose="02050604050505020204" pitchFamily="18" charset="0"/>
              </a:rPr>
              <a:t>Analysis of Addr2</a:t>
            </a:r>
            <a:endParaRPr lang="en-IN">
              <a:latin typeface="Bookman Old Style" panose="02050604050505020204" pitchFamily="18" charset="0"/>
            </a:endParaRPr>
          </a:p>
        </p:txBody>
      </p:sp>
      <p:sp>
        <p:nvSpPr>
          <p:cNvPr id="3" name="Content Placeholder 2">
            <a:extLst>
              <a:ext uri="{FF2B5EF4-FFF2-40B4-BE49-F238E27FC236}">
                <a16:creationId xmlns:a16="http://schemas.microsoft.com/office/drawing/2014/main" id="{EADBDAE3-681A-4C26-93A1-BE1FACDBD71A}"/>
              </a:ext>
            </a:extLst>
          </p:cNvPr>
          <p:cNvSpPr>
            <a:spLocks noGrp="1"/>
          </p:cNvSpPr>
          <p:nvPr>
            <p:ph sz="half" idx="1"/>
          </p:nvPr>
        </p:nvSpPr>
        <p:spPr>
          <a:xfrm>
            <a:off x="1989137" y="1905000"/>
            <a:ext cx="4313864" cy="4328890"/>
          </a:xfrm>
        </p:spPr>
        <p:txBody>
          <a:bodyPr>
            <a:normAutofit lnSpcReduction="10000"/>
          </a:bodyPr>
          <a:lstStyle/>
          <a:p>
            <a:r>
              <a:rPr lang="en-US" err="1">
                <a:latin typeface="Bookman Old Style" panose="02050604050505020204" pitchFamily="18" charset="0"/>
              </a:rPr>
              <a:t>Addr</a:t>
            </a:r>
            <a:r>
              <a:rPr lang="en-US">
                <a:latin typeface="Bookman Old Style" panose="02050604050505020204" pitchFamily="18" charset="0"/>
              </a:rPr>
              <a:t> columns represent Purchaser Billing Region and Country.</a:t>
            </a:r>
          </a:p>
          <a:p>
            <a:r>
              <a:rPr lang="en-US">
                <a:latin typeface="Bookman Old Style" panose="02050604050505020204" pitchFamily="18" charset="0"/>
              </a:rPr>
              <a:t>Addr2 gives Billing Country.</a:t>
            </a:r>
          </a:p>
          <a:p>
            <a:r>
              <a:rPr lang="en-US">
                <a:latin typeface="Bookman Old Style" panose="02050604050505020204" pitchFamily="18" charset="0"/>
              </a:rPr>
              <a:t>Majority of transactions has a value 87 for Addr2 it means data consists transaction data mainly from one country.</a:t>
            </a:r>
          </a:p>
          <a:p>
            <a:r>
              <a:rPr lang="en-US">
                <a:latin typeface="Bookman Old Style" panose="02050604050505020204" pitchFamily="18" charset="0"/>
              </a:rPr>
              <a:t>We can see that percentage of fraud transaction for value 60 is high so it will be important parameter in training model.</a:t>
            </a:r>
          </a:p>
          <a:p>
            <a:r>
              <a:rPr lang="en-US">
                <a:latin typeface="Bookman Old Style" panose="02050604050505020204" pitchFamily="18" charset="0"/>
              </a:rPr>
              <a:t>Majority of transactions are having value 87 so we have replaced NULL values with 87.</a:t>
            </a:r>
            <a:endParaRPr lang="en-IN">
              <a:latin typeface="Bookman Old Style" panose="02050604050505020204" pitchFamily="18" charset="0"/>
            </a:endParaRPr>
          </a:p>
        </p:txBody>
      </p:sp>
      <p:pic>
        <p:nvPicPr>
          <p:cNvPr id="6" name="Content Placeholder 5">
            <a:extLst>
              <a:ext uri="{FF2B5EF4-FFF2-40B4-BE49-F238E27FC236}">
                <a16:creationId xmlns:a16="http://schemas.microsoft.com/office/drawing/2014/main" id="{6962BFA9-ED9A-4F7C-945C-DB2B46B3CAC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381750" y="1904999"/>
            <a:ext cx="5139787" cy="4328891"/>
          </a:xfrm>
        </p:spPr>
      </p:pic>
    </p:spTree>
    <p:extLst>
      <p:ext uri="{BB962C8B-B14F-4D97-AF65-F5344CB8AC3E}">
        <p14:creationId xmlns:p14="http://schemas.microsoft.com/office/powerpoint/2010/main" val="2474599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0A66-FF80-4B96-B40E-5A0299E65D18}"/>
              </a:ext>
            </a:extLst>
          </p:cNvPr>
          <p:cNvSpPr>
            <a:spLocks noGrp="1"/>
          </p:cNvSpPr>
          <p:nvPr>
            <p:ph type="title"/>
          </p:nvPr>
        </p:nvSpPr>
        <p:spPr>
          <a:xfrm>
            <a:off x="2333624" y="641574"/>
            <a:ext cx="8620125" cy="1280890"/>
          </a:xfrm>
        </p:spPr>
        <p:txBody>
          <a:bodyPr/>
          <a:lstStyle/>
          <a:p>
            <a:pPr algn="ctr"/>
            <a:r>
              <a:rPr lang="en-US">
                <a:latin typeface="Bookman Old Style" panose="02050604050505020204" pitchFamily="18" charset="0"/>
              </a:rPr>
              <a:t>Analysis of Dist1</a:t>
            </a:r>
            <a:endParaRPr lang="en-IN">
              <a:latin typeface="Bookman Old Style" panose="02050604050505020204" pitchFamily="18" charset="0"/>
            </a:endParaRPr>
          </a:p>
        </p:txBody>
      </p:sp>
      <p:sp>
        <p:nvSpPr>
          <p:cNvPr id="3" name="Content Placeholder 2">
            <a:extLst>
              <a:ext uri="{FF2B5EF4-FFF2-40B4-BE49-F238E27FC236}">
                <a16:creationId xmlns:a16="http://schemas.microsoft.com/office/drawing/2014/main" id="{076C6676-1C87-450B-8E89-64F9E14F6882}"/>
              </a:ext>
            </a:extLst>
          </p:cNvPr>
          <p:cNvSpPr>
            <a:spLocks noGrp="1"/>
          </p:cNvSpPr>
          <p:nvPr>
            <p:ph sz="half" idx="1"/>
          </p:nvPr>
        </p:nvSpPr>
        <p:spPr>
          <a:xfrm>
            <a:off x="2333624" y="4865464"/>
            <a:ext cx="8620125" cy="1691647"/>
          </a:xfrm>
        </p:spPr>
        <p:txBody>
          <a:bodyPr>
            <a:normAutofit lnSpcReduction="10000"/>
          </a:bodyPr>
          <a:lstStyle/>
          <a:p>
            <a:r>
              <a:rPr lang="en-US" err="1">
                <a:latin typeface="Bookman Old Style" panose="02050604050505020204" pitchFamily="18" charset="0"/>
              </a:rPr>
              <a:t>Dist</a:t>
            </a:r>
            <a:r>
              <a:rPr lang="en-US">
                <a:latin typeface="Bookman Old Style" panose="02050604050505020204" pitchFamily="18" charset="0"/>
              </a:rPr>
              <a:t> features represent Distances from Addresses.</a:t>
            </a:r>
          </a:p>
          <a:p>
            <a:r>
              <a:rPr lang="en-US">
                <a:latin typeface="Bookman Old Style" panose="02050604050505020204" pitchFamily="18" charset="0"/>
              </a:rPr>
              <a:t>Dist1 is highly skewed so we transformed it using log transformation.</a:t>
            </a:r>
          </a:p>
          <a:p>
            <a:r>
              <a:rPr lang="en-US">
                <a:latin typeface="Bookman Old Style" panose="02050604050505020204" pitchFamily="18" charset="0"/>
              </a:rPr>
              <a:t>From above plots we can see that dist1 values &gt; 4 have higher rate of fraud which means scammers tend to illegally swipe the card in a longer average distance from the cardholders addresses. </a:t>
            </a:r>
            <a:endParaRPr lang="en-IN">
              <a:latin typeface="Bookman Old Style" panose="02050604050505020204" pitchFamily="18" charset="0"/>
            </a:endParaRPr>
          </a:p>
        </p:txBody>
      </p:sp>
      <p:pic>
        <p:nvPicPr>
          <p:cNvPr id="6" name="Content Placeholder 5">
            <a:extLst>
              <a:ext uri="{FF2B5EF4-FFF2-40B4-BE49-F238E27FC236}">
                <a16:creationId xmlns:a16="http://schemas.microsoft.com/office/drawing/2014/main" id="{2BEE872D-63C2-4C37-890A-D4A4951D6A1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33624" y="1495425"/>
            <a:ext cx="8620125" cy="3143249"/>
          </a:xfrm>
        </p:spPr>
      </p:pic>
    </p:spTree>
    <p:extLst>
      <p:ext uri="{BB962C8B-B14F-4D97-AF65-F5344CB8AC3E}">
        <p14:creationId xmlns:p14="http://schemas.microsoft.com/office/powerpoint/2010/main" val="266824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631D-1424-4AC2-822D-BE4558762177}"/>
              </a:ext>
            </a:extLst>
          </p:cNvPr>
          <p:cNvSpPr>
            <a:spLocks noGrp="1"/>
          </p:cNvSpPr>
          <p:nvPr>
            <p:ph type="title"/>
          </p:nvPr>
        </p:nvSpPr>
        <p:spPr>
          <a:xfrm>
            <a:off x="2136804" y="451362"/>
            <a:ext cx="8715685" cy="1280890"/>
          </a:xfrm>
        </p:spPr>
        <p:txBody>
          <a:bodyPr/>
          <a:lstStyle/>
          <a:p>
            <a:pPr algn="ctr"/>
            <a:r>
              <a:rPr lang="en-US">
                <a:latin typeface="Bookman Old Style" panose="02050604050505020204" pitchFamily="18" charset="0"/>
              </a:rPr>
              <a:t>Analysis of </a:t>
            </a:r>
            <a:r>
              <a:rPr lang="en-US" err="1">
                <a:latin typeface="Bookman Old Style" panose="02050604050505020204" pitchFamily="18" charset="0"/>
              </a:rPr>
              <a:t>P_emaildomain</a:t>
            </a:r>
            <a:endParaRPr lang="en-IN">
              <a:latin typeface="Bookman Old Style" panose="02050604050505020204" pitchFamily="18" charset="0"/>
            </a:endParaRPr>
          </a:p>
        </p:txBody>
      </p:sp>
      <p:sp>
        <p:nvSpPr>
          <p:cNvPr id="3" name="Content Placeholder 2">
            <a:extLst>
              <a:ext uri="{FF2B5EF4-FFF2-40B4-BE49-F238E27FC236}">
                <a16:creationId xmlns:a16="http://schemas.microsoft.com/office/drawing/2014/main" id="{25D3FA52-0CCC-4CE6-98F2-3DE86C0FBA7F}"/>
              </a:ext>
            </a:extLst>
          </p:cNvPr>
          <p:cNvSpPr>
            <a:spLocks noGrp="1"/>
          </p:cNvSpPr>
          <p:nvPr>
            <p:ph sz="half" idx="1"/>
          </p:nvPr>
        </p:nvSpPr>
        <p:spPr>
          <a:xfrm>
            <a:off x="2136807" y="4870383"/>
            <a:ext cx="8715684" cy="1987617"/>
          </a:xfrm>
        </p:spPr>
        <p:txBody>
          <a:bodyPr>
            <a:normAutofit fontScale="92500"/>
          </a:bodyPr>
          <a:lstStyle/>
          <a:p>
            <a:r>
              <a:rPr lang="en-US">
                <a:latin typeface="Bookman Old Style" panose="02050604050505020204" pitchFamily="18" charset="0"/>
              </a:rPr>
              <a:t>This feature represents purchaser email address domain.</a:t>
            </a:r>
          </a:p>
          <a:p>
            <a:r>
              <a:rPr lang="en-US">
                <a:latin typeface="Bookman Old Style" panose="02050604050505020204" pitchFamily="18" charset="0"/>
              </a:rPr>
              <a:t>Lot of domains came from same distributors like hotmail.com and hotmail.fr, yahoo.com and yahoo.fr. So we grouped them under the parent distributors.</a:t>
            </a:r>
          </a:p>
          <a:p>
            <a:r>
              <a:rPr lang="en-US">
                <a:latin typeface="Bookman Old Style" panose="02050604050505020204" pitchFamily="18" charset="0"/>
              </a:rPr>
              <a:t>As shown in plot, </a:t>
            </a:r>
            <a:r>
              <a:rPr lang="en-US" err="1">
                <a:latin typeface="Bookman Old Style" panose="02050604050505020204" pitchFamily="18" charset="0"/>
              </a:rPr>
              <a:t>protonmail</a:t>
            </a:r>
            <a:r>
              <a:rPr lang="en-US">
                <a:latin typeface="Bookman Old Style" panose="02050604050505020204" pitchFamily="18" charset="0"/>
              </a:rPr>
              <a:t> returns extremely high fraud rate. Almost 46% of transactions from purchaser using protonmail.com are labeled fraud.</a:t>
            </a:r>
            <a:endParaRPr lang="en-IN">
              <a:latin typeface="Bookman Old Style" panose="02050604050505020204" pitchFamily="18" charset="0"/>
            </a:endParaRPr>
          </a:p>
        </p:txBody>
      </p:sp>
      <p:pic>
        <p:nvPicPr>
          <p:cNvPr id="6" name="Content Placeholder 5">
            <a:extLst>
              <a:ext uri="{FF2B5EF4-FFF2-40B4-BE49-F238E27FC236}">
                <a16:creationId xmlns:a16="http://schemas.microsoft.com/office/drawing/2014/main" id="{4720B96C-D8D4-4312-8ACC-11BD905BD70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36805" y="1264555"/>
            <a:ext cx="8715685" cy="3433080"/>
          </a:xfrm>
        </p:spPr>
      </p:pic>
    </p:spTree>
    <p:extLst>
      <p:ext uri="{BB962C8B-B14F-4D97-AF65-F5344CB8AC3E}">
        <p14:creationId xmlns:p14="http://schemas.microsoft.com/office/powerpoint/2010/main" val="3414270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5379-36DB-462D-8DBF-452F508DEF9F}"/>
              </a:ext>
            </a:extLst>
          </p:cNvPr>
          <p:cNvSpPr>
            <a:spLocks noGrp="1"/>
          </p:cNvSpPr>
          <p:nvPr>
            <p:ph type="title"/>
          </p:nvPr>
        </p:nvSpPr>
        <p:spPr>
          <a:xfrm>
            <a:off x="2003362" y="514221"/>
            <a:ext cx="8911686" cy="1280890"/>
          </a:xfrm>
        </p:spPr>
        <p:txBody>
          <a:bodyPr/>
          <a:lstStyle/>
          <a:p>
            <a:pPr algn="ctr"/>
            <a:r>
              <a:rPr lang="en-US">
                <a:latin typeface="Bookman Old Style" panose="02050604050505020204" pitchFamily="18" charset="0"/>
              </a:rPr>
              <a:t>Analysis of </a:t>
            </a:r>
            <a:r>
              <a:rPr lang="en-US" err="1">
                <a:latin typeface="Bookman Old Style" panose="02050604050505020204" pitchFamily="18" charset="0"/>
              </a:rPr>
              <a:t>R_emaildomain</a:t>
            </a:r>
            <a:endParaRPr lang="en-IN">
              <a:latin typeface="Bookman Old Style" panose="02050604050505020204" pitchFamily="18" charset="0"/>
            </a:endParaRPr>
          </a:p>
        </p:txBody>
      </p:sp>
      <p:sp>
        <p:nvSpPr>
          <p:cNvPr id="3" name="Content Placeholder 2">
            <a:extLst>
              <a:ext uri="{FF2B5EF4-FFF2-40B4-BE49-F238E27FC236}">
                <a16:creationId xmlns:a16="http://schemas.microsoft.com/office/drawing/2014/main" id="{0FBD3352-9870-4192-9015-D44DACEC0FEF}"/>
              </a:ext>
            </a:extLst>
          </p:cNvPr>
          <p:cNvSpPr>
            <a:spLocks noGrp="1"/>
          </p:cNvSpPr>
          <p:nvPr>
            <p:ph sz="half" idx="1"/>
          </p:nvPr>
        </p:nvSpPr>
        <p:spPr>
          <a:xfrm>
            <a:off x="2003361" y="5149516"/>
            <a:ext cx="8911687" cy="1626668"/>
          </a:xfrm>
        </p:spPr>
        <p:txBody>
          <a:bodyPr>
            <a:normAutofit/>
          </a:bodyPr>
          <a:lstStyle/>
          <a:p>
            <a:r>
              <a:rPr lang="en-US">
                <a:latin typeface="Bookman Old Style" panose="02050604050505020204" pitchFamily="18" charset="0"/>
              </a:rPr>
              <a:t>This feature represents recipient email address domain.</a:t>
            </a:r>
          </a:p>
          <a:p>
            <a:r>
              <a:rPr lang="en-US">
                <a:latin typeface="Bookman Old Style" panose="02050604050505020204" pitchFamily="18" charset="0"/>
              </a:rPr>
              <a:t>In this feature also we have grouped domains under parent distributors.</a:t>
            </a:r>
          </a:p>
          <a:p>
            <a:r>
              <a:rPr lang="en-US">
                <a:latin typeface="Bookman Old Style" panose="02050604050505020204" pitchFamily="18" charset="0"/>
              </a:rPr>
              <a:t>Again </a:t>
            </a:r>
            <a:r>
              <a:rPr lang="en-US" err="1">
                <a:latin typeface="Bookman Old Style" panose="02050604050505020204" pitchFamily="18" charset="0"/>
              </a:rPr>
              <a:t>protonmail</a:t>
            </a:r>
            <a:r>
              <a:rPr lang="en-US">
                <a:latin typeface="Bookman Old Style" panose="02050604050505020204" pitchFamily="18" charset="0"/>
              </a:rPr>
              <a:t> gives more than 80% fraud rate. So we can conclude that chances of fraud is more if </a:t>
            </a:r>
            <a:r>
              <a:rPr lang="en-US" err="1">
                <a:latin typeface="Bookman Old Style" panose="02050604050505020204" pitchFamily="18" charset="0"/>
              </a:rPr>
              <a:t>emaildomain</a:t>
            </a:r>
            <a:r>
              <a:rPr lang="en-US">
                <a:latin typeface="Bookman Old Style" panose="02050604050505020204" pitchFamily="18" charset="0"/>
              </a:rPr>
              <a:t> is </a:t>
            </a:r>
            <a:r>
              <a:rPr lang="en-US" err="1">
                <a:latin typeface="Bookman Old Style" panose="02050604050505020204" pitchFamily="18" charset="0"/>
              </a:rPr>
              <a:t>protonmail</a:t>
            </a:r>
            <a:r>
              <a:rPr lang="en-US">
                <a:latin typeface="Bookman Old Style" panose="02050604050505020204" pitchFamily="18" charset="0"/>
              </a:rPr>
              <a:t>.</a:t>
            </a:r>
            <a:endParaRPr lang="en-IN">
              <a:latin typeface="Bookman Old Style" panose="02050604050505020204" pitchFamily="18" charset="0"/>
            </a:endParaRPr>
          </a:p>
        </p:txBody>
      </p:sp>
      <p:pic>
        <p:nvPicPr>
          <p:cNvPr id="6" name="Content Placeholder 5">
            <a:extLst>
              <a:ext uri="{FF2B5EF4-FFF2-40B4-BE49-F238E27FC236}">
                <a16:creationId xmlns:a16="http://schemas.microsoft.com/office/drawing/2014/main" id="{504A5E9D-CBF4-445A-A34B-E7B4382AE6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03361" y="1351181"/>
            <a:ext cx="8911687" cy="3601820"/>
          </a:xfrm>
        </p:spPr>
      </p:pic>
    </p:spTree>
    <p:extLst>
      <p:ext uri="{BB962C8B-B14F-4D97-AF65-F5344CB8AC3E}">
        <p14:creationId xmlns:p14="http://schemas.microsoft.com/office/powerpoint/2010/main" val="1317724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9045-867A-4EE6-89E6-A566C2867ECA}"/>
              </a:ext>
            </a:extLst>
          </p:cNvPr>
          <p:cNvSpPr>
            <a:spLocks noGrp="1"/>
          </p:cNvSpPr>
          <p:nvPr>
            <p:ph type="title"/>
          </p:nvPr>
        </p:nvSpPr>
        <p:spPr>
          <a:xfrm>
            <a:off x="1114425" y="624110"/>
            <a:ext cx="10599738" cy="640444"/>
          </a:xfrm>
        </p:spPr>
        <p:txBody>
          <a:bodyPr/>
          <a:lstStyle/>
          <a:p>
            <a:pPr algn="ctr"/>
            <a:r>
              <a:rPr lang="en-US">
                <a:latin typeface="Bookman Old Style" panose="02050604050505020204" pitchFamily="18" charset="0"/>
              </a:rPr>
              <a:t>Analysis of C Columns</a:t>
            </a:r>
            <a:endParaRPr lang="en-IN">
              <a:latin typeface="Bookman Old Style" panose="02050604050505020204" pitchFamily="18" charset="0"/>
            </a:endParaRPr>
          </a:p>
        </p:txBody>
      </p:sp>
      <p:sp>
        <p:nvSpPr>
          <p:cNvPr id="3" name="Content Placeholder 2">
            <a:extLst>
              <a:ext uri="{FF2B5EF4-FFF2-40B4-BE49-F238E27FC236}">
                <a16:creationId xmlns:a16="http://schemas.microsoft.com/office/drawing/2014/main" id="{93E6ECEA-665E-4702-A8C0-A68EDF410567}"/>
              </a:ext>
            </a:extLst>
          </p:cNvPr>
          <p:cNvSpPr>
            <a:spLocks noGrp="1"/>
          </p:cNvSpPr>
          <p:nvPr>
            <p:ph idx="1"/>
          </p:nvPr>
        </p:nvSpPr>
        <p:spPr>
          <a:xfrm>
            <a:off x="1157287" y="1169304"/>
            <a:ext cx="10514013" cy="5593445"/>
          </a:xfrm>
        </p:spPr>
        <p:txBody>
          <a:bodyPr>
            <a:noAutofit/>
          </a:bodyPr>
          <a:lstStyle/>
          <a:p>
            <a:r>
              <a:rPr lang="en-US" sz="1500">
                <a:latin typeface="Bookman Old Style" panose="02050604050505020204" pitchFamily="18" charset="0"/>
              </a:rPr>
              <a:t>C Columns represent counting such as how many addresses are found to be associated with the payment card etc.</a:t>
            </a:r>
          </a:p>
          <a:p>
            <a:r>
              <a:rPr lang="en-US" sz="1500">
                <a:latin typeface="Bookman Old Style" panose="02050604050505020204" pitchFamily="18" charset="0"/>
              </a:rPr>
              <a:t>We found some information as mentioned below</a:t>
            </a:r>
          </a:p>
          <a:p>
            <a:pPr lvl="1"/>
            <a:r>
              <a:rPr lang="en-US" sz="1500">
                <a:latin typeface="Bookman Old Style" panose="02050604050505020204" pitchFamily="18" charset="0"/>
              </a:rPr>
              <a:t>C1 : 75% of values lies between 3, then it increases drastically. It contains outliers above the value 3000.</a:t>
            </a:r>
          </a:p>
          <a:p>
            <a:pPr lvl="1"/>
            <a:r>
              <a:rPr lang="en-US" sz="1500">
                <a:latin typeface="Bookman Old Style" panose="02050604050505020204" pitchFamily="18" charset="0"/>
              </a:rPr>
              <a:t>C2 : This feature also contains 75% of values around 3. There are outliers for values greater than 2000.</a:t>
            </a:r>
          </a:p>
          <a:p>
            <a:pPr lvl="1"/>
            <a:r>
              <a:rPr lang="en-US" sz="1500">
                <a:latin typeface="Bookman Old Style" panose="02050604050505020204" pitchFamily="18" charset="0"/>
              </a:rPr>
              <a:t>C3 : In this feature 75% values are 0. In Train Set fraud transactions contain only two values 0 and 1. So based on C3 we can say that if value &gt; 1 then it is legit transaction.</a:t>
            </a:r>
          </a:p>
          <a:p>
            <a:pPr lvl="1"/>
            <a:r>
              <a:rPr lang="en-US" sz="1500">
                <a:latin typeface="Bookman Old Style" panose="02050604050505020204" pitchFamily="18" charset="0"/>
              </a:rPr>
              <a:t>C4 : 75% of values are 0 in this data. Is also contains outliers for values greater than 1000. It is almost similar to C6.</a:t>
            </a:r>
          </a:p>
          <a:p>
            <a:pPr lvl="1"/>
            <a:r>
              <a:rPr lang="en-US" sz="1500">
                <a:latin typeface="Bookman Old Style" panose="02050604050505020204" pitchFamily="18" charset="0"/>
              </a:rPr>
              <a:t>C5 : 75% of values are 1. It is almost similar to C9.</a:t>
            </a:r>
          </a:p>
          <a:p>
            <a:pPr lvl="1"/>
            <a:r>
              <a:rPr lang="en-US" sz="1500">
                <a:latin typeface="Bookman Old Style" panose="02050604050505020204" pitchFamily="18" charset="0"/>
              </a:rPr>
              <a:t>C7 : Contains outliers for values greater than 500. It is highly related to C10.</a:t>
            </a:r>
          </a:p>
          <a:p>
            <a:pPr lvl="1"/>
            <a:r>
              <a:rPr lang="en-US" sz="1500">
                <a:latin typeface="Bookman Old Style" panose="02050604050505020204" pitchFamily="18" charset="0"/>
              </a:rPr>
              <a:t>C8 : This feature also contain outliers for values greater than 1000.</a:t>
            </a:r>
          </a:p>
          <a:p>
            <a:pPr lvl="1"/>
            <a:r>
              <a:rPr lang="en-US" sz="1500">
                <a:latin typeface="Bookman Old Style" panose="02050604050505020204" pitchFamily="18" charset="0"/>
              </a:rPr>
              <a:t>C11 : Contains outliers for values greater than 1500.</a:t>
            </a:r>
          </a:p>
          <a:p>
            <a:pPr lvl="1"/>
            <a:r>
              <a:rPr lang="en-US" sz="1500">
                <a:latin typeface="Bookman Old Style" panose="02050604050505020204" pitchFamily="18" charset="0"/>
              </a:rPr>
              <a:t>C12 : Contains outliers for values greater than 500.</a:t>
            </a:r>
          </a:p>
          <a:p>
            <a:pPr lvl="1"/>
            <a:r>
              <a:rPr lang="en-US" sz="1500">
                <a:latin typeface="Bookman Old Style" panose="02050604050505020204" pitchFamily="18" charset="0"/>
              </a:rPr>
              <a:t>C13 : Contains outliers for values greater than 1500.</a:t>
            </a:r>
          </a:p>
          <a:p>
            <a:pPr lvl="1"/>
            <a:r>
              <a:rPr lang="en-US" sz="1500">
                <a:latin typeface="Bookman Old Style" panose="02050604050505020204" pitchFamily="18" charset="0"/>
              </a:rPr>
              <a:t>C14 : Contains outliers for values greater than 800.</a:t>
            </a:r>
          </a:p>
          <a:p>
            <a:pPr lvl="1"/>
            <a:endParaRPr lang="en-US" sz="1500">
              <a:latin typeface="Bookman Old Style" panose="02050604050505020204" pitchFamily="18" charset="0"/>
            </a:endParaRPr>
          </a:p>
          <a:p>
            <a:pPr lvl="1"/>
            <a:endParaRPr lang="en-US" sz="1500">
              <a:latin typeface="Bookman Old Style" panose="02050604050505020204" pitchFamily="18" charset="0"/>
            </a:endParaRPr>
          </a:p>
          <a:p>
            <a:pPr marL="457200" lvl="1" indent="0">
              <a:buNone/>
            </a:pPr>
            <a:endParaRPr lang="en-US" sz="1500">
              <a:latin typeface="Bookman Old Style" panose="02050604050505020204" pitchFamily="18" charset="0"/>
            </a:endParaRPr>
          </a:p>
          <a:p>
            <a:pPr lvl="1"/>
            <a:endParaRPr lang="en-US" sz="1500">
              <a:latin typeface="Bookman Old Style" panose="02050604050505020204" pitchFamily="18" charset="0"/>
            </a:endParaRPr>
          </a:p>
          <a:p>
            <a:endParaRPr lang="en-IN" sz="1500">
              <a:latin typeface="Bookman Old Style" panose="02050604050505020204" pitchFamily="18" charset="0"/>
            </a:endParaRPr>
          </a:p>
        </p:txBody>
      </p:sp>
    </p:spTree>
    <p:extLst>
      <p:ext uri="{BB962C8B-B14F-4D97-AF65-F5344CB8AC3E}">
        <p14:creationId xmlns:p14="http://schemas.microsoft.com/office/powerpoint/2010/main" val="353172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DE19-38B5-4B46-87DD-E85ABBD3B11B}"/>
              </a:ext>
            </a:extLst>
          </p:cNvPr>
          <p:cNvSpPr>
            <a:spLocks noGrp="1"/>
          </p:cNvSpPr>
          <p:nvPr>
            <p:ph type="title"/>
          </p:nvPr>
        </p:nvSpPr>
        <p:spPr>
          <a:xfrm>
            <a:off x="1674812" y="595535"/>
            <a:ext cx="9802813" cy="823690"/>
          </a:xfrm>
        </p:spPr>
        <p:txBody>
          <a:bodyPr/>
          <a:lstStyle/>
          <a:p>
            <a:pPr algn="ctr"/>
            <a:r>
              <a:rPr lang="en-US">
                <a:latin typeface="Bookman Old Style" panose="02050604050505020204" pitchFamily="18" charset="0"/>
              </a:rPr>
              <a:t>Analysis of C Columns</a:t>
            </a:r>
            <a:endParaRPr lang="en-IN">
              <a:latin typeface="Bookman Old Style" panose="02050604050505020204" pitchFamily="18" charset="0"/>
            </a:endParaRPr>
          </a:p>
        </p:txBody>
      </p:sp>
      <p:sp>
        <p:nvSpPr>
          <p:cNvPr id="3" name="Content Placeholder 2">
            <a:extLst>
              <a:ext uri="{FF2B5EF4-FFF2-40B4-BE49-F238E27FC236}">
                <a16:creationId xmlns:a16="http://schemas.microsoft.com/office/drawing/2014/main" id="{988B4CFA-FAD3-491D-9A2B-36462D7939E7}"/>
              </a:ext>
            </a:extLst>
          </p:cNvPr>
          <p:cNvSpPr>
            <a:spLocks noGrp="1"/>
          </p:cNvSpPr>
          <p:nvPr>
            <p:ph sz="half" idx="1"/>
          </p:nvPr>
        </p:nvSpPr>
        <p:spPr>
          <a:xfrm>
            <a:off x="1931987" y="1641787"/>
            <a:ext cx="3573463" cy="4720913"/>
          </a:xfrm>
        </p:spPr>
        <p:txBody>
          <a:bodyPr/>
          <a:lstStyle/>
          <a:p>
            <a:r>
              <a:rPr lang="en-US">
                <a:latin typeface="Bookman Old Style" panose="02050604050505020204" pitchFamily="18" charset="0"/>
              </a:rPr>
              <a:t>As we can see from heatmap there are some highly correlated C Columns.</a:t>
            </a:r>
          </a:p>
          <a:p>
            <a:r>
              <a:rPr lang="en-US">
                <a:latin typeface="Bookman Old Style" panose="02050604050505020204" pitchFamily="18" charset="0"/>
              </a:rPr>
              <a:t>C1, C2, C11, C4 and C6 are highly correlated.</a:t>
            </a:r>
          </a:p>
          <a:p>
            <a:r>
              <a:rPr lang="en-US">
                <a:latin typeface="Bookman Old Style" panose="02050604050505020204" pitchFamily="18" charset="0"/>
              </a:rPr>
              <a:t>C7, C8, C10, C13, C12 are also highly correlated.</a:t>
            </a:r>
          </a:p>
          <a:p>
            <a:r>
              <a:rPr lang="en-US">
                <a:latin typeface="Bookman Old Style" panose="02050604050505020204" pitchFamily="18" charset="0"/>
              </a:rPr>
              <a:t>We will remove these columns later on after checking whether they effect model accuracy or not.</a:t>
            </a:r>
          </a:p>
          <a:p>
            <a:endParaRPr lang="en-IN">
              <a:latin typeface="Bookman Old Style" panose="02050604050505020204" pitchFamily="18" charset="0"/>
            </a:endParaRPr>
          </a:p>
        </p:txBody>
      </p:sp>
      <p:pic>
        <p:nvPicPr>
          <p:cNvPr id="6" name="Content Placeholder 5">
            <a:extLst>
              <a:ext uri="{FF2B5EF4-FFF2-40B4-BE49-F238E27FC236}">
                <a16:creationId xmlns:a16="http://schemas.microsoft.com/office/drawing/2014/main" id="{8E7F0ABD-B4C5-477B-8D77-2A2AC1BF32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48325" y="1539874"/>
            <a:ext cx="6086476" cy="5022851"/>
          </a:xfrm>
        </p:spPr>
      </p:pic>
    </p:spTree>
    <p:extLst>
      <p:ext uri="{BB962C8B-B14F-4D97-AF65-F5344CB8AC3E}">
        <p14:creationId xmlns:p14="http://schemas.microsoft.com/office/powerpoint/2010/main" val="1957933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206" y="647700"/>
            <a:ext cx="10161587" cy="1145270"/>
          </a:xfrm>
        </p:spPr>
        <p:txBody>
          <a:bodyPr>
            <a:normAutofit/>
          </a:bodyPr>
          <a:lstStyle/>
          <a:p>
            <a:pPr algn="ctr"/>
            <a:r>
              <a:rPr lang="en-US">
                <a:latin typeface="Bookman Old Style" panose="02050604050505020204" pitchFamily="18" charset="0"/>
              </a:rPr>
              <a:t>IEEE CIS Fraud Detection </a:t>
            </a:r>
            <a:endParaRPr lang="en-IN">
              <a:latin typeface="Bookman Old Style" panose="02050604050505020204" pitchFamily="18" charset="0"/>
            </a:endParaRPr>
          </a:p>
        </p:txBody>
      </p:sp>
      <p:sp>
        <p:nvSpPr>
          <p:cNvPr id="3" name="Content Placeholder 2"/>
          <p:cNvSpPr>
            <a:spLocks noGrp="1"/>
          </p:cNvSpPr>
          <p:nvPr>
            <p:ph idx="1"/>
          </p:nvPr>
        </p:nvSpPr>
        <p:spPr>
          <a:xfrm>
            <a:off x="1451580" y="2015732"/>
            <a:ext cx="4730145" cy="3450613"/>
          </a:xfrm>
        </p:spPr>
        <p:txBody>
          <a:bodyPr/>
          <a:lstStyle/>
          <a:p>
            <a:r>
              <a:rPr lang="en-US">
                <a:latin typeface="Bookman Old Style" panose="02050604050505020204" pitchFamily="18" charset="0"/>
              </a:rPr>
              <a:t>The aim of this Competition is to build a machine learning model which classifies whether an online transaction is fraudulent or legit, as denoted by the  target </a:t>
            </a:r>
            <a:r>
              <a:rPr lang="en-US" err="1">
                <a:latin typeface="Bookman Old Style" panose="02050604050505020204" pitchFamily="18" charset="0"/>
              </a:rPr>
              <a:t>isFraud</a:t>
            </a:r>
            <a:r>
              <a:rPr lang="en-US">
                <a:latin typeface="Bookman Old Style" panose="02050604050505020204" pitchFamily="18" charset="0"/>
              </a:rPr>
              <a:t>.</a:t>
            </a:r>
          </a:p>
          <a:p>
            <a:pPr marL="0" indent="0">
              <a:buNone/>
            </a:pPr>
            <a:endParaRPr lang="en-US">
              <a:latin typeface="Bookman Old Style" panose="02050604050505020204" pitchFamily="18" charset="0"/>
            </a:endParaRPr>
          </a:p>
          <a:p>
            <a:r>
              <a:rPr lang="en-US">
                <a:latin typeface="Bookman Old Style" panose="02050604050505020204" pitchFamily="18" charset="0"/>
              </a:rPr>
              <a:t>This Fraud Prevention System is actually saving consumers millions of dollars per year.</a:t>
            </a:r>
            <a:endParaRPr lang="en-IN">
              <a:latin typeface="Bookman Old Style" panose="020506040505050202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7858" y="2015732"/>
            <a:ext cx="4045417" cy="368974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8C00-3FD9-46D5-BE66-61E8CA97330D}"/>
              </a:ext>
            </a:extLst>
          </p:cNvPr>
          <p:cNvSpPr>
            <a:spLocks noGrp="1"/>
          </p:cNvSpPr>
          <p:nvPr>
            <p:ph type="title"/>
          </p:nvPr>
        </p:nvSpPr>
        <p:spPr>
          <a:xfrm>
            <a:off x="2592925" y="624110"/>
            <a:ext cx="8610882" cy="1280890"/>
          </a:xfrm>
        </p:spPr>
        <p:txBody>
          <a:bodyPr/>
          <a:lstStyle/>
          <a:p>
            <a:pPr algn="ctr"/>
            <a:r>
              <a:rPr lang="en-US">
                <a:latin typeface="Bookman Old Style" panose="02050604050505020204" pitchFamily="18" charset="0"/>
              </a:rPr>
              <a:t>Analysis of M1 to M9 Columns</a:t>
            </a:r>
            <a:endParaRPr lang="en-IN">
              <a:latin typeface="Bookman Old Style" panose="02050604050505020204" pitchFamily="18" charset="0"/>
            </a:endParaRPr>
          </a:p>
        </p:txBody>
      </p:sp>
      <p:sp>
        <p:nvSpPr>
          <p:cNvPr id="3" name="Content Placeholder 2">
            <a:extLst>
              <a:ext uri="{FF2B5EF4-FFF2-40B4-BE49-F238E27FC236}">
                <a16:creationId xmlns:a16="http://schemas.microsoft.com/office/drawing/2014/main" id="{0C013984-11F1-43D1-8AB0-8C3AC140D5A6}"/>
              </a:ext>
            </a:extLst>
          </p:cNvPr>
          <p:cNvSpPr>
            <a:spLocks noGrp="1"/>
          </p:cNvSpPr>
          <p:nvPr>
            <p:ph sz="half" idx="1"/>
          </p:nvPr>
        </p:nvSpPr>
        <p:spPr>
          <a:xfrm>
            <a:off x="2589212" y="2133599"/>
            <a:ext cx="4313864" cy="4170947"/>
          </a:xfrm>
        </p:spPr>
        <p:txBody>
          <a:bodyPr/>
          <a:lstStyle/>
          <a:p>
            <a:r>
              <a:rPr lang="en-US">
                <a:latin typeface="Bookman Old Style" panose="02050604050505020204" pitchFamily="18" charset="0"/>
              </a:rPr>
              <a:t>These columns represent match, such as names on card and addresses.</a:t>
            </a:r>
          </a:p>
          <a:p>
            <a:r>
              <a:rPr lang="en-US">
                <a:latin typeface="Bookman Old Style" panose="02050604050505020204" pitchFamily="18" charset="0"/>
              </a:rPr>
              <a:t>All the columns contain values T and F except Column M4.</a:t>
            </a:r>
          </a:p>
          <a:p>
            <a:r>
              <a:rPr lang="en-US">
                <a:latin typeface="Bookman Old Style" panose="02050604050505020204" pitchFamily="18" charset="0"/>
              </a:rPr>
              <a:t>M4 contains values M0, M1 and M2.</a:t>
            </a:r>
          </a:p>
          <a:p>
            <a:r>
              <a:rPr lang="en-US">
                <a:latin typeface="Bookman Old Style" panose="02050604050505020204" pitchFamily="18" charset="0"/>
              </a:rPr>
              <a:t>We found M4 little interesting that it’s ‘M2’ value gives high % for fraud compared to legit transaction.</a:t>
            </a:r>
            <a:endParaRPr lang="en-IN">
              <a:latin typeface="Bookman Old Style" panose="02050604050505020204" pitchFamily="18" charset="0"/>
            </a:endParaRPr>
          </a:p>
        </p:txBody>
      </p:sp>
      <p:pic>
        <p:nvPicPr>
          <p:cNvPr id="6" name="Content Placeholder 5">
            <a:extLst>
              <a:ext uri="{FF2B5EF4-FFF2-40B4-BE49-F238E27FC236}">
                <a16:creationId xmlns:a16="http://schemas.microsoft.com/office/drawing/2014/main" id="{67D0AB90-8070-418D-8F7C-C332FD7BB45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7242018" y="2133600"/>
            <a:ext cx="4144668" cy="3920691"/>
          </a:xfrm>
        </p:spPr>
      </p:pic>
    </p:spTree>
    <p:extLst>
      <p:ext uri="{BB962C8B-B14F-4D97-AF65-F5344CB8AC3E}">
        <p14:creationId xmlns:p14="http://schemas.microsoft.com/office/powerpoint/2010/main" val="3791426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5BD6-CB6C-4D3D-A175-92CB333A0670}"/>
              </a:ext>
            </a:extLst>
          </p:cNvPr>
          <p:cNvSpPr>
            <a:spLocks noGrp="1"/>
          </p:cNvSpPr>
          <p:nvPr>
            <p:ph type="title"/>
          </p:nvPr>
        </p:nvSpPr>
        <p:spPr>
          <a:xfrm>
            <a:off x="1552575" y="624110"/>
            <a:ext cx="9952037" cy="1280890"/>
          </a:xfrm>
        </p:spPr>
        <p:txBody>
          <a:bodyPr/>
          <a:lstStyle/>
          <a:p>
            <a:pPr algn="ctr"/>
            <a:r>
              <a:rPr lang="en-US">
                <a:latin typeface="Bookman Old Style" panose="02050604050505020204" pitchFamily="18" charset="0"/>
              </a:rPr>
              <a:t>Analysis of D columns</a:t>
            </a:r>
            <a:endParaRPr lang="en-IN">
              <a:latin typeface="Bookman Old Style" panose="02050604050505020204" pitchFamily="18" charset="0"/>
            </a:endParaRPr>
          </a:p>
        </p:txBody>
      </p:sp>
      <p:sp>
        <p:nvSpPr>
          <p:cNvPr id="3" name="Content Placeholder 2">
            <a:extLst>
              <a:ext uri="{FF2B5EF4-FFF2-40B4-BE49-F238E27FC236}">
                <a16:creationId xmlns:a16="http://schemas.microsoft.com/office/drawing/2014/main" id="{18A64DF7-F0EC-4C82-9A1D-FF19FC3B97BC}"/>
              </a:ext>
            </a:extLst>
          </p:cNvPr>
          <p:cNvSpPr>
            <a:spLocks noGrp="1"/>
          </p:cNvSpPr>
          <p:nvPr>
            <p:ph idx="1"/>
          </p:nvPr>
        </p:nvSpPr>
        <p:spPr>
          <a:xfrm>
            <a:off x="1398872" y="1419225"/>
            <a:ext cx="10099323" cy="5543486"/>
          </a:xfrm>
        </p:spPr>
        <p:txBody>
          <a:bodyPr>
            <a:noAutofit/>
          </a:bodyPr>
          <a:lstStyle/>
          <a:p>
            <a:r>
              <a:rPr lang="en-US" sz="1600">
                <a:latin typeface="Bookman Old Style" panose="02050604050505020204" pitchFamily="18" charset="0"/>
              </a:rPr>
              <a:t>These are all </a:t>
            </a:r>
            <a:r>
              <a:rPr lang="en-US" sz="1600" err="1">
                <a:latin typeface="Bookman Old Style" panose="02050604050505020204" pitchFamily="18" charset="0"/>
              </a:rPr>
              <a:t>timedeltas</a:t>
            </a:r>
            <a:r>
              <a:rPr lang="en-US" sz="1600">
                <a:latin typeface="Bookman Old Style" panose="02050604050505020204" pitchFamily="18" charset="0"/>
              </a:rPr>
              <a:t>, in units of days, from the transaction to some other time reference point. They give information as below mentioned.</a:t>
            </a:r>
          </a:p>
          <a:p>
            <a:pPr lvl="1"/>
            <a:r>
              <a:rPr lang="en-US">
                <a:latin typeface="Bookman Old Style" panose="02050604050505020204" pitchFamily="18" charset="0"/>
              </a:rPr>
              <a:t>D1 : </a:t>
            </a:r>
            <a:r>
              <a:rPr lang="en-US" err="1">
                <a:latin typeface="Bookman Old Style" panose="02050604050505020204" pitchFamily="18" charset="0"/>
              </a:rPr>
              <a:t>Timedelta</a:t>
            </a:r>
            <a:r>
              <a:rPr lang="en-US">
                <a:latin typeface="Bookman Old Style" panose="02050604050505020204" pitchFamily="18" charset="0"/>
              </a:rPr>
              <a:t> since first transaction for one card.</a:t>
            </a:r>
          </a:p>
          <a:p>
            <a:pPr lvl="1"/>
            <a:r>
              <a:rPr lang="en-US">
                <a:latin typeface="Bookman Old Style" panose="02050604050505020204" pitchFamily="18" charset="0"/>
              </a:rPr>
              <a:t>D2 : This appears to be the same as D1, except D1=0 values have been replaced by </a:t>
            </a:r>
            <a:r>
              <a:rPr lang="en-US" err="1">
                <a:latin typeface="Bookman Old Style" panose="02050604050505020204" pitchFamily="18" charset="0"/>
              </a:rPr>
              <a:t>NaN</a:t>
            </a:r>
            <a:r>
              <a:rPr lang="en-US">
                <a:latin typeface="Bookman Old Style" panose="02050604050505020204" pitchFamily="18" charset="0"/>
              </a:rPr>
              <a:t>.</a:t>
            </a:r>
          </a:p>
          <a:p>
            <a:pPr lvl="1"/>
            <a:r>
              <a:rPr lang="en-IN">
                <a:latin typeface="Bookman Old Style" panose="02050604050505020204" pitchFamily="18" charset="0"/>
              </a:rPr>
              <a:t>D3 : </a:t>
            </a:r>
            <a:r>
              <a:rPr lang="en-IN" err="1">
                <a:latin typeface="Bookman Old Style" panose="02050604050505020204" pitchFamily="18" charset="0"/>
              </a:rPr>
              <a:t>Timedelta</a:t>
            </a:r>
            <a:r>
              <a:rPr lang="en-IN">
                <a:latin typeface="Bookman Old Style" panose="02050604050505020204" pitchFamily="18" charset="0"/>
              </a:rPr>
              <a:t> since the previous transaction for one card.</a:t>
            </a:r>
          </a:p>
          <a:p>
            <a:pPr lvl="1"/>
            <a:r>
              <a:rPr lang="en-IN">
                <a:latin typeface="Bookman Old Style" panose="02050604050505020204" pitchFamily="18" charset="0"/>
              </a:rPr>
              <a:t>D4 : </a:t>
            </a:r>
            <a:r>
              <a:rPr lang="en-IN" err="1">
                <a:latin typeface="Bookman Old Style" panose="02050604050505020204" pitchFamily="18" charset="0"/>
              </a:rPr>
              <a:t>Timedelta</a:t>
            </a:r>
            <a:r>
              <a:rPr lang="en-IN">
                <a:latin typeface="Bookman Old Style" panose="02050604050505020204" pitchFamily="18" charset="0"/>
              </a:rPr>
              <a:t> since first transaction for all cards of the account.</a:t>
            </a:r>
          </a:p>
          <a:p>
            <a:pPr lvl="1"/>
            <a:r>
              <a:rPr lang="en-IN">
                <a:latin typeface="Bookman Old Style" panose="02050604050505020204" pitchFamily="18" charset="0"/>
              </a:rPr>
              <a:t>D5 : </a:t>
            </a:r>
            <a:r>
              <a:rPr lang="en-IN" err="1">
                <a:latin typeface="Bookman Old Style" panose="02050604050505020204" pitchFamily="18" charset="0"/>
              </a:rPr>
              <a:t>Timedelta</a:t>
            </a:r>
            <a:r>
              <a:rPr lang="en-IN">
                <a:latin typeface="Bookman Old Style" panose="02050604050505020204" pitchFamily="18" charset="0"/>
              </a:rPr>
              <a:t> since the previous transaction for all cards of the account.</a:t>
            </a:r>
          </a:p>
          <a:p>
            <a:pPr lvl="1"/>
            <a:r>
              <a:rPr lang="en-IN">
                <a:latin typeface="Bookman Old Style" panose="02050604050505020204" pitchFamily="18" charset="0"/>
              </a:rPr>
              <a:t>D8 : </a:t>
            </a:r>
            <a:r>
              <a:rPr lang="en-IN" err="1">
                <a:latin typeface="Bookman Old Style" panose="02050604050505020204" pitchFamily="18" charset="0"/>
              </a:rPr>
              <a:t>Timedelta</a:t>
            </a:r>
            <a:r>
              <a:rPr lang="en-IN">
                <a:latin typeface="Bookman Old Style" panose="02050604050505020204" pitchFamily="18" charset="0"/>
              </a:rPr>
              <a:t> since the card was issued and activated.</a:t>
            </a:r>
          </a:p>
          <a:p>
            <a:pPr lvl="1"/>
            <a:r>
              <a:rPr lang="en-IN">
                <a:latin typeface="Bookman Old Style" panose="02050604050505020204" pitchFamily="18" charset="0"/>
              </a:rPr>
              <a:t>D9 : </a:t>
            </a:r>
            <a:r>
              <a:rPr lang="en-US" b="0" i="0">
                <a:effectLst/>
                <a:latin typeface="Bookman Old Style" panose="02050604050505020204" pitchFamily="18" charset="0"/>
              </a:rPr>
              <a:t>It is simply D8 minus its integer part which means D9 indicates the difference between the time of day when the card was issue/activated and when it was used in the transaction.</a:t>
            </a:r>
          </a:p>
          <a:p>
            <a:r>
              <a:rPr lang="en-US" sz="1600">
                <a:latin typeface="Bookman Old Style" panose="02050604050505020204" pitchFamily="18" charset="0"/>
              </a:rPr>
              <a:t>Some columns contain large number of </a:t>
            </a:r>
            <a:r>
              <a:rPr lang="en-US" sz="1600" err="1">
                <a:latin typeface="Bookman Old Style" panose="02050604050505020204" pitchFamily="18" charset="0"/>
              </a:rPr>
              <a:t>NaN</a:t>
            </a:r>
            <a:r>
              <a:rPr lang="en-US" sz="1600">
                <a:latin typeface="Bookman Old Style" panose="02050604050505020204" pitchFamily="18" charset="0"/>
              </a:rPr>
              <a:t> values.</a:t>
            </a:r>
          </a:p>
          <a:p>
            <a:r>
              <a:rPr lang="en-US" sz="1600">
                <a:latin typeface="Bookman Old Style" panose="02050604050505020204" pitchFamily="18" charset="0"/>
              </a:rPr>
              <a:t>D4, D6, D11, D12, D14 and D15 contain some negative values.</a:t>
            </a:r>
          </a:p>
          <a:p>
            <a:r>
              <a:rPr lang="en-US" sz="1600">
                <a:latin typeface="Bookman Old Style" panose="02050604050505020204" pitchFamily="18" charset="0"/>
              </a:rPr>
              <a:t>We have seen from heatmap that there exist some highly correlated D columns like </a:t>
            </a:r>
          </a:p>
          <a:p>
            <a:pPr lvl="1"/>
            <a:r>
              <a:rPr lang="en-US">
                <a:latin typeface="Bookman Old Style" panose="02050604050505020204" pitchFamily="18" charset="0"/>
              </a:rPr>
              <a:t>D4, D12 and D6      D5 and D7      D1 and D2</a:t>
            </a:r>
          </a:p>
          <a:p>
            <a:r>
              <a:rPr lang="en-US" sz="1600">
                <a:latin typeface="Bookman Old Style" panose="02050604050505020204" pitchFamily="18" charset="0"/>
              </a:rPr>
              <a:t>We can drop these columns since they can be derived from other columns.</a:t>
            </a:r>
          </a:p>
          <a:p>
            <a:endParaRPr lang="en-US" sz="1600">
              <a:latin typeface="Bookman Old Style" panose="02050604050505020204" pitchFamily="18" charset="0"/>
            </a:endParaRPr>
          </a:p>
          <a:p>
            <a:pPr marL="457200" lvl="1" indent="0">
              <a:buNone/>
            </a:pPr>
            <a:endParaRPr lang="en-US">
              <a:latin typeface="Bookman Old Style" panose="02050604050505020204" pitchFamily="18" charset="0"/>
            </a:endParaRPr>
          </a:p>
        </p:txBody>
      </p:sp>
    </p:spTree>
    <p:extLst>
      <p:ext uri="{BB962C8B-B14F-4D97-AF65-F5344CB8AC3E}">
        <p14:creationId xmlns:p14="http://schemas.microsoft.com/office/powerpoint/2010/main" val="3337281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CB4B-321E-4710-844E-0268DEFC6C52}"/>
              </a:ext>
            </a:extLst>
          </p:cNvPr>
          <p:cNvSpPr>
            <a:spLocks noGrp="1"/>
          </p:cNvSpPr>
          <p:nvPr>
            <p:ph type="title"/>
          </p:nvPr>
        </p:nvSpPr>
        <p:spPr>
          <a:xfrm>
            <a:off x="2181225" y="624110"/>
            <a:ext cx="8610600" cy="1280890"/>
          </a:xfrm>
        </p:spPr>
        <p:txBody>
          <a:bodyPr/>
          <a:lstStyle/>
          <a:p>
            <a:pPr algn="ctr"/>
            <a:r>
              <a:rPr lang="en-US">
                <a:latin typeface="Bookman Old Style" panose="02050604050505020204" pitchFamily="18" charset="0"/>
              </a:rPr>
              <a:t>Analysis of V Columns</a:t>
            </a:r>
            <a:endParaRPr lang="en-IN">
              <a:latin typeface="Bookman Old Style" panose="02050604050505020204" pitchFamily="18" charset="0"/>
            </a:endParaRPr>
          </a:p>
        </p:txBody>
      </p:sp>
      <p:sp>
        <p:nvSpPr>
          <p:cNvPr id="3" name="Content Placeholder 2">
            <a:extLst>
              <a:ext uri="{FF2B5EF4-FFF2-40B4-BE49-F238E27FC236}">
                <a16:creationId xmlns:a16="http://schemas.microsoft.com/office/drawing/2014/main" id="{A8FE2151-2A63-4BD5-B40B-0DB28E4FCD85}"/>
              </a:ext>
            </a:extLst>
          </p:cNvPr>
          <p:cNvSpPr>
            <a:spLocks noGrp="1"/>
          </p:cNvSpPr>
          <p:nvPr>
            <p:ph idx="1"/>
          </p:nvPr>
        </p:nvSpPr>
        <p:spPr>
          <a:xfrm>
            <a:off x="2181224" y="1781175"/>
            <a:ext cx="8610601" cy="4829175"/>
          </a:xfrm>
        </p:spPr>
        <p:txBody>
          <a:bodyPr/>
          <a:lstStyle/>
          <a:p>
            <a:r>
              <a:rPr lang="en-US">
                <a:latin typeface="Bookman Old Style" panose="02050604050505020204" pitchFamily="18" charset="0"/>
              </a:rPr>
              <a:t>These V features represent Vesta engineered rich features, including ranking, counting, and other entity relations.</a:t>
            </a:r>
          </a:p>
          <a:p>
            <a:r>
              <a:rPr lang="en-US">
                <a:latin typeface="Bookman Old Style" panose="02050604050505020204" pitchFamily="18" charset="0"/>
              </a:rPr>
              <a:t>There are 339 V columns. Majority of values in these features lies in between 0 and 1 and there are large number of </a:t>
            </a:r>
            <a:r>
              <a:rPr lang="en-US" err="1">
                <a:latin typeface="Bookman Old Style" panose="02050604050505020204" pitchFamily="18" charset="0"/>
              </a:rPr>
              <a:t>NaN</a:t>
            </a:r>
            <a:r>
              <a:rPr lang="en-US">
                <a:latin typeface="Bookman Old Style" panose="02050604050505020204" pitchFamily="18" charset="0"/>
              </a:rPr>
              <a:t> values, we replaced them with mean values.</a:t>
            </a:r>
          </a:p>
          <a:p>
            <a:r>
              <a:rPr lang="en-US">
                <a:latin typeface="Bookman Old Style" panose="02050604050505020204" pitchFamily="18" charset="0"/>
              </a:rPr>
              <a:t>It is very difficult to analyze all these features so we checked feature importance of V columns and gave only that v features to model  which are required and can affect accuracy of model.</a:t>
            </a:r>
          </a:p>
          <a:p>
            <a:r>
              <a:rPr lang="en-IN">
                <a:latin typeface="Bookman Old Style" panose="02050604050505020204" pitchFamily="18" charset="0"/>
              </a:rPr>
              <a:t>After dropping some V columns model accuracy remains the same hence we can drop them.</a:t>
            </a:r>
          </a:p>
          <a:p>
            <a:r>
              <a:rPr lang="en-IN">
                <a:latin typeface="Bookman Old Style" panose="02050604050505020204" pitchFamily="18" charset="0"/>
              </a:rPr>
              <a:t>We also tried PCA on V columns but we got slight fall in model accuracy. The reason behind this may be we were capturing 95% variance in data</a:t>
            </a:r>
          </a:p>
        </p:txBody>
      </p:sp>
    </p:spTree>
    <p:extLst>
      <p:ext uri="{BB962C8B-B14F-4D97-AF65-F5344CB8AC3E}">
        <p14:creationId xmlns:p14="http://schemas.microsoft.com/office/powerpoint/2010/main" val="4124933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1E16-B6BD-457D-88FD-0012F057666E}"/>
              </a:ext>
            </a:extLst>
          </p:cNvPr>
          <p:cNvSpPr>
            <a:spLocks noGrp="1"/>
          </p:cNvSpPr>
          <p:nvPr>
            <p:ph type="title"/>
          </p:nvPr>
        </p:nvSpPr>
        <p:spPr>
          <a:xfrm>
            <a:off x="2200277" y="624110"/>
            <a:ext cx="8911688" cy="1280890"/>
          </a:xfrm>
        </p:spPr>
        <p:txBody>
          <a:bodyPr/>
          <a:lstStyle/>
          <a:p>
            <a:pPr algn="ctr"/>
            <a:r>
              <a:rPr lang="en-US">
                <a:latin typeface="Bookman Old Style" panose="02050604050505020204" pitchFamily="18" charset="0"/>
              </a:rPr>
              <a:t>Analysis of ID Columns</a:t>
            </a:r>
            <a:endParaRPr lang="en-IN">
              <a:latin typeface="Bookman Old Style" panose="02050604050505020204" pitchFamily="18" charset="0"/>
            </a:endParaRPr>
          </a:p>
        </p:txBody>
      </p:sp>
      <p:sp>
        <p:nvSpPr>
          <p:cNvPr id="3" name="Content Placeholder 2">
            <a:extLst>
              <a:ext uri="{FF2B5EF4-FFF2-40B4-BE49-F238E27FC236}">
                <a16:creationId xmlns:a16="http://schemas.microsoft.com/office/drawing/2014/main" id="{146F84F4-4703-4FAF-9B82-E5998761E3A8}"/>
              </a:ext>
            </a:extLst>
          </p:cNvPr>
          <p:cNvSpPr>
            <a:spLocks noGrp="1"/>
          </p:cNvSpPr>
          <p:nvPr>
            <p:ph idx="1"/>
          </p:nvPr>
        </p:nvSpPr>
        <p:spPr>
          <a:xfrm>
            <a:off x="2200276" y="1781175"/>
            <a:ext cx="8911688" cy="4452715"/>
          </a:xfrm>
        </p:spPr>
        <p:txBody>
          <a:bodyPr vert="horz" lIns="91440" tIns="45720" rIns="91440" bIns="45720" rtlCol="0" anchor="t">
            <a:normAutofit/>
          </a:bodyPr>
          <a:lstStyle/>
          <a:p>
            <a:r>
              <a:rPr lang="en-US">
                <a:latin typeface="Bookman Old Style" panose="02050604050505020204" pitchFamily="18" charset="0"/>
              </a:rPr>
              <a:t>These columns are found from Identity table.</a:t>
            </a:r>
          </a:p>
          <a:p>
            <a:r>
              <a:rPr lang="en-US">
                <a:latin typeface="Bookman Old Style" panose="02050604050505020204" pitchFamily="18" charset="0"/>
              </a:rPr>
              <a:t>Some columns contain numerical values and others contain categorical values.</a:t>
            </a:r>
          </a:p>
          <a:p>
            <a:r>
              <a:rPr lang="en-US">
                <a:latin typeface="Bookman Old Style" panose="02050604050505020204" pitchFamily="18" charset="0"/>
              </a:rPr>
              <a:t>We have separated categorical ids from numerical ones and checked percentage of different values in fraud and legit transactions.</a:t>
            </a:r>
          </a:p>
          <a:p>
            <a:r>
              <a:rPr lang="en-US">
                <a:latin typeface="Bookman Old Style" panose="02050604050505020204" pitchFamily="18" charset="0"/>
              </a:rPr>
              <a:t>In id_30 percentages of fraud in values ‘Windows 10’, ‘iOS 11.3.0’ and ‘iOS 11.1.1’ are more compared to legit transaction.</a:t>
            </a:r>
          </a:p>
          <a:p>
            <a:r>
              <a:rPr lang="en-US">
                <a:latin typeface="Bookman Old Style"/>
              </a:rPr>
              <a:t>In id_31 also percentages of fraud in values ‘chrome 63.0’, ‘mobile safari 11.0’, </a:t>
            </a:r>
            <a:r>
              <a:rPr lang="en-US" err="1">
                <a:latin typeface="Bookman Old Style"/>
              </a:rPr>
              <a:t>i.e</a:t>
            </a:r>
            <a:r>
              <a:rPr lang="en-US">
                <a:latin typeface="Bookman Old Style"/>
              </a:rPr>
              <a:t> 11.0 for desktop’ and ‘chrome 62.0’ are more compared to legit transaction.</a:t>
            </a:r>
          </a:p>
          <a:p>
            <a:r>
              <a:rPr lang="en-US">
                <a:latin typeface="Bookman Old Style" panose="02050604050505020204" pitchFamily="18" charset="0"/>
              </a:rPr>
              <a:t>We can replace numerical id columns’ NULL values by their means. </a:t>
            </a:r>
            <a:endParaRPr lang="en-IN">
              <a:latin typeface="Bookman Old Style" panose="02050604050505020204" pitchFamily="18" charset="0"/>
            </a:endParaRPr>
          </a:p>
        </p:txBody>
      </p:sp>
    </p:spTree>
    <p:extLst>
      <p:ext uri="{BB962C8B-B14F-4D97-AF65-F5344CB8AC3E}">
        <p14:creationId xmlns:p14="http://schemas.microsoft.com/office/powerpoint/2010/main" val="2889726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5398-28A7-497E-93A2-04D5E6CD4980}"/>
              </a:ext>
            </a:extLst>
          </p:cNvPr>
          <p:cNvSpPr>
            <a:spLocks noGrp="1"/>
          </p:cNvSpPr>
          <p:nvPr>
            <p:ph type="ctrTitle"/>
          </p:nvPr>
        </p:nvSpPr>
        <p:spPr>
          <a:xfrm>
            <a:off x="2934077" y="-2257"/>
            <a:ext cx="8915399" cy="2262781"/>
          </a:xfrm>
        </p:spPr>
        <p:txBody>
          <a:bodyPr/>
          <a:lstStyle/>
          <a:p>
            <a:r>
              <a:rPr lang="en-US" b="1">
                <a:latin typeface="Consolas"/>
              </a:rPr>
              <a:t>DATA PREPROCESSING</a:t>
            </a:r>
          </a:p>
        </p:txBody>
      </p:sp>
      <p:sp>
        <p:nvSpPr>
          <p:cNvPr id="3" name="Subtitle 2">
            <a:extLst>
              <a:ext uri="{FF2B5EF4-FFF2-40B4-BE49-F238E27FC236}">
                <a16:creationId xmlns:a16="http://schemas.microsoft.com/office/drawing/2014/main" id="{22D9B62B-DCBE-4E72-99E8-AEC7660DBB18}"/>
              </a:ext>
            </a:extLst>
          </p:cNvPr>
          <p:cNvSpPr>
            <a:spLocks noGrp="1"/>
          </p:cNvSpPr>
          <p:nvPr>
            <p:ph type="subTitle" idx="1"/>
          </p:nvPr>
        </p:nvSpPr>
        <p:spPr>
          <a:xfrm>
            <a:off x="1215608" y="7113511"/>
            <a:ext cx="8915399" cy="1126283"/>
          </a:xfrm>
        </p:spPr>
        <p:txBody>
          <a:bodyPr/>
          <a:lstStyle/>
          <a:p>
            <a:endParaRPr lang="en-US"/>
          </a:p>
        </p:txBody>
      </p:sp>
      <p:pic>
        <p:nvPicPr>
          <p:cNvPr id="5" name="Picture 5" descr="A picture containing timeline&#10;&#10;Description automatically generated">
            <a:extLst>
              <a:ext uri="{FF2B5EF4-FFF2-40B4-BE49-F238E27FC236}">
                <a16:creationId xmlns:a16="http://schemas.microsoft.com/office/drawing/2014/main" id="{2769B8EE-E27F-434F-A0FA-B4E43848A228}"/>
              </a:ext>
            </a:extLst>
          </p:cNvPr>
          <p:cNvPicPr>
            <a:picLocks noChangeAspect="1"/>
          </p:cNvPicPr>
          <p:nvPr/>
        </p:nvPicPr>
        <p:blipFill>
          <a:blip r:embed="rId2"/>
          <a:stretch>
            <a:fillRect/>
          </a:stretch>
        </p:blipFill>
        <p:spPr>
          <a:xfrm>
            <a:off x="2785784" y="2622625"/>
            <a:ext cx="7920316" cy="3831513"/>
          </a:xfrm>
          <a:prstGeom prst="rect">
            <a:avLst/>
          </a:prstGeom>
        </p:spPr>
      </p:pic>
    </p:spTree>
    <p:extLst>
      <p:ext uri="{BB962C8B-B14F-4D97-AF65-F5344CB8AC3E}">
        <p14:creationId xmlns:p14="http://schemas.microsoft.com/office/powerpoint/2010/main" val="2027754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525A-508B-49B8-9E75-EE538CADFC8D}"/>
              </a:ext>
            </a:extLst>
          </p:cNvPr>
          <p:cNvSpPr>
            <a:spLocks noGrp="1"/>
          </p:cNvSpPr>
          <p:nvPr>
            <p:ph type="title"/>
          </p:nvPr>
        </p:nvSpPr>
        <p:spPr>
          <a:xfrm>
            <a:off x="2066249" y="691345"/>
            <a:ext cx="8911687" cy="1280890"/>
          </a:xfrm>
        </p:spPr>
        <p:txBody>
          <a:bodyPr/>
          <a:lstStyle/>
          <a:p>
            <a:r>
              <a:rPr lang="en-US" b="1"/>
              <a:t>Null Values</a:t>
            </a:r>
          </a:p>
        </p:txBody>
      </p:sp>
      <p:pic>
        <p:nvPicPr>
          <p:cNvPr id="4" name="Picture 4" descr="Table&#10;&#10;Description automatically generated">
            <a:extLst>
              <a:ext uri="{FF2B5EF4-FFF2-40B4-BE49-F238E27FC236}">
                <a16:creationId xmlns:a16="http://schemas.microsoft.com/office/drawing/2014/main" id="{44942332-FC07-467B-842B-89F6DF20FDA8}"/>
              </a:ext>
            </a:extLst>
          </p:cNvPr>
          <p:cNvPicPr>
            <a:picLocks noGrp="1" noChangeAspect="1"/>
          </p:cNvPicPr>
          <p:nvPr>
            <p:ph idx="1"/>
          </p:nvPr>
        </p:nvPicPr>
        <p:blipFill>
          <a:blip r:embed="rId2"/>
          <a:stretch>
            <a:fillRect/>
          </a:stretch>
        </p:blipFill>
        <p:spPr>
          <a:xfrm>
            <a:off x="9140304" y="1590956"/>
            <a:ext cx="2291344" cy="3979597"/>
          </a:xfrm>
        </p:spPr>
      </p:pic>
      <p:sp>
        <p:nvSpPr>
          <p:cNvPr id="5" name="TextBox 4">
            <a:extLst>
              <a:ext uri="{FF2B5EF4-FFF2-40B4-BE49-F238E27FC236}">
                <a16:creationId xmlns:a16="http://schemas.microsoft.com/office/drawing/2014/main" id="{6903D901-625F-4CF5-B398-E5C3E5F2F3FE}"/>
              </a:ext>
            </a:extLst>
          </p:cNvPr>
          <p:cNvSpPr txBox="1"/>
          <p:nvPr/>
        </p:nvSpPr>
        <p:spPr>
          <a:xfrm>
            <a:off x="1860618" y="1679419"/>
            <a:ext cx="6819439" cy="35035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endParaRPr lang="en-US">
              <a:ea typeface="+mn-lt"/>
              <a:cs typeface="+mn-lt"/>
            </a:endParaRPr>
          </a:p>
          <a:p>
            <a:pPr marL="285750" indent="-285750">
              <a:spcBef>
                <a:spcPts val="1000"/>
              </a:spcBef>
              <a:buFont typeface="Arial"/>
              <a:buChar char="•"/>
            </a:pPr>
            <a:r>
              <a:rPr lang="en-US">
                <a:ea typeface="+mn-lt"/>
                <a:cs typeface="+mn-lt"/>
              </a:rPr>
              <a:t>We have removed features containing high percentage of null values which have less interesting results during EDA : id_21 to id_27, id_07, id_08, Logdist2, D7</a:t>
            </a:r>
          </a:p>
          <a:p>
            <a:pPr>
              <a:spcBef>
                <a:spcPts val="1000"/>
              </a:spcBef>
            </a:pPr>
            <a:endParaRPr lang="en-US">
              <a:ea typeface="+mn-lt"/>
              <a:cs typeface="+mn-lt"/>
            </a:endParaRPr>
          </a:p>
          <a:p>
            <a:pPr marL="285750" indent="-285750">
              <a:spcBef>
                <a:spcPts val="1000"/>
              </a:spcBef>
              <a:buFont typeface="Arial"/>
              <a:buChar char="•"/>
            </a:pPr>
            <a:r>
              <a:rPr lang="en-US">
                <a:ea typeface="+mn-lt"/>
                <a:cs typeface="+mn-lt"/>
              </a:rPr>
              <a:t>We have replaced Null values in M columns with mode</a:t>
            </a:r>
          </a:p>
          <a:p>
            <a:pPr marL="285750" indent="-285750">
              <a:spcBef>
                <a:spcPts val="1000"/>
              </a:spcBef>
              <a:buFont typeface="Arial"/>
              <a:buChar char="•"/>
            </a:pPr>
            <a:r>
              <a:rPr lang="en-US">
                <a:ea typeface="+mn-lt"/>
                <a:cs typeface="+mn-lt"/>
              </a:rPr>
              <a:t>We have replaced Null values of numeric features  with their corresponding mean values.</a:t>
            </a:r>
            <a:endParaRPr lang="en-US"/>
          </a:p>
          <a:p>
            <a:pPr marL="285750" indent="-285750">
              <a:spcBef>
                <a:spcPts val="1000"/>
              </a:spcBef>
              <a:buFont typeface="Arial"/>
              <a:buChar char="•"/>
            </a:pPr>
            <a:r>
              <a:rPr lang="en-US">
                <a:ea typeface="+mn-lt"/>
                <a:cs typeface="+mn-lt"/>
              </a:rPr>
              <a:t>We have replaced Null values of categorical features with most occurred values .</a:t>
            </a:r>
            <a:endParaRPr lang="en-US"/>
          </a:p>
        </p:txBody>
      </p:sp>
    </p:spTree>
    <p:extLst>
      <p:ext uri="{BB962C8B-B14F-4D97-AF65-F5344CB8AC3E}">
        <p14:creationId xmlns:p14="http://schemas.microsoft.com/office/powerpoint/2010/main" val="1900126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525A-508B-49B8-9E75-EE538CADFC8D}"/>
              </a:ext>
            </a:extLst>
          </p:cNvPr>
          <p:cNvSpPr>
            <a:spLocks noGrp="1"/>
          </p:cNvSpPr>
          <p:nvPr>
            <p:ph type="title"/>
          </p:nvPr>
        </p:nvSpPr>
        <p:spPr/>
        <p:txBody>
          <a:bodyPr/>
          <a:lstStyle/>
          <a:p>
            <a:r>
              <a:rPr lang="en-US" b="1"/>
              <a:t>Skewed Features</a:t>
            </a:r>
          </a:p>
        </p:txBody>
      </p:sp>
      <p:sp>
        <p:nvSpPr>
          <p:cNvPr id="5" name="TextBox 4">
            <a:extLst>
              <a:ext uri="{FF2B5EF4-FFF2-40B4-BE49-F238E27FC236}">
                <a16:creationId xmlns:a16="http://schemas.microsoft.com/office/drawing/2014/main" id="{6903D901-625F-4CF5-B398-E5C3E5F2F3FE}"/>
              </a:ext>
            </a:extLst>
          </p:cNvPr>
          <p:cNvSpPr txBox="1"/>
          <p:nvPr/>
        </p:nvSpPr>
        <p:spPr>
          <a:xfrm>
            <a:off x="923580" y="2465941"/>
            <a:ext cx="7324378" cy="2395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1000"/>
              </a:spcBef>
              <a:buFont typeface="Arial"/>
              <a:buChar char="•"/>
            </a:pPr>
            <a:r>
              <a:rPr lang="en-US">
                <a:ea typeface="+mn-lt"/>
                <a:cs typeface="+mn-lt"/>
              </a:rPr>
              <a:t>We have also removed highly skewed features</a:t>
            </a:r>
          </a:p>
          <a:p>
            <a:pPr marL="285750" indent="-285750">
              <a:spcBef>
                <a:spcPts val="1000"/>
              </a:spcBef>
              <a:buFont typeface="Arial"/>
              <a:buChar char="•"/>
            </a:pPr>
            <a:r>
              <a:rPr lang="en-US">
                <a:ea typeface="+mn-lt"/>
                <a:cs typeface="+mn-lt"/>
              </a:rPr>
              <a:t>V311, V129, V309, V206, V319, V266, V334, V131, V227, V321</a:t>
            </a:r>
          </a:p>
          <a:p>
            <a:pPr marL="285750" indent="-285750">
              <a:spcBef>
                <a:spcPts val="1000"/>
              </a:spcBef>
              <a:buFont typeface="Arial,Sans-Serif"/>
              <a:buChar char="•"/>
            </a:pPr>
            <a:r>
              <a:rPr lang="en-US">
                <a:ea typeface="+mn-lt"/>
                <a:cs typeface="+mn-lt"/>
              </a:rPr>
              <a:t>The Function used for calculating skewness is </a:t>
            </a:r>
          </a:p>
          <a:p>
            <a:pPr marL="285750" indent="-285750">
              <a:spcBef>
                <a:spcPts val="1000"/>
              </a:spcBef>
              <a:buFont typeface="Arial,Sans-Serif"/>
              <a:buChar char="•"/>
            </a:pPr>
            <a:r>
              <a:rPr lang="en-US" err="1">
                <a:ea typeface="+mn-lt"/>
                <a:cs typeface="+mn-lt"/>
              </a:rPr>
              <a:t>pd.skew</a:t>
            </a:r>
            <a:r>
              <a:rPr lang="en-US">
                <a:ea typeface="+mn-lt"/>
                <a:cs typeface="+mn-lt"/>
              </a:rPr>
              <a:t>(axis = 0, </a:t>
            </a:r>
            <a:r>
              <a:rPr lang="en-US" err="1">
                <a:ea typeface="+mn-lt"/>
                <a:cs typeface="+mn-lt"/>
              </a:rPr>
              <a:t>skipna</a:t>
            </a:r>
            <a:r>
              <a:rPr lang="en-US">
                <a:ea typeface="+mn-lt"/>
                <a:cs typeface="+mn-lt"/>
              </a:rPr>
              <a:t> = True)</a:t>
            </a:r>
          </a:p>
          <a:p>
            <a:pPr marL="285750" indent="-285750">
              <a:spcBef>
                <a:spcPts val="1000"/>
              </a:spcBef>
              <a:buFont typeface="Arial"/>
              <a:buChar char="•"/>
            </a:pPr>
            <a:endParaRPr lang="en-US">
              <a:ea typeface="+mn-lt"/>
              <a:cs typeface="+mn-lt"/>
            </a:endParaRPr>
          </a:p>
          <a:p>
            <a:pPr marL="285750" indent="-285750">
              <a:spcBef>
                <a:spcPts val="1000"/>
              </a:spcBef>
              <a:buFont typeface="Arial"/>
              <a:buChar char="•"/>
            </a:pPr>
            <a:endParaRPr lang="en-US"/>
          </a:p>
        </p:txBody>
      </p:sp>
      <p:pic>
        <p:nvPicPr>
          <p:cNvPr id="11" name="Picture 4" descr="Graphical user interface, text&#10;&#10;Description automatically generated">
            <a:extLst>
              <a:ext uri="{FF2B5EF4-FFF2-40B4-BE49-F238E27FC236}">
                <a16:creationId xmlns:a16="http://schemas.microsoft.com/office/drawing/2014/main" id="{7A96CA0C-8790-49A8-A457-2E28EBE2F5AD}"/>
              </a:ext>
            </a:extLst>
          </p:cNvPr>
          <p:cNvPicPr>
            <a:picLocks noChangeAspect="1"/>
          </p:cNvPicPr>
          <p:nvPr/>
        </p:nvPicPr>
        <p:blipFill>
          <a:blip r:embed="rId2"/>
          <a:stretch>
            <a:fillRect/>
          </a:stretch>
        </p:blipFill>
        <p:spPr>
          <a:xfrm>
            <a:off x="8589226" y="2091185"/>
            <a:ext cx="3486838" cy="3803953"/>
          </a:xfrm>
          <a:prstGeom prst="rect">
            <a:avLst/>
          </a:prstGeom>
        </p:spPr>
      </p:pic>
    </p:spTree>
    <p:extLst>
      <p:ext uri="{BB962C8B-B14F-4D97-AF65-F5344CB8AC3E}">
        <p14:creationId xmlns:p14="http://schemas.microsoft.com/office/powerpoint/2010/main" val="2455310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525A-508B-49B8-9E75-EE538CADFC8D}"/>
              </a:ext>
            </a:extLst>
          </p:cNvPr>
          <p:cNvSpPr>
            <a:spLocks noGrp="1"/>
          </p:cNvSpPr>
          <p:nvPr>
            <p:ph type="title"/>
          </p:nvPr>
        </p:nvSpPr>
        <p:spPr/>
        <p:txBody>
          <a:bodyPr/>
          <a:lstStyle/>
          <a:p>
            <a:r>
              <a:rPr lang="en-US" b="1"/>
              <a:t>Correlated  features</a:t>
            </a:r>
          </a:p>
        </p:txBody>
      </p:sp>
      <p:sp>
        <p:nvSpPr>
          <p:cNvPr id="5" name="TextBox 4">
            <a:extLst>
              <a:ext uri="{FF2B5EF4-FFF2-40B4-BE49-F238E27FC236}">
                <a16:creationId xmlns:a16="http://schemas.microsoft.com/office/drawing/2014/main" id="{6903D901-625F-4CF5-B398-E5C3E5F2F3FE}"/>
              </a:ext>
            </a:extLst>
          </p:cNvPr>
          <p:cNvSpPr txBox="1"/>
          <p:nvPr/>
        </p:nvSpPr>
        <p:spPr>
          <a:xfrm>
            <a:off x="952352" y="1967823"/>
            <a:ext cx="5726572" cy="55502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b="1"/>
              <a:t>Correlated Features</a:t>
            </a:r>
            <a:r>
              <a:rPr lang="en-US"/>
              <a:t> :</a:t>
            </a:r>
            <a:endParaRPr lang="en-US">
              <a:ea typeface="+mn-lt"/>
              <a:cs typeface="+mn-lt"/>
            </a:endParaRPr>
          </a:p>
          <a:p>
            <a:pPr marL="285750" indent="-285750">
              <a:spcBef>
                <a:spcPts val="1000"/>
              </a:spcBef>
              <a:buFont typeface="Wingdings"/>
              <a:buChar char="Ø"/>
            </a:pPr>
            <a:r>
              <a:rPr lang="en-US"/>
              <a:t>We have removed  highly correlated D columns which we have seen while performing EDA </a:t>
            </a:r>
            <a:endParaRPr lang="en-US">
              <a:ea typeface="+mn-lt"/>
              <a:cs typeface="+mn-lt"/>
            </a:endParaRPr>
          </a:p>
          <a:p>
            <a:pPr>
              <a:spcBef>
                <a:spcPts val="1000"/>
              </a:spcBef>
            </a:pPr>
            <a:r>
              <a:rPr lang="en-US">
                <a:ea typeface="+mn-lt"/>
                <a:cs typeface="+mn-lt"/>
              </a:rPr>
              <a:t>     D2, D6, D12 can be removed .</a:t>
            </a:r>
            <a:endParaRPr lang="en-US"/>
          </a:p>
          <a:p>
            <a:pPr marL="285750" indent="-285750">
              <a:spcBef>
                <a:spcPts val="1000"/>
              </a:spcBef>
              <a:buFont typeface="Wingdings"/>
              <a:buChar char="Ø"/>
            </a:pPr>
            <a:r>
              <a:rPr lang="en-US">
                <a:ea typeface="+mn-lt"/>
                <a:cs typeface="+mn-lt"/>
              </a:rPr>
              <a:t>We have also removed  highly correlated C columns which we have seen while performing EDA and can be seen by figure also.</a:t>
            </a:r>
            <a:endParaRPr lang="en-US"/>
          </a:p>
          <a:p>
            <a:pPr>
              <a:spcBef>
                <a:spcPts val="1000"/>
              </a:spcBef>
            </a:pPr>
            <a:r>
              <a:rPr lang="en-US"/>
              <a:t>     C2, C6, C10, C11 can be removed </a:t>
            </a:r>
          </a:p>
          <a:p>
            <a:pPr marL="285750" indent="-285750">
              <a:spcBef>
                <a:spcPts val="1000"/>
              </a:spcBef>
              <a:buFont typeface="Wingdings"/>
              <a:buChar char="Ø"/>
            </a:pPr>
            <a:r>
              <a:rPr lang="en-US"/>
              <a:t>We have also verified  the performance of model by including and excluding these columns and excluding these columns does not affect model performance.(using </a:t>
            </a:r>
            <a:r>
              <a:rPr lang="en-US" err="1"/>
              <a:t>lgbm</a:t>
            </a:r>
            <a:r>
              <a:rPr lang="en-US"/>
              <a:t>)</a:t>
            </a:r>
          </a:p>
          <a:p>
            <a:pPr>
              <a:spcBef>
                <a:spcPts val="1000"/>
              </a:spcBef>
            </a:pPr>
            <a:endParaRPr lang="en-US"/>
          </a:p>
          <a:p>
            <a:pPr marL="285750" indent="-285750">
              <a:spcBef>
                <a:spcPts val="1000"/>
              </a:spcBef>
              <a:buFont typeface="Wingdings"/>
              <a:buChar char="q"/>
            </a:pPr>
            <a:endParaRPr lang="en-US"/>
          </a:p>
          <a:p>
            <a:pPr>
              <a:spcBef>
                <a:spcPts val="1000"/>
              </a:spcBef>
            </a:pPr>
            <a:endParaRPr lang="en-US"/>
          </a:p>
        </p:txBody>
      </p:sp>
      <p:pic>
        <p:nvPicPr>
          <p:cNvPr id="8" name="Picture 5" descr="A group of different colors&#10;&#10;Description automatically generated">
            <a:extLst>
              <a:ext uri="{FF2B5EF4-FFF2-40B4-BE49-F238E27FC236}">
                <a16:creationId xmlns:a16="http://schemas.microsoft.com/office/drawing/2014/main" id="{A1606C3B-4FC7-4F51-9114-9F6F8B0AF4C1}"/>
              </a:ext>
            </a:extLst>
          </p:cNvPr>
          <p:cNvPicPr>
            <a:picLocks noChangeAspect="1"/>
          </p:cNvPicPr>
          <p:nvPr/>
        </p:nvPicPr>
        <p:blipFill>
          <a:blip r:embed="rId2"/>
          <a:stretch>
            <a:fillRect/>
          </a:stretch>
        </p:blipFill>
        <p:spPr>
          <a:xfrm>
            <a:off x="6827910" y="1658766"/>
            <a:ext cx="5364561" cy="4524906"/>
          </a:xfrm>
          <a:prstGeom prst="rect">
            <a:avLst/>
          </a:prstGeom>
        </p:spPr>
      </p:pic>
    </p:spTree>
    <p:extLst>
      <p:ext uri="{BB962C8B-B14F-4D97-AF65-F5344CB8AC3E}">
        <p14:creationId xmlns:p14="http://schemas.microsoft.com/office/powerpoint/2010/main" val="113968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55B7-B056-4F02-A53D-D5AF85133649}"/>
              </a:ext>
            </a:extLst>
          </p:cNvPr>
          <p:cNvSpPr>
            <a:spLocks noGrp="1"/>
          </p:cNvSpPr>
          <p:nvPr>
            <p:ph type="title"/>
          </p:nvPr>
        </p:nvSpPr>
        <p:spPr/>
        <p:txBody>
          <a:bodyPr/>
          <a:lstStyle/>
          <a:p>
            <a:r>
              <a:rPr lang="en-US" b="1"/>
              <a:t>ENCODING FEATURES</a:t>
            </a:r>
          </a:p>
        </p:txBody>
      </p:sp>
      <p:sp>
        <p:nvSpPr>
          <p:cNvPr id="3" name="Content Placeholder 2">
            <a:extLst>
              <a:ext uri="{FF2B5EF4-FFF2-40B4-BE49-F238E27FC236}">
                <a16:creationId xmlns:a16="http://schemas.microsoft.com/office/drawing/2014/main" id="{53501A67-95EE-4902-993C-A1616BA9895B}"/>
              </a:ext>
            </a:extLst>
          </p:cNvPr>
          <p:cNvSpPr>
            <a:spLocks noGrp="1"/>
          </p:cNvSpPr>
          <p:nvPr>
            <p:ph idx="1"/>
          </p:nvPr>
        </p:nvSpPr>
        <p:spPr>
          <a:xfrm>
            <a:off x="2007685" y="1973179"/>
            <a:ext cx="8915400" cy="3777622"/>
          </a:xfrm>
        </p:spPr>
        <p:txBody>
          <a:bodyPr vert="horz" lIns="91440" tIns="45720" rIns="91440" bIns="45720" rtlCol="0" anchor="t">
            <a:normAutofit/>
          </a:bodyPr>
          <a:lstStyle/>
          <a:p>
            <a:r>
              <a:rPr lang="en-US"/>
              <a:t>Since there are categorical features in dataset which need to be encoded before giving to model.</a:t>
            </a:r>
          </a:p>
          <a:p>
            <a:r>
              <a:rPr lang="en-US"/>
              <a:t>To encode  we have used one hot encoding for features having less than 5 categories followed by label encoding for remaining features.</a:t>
            </a:r>
          </a:p>
          <a:p>
            <a:r>
              <a:rPr lang="en-US"/>
              <a:t>After performing preprocessing and encoding we were left with 300 features .</a:t>
            </a:r>
          </a:p>
          <a:p>
            <a:pPr marL="0" indent="0">
              <a:buNone/>
            </a:pPr>
            <a:endParaRPr lang="en-US"/>
          </a:p>
          <a:p>
            <a:pPr marL="0" indent="0">
              <a:buNone/>
            </a:pPr>
            <a:endParaRPr lang="en-US"/>
          </a:p>
          <a:p>
            <a:endParaRPr lang="en-US"/>
          </a:p>
        </p:txBody>
      </p:sp>
      <p:pic>
        <p:nvPicPr>
          <p:cNvPr id="4" name="Picture 4" descr="Text&#10;&#10;Description automatically generated">
            <a:extLst>
              <a:ext uri="{FF2B5EF4-FFF2-40B4-BE49-F238E27FC236}">
                <a16:creationId xmlns:a16="http://schemas.microsoft.com/office/drawing/2014/main" id="{7F01F4C9-D30B-4932-8545-247693A58D48}"/>
              </a:ext>
            </a:extLst>
          </p:cNvPr>
          <p:cNvPicPr>
            <a:picLocks noChangeAspect="1"/>
          </p:cNvPicPr>
          <p:nvPr/>
        </p:nvPicPr>
        <p:blipFill>
          <a:blip r:embed="rId2"/>
          <a:stretch>
            <a:fillRect/>
          </a:stretch>
        </p:blipFill>
        <p:spPr>
          <a:xfrm>
            <a:off x="2893105" y="4251248"/>
            <a:ext cx="6459252" cy="2081597"/>
          </a:xfrm>
          <a:prstGeom prst="rect">
            <a:avLst/>
          </a:prstGeom>
        </p:spPr>
      </p:pic>
    </p:spTree>
    <p:extLst>
      <p:ext uri="{BB962C8B-B14F-4D97-AF65-F5344CB8AC3E}">
        <p14:creationId xmlns:p14="http://schemas.microsoft.com/office/powerpoint/2010/main" val="2032284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9410-D5FE-45CC-B44D-D32D0EECEBC1}"/>
              </a:ext>
            </a:extLst>
          </p:cNvPr>
          <p:cNvSpPr>
            <a:spLocks noGrp="1"/>
          </p:cNvSpPr>
          <p:nvPr>
            <p:ph type="title"/>
          </p:nvPr>
        </p:nvSpPr>
        <p:spPr>
          <a:xfrm>
            <a:off x="2019284" y="469998"/>
            <a:ext cx="8911687" cy="1280890"/>
          </a:xfrm>
        </p:spPr>
        <p:txBody>
          <a:bodyPr/>
          <a:lstStyle/>
          <a:p>
            <a:r>
              <a:rPr lang="en-US"/>
              <a:t>                </a:t>
            </a:r>
            <a:r>
              <a:rPr lang="en-US" sz="4400" b="1"/>
              <a:t>Model Training</a:t>
            </a:r>
            <a:r>
              <a:rPr lang="en-US" sz="4400"/>
              <a:t> </a:t>
            </a:r>
          </a:p>
        </p:txBody>
      </p:sp>
      <p:sp>
        <p:nvSpPr>
          <p:cNvPr id="3" name="Content Placeholder 2">
            <a:extLst>
              <a:ext uri="{FF2B5EF4-FFF2-40B4-BE49-F238E27FC236}">
                <a16:creationId xmlns:a16="http://schemas.microsoft.com/office/drawing/2014/main" id="{E5840D74-2135-4BF4-A7C4-EE727E2E4750}"/>
              </a:ext>
            </a:extLst>
          </p:cNvPr>
          <p:cNvSpPr>
            <a:spLocks noGrp="1"/>
          </p:cNvSpPr>
          <p:nvPr>
            <p:ph idx="1"/>
          </p:nvPr>
        </p:nvSpPr>
        <p:spPr>
          <a:xfrm>
            <a:off x="2015572" y="2125038"/>
            <a:ext cx="8915400" cy="3777622"/>
          </a:xfrm>
        </p:spPr>
        <p:txBody>
          <a:bodyPr vert="horz" lIns="91440" tIns="45720" rIns="91440" bIns="45720" rtlCol="0" anchor="t">
            <a:normAutofit/>
          </a:bodyPr>
          <a:lstStyle/>
          <a:p>
            <a:r>
              <a:rPr lang="en-US"/>
              <a:t>We have trained  our preprocessed data on </a:t>
            </a:r>
            <a:r>
              <a:rPr lang="en-US">
                <a:ea typeface="+mn-lt"/>
                <a:cs typeface="+mn-lt"/>
              </a:rPr>
              <a:t>various classification  models </a:t>
            </a:r>
          </a:p>
          <a:p>
            <a:r>
              <a:rPr lang="en-US"/>
              <a:t>After observing the dataset we found that it is a binary classification problem in which output to be predicted is highly imbalanced so we decided to train model's which could handle imbalanced data  .We trained our dataset on Decision Tree ,Random Forest and LGBM </a:t>
            </a:r>
          </a:p>
          <a:p>
            <a:r>
              <a:rPr lang="en-US"/>
              <a:t>While training model we also have to select best hyperparameters for which we have used </a:t>
            </a:r>
            <a:r>
              <a:rPr lang="en-US" err="1"/>
              <a:t>RandomizedsearchCV</a:t>
            </a:r>
            <a:r>
              <a:rPr lang="en-US"/>
              <a:t>.</a:t>
            </a:r>
          </a:p>
          <a:p>
            <a:r>
              <a:rPr lang="en-US"/>
              <a:t>During the test train split to check model performance on train data we also had to keep in mind to stratify the data , so as to do a fair split.</a:t>
            </a:r>
            <a:endParaRPr lang="en-US" err="1"/>
          </a:p>
          <a:p>
            <a:pPr marL="0" indent="0">
              <a:buNone/>
            </a:pPr>
            <a:endParaRPr lang="en-US"/>
          </a:p>
          <a:p>
            <a:endParaRPr lang="en-US"/>
          </a:p>
          <a:p>
            <a:endParaRPr lang="en-US"/>
          </a:p>
          <a:p>
            <a:endParaRPr lang="en-US"/>
          </a:p>
        </p:txBody>
      </p:sp>
    </p:spTree>
    <p:extLst>
      <p:ext uri="{BB962C8B-B14F-4D97-AF65-F5344CB8AC3E}">
        <p14:creationId xmlns:p14="http://schemas.microsoft.com/office/powerpoint/2010/main" val="412406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80" y="2124074"/>
            <a:ext cx="5244496" cy="3819525"/>
          </a:xfrm>
        </p:spPr>
        <p:txBody>
          <a:bodyPr>
            <a:noAutofit/>
          </a:bodyPr>
          <a:lstStyle/>
          <a:p>
            <a:r>
              <a:rPr lang="en-US">
                <a:latin typeface="Bookman Old Style" panose="02050604050505020204" pitchFamily="18" charset="0"/>
              </a:rPr>
              <a:t>Training Set :</a:t>
            </a:r>
          </a:p>
          <a:p>
            <a:pPr marL="0" indent="0">
              <a:buNone/>
            </a:pPr>
            <a:r>
              <a:rPr lang="en-US">
                <a:latin typeface="Bookman Old Style" panose="02050604050505020204" pitchFamily="18" charset="0"/>
              </a:rPr>
              <a:t>	Transaction : 354324 rows, 394 columns</a:t>
            </a:r>
          </a:p>
          <a:p>
            <a:pPr marL="0" indent="0">
              <a:buNone/>
            </a:pPr>
            <a:r>
              <a:rPr lang="en-US">
                <a:latin typeface="Bookman Old Style" panose="02050604050505020204" pitchFamily="18" charset="0"/>
              </a:rPr>
              <a:t>	Identity : 86935 rows, 41 columns</a:t>
            </a:r>
          </a:p>
          <a:p>
            <a:r>
              <a:rPr lang="en-US">
                <a:latin typeface="Bookman Old Style" panose="02050604050505020204" pitchFamily="18" charset="0"/>
              </a:rPr>
              <a:t>Test Set :</a:t>
            </a:r>
          </a:p>
          <a:p>
            <a:pPr marL="0" indent="0">
              <a:buNone/>
            </a:pPr>
            <a:r>
              <a:rPr lang="en-US">
                <a:latin typeface="Bookman Old Style" panose="02050604050505020204" pitchFamily="18" charset="0"/>
              </a:rPr>
              <a:t>	Transaction : 236216 rows, 393 columns</a:t>
            </a:r>
          </a:p>
          <a:p>
            <a:pPr marL="0" indent="0">
              <a:buNone/>
            </a:pPr>
            <a:r>
              <a:rPr lang="en-US">
                <a:latin typeface="Bookman Old Style" panose="02050604050505020204" pitchFamily="18" charset="0"/>
              </a:rPr>
              <a:t>	Identity : 57298 rows, 41 columns</a:t>
            </a:r>
          </a:p>
          <a:p>
            <a:r>
              <a:rPr lang="en-US">
                <a:latin typeface="Bookman Old Style" panose="02050604050505020204" pitchFamily="18" charset="0"/>
              </a:rPr>
              <a:t>Predictor :</a:t>
            </a:r>
          </a:p>
          <a:p>
            <a:pPr marL="0" indent="0">
              <a:buNone/>
            </a:pPr>
            <a:r>
              <a:rPr lang="en-IN">
                <a:latin typeface="Bookman Old Style" panose="02050604050505020204" pitchFamily="18" charset="0"/>
              </a:rPr>
              <a:t>	</a:t>
            </a:r>
            <a:r>
              <a:rPr lang="en-IN" err="1">
                <a:latin typeface="Bookman Old Style" panose="02050604050505020204" pitchFamily="18" charset="0"/>
              </a:rPr>
              <a:t>isFraud</a:t>
            </a:r>
            <a:endParaRPr lang="en-IN">
              <a:latin typeface="Bookman Old Style" panose="02050604050505020204" pitchFamily="18" charset="0"/>
            </a:endParaRPr>
          </a:p>
        </p:txBody>
      </p:sp>
      <p:sp>
        <p:nvSpPr>
          <p:cNvPr id="5" name="TextBox 4"/>
          <p:cNvSpPr txBox="1"/>
          <p:nvPr/>
        </p:nvSpPr>
        <p:spPr>
          <a:xfrm>
            <a:off x="1451580" y="591235"/>
            <a:ext cx="9058275" cy="646331"/>
          </a:xfrm>
          <a:prstGeom prst="rect">
            <a:avLst/>
          </a:prstGeom>
          <a:noFill/>
        </p:spPr>
        <p:txBody>
          <a:bodyPr wrap="square" rtlCol="0">
            <a:spAutoFit/>
          </a:bodyPr>
          <a:lstStyle/>
          <a:p>
            <a:pPr algn="ctr"/>
            <a:r>
              <a:rPr lang="en-US" sz="3600">
                <a:latin typeface="Bookman Old Style" panose="02050604050505020204" pitchFamily="18" charset="0"/>
              </a:rPr>
              <a:t>Data Shared : Training &amp; Test</a:t>
            </a:r>
            <a:endParaRPr lang="en-IN" sz="3600">
              <a:latin typeface="Bookman Old Style" panose="02050604050505020204" pitchFamily="18" charset="0"/>
            </a:endParaRPr>
          </a:p>
        </p:txBody>
      </p:sp>
      <p:sp>
        <p:nvSpPr>
          <p:cNvPr id="6" name="TextBox 5"/>
          <p:cNvSpPr txBox="1"/>
          <p:nvPr/>
        </p:nvSpPr>
        <p:spPr>
          <a:xfrm>
            <a:off x="7086600" y="2257425"/>
            <a:ext cx="4114799" cy="2308324"/>
          </a:xfrm>
          <a:prstGeom prst="rect">
            <a:avLst/>
          </a:prstGeom>
          <a:noFill/>
        </p:spPr>
        <p:txBody>
          <a:bodyPr wrap="square" rtlCol="0">
            <a:spAutoFit/>
          </a:bodyPr>
          <a:lstStyle/>
          <a:p>
            <a:r>
              <a:rPr lang="en-US">
                <a:latin typeface="Bookman Old Style" panose="02050604050505020204" pitchFamily="18" charset="0"/>
              </a:rPr>
              <a:t>There are Two tables Transaction and Identity in each set.</a:t>
            </a:r>
          </a:p>
          <a:p>
            <a:endParaRPr lang="en-US">
              <a:latin typeface="Bookman Old Style" panose="02050604050505020204" pitchFamily="18" charset="0"/>
            </a:endParaRPr>
          </a:p>
          <a:p>
            <a:endParaRPr lang="en-US">
              <a:latin typeface="Bookman Old Style" panose="02050604050505020204" pitchFamily="18" charset="0"/>
            </a:endParaRPr>
          </a:p>
          <a:p>
            <a:r>
              <a:rPr lang="en-US">
                <a:latin typeface="Bookman Old Style" panose="02050604050505020204" pitchFamily="18" charset="0"/>
              </a:rPr>
              <a:t>In both tables </a:t>
            </a:r>
            <a:r>
              <a:rPr lang="en-US" err="1">
                <a:latin typeface="Bookman Old Style" panose="02050604050505020204" pitchFamily="18" charset="0"/>
              </a:rPr>
              <a:t>TransactionID</a:t>
            </a:r>
            <a:r>
              <a:rPr lang="en-US">
                <a:latin typeface="Bookman Old Style" panose="02050604050505020204" pitchFamily="18" charset="0"/>
              </a:rPr>
              <a:t> is common column so we have merged these two tables using it for Training Set and Test Set.</a:t>
            </a:r>
            <a:endParaRPr lang="en-IN">
              <a:latin typeface="Bookman Old Style" panose="020506040505050202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2B84-4752-4F97-8129-82B1A6F63A84}"/>
              </a:ext>
            </a:extLst>
          </p:cNvPr>
          <p:cNvSpPr>
            <a:spLocks noGrp="1"/>
          </p:cNvSpPr>
          <p:nvPr>
            <p:ph type="title"/>
          </p:nvPr>
        </p:nvSpPr>
        <p:spPr>
          <a:xfrm>
            <a:off x="2643057" y="614084"/>
            <a:ext cx="8911687" cy="1280890"/>
          </a:xfrm>
        </p:spPr>
        <p:txBody>
          <a:bodyPr/>
          <a:lstStyle/>
          <a:p>
            <a:r>
              <a:rPr lang="en-US" b="1"/>
              <a:t>                MODELS</a:t>
            </a:r>
          </a:p>
        </p:txBody>
      </p:sp>
      <p:sp>
        <p:nvSpPr>
          <p:cNvPr id="3" name="Content Placeholder 2">
            <a:extLst>
              <a:ext uri="{FF2B5EF4-FFF2-40B4-BE49-F238E27FC236}">
                <a16:creationId xmlns:a16="http://schemas.microsoft.com/office/drawing/2014/main" id="{8933042F-7D38-425B-B668-6DB7C603B195}"/>
              </a:ext>
            </a:extLst>
          </p:cNvPr>
          <p:cNvSpPr>
            <a:spLocks noGrp="1"/>
          </p:cNvSpPr>
          <p:nvPr>
            <p:ph idx="1"/>
          </p:nvPr>
        </p:nvSpPr>
        <p:spPr/>
        <p:txBody>
          <a:bodyPr vert="horz" lIns="91440" tIns="45720" rIns="91440" bIns="45720" rtlCol="0" anchor="t">
            <a:normAutofit/>
          </a:bodyPr>
          <a:lstStyle/>
          <a:p>
            <a:r>
              <a:rPr lang="en-US"/>
              <a:t>Name of model</a:t>
            </a:r>
          </a:p>
          <a:p>
            <a:r>
              <a:rPr lang="en-US"/>
              <a:t>Why we used it and how it works</a:t>
            </a:r>
          </a:p>
          <a:p>
            <a:r>
              <a:rPr lang="en-US"/>
              <a:t>Advantages and disadvantages of using it</a:t>
            </a:r>
          </a:p>
          <a:p>
            <a:r>
              <a:rPr lang="en-US"/>
              <a:t>What parameters are used in model</a:t>
            </a:r>
          </a:p>
          <a:p>
            <a:r>
              <a:rPr lang="en-US"/>
              <a:t>Training and testing results</a:t>
            </a:r>
          </a:p>
          <a:p>
            <a:endParaRPr lang="en-US"/>
          </a:p>
          <a:p>
            <a:endParaRPr lang="en-US"/>
          </a:p>
          <a:p>
            <a:endParaRPr lang="en-US"/>
          </a:p>
          <a:p>
            <a:endParaRPr lang="en-US"/>
          </a:p>
        </p:txBody>
      </p:sp>
    </p:spTree>
    <p:extLst>
      <p:ext uri="{BB962C8B-B14F-4D97-AF65-F5344CB8AC3E}">
        <p14:creationId xmlns:p14="http://schemas.microsoft.com/office/powerpoint/2010/main" val="3915233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6EE3-7626-46AF-BCFB-103D4E4CA2CC}"/>
              </a:ext>
            </a:extLst>
          </p:cNvPr>
          <p:cNvSpPr>
            <a:spLocks noGrp="1"/>
          </p:cNvSpPr>
          <p:nvPr>
            <p:ph type="title"/>
          </p:nvPr>
        </p:nvSpPr>
        <p:spPr>
          <a:xfrm>
            <a:off x="2201899" y="192978"/>
            <a:ext cx="8911687" cy="1280890"/>
          </a:xfrm>
        </p:spPr>
        <p:txBody>
          <a:bodyPr/>
          <a:lstStyle/>
          <a:p>
            <a:r>
              <a:rPr lang="en-US"/>
              <a:t>Decision Tree</a:t>
            </a:r>
          </a:p>
        </p:txBody>
      </p:sp>
      <p:sp>
        <p:nvSpPr>
          <p:cNvPr id="3" name="Content Placeholder 2">
            <a:extLst>
              <a:ext uri="{FF2B5EF4-FFF2-40B4-BE49-F238E27FC236}">
                <a16:creationId xmlns:a16="http://schemas.microsoft.com/office/drawing/2014/main" id="{8479531E-94CC-45A6-A859-C4129BAAB2C5}"/>
              </a:ext>
            </a:extLst>
          </p:cNvPr>
          <p:cNvSpPr>
            <a:spLocks noGrp="1"/>
          </p:cNvSpPr>
          <p:nvPr>
            <p:ph idx="1"/>
          </p:nvPr>
        </p:nvSpPr>
        <p:spPr>
          <a:xfrm>
            <a:off x="573922" y="1040731"/>
            <a:ext cx="7271085" cy="3767596"/>
          </a:xfrm>
        </p:spPr>
        <p:txBody>
          <a:bodyPr vert="horz" lIns="91440" tIns="45720" rIns="91440" bIns="45720" rtlCol="0" anchor="t">
            <a:normAutofit lnSpcReduction="10000"/>
          </a:bodyPr>
          <a:lstStyle/>
          <a:p>
            <a:endParaRPr lang="en-US">
              <a:ea typeface="+mn-lt"/>
              <a:cs typeface="+mn-lt"/>
            </a:endParaRPr>
          </a:p>
          <a:p>
            <a:endParaRPr lang="en-US">
              <a:ea typeface="+mn-lt"/>
              <a:cs typeface="+mn-lt"/>
            </a:endParaRPr>
          </a:p>
          <a:p>
            <a:endParaRPr lang="en-US">
              <a:ea typeface="+mn-lt"/>
              <a:cs typeface="+mn-lt"/>
            </a:endParaRPr>
          </a:p>
          <a:p>
            <a:r>
              <a:rPr lang="en-US">
                <a:ea typeface="+mn-lt"/>
                <a:cs typeface="+mn-lt"/>
              </a:rPr>
              <a:t>Decision Tree is a </a:t>
            </a:r>
            <a:r>
              <a:rPr lang="en-US" b="1">
                <a:ea typeface="+mn-lt"/>
                <a:cs typeface="+mn-lt"/>
              </a:rPr>
              <a:t>Supervised learning technique </a:t>
            </a:r>
            <a:r>
              <a:rPr lang="en-US">
                <a:ea typeface="+mn-lt"/>
                <a:cs typeface="+mn-lt"/>
              </a:rPr>
              <a:t>that can be used for both classification and Regression problems, but mostly it is preferred for solving Classification problems. It is a tree-structured classifier, where</a:t>
            </a:r>
            <a:r>
              <a:rPr lang="en-US" b="1">
                <a:ea typeface="+mn-lt"/>
                <a:cs typeface="+mn-lt"/>
              </a:rPr>
              <a:t> internal nodes represent the features of a dataset, branches represent the decision rules</a:t>
            </a:r>
            <a:r>
              <a:rPr lang="en-US">
                <a:ea typeface="+mn-lt"/>
                <a:cs typeface="+mn-lt"/>
              </a:rPr>
              <a:t> and </a:t>
            </a:r>
            <a:r>
              <a:rPr lang="en-US" b="1">
                <a:ea typeface="+mn-lt"/>
                <a:cs typeface="+mn-lt"/>
              </a:rPr>
              <a:t>each leaf node represents the outcome.</a:t>
            </a:r>
            <a:endParaRPr lang="en-US"/>
          </a:p>
          <a:p>
            <a:r>
              <a:rPr lang="en-US">
                <a:ea typeface="+mn-lt"/>
                <a:cs typeface="+mn-lt"/>
              </a:rPr>
              <a:t>In a Decision tree, there are two nodes, which are the </a:t>
            </a:r>
            <a:r>
              <a:rPr lang="en-US" b="1">
                <a:ea typeface="+mn-lt"/>
                <a:cs typeface="+mn-lt"/>
              </a:rPr>
              <a:t>Decision Node</a:t>
            </a:r>
            <a:r>
              <a:rPr lang="en-US">
                <a:ea typeface="+mn-lt"/>
                <a:cs typeface="+mn-lt"/>
              </a:rPr>
              <a:t> and</a:t>
            </a:r>
            <a:r>
              <a:rPr lang="en-US" b="1">
                <a:ea typeface="+mn-lt"/>
                <a:cs typeface="+mn-lt"/>
              </a:rPr>
              <a:t> Leaf Node.</a:t>
            </a:r>
            <a:r>
              <a:rPr lang="en-US">
                <a:ea typeface="+mn-lt"/>
                <a:cs typeface="+mn-lt"/>
              </a:rPr>
              <a:t> Decision nodes are used to make any decision and have multiple branches, whereas Leaf nodes are the output of those decisions and do not contain any further branches. </a:t>
            </a:r>
            <a:endParaRPr lang="en-US"/>
          </a:p>
          <a:p>
            <a:endParaRPr lang="en-US"/>
          </a:p>
          <a:p>
            <a:endParaRPr lang="en-US"/>
          </a:p>
          <a:p>
            <a:endParaRPr lang="en-US"/>
          </a:p>
        </p:txBody>
      </p:sp>
      <p:pic>
        <p:nvPicPr>
          <p:cNvPr id="4" name="Picture 4" descr="Diagram&#10;&#10;Description automatically generated">
            <a:extLst>
              <a:ext uri="{FF2B5EF4-FFF2-40B4-BE49-F238E27FC236}">
                <a16:creationId xmlns:a16="http://schemas.microsoft.com/office/drawing/2014/main" id="{BEC53678-5DAD-4F43-AE4B-F5981D8CB312}"/>
              </a:ext>
            </a:extLst>
          </p:cNvPr>
          <p:cNvPicPr>
            <a:picLocks noChangeAspect="1"/>
          </p:cNvPicPr>
          <p:nvPr/>
        </p:nvPicPr>
        <p:blipFill>
          <a:blip r:embed="rId2"/>
          <a:stretch>
            <a:fillRect/>
          </a:stretch>
        </p:blipFill>
        <p:spPr>
          <a:xfrm>
            <a:off x="8554937" y="1222615"/>
            <a:ext cx="3414963" cy="3109952"/>
          </a:xfrm>
          <a:prstGeom prst="rect">
            <a:avLst/>
          </a:prstGeom>
        </p:spPr>
      </p:pic>
    </p:spTree>
    <p:extLst>
      <p:ext uri="{BB962C8B-B14F-4D97-AF65-F5344CB8AC3E}">
        <p14:creationId xmlns:p14="http://schemas.microsoft.com/office/powerpoint/2010/main" val="968259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5D14-E032-458A-94CD-DEB1F1A78C64}"/>
              </a:ext>
            </a:extLst>
          </p:cNvPr>
          <p:cNvSpPr>
            <a:spLocks noGrp="1"/>
          </p:cNvSpPr>
          <p:nvPr>
            <p:ph type="title"/>
          </p:nvPr>
        </p:nvSpPr>
        <p:spPr>
          <a:xfrm>
            <a:off x="1946509" y="432259"/>
            <a:ext cx="8911687" cy="1280890"/>
          </a:xfrm>
        </p:spPr>
        <p:txBody>
          <a:bodyPr>
            <a:normAutofit/>
          </a:bodyPr>
          <a:lstStyle/>
          <a:p>
            <a:r>
              <a:rPr lang="en-US" sz="2400" b="1"/>
              <a:t>Advantages</a:t>
            </a:r>
          </a:p>
        </p:txBody>
      </p:sp>
      <p:sp>
        <p:nvSpPr>
          <p:cNvPr id="3" name="Content Placeholder 2">
            <a:extLst>
              <a:ext uri="{FF2B5EF4-FFF2-40B4-BE49-F238E27FC236}">
                <a16:creationId xmlns:a16="http://schemas.microsoft.com/office/drawing/2014/main" id="{6985FC04-B5B9-48BC-AB64-267FC8133814}"/>
              </a:ext>
            </a:extLst>
          </p:cNvPr>
          <p:cNvSpPr>
            <a:spLocks noGrp="1"/>
          </p:cNvSpPr>
          <p:nvPr>
            <p:ph idx="1"/>
          </p:nvPr>
        </p:nvSpPr>
        <p:spPr>
          <a:xfrm>
            <a:off x="1947077" y="866454"/>
            <a:ext cx="8906839" cy="5567037"/>
          </a:xfrm>
        </p:spPr>
        <p:txBody>
          <a:bodyPr vert="horz" lIns="91440" tIns="45720" rIns="91440" bIns="45720" rtlCol="0" anchor="t">
            <a:normAutofit fontScale="92500" lnSpcReduction="10000"/>
          </a:bodyPr>
          <a:lstStyle/>
          <a:p>
            <a:endParaRPr lang="en-US">
              <a:ea typeface="+mn-lt"/>
              <a:cs typeface="+mn-lt"/>
            </a:endParaRPr>
          </a:p>
          <a:p>
            <a:r>
              <a:rPr lang="en-US">
                <a:ea typeface="+mn-lt"/>
                <a:cs typeface="+mn-lt"/>
              </a:rPr>
              <a:t>Simple to understand and interpret. </a:t>
            </a:r>
            <a:endParaRPr lang="en-US"/>
          </a:p>
          <a:p>
            <a:r>
              <a:rPr lang="en-US">
                <a:ea typeface="+mn-lt"/>
                <a:cs typeface="+mn-lt"/>
              </a:rPr>
              <a:t>Able to handle both numerical and categorical data.  </a:t>
            </a:r>
            <a:endParaRPr lang="en-US"/>
          </a:p>
          <a:p>
            <a:r>
              <a:rPr lang="en-US">
                <a:ea typeface="+mn-lt"/>
                <a:cs typeface="+mn-lt"/>
              </a:rPr>
              <a:t>Performs well with large datasets. </a:t>
            </a:r>
            <a:endParaRPr lang="en-US"/>
          </a:p>
          <a:p>
            <a:r>
              <a:rPr lang="en-US">
                <a:ea typeface="+mn-lt"/>
                <a:cs typeface="+mn-lt"/>
              </a:rPr>
              <a:t>Mirrors human decision making more closely than other approaches.</a:t>
            </a:r>
            <a:endParaRPr lang="en-US"/>
          </a:p>
          <a:p>
            <a:pPr marL="0" indent="0">
              <a:buNone/>
            </a:pPr>
            <a:r>
              <a:rPr lang="en-US" sz="2400" b="1"/>
              <a:t>Parameters</a:t>
            </a:r>
            <a:r>
              <a:rPr lang="en-US"/>
              <a:t> - </a:t>
            </a:r>
          </a:p>
          <a:p>
            <a:r>
              <a:rPr lang="en-US" b="1" err="1">
                <a:ea typeface="+mn-lt"/>
                <a:cs typeface="+mn-lt"/>
              </a:rPr>
              <a:t>max_depth</a:t>
            </a:r>
            <a:r>
              <a:rPr lang="en-US" b="1">
                <a:ea typeface="+mn-lt"/>
                <a:cs typeface="+mn-lt"/>
              </a:rPr>
              <a:t> </a:t>
            </a:r>
            <a:r>
              <a:rPr lang="en-US">
                <a:ea typeface="+mn-lt"/>
                <a:cs typeface="+mn-lt"/>
              </a:rPr>
              <a:t> default=None</a:t>
            </a:r>
            <a:endParaRPr lang="en-US"/>
          </a:p>
          <a:p>
            <a:r>
              <a:rPr lang="en-US">
                <a:ea typeface="+mn-lt"/>
                <a:cs typeface="+mn-lt"/>
              </a:rPr>
              <a:t>The maximum depth of the tree. If None, then nodes are expanded until all leaves are pure or until all leaves contain less than </a:t>
            </a:r>
            <a:r>
              <a:rPr lang="en-US" err="1">
                <a:ea typeface="+mn-lt"/>
                <a:cs typeface="+mn-lt"/>
              </a:rPr>
              <a:t>min_samples_split</a:t>
            </a:r>
            <a:r>
              <a:rPr lang="en-US">
                <a:ea typeface="+mn-lt"/>
                <a:cs typeface="+mn-lt"/>
              </a:rPr>
              <a:t> samples.</a:t>
            </a:r>
            <a:endParaRPr lang="en-US"/>
          </a:p>
          <a:p>
            <a:r>
              <a:rPr lang="en-US" b="1" err="1">
                <a:ea typeface="+mn-lt"/>
                <a:cs typeface="+mn-lt"/>
              </a:rPr>
              <a:t>class_weight</a:t>
            </a:r>
            <a:r>
              <a:rPr lang="en-US" b="1">
                <a:ea typeface="+mn-lt"/>
                <a:cs typeface="+mn-lt"/>
              </a:rPr>
              <a:t> </a:t>
            </a:r>
            <a:r>
              <a:rPr lang="en-US">
                <a:ea typeface="+mn-lt"/>
                <a:cs typeface="+mn-lt"/>
              </a:rPr>
              <a:t>default=None</a:t>
            </a:r>
            <a:endParaRPr lang="en-US"/>
          </a:p>
          <a:p>
            <a:r>
              <a:rPr lang="en-US">
                <a:ea typeface="+mn-lt"/>
                <a:cs typeface="+mn-lt"/>
              </a:rPr>
              <a:t>The “balanced” mode uses the values of y to automatically adjust weights inversely proportional to class frequencies in the input data as </a:t>
            </a:r>
          </a:p>
          <a:p>
            <a:pPr marL="0" indent="0">
              <a:buNone/>
            </a:pPr>
            <a:r>
              <a:rPr lang="en-US">
                <a:ea typeface="+mn-lt"/>
                <a:cs typeface="+mn-lt"/>
              </a:rPr>
              <a:t>       </a:t>
            </a:r>
            <a:r>
              <a:rPr lang="en-US" b="1">
                <a:ea typeface="+mn-lt"/>
                <a:cs typeface="+mn-lt"/>
              </a:rPr>
              <a:t> n_samples / (</a:t>
            </a:r>
            <a:r>
              <a:rPr lang="en-US" b="1" err="1">
                <a:ea typeface="+mn-lt"/>
                <a:cs typeface="+mn-lt"/>
              </a:rPr>
              <a:t>n_classes</a:t>
            </a:r>
            <a:r>
              <a:rPr lang="en-US" b="1">
                <a:ea typeface="+mn-lt"/>
                <a:cs typeface="+mn-lt"/>
              </a:rPr>
              <a:t> * </a:t>
            </a:r>
            <a:r>
              <a:rPr lang="en-US" b="1" err="1">
                <a:ea typeface="+mn-lt"/>
                <a:cs typeface="+mn-lt"/>
              </a:rPr>
              <a:t>np.bincount</a:t>
            </a:r>
            <a:r>
              <a:rPr lang="en-US" b="1">
                <a:ea typeface="+mn-lt"/>
                <a:cs typeface="+mn-lt"/>
              </a:rPr>
              <a:t>(y))</a:t>
            </a:r>
            <a:endParaRPr lang="en-US" b="1"/>
          </a:p>
          <a:p>
            <a:r>
              <a:rPr lang="en-US" b="1" err="1">
                <a:ea typeface="+mn-lt"/>
                <a:cs typeface="+mn-lt"/>
              </a:rPr>
              <a:t>max_features</a:t>
            </a:r>
            <a:r>
              <a:rPr lang="en-US" b="1">
                <a:ea typeface="+mn-lt"/>
                <a:cs typeface="+mn-lt"/>
              </a:rPr>
              <a:t> </a:t>
            </a:r>
            <a:r>
              <a:rPr lang="en-US">
                <a:ea typeface="+mn-lt"/>
                <a:cs typeface="+mn-lt"/>
              </a:rPr>
              <a:t>default=None</a:t>
            </a:r>
            <a:endParaRPr lang="en-US"/>
          </a:p>
          <a:p>
            <a:r>
              <a:rPr lang="en-US">
                <a:ea typeface="+mn-lt"/>
                <a:cs typeface="+mn-lt"/>
              </a:rPr>
              <a:t>The number of features to consider when looking for the best split:</a:t>
            </a:r>
            <a:endParaRPr lang="en-US"/>
          </a:p>
          <a:p>
            <a:endParaRPr lang="en-US"/>
          </a:p>
          <a:p>
            <a:endParaRPr lang="en-US"/>
          </a:p>
          <a:p>
            <a:endParaRPr lang="en-US"/>
          </a:p>
          <a:p>
            <a:endParaRPr lang="en-US"/>
          </a:p>
        </p:txBody>
      </p:sp>
    </p:spTree>
    <p:extLst>
      <p:ext uri="{BB962C8B-B14F-4D97-AF65-F5344CB8AC3E}">
        <p14:creationId xmlns:p14="http://schemas.microsoft.com/office/powerpoint/2010/main" val="2796343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390D-4C88-486C-A986-2E0A2FB5CE77}"/>
              </a:ext>
            </a:extLst>
          </p:cNvPr>
          <p:cNvSpPr>
            <a:spLocks noGrp="1"/>
          </p:cNvSpPr>
          <p:nvPr>
            <p:ph type="title"/>
          </p:nvPr>
        </p:nvSpPr>
        <p:spPr>
          <a:xfrm>
            <a:off x="1916430" y="604170"/>
            <a:ext cx="8911687" cy="1280890"/>
          </a:xfrm>
        </p:spPr>
        <p:txBody>
          <a:bodyPr>
            <a:normAutofit/>
          </a:bodyPr>
          <a:lstStyle/>
          <a:p>
            <a:r>
              <a:rPr lang="en-US" sz="2400" b="1"/>
              <a:t>Disadvantages</a:t>
            </a:r>
          </a:p>
        </p:txBody>
      </p:sp>
      <p:sp>
        <p:nvSpPr>
          <p:cNvPr id="3" name="Content Placeholder 2">
            <a:extLst>
              <a:ext uri="{FF2B5EF4-FFF2-40B4-BE49-F238E27FC236}">
                <a16:creationId xmlns:a16="http://schemas.microsoft.com/office/drawing/2014/main" id="{F7CC85DE-12BE-4C55-B117-62A2EB15107D}"/>
              </a:ext>
            </a:extLst>
          </p:cNvPr>
          <p:cNvSpPr>
            <a:spLocks noGrp="1"/>
          </p:cNvSpPr>
          <p:nvPr>
            <p:ph idx="1"/>
          </p:nvPr>
        </p:nvSpPr>
        <p:spPr>
          <a:xfrm>
            <a:off x="751660" y="1354558"/>
            <a:ext cx="6026172" cy="4753625"/>
          </a:xfrm>
        </p:spPr>
        <p:txBody>
          <a:bodyPr vert="horz" lIns="91440" tIns="45720" rIns="91440" bIns="45720" rtlCol="0" anchor="t">
            <a:normAutofit fontScale="92500" lnSpcReduction="10000"/>
          </a:bodyPr>
          <a:lstStyle/>
          <a:p>
            <a:r>
              <a:rPr lang="en-US">
                <a:ea typeface="+mn-lt"/>
                <a:cs typeface="+mn-lt"/>
              </a:rPr>
              <a:t>Trees can be very non-robust. A small change in the </a:t>
            </a:r>
            <a:r>
              <a:rPr lang="en-US">
                <a:solidFill>
                  <a:schemeClr val="tx1"/>
                </a:solidFill>
                <a:ea typeface="+mn-lt"/>
                <a:cs typeface="+mn-lt"/>
              </a:rPr>
              <a:t>training data</a:t>
            </a:r>
            <a:r>
              <a:rPr lang="en-US">
                <a:ea typeface="+mn-lt"/>
                <a:cs typeface="+mn-lt"/>
              </a:rPr>
              <a:t> can result in a large change in the tree and consequently the final predictions(Overfit)</a:t>
            </a:r>
          </a:p>
          <a:p>
            <a:r>
              <a:rPr lang="en-US">
                <a:ea typeface="+mn-lt"/>
                <a:cs typeface="+mn-lt"/>
              </a:rPr>
              <a:t>There are concepts that are hard to learn because decision trees do not express them easily, such as XOR, parity or multiplexer problems.</a:t>
            </a:r>
            <a:endParaRPr lang="en-US"/>
          </a:p>
          <a:p>
            <a:pPr marL="0" indent="0">
              <a:buNone/>
            </a:pPr>
            <a:r>
              <a:rPr lang="en-US" sz="2400" b="1"/>
              <a:t>                       Results</a:t>
            </a:r>
            <a:endParaRPr lang="en-US" b="1"/>
          </a:p>
          <a:p>
            <a:r>
              <a:rPr lang="en-US"/>
              <a:t>We trained our Decision Tree with Random Search CV to get the best parameters</a:t>
            </a:r>
          </a:p>
          <a:p>
            <a:endParaRPr lang="en-US"/>
          </a:p>
          <a:p>
            <a:pPr marL="0" indent="0">
              <a:buNone/>
            </a:pPr>
            <a:r>
              <a:rPr lang="en-US" sz="2400" b="1"/>
              <a:t>Parameters</a:t>
            </a:r>
            <a:endParaRPr lang="en-US" b="1"/>
          </a:p>
          <a:p>
            <a:pPr marL="0" indent="0">
              <a:buNone/>
            </a:pPr>
            <a:r>
              <a:rPr lang="en-US" b="1" err="1"/>
              <a:t>min_samples_leaf</a:t>
            </a:r>
            <a:r>
              <a:rPr lang="en-US" b="1"/>
              <a:t>=8,                        </a:t>
            </a:r>
            <a:endParaRPr lang="en-US" b="1">
              <a:ea typeface="+mn-lt"/>
              <a:cs typeface="+mn-lt"/>
            </a:endParaRPr>
          </a:p>
          <a:p>
            <a:pPr marL="0" indent="0">
              <a:buNone/>
            </a:pPr>
            <a:r>
              <a:rPr lang="en-US" b="1" err="1"/>
              <a:t>class_weight</a:t>
            </a:r>
            <a:r>
              <a:rPr lang="en-US" b="1"/>
              <a:t>='balanced',                       </a:t>
            </a:r>
            <a:endParaRPr lang="en-US" b="1">
              <a:ea typeface="+mn-lt"/>
              <a:cs typeface="+mn-lt"/>
            </a:endParaRPr>
          </a:p>
          <a:p>
            <a:pPr marL="0" indent="0">
              <a:buNone/>
            </a:pPr>
            <a:r>
              <a:rPr lang="en-US" b="1" err="1"/>
              <a:t>max_depth</a:t>
            </a:r>
            <a:r>
              <a:rPr lang="en-US" b="1"/>
              <a:t>=10 </a:t>
            </a:r>
            <a:endParaRPr lang="en-US" b="1">
              <a:ea typeface="+mn-lt"/>
              <a:cs typeface="+mn-lt"/>
            </a:endParaRPr>
          </a:p>
          <a:p>
            <a:pPr marL="0" indent="0">
              <a:buNone/>
            </a:pPr>
            <a:endParaRPr lang="en-US" b="1"/>
          </a:p>
          <a:p>
            <a:endParaRPr lang="en-US">
              <a:ea typeface="+mn-lt"/>
              <a:cs typeface="+mn-lt"/>
            </a:endParaRPr>
          </a:p>
          <a:p>
            <a:endParaRPr lang="en-US"/>
          </a:p>
        </p:txBody>
      </p:sp>
      <p:pic>
        <p:nvPicPr>
          <p:cNvPr id="5" name="Picture 5" descr="Chart&#10;&#10;Description automatically generated">
            <a:extLst>
              <a:ext uri="{FF2B5EF4-FFF2-40B4-BE49-F238E27FC236}">
                <a16:creationId xmlns:a16="http://schemas.microsoft.com/office/drawing/2014/main" id="{EB4FEC99-87A6-4FF4-9EA2-CAC5BAB3F59A}"/>
              </a:ext>
            </a:extLst>
          </p:cNvPr>
          <p:cNvPicPr>
            <a:picLocks noChangeAspect="1"/>
          </p:cNvPicPr>
          <p:nvPr/>
        </p:nvPicPr>
        <p:blipFill>
          <a:blip r:embed="rId2"/>
          <a:stretch>
            <a:fillRect/>
          </a:stretch>
        </p:blipFill>
        <p:spPr>
          <a:xfrm>
            <a:off x="6689076" y="917966"/>
            <a:ext cx="5295440" cy="5187321"/>
          </a:xfrm>
          <a:prstGeom prst="rect">
            <a:avLst/>
          </a:prstGeom>
        </p:spPr>
      </p:pic>
    </p:spTree>
    <p:extLst>
      <p:ext uri="{BB962C8B-B14F-4D97-AF65-F5344CB8AC3E}">
        <p14:creationId xmlns:p14="http://schemas.microsoft.com/office/powerpoint/2010/main" val="1974506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9B31-4123-44CA-B318-A834E1E6A019}"/>
              </a:ext>
            </a:extLst>
          </p:cNvPr>
          <p:cNvSpPr>
            <a:spLocks noGrp="1"/>
          </p:cNvSpPr>
          <p:nvPr>
            <p:ph type="title"/>
          </p:nvPr>
        </p:nvSpPr>
        <p:spPr/>
        <p:txBody>
          <a:bodyPr/>
          <a:lstStyle/>
          <a:p>
            <a:r>
              <a:rPr lang="en-US"/>
              <a:t>Random Forest</a:t>
            </a:r>
          </a:p>
        </p:txBody>
      </p:sp>
      <p:sp>
        <p:nvSpPr>
          <p:cNvPr id="3" name="Content Placeholder 2">
            <a:extLst>
              <a:ext uri="{FF2B5EF4-FFF2-40B4-BE49-F238E27FC236}">
                <a16:creationId xmlns:a16="http://schemas.microsoft.com/office/drawing/2014/main" id="{55EB5D2F-E34A-4E8D-8C70-3598CC0A4218}"/>
              </a:ext>
            </a:extLst>
          </p:cNvPr>
          <p:cNvSpPr>
            <a:spLocks noGrp="1"/>
          </p:cNvSpPr>
          <p:nvPr>
            <p:ph idx="1"/>
          </p:nvPr>
        </p:nvSpPr>
        <p:spPr>
          <a:xfrm>
            <a:off x="998567" y="1712495"/>
            <a:ext cx="6730253" cy="4237063"/>
          </a:xfrm>
        </p:spPr>
        <p:txBody>
          <a:bodyPr vert="horz" lIns="91440" tIns="45720" rIns="91440" bIns="45720" rtlCol="0" anchor="t">
            <a:normAutofit fontScale="92500" lnSpcReduction="20000"/>
          </a:bodyPr>
          <a:lstStyle/>
          <a:p>
            <a:pPr marL="0" indent="0">
              <a:buNone/>
            </a:pPr>
            <a:r>
              <a:rPr lang="en-US">
                <a:ea typeface="+mn-lt"/>
                <a:cs typeface="+mn-lt"/>
              </a:rPr>
              <a:t>A Random Forest is a  estimator that fits a number of decision tree classifiers on various sub-samples of the dataset(by doing row and column sampling) and uses voting to improve the predictive accuracy and control over-fitting.</a:t>
            </a:r>
            <a:endParaRPr lang="en-US"/>
          </a:p>
          <a:p>
            <a:pPr marL="0" indent="0">
              <a:buNone/>
            </a:pPr>
            <a:r>
              <a:rPr lang="en-US" b="1">
                <a:ea typeface="+mn-lt"/>
                <a:cs typeface="+mn-lt"/>
              </a:rPr>
              <a:t>ADVANTAGES</a:t>
            </a:r>
          </a:p>
          <a:p>
            <a:r>
              <a:rPr lang="en-US">
                <a:ea typeface="+mn-lt"/>
                <a:cs typeface="+mn-lt"/>
              </a:rPr>
              <a:t>Random forests is considered as a highly accurate and robust method because of the number of decision trees participating in the process.</a:t>
            </a:r>
          </a:p>
          <a:p>
            <a:r>
              <a:rPr lang="en-US">
                <a:ea typeface="+mn-lt"/>
                <a:cs typeface="+mn-lt"/>
              </a:rPr>
              <a:t>It does not suffer from the overfitting problem. The main reason is that it takes the average of all the predictions, which cancels out the biases.</a:t>
            </a:r>
          </a:p>
          <a:p>
            <a:r>
              <a:rPr lang="en-US">
                <a:ea typeface="+mn-lt"/>
                <a:cs typeface="+mn-lt"/>
              </a:rPr>
              <a:t>You can get the relative feature importance, which helps in selecting the most contributing features for the classifier</a:t>
            </a:r>
            <a:endParaRPr lang="en-US"/>
          </a:p>
          <a:p>
            <a:r>
              <a:rPr lang="en-US">
                <a:ea typeface="+mn-lt"/>
                <a:cs typeface="+mn-lt"/>
              </a:rPr>
              <a:t>It is a generalized model means if it performs well on training data we can except it to perform well on test data.</a:t>
            </a:r>
          </a:p>
          <a:p>
            <a:endParaRPr lang="en-US"/>
          </a:p>
          <a:p>
            <a:endParaRPr lang="en-US"/>
          </a:p>
          <a:p>
            <a:endParaRPr lang="en-US"/>
          </a:p>
          <a:p>
            <a:pPr marL="0" indent="0">
              <a:buNone/>
            </a:pPr>
            <a:endParaRPr lang="en-US"/>
          </a:p>
          <a:p>
            <a:endParaRPr lang="en-US"/>
          </a:p>
        </p:txBody>
      </p:sp>
      <p:pic>
        <p:nvPicPr>
          <p:cNvPr id="5" name="Picture 5" descr="Chart, radar chart&#10;&#10;Description automatically generated">
            <a:extLst>
              <a:ext uri="{FF2B5EF4-FFF2-40B4-BE49-F238E27FC236}">
                <a16:creationId xmlns:a16="http://schemas.microsoft.com/office/drawing/2014/main" id="{116AE0B9-3C61-4311-A592-AB25ABA2C8B5}"/>
              </a:ext>
            </a:extLst>
          </p:cNvPr>
          <p:cNvPicPr>
            <a:picLocks noChangeAspect="1"/>
          </p:cNvPicPr>
          <p:nvPr/>
        </p:nvPicPr>
        <p:blipFill>
          <a:blip r:embed="rId2"/>
          <a:stretch>
            <a:fillRect/>
          </a:stretch>
        </p:blipFill>
        <p:spPr>
          <a:xfrm>
            <a:off x="8052547" y="1548653"/>
            <a:ext cx="3874993" cy="3816723"/>
          </a:xfrm>
          <a:prstGeom prst="rect">
            <a:avLst/>
          </a:prstGeom>
        </p:spPr>
      </p:pic>
    </p:spTree>
    <p:extLst>
      <p:ext uri="{BB962C8B-B14F-4D97-AF65-F5344CB8AC3E}">
        <p14:creationId xmlns:p14="http://schemas.microsoft.com/office/powerpoint/2010/main" val="1117482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B5D2F-E34A-4E8D-8C70-3598CC0A4218}"/>
              </a:ext>
            </a:extLst>
          </p:cNvPr>
          <p:cNvSpPr>
            <a:spLocks noGrp="1"/>
          </p:cNvSpPr>
          <p:nvPr>
            <p:ph idx="1"/>
          </p:nvPr>
        </p:nvSpPr>
        <p:spPr>
          <a:xfrm>
            <a:off x="1857291" y="870284"/>
            <a:ext cx="8915400" cy="5381832"/>
          </a:xfrm>
        </p:spPr>
        <p:txBody>
          <a:bodyPr vert="horz" lIns="91440" tIns="45720" rIns="91440" bIns="45720" rtlCol="0" anchor="t">
            <a:normAutofit/>
          </a:bodyPr>
          <a:lstStyle/>
          <a:p>
            <a:pPr marL="0" indent="0">
              <a:buNone/>
            </a:pPr>
            <a:r>
              <a:rPr lang="en-US" b="1">
                <a:ea typeface="+mn-lt"/>
                <a:cs typeface="+mn-lt"/>
              </a:rPr>
              <a:t>PARAMETERS</a:t>
            </a:r>
            <a:r>
              <a:rPr lang="en-US">
                <a:ea typeface="+mn-lt"/>
                <a:cs typeface="+mn-lt"/>
              </a:rPr>
              <a:t> -</a:t>
            </a:r>
          </a:p>
          <a:p>
            <a:pPr marL="0" indent="0">
              <a:buNone/>
            </a:pPr>
            <a:r>
              <a:rPr lang="en-US">
                <a:ea typeface="+mn-lt"/>
                <a:cs typeface="+mn-lt"/>
              </a:rPr>
              <a:t>In  case of a random forest, hyperparameters we used are -</a:t>
            </a:r>
            <a:endParaRPr lang="en-US" b="1"/>
          </a:p>
          <a:p>
            <a:r>
              <a:rPr lang="en-US" b="1">
                <a:ea typeface="+mn-lt"/>
                <a:cs typeface="+mn-lt"/>
              </a:rPr>
              <a:t>n_estimators - </a:t>
            </a:r>
            <a:r>
              <a:rPr lang="en-US">
                <a:ea typeface="+mn-lt"/>
                <a:cs typeface="+mn-lt"/>
              </a:rPr>
              <a:t>The number of decision tree classifier</a:t>
            </a:r>
          </a:p>
          <a:p>
            <a:r>
              <a:rPr lang="en-US" b="1">
                <a:ea typeface="+mn-lt"/>
                <a:cs typeface="+mn-lt"/>
              </a:rPr>
              <a:t>max_depth - </a:t>
            </a:r>
            <a:r>
              <a:rPr lang="en-US">
                <a:ea typeface="+mn-lt"/>
                <a:cs typeface="+mn-lt"/>
              </a:rPr>
              <a:t>The maximum depth of the decision tree. </a:t>
            </a:r>
            <a:endParaRPr lang="en-US"/>
          </a:p>
          <a:p>
            <a:r>
              <a:rPr lang="en-US" b="1">
                <a:ea typeface="+mn-lt"/>
                <a:cs typeface="+mn-lt"/>
              </a:rPr>
              <a:t>min_samples_split - </a:t>
            </a:r>
            <a:r>
              <a:rPr lang="en-US">
                <a:ea typeface="+mn-lt"/>
                <a:cs typeface="+mn-lt"/>
              </a:rPr>
              <a:t>The minimum number of samples required to split an internal node</a:t>
            </a:r>
          </a:p>
          <a:p>
            <a:r>
              <a:rPr lang="en-US" b="1">
                <a:ea typeface="+mn-lt"/>
                <a:cs typeface="+mn-lt"/>
              </a:rPr>
              <a:t>min_samples_leaf - </a:t>
            </a:r>
            <a:r>
              <a:rPr lang="en-US">
                <a:ea typeface="+mn-lt"/>
                <a:cs typeface="+mn-lt"/>
              </a:rPr>
              <a:t>The minimum number of samples required to be at a leaf node.</a:t>
            </a:r>
          </a:p>
          <a:p>
            <a:r>
              <a:rPr lang="en-US" b="1">
                <a:ea typeface="+mn-lt"/>
                <a:cs typeface="+mn-lt"/>
              </a:rPr>
              <a:t>class_weight - </a:t>
            </a:r>
            <a:r>
              <a:rPr lang="en-US">
                <a:ea typeface="+mn-lt"/>
                <a:cs typeface="+mn-lt"/>
              </a:rPr>
              <a:t>To handle imbalanced data </a:t>
            </a:r>
            <a:endParaRPr lang="en-US" b="1">
              <a:ea typeface="+mn-lt"/>
              <a:cs typeface="+mn-lt"/>
            </a:endParaRPr>
          </a:p>
          <a:p>
            <a:pPr marL="0" indent="0">
              <a:buNone/>
            </a:pPr>
            <a:r>
              <a:rPr lang="en-US">
                <a:ea typeface="+mn-lt"/>
                <a:cs typeface="+mn-lt"/>
              </a:rPr>
              <a:t>The “balanced” mode uses the values of y to automatically adjust weights   inversely proportional to class frequencies in the input data  as </a:t>
            </a:r>
          </a:p>
          <a:p>
            <a:pPr marL="0" indent="0">
              <a:buNone/>
            </a:pPr>
            <a:r>
              <a:rPr lang="en-US">
                <a:ea typeface="+mn-lt"/>
                <a:cs typeface="+mn-lt"/>
              </a:rPr>
              <a:t>     </a:t>
            </a:r>
            <a:r>
              <a:rPr lang="en-US" b="1">
                <a:latin typeface="Consolas"/>
                <a:ea typeface="+mn-lt"/>
                <a:cs typeface="+mn-lt"/>
              </a:rPr>
              <a:t>n</a:t>
            </a:r>
            <a:r>
              <a:rPr lang="en-US" b="1">
                <a:latin typeface="Consolas"/>
              </a:rPr>
              <a:t>_samples / (n_classes * np.bincount(y))</a:t>
            </a:r>
            <a:endParaRPr lang="en-US" b="1"/>
          </a:p>
          <a:p>
            <a:endParaRPr lang="en-US"/>
          </a:p>
          <a:p>
            <a:pPr marL="0" indent="0">
              <a:buNone/>
            </a:pPr>
            <a:endParaRPr lang="en-US"/>
          </a:p>
          <a:p>
            <a:endParaRPr lang="en-US"/>
          </a:p>
          <a:p>
            <a:endParaRPr lang="en-US"/>
          </a:p>
          <a:p>
            <a:endParaRPr lang="en-US"/>
          </a:p>
          <a:p>
            <a:endParaRPr lang="en-US"/>
          </a:p>
          <a:p>
            <a:pPr marL="0" indent="0">
              <a:buNone/>
            </a:pPr>
            <a:endParaRPr lang="en-US"/>
          </a:p>
          <a:p>
            <a:endParaRPr lang="en-US"/>
          </a:p>
        </p:txBody>
      </p:sp>
    </p:spTree>
    <p:extLst>
      <p:ext uri="{BB962C8B-B14F-4D97-AF65-F5344CB8AC3E}">
        <p14:creationId xmlns:p14="http://schemas.microsoft.com/office/powerpoint/2010/main" val="2039717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9B31-4123-44CA-B318-A834E1E6A019}"/>
              </a:ext>
            </a:extLst>
          </p:cNvPr>
          <p:cNvSpPr>
            <a:spLocks noGrp="1"/>
          </p:cNvSpPr>
          <p:nvPr>
            <p:ph type="title"/>
          </p:nvPr>
        </p:nvSpPr>
        <p:spPr>
          <a:xfrm flipH="1">
            <a:off x="8005428" y="-2173232"/>
            <a:ext cx="1094576" cy="408601"/>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55EB5D2F-E34A-4E8D-8C70-3598CC0A4218}"/>
              </a:ext>
            </a:extLst>
          </p:cNvPr>
          <p:cNvSpPr>
            <a:spLocks noGrp="1"/>
          </p:cNvSpPr>
          <p:nvPr>
            <p:ph idx="1"/>
          </p:nvPr>
        </p:nvSpPr>
        <p:spPr>
          <a:xfrm>
            <a:off x="1460645" y="209465"/>
            <a:ext cx="6237197" cy="6318034"/>
          </a:xfrm>
        </p:spPr>
        <p:txBody>
          <a:bodyPr vert="horz" lIns="91440" tIns="45720" rIns="91440" bIns="45720" rtlCol="0" anchor="t">
            <a:normAutofit lnSpcReduction="10000"/>
          </a:bodyPr>
          <a:lstStyle/>
          <a:p>
            <a:pPr marL="0" indent="0">
              <a:buNone/>
            </a:pPr>
            <a:r>
              <a:rPr lang="en-US" sz="2000" b="1">
                <a:ea typeface="+mn-lt"/>
                <a:cs typeface="+mn-lt"/>
              </a:rPr>
              <a:t>MODEL TRAINING AND RESULTS</a:t>
            </a:r>
          </a:p>
          <a:p>
            <a:pPr marL="0" indent="0">
              <a:buNone/>
            </a:pPr>
            <a:endParaRPr lang="en-US" sz="2000" b="1">
              <a:ea typeface="+mn-lt"/>
              <a:cs typeface="+mn-lt"/>
            </a:endParaRPr>
          </a:p>
          <a:p>
            <a:pPr marL="0" indent="0">
              <a:spcBef>
                <a:spcPct val="0"/>
              </a:spcBef>
              <a:buNone/>
            </a:pPr>
            <a:r>
              <a:rPr lang="en-US">
                <a:ea typeface="+mn-lt"/>
                <a:cs typeface="+mn-lt"/>
              </a:rPr>
              <a:t> Best parameters were selected using Randomized  search CV --</a:t>
            </a:r>
            <a:endParaRPr lang="en-US">
              <a:latin typeface="Century Gothic"/>
              <a:ea typeface="+mn-lt"/>
              <a:cs typeface="+mn-lt"/>
            </a:endParaRPr>
          </a:p>
          <a:p>
            <a:pPr marL="0" indent="0">
              <a:spcBef>
                <a:spcPct val="0"/>
              </a:spcBef>
              <a:buNone/>
            </a:pPr>
            <a:endParaRPr lang="en-US">
              <a:latin typeface="Century Gothic"/>
              <a:ea typeface="+mn-lt"/>
              <a:cs typeface="+mn-lt"/>
            </a:endParaRPr>
          </a:p>
          <a:p>
            <a:pPr marL="0" indent="0">
              <a:spcBef>
                <a:spcPts val="0"/>
              </a:spcBef>
              <a:buNone/>
            </a:pPr>
            <a:r>
              <a:rPr lang="en-US" b="1">
                <a:latin typeface="Consolas"/>
                <a:ea typeface="+mn-lt"/>
                <a:cs typeface="+mn-lt"/>
              </a:rPr>
              <a:t> </a:t>
            </a:r>
            <a:r>
              <a:rPr lang="en-US" b="1" err="1">
                <a:latin typeface="Consolas"/>
                <a:ea typeface="+mn-lt"/>
                <a:cs typeface="+mn-lt"/>
              </a:rPr>
              <a:t>n_estimators</a:t>
            </a:r>
            <a:r>
              <a:rPr lang="en-US" b="1">
                <a:latin typeface="Consolas"/>
                <a:ea typeface="+mn-lt"/>
                <a:cs typeface="+mn-lt"/>
              </a:rPr>
              <a:t> =  500              </a:t>
            </a:r>
          </a:p>
          <a:p>
            <a:pPr marL="0" indent="0">
              <a:spcBef>
                <a:spcPts val="0"/>
              </a:spcBef>
              <a:buNone/>
            </a:pPr>
            <a:r>
              <a:rPr lang="en-US" b="1">
                <a:latin typeface="Consolas"/>
                <a:ea typeface="+mn-lt"/>
                <a:cs typeface="+mn-lt"/>
              </a:rPr>
              <a:t> </a:t>
            </a:r>
            <a:r>
              <a:rPr lang="en-US" b="1" err="1">
                <a:latin typeface="Consolas"/>
                <a:ea typeface="+mn-lt"/>
                <a:cs typeface="+mn-lt"/>
              </a:rPr>
              <a:t>min_samples_split</a:t>
            </a:r>
            <a:r>
              <a:rPr lang="en-US" b="1">
                <a:latin typeface="Consolas"/>
                <a:ea typeface="+mn-lt"/>
                <a:cs typeface="+mn-lt"/>
              </a:rPr>
              <a:t> = 3</a:t>
            </a:r>
            <a:endParaRPr lang="en-US">
              <a:latin typeface="Century Gothic"/>
              <a:ea typeface="+mn-lt"/>
              <a:cs typeface="+mn-lt"/>
            </a:endParaRPr>
          </a:p>
          <a:p>
            <a:pPr marL="0" indent="0">
              <a:spcBef>
                <a:spcPts val="0"/>
              </a:spcBef>
              <a:buNone/>
            </a:pPr>
            <a:r>
              <a:rPr lang="en-US" b="1">
                <a:latin typeface="Consolas"/>
                <a:ea typeface="+mn-lt"/>
                <a:cs typeface="+mn-lt"/>
              </a:rPr>
              <a:t> </a:t>
            </a:r>
            <a:r>
              <a:rPr lang="en-US" b="1" err="1">
                <a:latin typeface="Consolas"/>
                <a:ea typeface="+mn-lt"/>
                <a:cs typeface="+mn-lt"/>
              </a:rPr>
              <a:t>min_samples_leaf</a:t>
            </a:r>
            <a:r>
              <a:rPr lang="en-US" b="1">
                <a:latin typeface="Consolas"/>
                <a:ea typeface="+mn-lt"/>
                <a:cs typeface="+mn-lt"/>
              </a:rPr>
              <a:t> = 50</a:t>
            </a:r>
            <a:endParaRPr lang="en-US">
              <a:latin typeface="Century Gothic"/>
              <a:ea typeface="+mn-lt"/>
              <a:cs typeface="+mn-lt"/>
            </a:endParaRPr>
          </a:p>
          <a:p>
            <a:pPr marL="0" indent="0">
              <a:spcBef>
                <a:spcPts val="0"/>
              </a:spcBef>
              <a:buNone/>
            </a:pPr>
            <a:r>
              <a:rPr lang="en-US" b="1">
                <a:latin typeface="Consolas"/>
                <a:ea typeface="+mn-lt"/>
                <a:cs typeface="+mn-lt"/>
              </a:rPr>
              <a:t> </a:t>
            </a:r>
            <a:r>
              <a:rPr lang="en-US" b="1" err="1">
                <a:latin typeface="Consolas"/>
                <a:ea typeface="+mn-lt"/>
                <a:cs typeface="+mn-lt"/>
              </a:rPr>
              <a:t>max_depth</a:t>
            </a:r>
            <a:r>
              <a:rPr lang="en-US" b="1">
                <a:latin typeface="Consolas"/>
                <a:ea typeface="+mn-lt"/>
                <a:cs typeface="+mn-lt"/>
              </a:rPr>
              <a:t> = 40</a:t>
            </a:r>
            <a:endParaRPr lang="en-US">
              <a:latin typeface="Century Gothic"/>
              <a:ea typeface="+mn-lt"/>
              <a:cs typeface="+mn-lt"/>
            </a:endParaRPr>
          </a:p>
          <a:p>
            <a:pPr marL="0" indent="0">
              <a:spcBef>
                <a:spcPts val="0"/>
              </a:spcBef>
              <a:buNone/>
            </a:pPr>
            <a:r>
              <a:rPr lang="en-US" b="1">
                <a:latin typeface="Consolas"/>
                <a:ea typeface="+mn-lt"/>
                <a:cs typeface="+mn-lt"/>
              </a:rPr>
              <a:t> </a:t>
            </a:r>
            <a:r>
              <a:rPr lang="en-US" b="1" err="1">
                <a:latin typeface="Consolas"/>
                <a:ea typeface="+mn-lt"/>
                <a:cs typeface="+mn-lt"/>
              </a:rPr>
              <a:t>class_weight</a:t>
            </a:r>
            <a:r>
              <a:rPr lang="en-US" b="1">
                <a:latin typeface="Consolas"/>
                <a:ea typeface="+mn-lt"/>
                <a:cs typeface="+mn-lt"/>
              </a:rPr>
              <a:t> = balanced</a:t>
            </a:r>
            <a:endParaRPr lang="en-US"/>
          </a:p>
          <a:p>
            <a:pPr marL="0" indent="0">
              <a:spcBef>
                <a:spcPts val="0"/>
              </a:spcBef>
              <a:buNone/>
            </a:pPr>
            <a:endParaRPr lang="en-US">
              <a:ea typeface="+mn-lt"/>
              <a:cs typeface="+mn-lt"/>
            </a:endParaRPr>
          </a:p>
          <a:p>
            <a:pPr marL="0" indent="0">
              <a:buNone/>
            </a:pPr>
            <a:r>
              <a:rPr lang="en-US" sz="2400" b="1">
                <a:ea typeface="+mn-lt"/>
                <a:cs typeface="+mn-lt"/>
              </a:rPr>
              <a:t>Disadvantages</a:t>
            </a:r>
            <a:r>
              <a:rPr lang="en-US" b="1">
                <a:ea typeface="+mn-lt"/>
                <a:cs typeface="+mn-lt"/>
              </a:rPr>
              <a:t>  - </a:t>
            </a:r>
            <a:endParaRPr lang="en-US"/>
          </a:p>
          <a:p>
            <a:r>
              <a:rPr lang="en-US">
                <a:ea typeface="+mn-lt"/>
                <a:cs typeface="+mn-lt"/>
              </a:rPr>
              <a:t>Random forests is slow in generating predictions because it has multiple decision trees. Whenever it makes a prediction, all the trees in the forest have to make a prediction for the same given input and then perform voting on it. This whole process is time-consuming.</a:t>
            </a:r>
            <a:endParaRPr lang="en-US" b="1"/>
          </a:p>
          <a:p>
            <a:r>
              <a:rPr lang="en-US">
                <a:ea typeface="+mn-lt"/>
                <a:cs typeface="+mn-lt"/>
              </a:rPr>
              <a:t>The model is difficult to interpret compared to a decision tree, where you can easily make a decision by following the path in the tree.</a:t>
            </a:r>
            <a:endParaRPr lang="en-US"/>
          </a:p>
          <a:p>
            <a:endParaRPr lang="en-US"/>
          </a:p>
          <a:p>
            <a:endParaRPr lang="en-US"/>
          </a:p>
          <a:p>
            <a:endParaRPr lang="en-US"/>
          </a:p>
          <a:p>
            <a:endParaRPr lang="en-US"/>
          </a:p>
          <a:p>
            <a:pPr marL="0" indent="0">
              <a:buNone/>
            </a:pPr>
            <a:endParaRPr lang="en-US"/>
          </a:p>
          <a:p>
            <a:pPr marL="0" indent="0">
              <a:buNone/>
            </a:pPr>
            <a:endParaRPr lang="en-US"/>
          </a:p>
        </p:txBody>
      </p:sp>
      <p:sp>
        <p:nvSpPr>
          <p:cNvPr id="4" name="TextBox 3">
            <a:extLst>
              <a:ext uri="{FF2B5EF4-FFF2-40B4-BE49-F238E27FC236}">
                <a16:creationId xmlns:a16="http://schemas.microsoft.com/office/drawing/2014/main" id="{549781B3-0931-4E55-9B3D-384819235B0A}"/>
              </a:ext>
            </a:extLst>
          </p:cNvPr>
          <p:cNvSpPr txBox="1"/>
          <p:nvPr/>
        </p:nvSpPr>
        <p:spPr>
          <a:xfrm>
            <a:off x="1295399" y="7441532"/>
            <a:ext cx="89093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pPr>
            <a:endParaRPr lang="en-US"/>
          </a:p>
        </p:txBody>
      </p:sp>
      <p:sp>
        <p:nvSpPr>
          <p:cNvPr id="7" name="Rectangle 6">
            <a:extLst>
              <a:ext uri="{FF2B5EF4-FFF2-40B4-BE49-F238E27FC236}">
                <a16:creationId xmlns:a16="http://schemas.microsoft.com/office/drawing/2014/main" id="{20C2348E-1469-4F69-90B7-8F8BEAAB2D77}"/>
              </a:ext>
            </a:extLst>
          </p:cNvPr>
          <p:cNvSpPr/>
          <p:nvPr/>
        </p:nvSpPr>
        <p:spPr>
          <a:xfrm>
            <a:off x="4696327" y="-1429753"/>
            <a:ext cx="912394" cy="912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7" descr="Chart&#10;&#10;Description automatically generated">
            <a:extLst>
              <a:ext uri="{FF2B5EF4-FFF2-40B4-BE49-F238E27FC236}">
                <a16:creationId xmlns:a16="http://schemas.microsoft.com/office/drawing/2014/main" id="{D6F7BA91-CCB9-407E-A15A-A47EBC4B1A9E}"/>
              </a:ext>
            </a:extLst>
          </p:cNvPr>
          <p:cNvPicPr>
            <a:picLocks noChangeAspect="1"/>
          </p:cNvPicPr>
          <p:nvPr/>
        </p:nvPicPr>
        <p:blipFill>
          <a:blip r:embed="rId2"/>
          <a:stretch>
            <a:fillRect/>
          </a:stretch>
        </p:blipFill>
        <p:spPr>
          <a:xfrm>
            <a:off x="7828429" y="1176361"/>
            <a:ext cx="4143935" cy="4382012"/>
          </a:xfrm>
          <a:prstGeom prst="rect">
            <a:avLst/>
          </a:prstGeom>
        </p:spPr>
      </p:pic>
    </p:spTree>
    <p:extLst>
      <p:ext uri="{BB962C8B-B14F-4D97-AF65-F5344CB8AC3E}">
        <p14:creationId xmlns:p14="http://schemas.microsoft.com/office/powerpoint/2010/main" val="1406737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5744-EA3D-4AD4-8D18-9967D1B753C3}"/>
              </a:ext>
            </a:extLst>
          </p:cNvPr>
          <p:cNvSpPr>
            <a:spLocks noGrp="1"/>
          </p:cNvSpPr>
          <p:nvPr>
            <p:ph type="title"/>
          </p:nvPr>
        </p:nvSpPr>
        <p:spPr/>
        <p:txBody>
          <a:bodyPr/>
          <a:lstStyle/>
          <a:p>
            <a:r>
              <a:rPr lang="en-US"/>
              <a:t>Light Gradient Boosted Model</a:t>
            </a:r>
          </a:p>
        </p:txBody>
      </p:sp>
      <p:sp>
        <p:nvSpPr>
          <p:cNvPr id="3" name="Content Placeholder 2">
            <a:extLst>
              <a:ext uri="{FF2B5EF4-FFF2-40B4-BE49-F238E27FC236}">
                <a16:creationId xmlns:a16="http://schemas.microsoft.com/office/drawing/2014/main" id="{A3DC0DC3-DB4A-43FA-9E0B-95016BDCD543}"/>
              </a:ext>
            </a:extLst>
          </p:cNvPr>
          <p:cNvSpPr>
            <a:spLocks noGrp="1"/>
          </p:cNvSpPr>
          <p:nvPr>
            <p:ph idx="1"/>
          </p:nvPr>
        </p:nvSpPr>
        <p:spPr>
          <a:xfrm>
            <a:off x="446690" y="1835512"/>
            <a:ext cx="7447430" cy="3755211"/>
          </a:xfrm>
        </p:spPr>
        <p:txBody>
          <a:bodyPr vert="horz" lIns="91440" tIns="45720" rIns="91440" bIns="45720" rtlCol="0" anchor="t">
            <a:normAutofit/>
          </a:bodyPr>
          <a:lstStyle/>
          <a:p>
            <a:r>
              <a:rPr lang="en-US">
                <a:ea typeface="+mn-lt"/>
                <a:cs typeface="+mn-lt"/>
              </a:rPr>
              <a:t>Light GBM is a fast, distributed, high-performance gradient </a:t>
            </a:r>
            <a:r>
              <a:rPr lang="en-US" u="sng">
                <a:ea typeface="+mn-lt"/>
                <a:cs typeface="+mn-lt"/>
              </a:rPr>
              <a:t>boosting</a:t>
            </a:r>
            <a:r>
              <a:rPr lang="en-US">
                <a:ea typeface="+mn-lt"/>
                <a:cs typeface="+mn-lt"/>
              </a:rPr>
              <a:t> framework based on decision tree algorithm, used for ranking, classification and many other machine learning tasks.</a:t>
            </a:r>
          </a:p>
          <a:p>
            <a:r>
              <a:rPr lang="en-US">
                <a:ea typeface="+mn-lt"/>
                <a:cs typeface="+mn-lt"/>
              </a:rPr>
              <a:t>Since it is based on decision tree algorithms, it splits the tree leaf wise with the best fit whereas other boosting algorithms split the tree depth wise or level wise rather than leaf-wise. So when growing on the same leaf in Light GBM, the leaf-wise algorithm can reduce more loss than the level-wise algorithm and hence results in much better accuracy which can rarely be achieved by any of the existing boosting algorithms. Also, it is surprisingly very fast, hence the word ‘Light’.</a:t>
            </a:r>
          </a:p>
          <a:p>
            <a:endParaRPr lang="en-US"/>
          </a:p>
        </p:txBody>
      </p:sp>
      <p:pic>
        <p:nvPicPr>
          <p:cNvPr id="4" name="Picture 4" descr="A picture containing chart&#10;&#10;Description automatically generated">
            <a:extLst>
              <a:ext uri="{FF2B5EF4-FFF2-40B4-BE49-F238E27FC236}">
                <a16:creationId xmlns:a16="http://schemas.microsoft.com/office/drawing/2014/main" id="{8EA59235-0B45-4199-A37F-6BEDACE7A5E9}"/>
              </a:ext>
            </a:extLst>
          </p:cNvPr>
          <p:cNvPicPr>
            <a:picLocks noChangeAspect="1"/>
          </p:cNvPicPr>
          <p:nvPr/>
        </p:nvPicPr>
        <p:blipFill>
          <a:blip r:embed="rId2"/>
          <a:stretch>
            <a:fillRect/>
          </a:stretch>
        </p:blipFill>
        <p:spPr>
          <a:xfrm>
            <a:off x="8251013" y="1710642"/>
            <a:ext cx="3417982" cy="3621411"/>
          </a:xfrm>
          <a:prstGeom prst="rect">
            <a:avLst/>
          </a:prstGeom>
        </p:spPr>
      </p:pic>
    </p:spTree>
    <p:extLst>
      <p:ext uri="{BB962C8B-B14F-4D97-AF65-F5344CB8AC3E}">
        <p14:creationId xmlns:p14="http://schemas.microsoft.com/office/powerpoint/2010/main" val="3894130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C840-2E23-4250-99B6-2873045055C1}"/>
              </a:ext>
            </a:extLst>
          </p:cNvPr>
          <p:cNvSpPr>
            <a:spLocks noGrp="1"/>
          </p:cNvSpPr>
          <p:nvPr>
            <p:ph type="title"/>
          </p:nvPr>
        </p:nvSpPr>
        <p:spPr>
          <a:xfrm>
            <a:off x="2005359" y="183435"/>
            <a:ext cx="8911687" cy="1280890"/>
          </a:xfrm>
        </p:spPr>
        <p:txBody>
          <a:bodyPr/>
          <a:lstStyle/>
          <a:p>
            <a:r>
              <a:rPr lang="en-US"/>
              <a:t>Parameters </a:t>
            </a:r>
          </a:p>
        </p:txBody>
      </p:sp>
      <p:sp>
        <p:nvSpPr>
          <p:cNvPr id="3" name="Content Placeholder 2">
            <a:extLst>
              <a:ext uri="{FF2B5EF4-FFF2-40B4-BE49-F238E27FC236}">
                <a16:creationId xmlns:a16="http://schemas.microsoft.com/office/drawing/2014/main" id="{2DF17091-A404-4540-8A8C-95306D3D7514}"/>
              </a:ext>
            </a:extLst>
          </p:cNvPr>
          <p:cNvSpPr>
            <a:spLocks noGrp="1"/>
          </p:cNvSpPr>
          <p:nvPr>
            <p:ph idx="1"/>
          </p:nvPr>
        </p:nvSpPr>
        <p:spPr>
          <a:xfrm>
            <a:off x="1919019" y="1362419"/>
            <a:ext cx="8915400" cy="5118007"/>
          </a:xfrm>
        </p:spPr>
        <p:txBody>
          <a:bodyPr vert="horz" lIns="91440" tIns="45720" rIns="91440" bIns="45720" rtlCol="0" anchor="t">
            <a:normAutofit fontScale="92500" lnSpcReduction="10000"/>
          </a:bodyPr>
          <a:lstStyle/>
          <a:p>
            <a:r>
              <a:rPr lang="en-US" b="1" err="1"/>
              <a:t>n_estimators</a:t>
            </a:r>
            <a:r>
              <a:rPr lang="en-US" b="1"/>
              <a:t>: </a:t>
            </a:r>
            <a:r>
              <a:rPr lang="en-US"/>
              <a:t>The number of decision tree classifier</a:t>
            </a:r>
          </a:p>
          <a:p>
            <a:r>
              <a:rPr lang="en-US" b="1" err="1">
                <a:ea typeface="+mn-lt"/>
                <a:cs typeface="+mn-lt"/>
              </a:rPr>
              <a:t>learning_rate</a:t>
            </a:r>
            <a:r>
              <a:rPr lang="en-US" b="1">
                <a:ea typeface="+mn-lt"/>
                <a:cs typeface="+mn-lt"/>
              </a:rPr>
              <a:t>: </a:t>
            </a:r>
            <a:r>
              <a:rPr lang="en-US">
                <a:ea typeface="+mn-lt"/>
                <a:cs typeface="+mn-lt"/>
              </a:rPr>
              <a:t>This determines the impact of each tree on the final outcome. GBM works by starting with an initial estimate which is updated using the output of each tree. The learning parameter controls the magnitude of this change in the estimates. Typical values: 0.1, 0.001, 0.003…</a:t>
            </a:r>
          </a:p>
          <a:p>
            <a:r>
              <a:rPr lang="en-US" b="1" err="1">
                <a:ea typeface="+mn-lt"/>
                <a:cs typeface="+mn-lt"/>
              </a:rPr>
              <a:t>max_depth</a:t>
            </a:r>
            <a:r>
              <a:rPr lang="en-US" b="1">
                <a:ea typeface="+mn-lt"/>
                <a:cs typeface="+mn-lt"/>
              </a:rPr>
              <a:t>:</a:t>
            </a:r>
            <a:r>
              <a:rPr lang="en-US">
                <a:ea typeface="+mn-lt"/>
                <a:cs typeface="+mn-lt"/>
              </a:rPr>
              <a:t> It describes the maximum depth of tree. This parameter is used to handle model overfitting.</a:t>
            </a:r>
          </a:p>
          <a:p>
            <a:r>
              <a:rPr lang="en-US" b="1" err="1">
                <a:ea typeface="+mn-lt"/>
                <a:cs typeface="+mn-lt"/>
              </a:rPr>
              <a:t>num_leaves</a:t>
            </a:r>
            <a:r>
              <a:rPr lang="en-US" b="1">
                <a:ea typeface="+mn-lt"/>
                <a:cs typeface="+mn-lt"/>
              </a:rPr>
              <a:t>:</a:t>
            </a:r>
            <a:r>
              <a:rPr lang="en-US">
                <a:ea typeface="+mn-lt"/>
                <a:cs typeface="+mn-lt"/>
              </a:rPr>
              <a:t> number of leaves in full tree, default: 31</a:t>
            </a:r>
          </a:p>
          <a:p>
            <a:r>
              <a:rPr lang="en-US" b="1">
                <a:ea typeface="+mn-lt"/>
                <a:cs typeface="+mn-lt"/>
              </a:rPr>
              <a:t>Objective:</a:t>
            </a:r>
            <a:r>
              <a:rPr lang="en-US">
                <a:ea typeface="+mn-lt"/>
                <a:cs typeface="+mn-lt"/>
              </a:rPr>
              <a:t> specify the type to problem </a:t>
            </a:r>
            <a:r>
              <a:rPr lang="en-US" err="1">
                <a:ea typeface="+mn-lt"/>
                <a:cs typeface="+mn-lt"/>
              </a:rPr>
              <a:t>eg</a:t>
            </a:r>
            <a:r>
              <a:rPr lang="en-US">
                <a:ea typeface="+mn-lt"/>
                <a:cs typeface="+mn-lt"/>
              </a:rPr>
              <a:t> – multi – class classification ,</a:t>
            </a:r>
          </a:p>
          <a:p>
            <a:r>
              <a:rPr lang="en-US">
                <a:ea typeface="+mn-lt"/>
                <a:cs typeface="+mn-lt"/>
              </a:rPr>
              <a:t>Binary classification , regression </a:t>
            </a:r>
            <a:r>
              <a:rPr lang="en-US" err="1">
                <a:ea typeface="+mn-lt"/>
                <a:cs typeface="+mn-lt"/>
              </a:rPr>
              <a:t>etc</a:t>
            </a:r>
            <a:endParaRPr lang="en-US">
              <a:ea typeface="+mn-lt"/>
              <a:cs typeface="+mn-lt"/>
            </a:endParaRPr>
          </a:p>
          <a:p>
            <a:r>
              <a:rPr lang="en-US" b="1">
                <a:ea typeface="+mn-lt"/>
                <a:cs typeface="+mn-lt"/>
              </a:rPr>
              <a:t>Boosting:</a:t>
            </a:r>
            <a:r>
              <a:rPr lang="en-US">
                <a:ea typeface="+mn-lt"/>
                <a:cs typeface="+mn-lt"/>
              </a:rPr>
              <a:t> defines the type of algorithm you want to run, default=</a:t>
            </a:r>
            <a:r>
              <a:rPr lang="en-US" err="1">
                <a:ea typeface="+mn-lt"/>
                <a:cs typeface="+mn-lt"/>
              </a:rPr>
              <a:t>gdbt</a:t>
            </a:r>
            <a:endParaRPr lang="en-US">
              <a:ea typeface="+mn-lt"/>
              <a:cs typeface="+mn-lt"/>
            </a:endParaRPr>
          </a:p>
          <a:p>
            <a:r>
              <a:rPr lang="en-US" b="1" err="1">
                <a:ea typeface="+mn-lt"/>
                <a:cs typeface="+mn-lt"/>
              </a:rPr>
              <a:t>class_weight</a:t>
            </a:r>
            <a:r>
              <a:rPr lang="en-US" b="1">
                <a:ea typeface="+mn-lt"/>
                <a:cs typeface="+mn-lt"/>
              </a:rPr>
              <a:t>: </a:t>
            </a:r>
            <a:r>
              <a:rPr lang="en-US">
                <a:ea typeface="+mn-lt"/>
                <a:cs typeface="+mn-lt"/>
              </a:rPr>
              <a:t>default=None</a:t>
            </a:r>
          </a:p>
          <a:p>
            <a:r>
              <a:rPr lang="en-US">
                <a:ea typeface="+mn-lt"/>
                <a:cs typeface="+mn-lt"/>
              </a:rPr>
              <a:t>The “balanced” mode uses the values of y to automatically adjust weights inversely proportional to class frequencies in the input data as </a:t>
            </a:r>
          </a:p>
          <a:p>
            <a:r>
              <a:rPr lang="en-US">
                <a:ea typeface="+mn-lt"/>
                <a:cs typeface="+mn-lt"/>
              </a:rPr>
              <a:t>       </a:t>
            </a:r>
            <a:r>
              <a:rPr lang="en-US" b="1">
                <a:ea typeface="+mn-lt"/>
                <a:cs typeface="+mn-lt"/>
              </a:rPr>
              <a:t> </a:t>
            </a:r>
            <a:r>
              <a:rPr lang="en-US" b="1" err="1">
                <a:ea typeface="+mn-lt"/>
                <a:cs typeface="+mn-lt"/>
              </a:rPr>
              <a:t>n_samples</a:t>
            </a:r>
            <a:r>
              <a:rPr lang="en-US" b="1">
                <a:ea typeface="+mn-lt"/>
                <a:cs typeface="+mn-lt"/>
              </a:rPr>
              <a:t> / (</a:t>
            </a:r>
            <a:r>
              <a:rPr lang="en-US" b="1" err="1">
                <a:ea typeface="+mn-lt"/>
                <a:cs typeface="+mn-lt"/>
              </a:rPr>
              <a:t>n_classes</a:t>
            </a:r>
            <a:r>
              <a:rPr lang="en-US" b="1">
                <a:ea typeface="+mn-lt"/>
                <a:cs typeface="+mn-lt"/>
              </a:rPr>
              <a:t> * </a:t>
            </a:r>
            <a:r>
              <a:rPr lang="en-US" b="1" err="1">
                <a:ea typeface="+mn-lt"/>
                <a:cs typeface="+mn-lt"/>
              </a:rPr>
              <a:t>np.bincount</a:t>
            </a:r>
            <a:r>
              <a:rPr lang="en-US" b="1">
                <a:ea typeface="+mn-lt"/>
                <a:cs typeface="+mn-lt"/>
              </a:rPr>
              <a:t>(y))</a:t>
            </a:r>
            <a:endParaRPr lang="en-US">
              <a:ea typeface="+mn-lt"/>
              <a:cs typeface="+mn-lt"/>
            </a:endParaRPr>
          </a:p>
          <a:p>
            <a:endParaRPr lang="en-US"/>
          </a:p>
          <a:p>
            <a:endParaRPr lang="en-US"/>
          </a:p>
          <a:p>
            <a:endParaRPr lang="en-US"/>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2365442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D530D-90B6-4872-ACDF-728A800FC067}"/>
              </a:ext>
            </a:extLst>
          </p:cNvPr>
          <p:cNvSpPr>
            <a:spLocks noGrp="1"/>
          </p:cNvSpPr>
          <p:nvPr>
            <p:ph idx="1"/>
          </p:nvPr>
        </p:nvSpPr>
        <p:spPr>
          <a:xfrm>
            <a:off x="1743705" y="1037573"/>
            <a:ext cx="5865065" cy="5124169"/>
          </a:xfrm>
        </p:spPr>
        <p:txBody>
          <a:bodyPr vert="horz" lIns="91440" tIns="45720" rIns="91440" bIns="45720" rtlCol="0" anchor="t">
            <a:normAutofit/>
          </a:bodyPr>
          <a:lstStyle/>
          <a:p>
            <a:pPr marL="0" indent="0">
              <a:buNone/>
            </a:pPr>
            <a:r>
              <a:rPr lang="en-US" b="1"/>
              <a:t>MODEL TRAINING AND RESULTS</a:t>
            </a:r>
            <a:endParaRPr lang="en-US">
              <a:ea typeface="+mn-lt"/>
              <a:cs typeface="+mn-lt"/>
            </a:endParaRPr>
          </a:p>
          <a:p>
            <a:pPr marL="0" indent="0">
              <a:buNone/>
            </a:pPr>
            <a:endParaRPr lang="en-US" b="1"/>
          </a:p>
          <a:p>
            <a:pPr marL="0" indent="0">
              <a:spcBef>
                <a:spcPct val="0"/>
              </a:spcBef>
              <a:buNone/>
            </a:pPr>
            <a:r>
              <a:rPr lang="en-US"/>
              <a:t> Best parameters were selected using Randomized  search CV --</a:t>
            </a:r>
            <a:endParaRPr lang="en-US">
              <a:ea typeface="+mn-lt"/>
              <a:cs typeface="+mn-lt"/>
            </a:endParaRPr>
          </a:p>
          <a:p>
            <a:pPr marL="0" indent="0">
              <a:spcBef>
                <a:spcPct val="0"/>
              </a:spcBef>
              <a:buNone/>
            </a:pPr>
            <a:endParaRPr lang="en-US">
              <a:latin typeface="Century Gothic"/>
            </a:endParaRPr>
          </a:p>
          <a:p>
            <a:pPr marL="0" indent="0">
              <a:spcBef>
                <a:spcPts val="0"/>
              </a:spcBef>
              <a:buNone/>
            </a:pPr>
            <a:r>
              <a:rPr lang="en-US" b="1" err="1">
                <a:latin typeface="Consolas"/>
              </a:rPr>
              <a:t>n_estimators</a:t>
            </a:r>
            <a:r>
              <a:rPr lang="en-US" b="1">
                <a:latin typeface="Consolas"/>
              </a:rPr>
              <a:t> =  5000              </a:t>
            </a:r>
            <a:endParaRPr lang="en-US" b="1">
              <a:ea typeface="+mn-lt"/>
              <a:cs typeface="+mn-lt"/>
            </a:endParaRPr>
          </a:p>
          <a:p>
            <a:pPr marL="0" indent="0">
              <a:spcBef>
                <a:spcPts val="0"/>
              </a:spcBef>
              <a:buNone/>
            </a:pPr>
            <a:r>
              <a:rPr lang="en-US" b="1" err="1">
                <a:latin typeface="Consolas"/>
              </a:rPr>
              <a:t>max_depth</a:t>
            </a:r>
            <a:r>
              <a:rPr lang="en-US" b="1">
                <a:latin typeface="Consolas"/>
              </a:rPr>
              <a:t> = 13</a:t>
            </a:r>
            <a:endParaRPr lang="en-US" b="1">
              <a:ea typeface="+mn-lt"/>
              <a:cs typeface="+mn-lt"/>
            </a:endParaRPr>
          </a:p>
          <a:p>
            <a:pPr marL="0" indent="0">
              <a:spcBef>
                <a:spcPts val="0"/>
              </a:spcBef>
              <a:buNone/>
            </a:pPr>
            <a:r>
              <a:rPr lang="en-US" b="1" err="1">
                <a:latin typeface="Consolas"/>
              </a:rPr>
              <a:t>class_weight</a:t>
            </a:r>
            <a:r>
              <a:rPr lang="en-US" b="1">
                <a:latin typeface="Consolas"/>
              </a:rPr>
              <a:t> = balanced</a:t>
            </a:r>
            <a:endParaRPr lang="en-US" b="1">
              <a:latin typeface="Consolas"/>
              <a:ea typeface="+mn-lt"/>
              <a:cs typeface="+mn-lt"/>
            </a:endParaRPr>
          </a:p>
          <a:p>
            <a:pPr>
              <a:spcBef>
                <a:spcPts val="0"/>
              </a:spcBef>
              <a:buNone/>
            </a:pPr>
            <a:r>
              <a:rPr lang="en-US" b="1" err="1">
                <a:latin typeface="Consolas"/>
              </a:rPr>
              <a:t>learning_rate</a:t>
            </a:r>
            <a:r>
              <a:rPr lang="en-US" b="1">
                <a:latin typeface="Consolas"/>
              </a:rPr>
              <a:t>=0.02</a:t>
            </a:r>
            <a:endParaRPr lang="en-US" b="1">
              <a:latin typeface="Century Gothic"/>
            </a:endParaRPr>
          </a:p>
          <a:p>
            <a:pPr>
              <a:spcBef>
                <a:spcPts val="0"/>
              </a:spcBef>
              <a:buNone/>
            </a:pPr>
            <a:r>
              <a:rPr lang="en-US" b="1">
                <a:latin typeface="Consolas"/>
              </a:rPr>
              <a:t>objective=binary</a:t>
            </a:r>
            <a:endParaRPr lang="en-US" b="1">
              <a:ea typeface="+mn-lt"/>
              <a:cs typeface="+mn-lt"/>
            </a:endParaRPr>
          </a:p>
          <a:p>
            <a:pPr>
              <a:spcBef>
                <a:spcPts val="0"/>
              </a:spcBef>
              <a:buNone/>
            </a:pPr>
            <a:r>
              <a:rPr lang="en-US" b="1" err="1">
                <a:latin typeface="Consolas"/>
              </a:rPr>
              <a:t>boosting_type</a:t>
            </a:r>
            <a:r>
              <a:rPr lang="en-US" b="1">
                <a:latin typeface="Consolas"/>
              </a:rPr>
              <a:t> = </a:t>
            </a:r>
            <a:r>
              <a:rPr lang="en-US" b="1" err="1">
                <a:latin typeface="Consolas"/>
              </a:rPr>
              <a:t>gbdt</a:t>
            </a:r>
            <a:endParaRPr lang="en-US" b="1">
              <a:ea typeface="+mn-lt"/>
              <a:cs typeface="+mn-lt"/>
            </a:endParaRPr>
          </a:p>
          <a:p>
            <a:pPr>
              <a:spcBef>
                <a:spcPts val="0"/>
              </a:spcBef>
              <a:buNone/>
            </a:pPr>
            <a:r>
              <a:rPr lang="en-US" b="1" err="1">
                <a:latin typeface="Consolas"/>
              </a:rPr>
              <a:t>num_leaves</a:t>
            </a:r>
            <a:r>
              <a:rPr lang="en-US" b="1">
                <a:latin typeface="Consolas"/>
              </a:rPr>
              <a:t> = 50</a:t>
            </a:r>
            <a:endParaRPr lang="en-US" b="1">
              <a:ea typeface="+mn-lt"/>
              <a:cs typeface="+mn-lt"/>
            </a:endParaRPr>
          </a:p>
          <a:p>
            <a:pPr>
              <a:spcBef>
                <a:spcPts val="0"/>
              </a:spcBef>
              <a:buNone/>
            </a:pPr>
            <a:r>
              <a:rPr lang="en-US" b="1" err="1">
                <a:latin typeface="Consolas"/>
              </a:rPr>
              <a:t>min_data_in_leaf</a:t>
            </a:r>
            <a:r>
              <a:rPr lang="en-US" b="1">
                <a:latin typeface="Consolas"/>
              </a:rPr>
              <a:t> = 125</a:t>
            </a:r>
            <a:r>
              <a:rPr lang="en-US">
                <a:ea typeface="+mn-lt"/>
                <a:cs typeface="+mn-lt"/>
              </a:rPr>
              <a:t> </a:t>
            </a:r>
          </a:p>
          <a:p>
            <a:pPr>
              <a:spcBef>
                <a:spcPts val="0"/>
              </a:spcBef>
              <a:buNone/>
            </a:pPr>
            <a:endParaRPr lang="en-US">
              <a:latin typeface="Consolas"/>
            </a:endParaRPr>
          </a:p>
          <a:p>
            <a:endParaRPr lang="en-US"/>
          </a:p>
        </p:txBody>
      </p:sp>
      <p:pic>
        <p:nvPicPr>
          <p:cNvPr id="5" name="Picture 7" descr="Chart&#10;&#10;Description automatically generated">
            <a:extLst>
              <a:ext uri="{FF2B5EF4-FFF2-40B4-BE49-F238E27FC236}">
                <a16:creationId xmlns:a16="http://schemas.microsoft.com/office/drawing/2014/main" id="{856601E6-2281-4D7C-A396-18B9F185A1EC}"/>
              </a:ext>
            </a:extLst>
          </p:cNvPr>
          <p:cNvPicPr>
            <a:picLocks noChangeAspect="1"/>
          </p:cNvPicPr>
          <p:nvPr/>
        </p:nvPicPr>
        <p:blipFill>
          <a:blip r:embed="rId2"/>
          <a:stretch>
            <a:fillRect/>
          </a:stretch>
        </p:blipFill>
        <p:spPr>
          <a:xfrm>
            <a:off x="7025883" y="1195776"/>
            <a:ext cx="4581917" cy="4327874"/>
          </a:xfrm>
          <a:prstGeom prst="rect">
            <a:avLst/>
          </a:prstGeom>
        </p:spPr>
      </p:pic>
    </p:spTree>
    <p:extLst>
      <p:ext uri="{BB962C8B-B14F-4D97-AF65-F5344CB8AC3E}">
        <p14:creationId xmlns:p14="http://schemas.microsoft.com/office/powerpoint/2010/main" val="165525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633635"/>
            <a:ext cx="8915400" cy="1280890"/>
          </a:xfrm>
        </p:spPr>
        <p:txBody>
          <a:bodyPr>
            <a:normAutofit/>
          </a:bodyPr>
          <a:lstStyle/>
          <a:p>
            <a:pPr algn="ctr"/>
            <a:r>
              <a:rPr lang="en-US">
                <a:solidFill>
                  <a:schemeClr val="tx1"/>
                </a:solidFill>
                <a:latin typeface="Bookman Old Style" panose="02050604050505020204" pitchFamily="18" charset="0"/>
              </a:rPr>
              <a:t>Exploratory Data Analysis (EDA)</a:t>
            </a:r>
            <a:endParaRPr lang="en-IN">
              <a:solidFill>
                <a:schemeClr val="tx1"/>
              </a:solidFill>
              <a:latin typeface="Bookman Old Style" panose="02050604050505020204" pitchFamily="18" charset="0"/>
            </a:endParaRPr>
          </a:p>
        </p:txBody>
      </p:sp>
      <p:sp>
        <p:nvSpPr>
          <p:cNvPr id="3" name="Content Placeholder 2"/>
          <p:cNvSpPr>
            <a:spLocks noGrp="1"/>
          </p:cNvSpPr>
          <p:nvPr>
            <p:ph idx="1"/>
          </p:nvPr>
        </p:nvSpPr>
        <p:spPr>
          <a:xfrm>
            <a:off x="1979612" y="2066925"/>
            <a:ext cx="8915400" cy="4267200"/>
          </a:xfrm>
        </p:spPr>
        <p:txBody>
          <a:bodyPr>
            <a:noAutofit/>
          </a:bodyPr>
          <a:lstStyle/>
          <a:p>
            <a:r>
              <a:rPr lang="en-US">
                <a:latin typeface="Bookman Old Style" panose="02050604050505020204" pitchFamily="18" charset="0"/>
              </a:rPr>
              <a:t>There are two types of features in Data.</a:t>
            </a:r>
          </a:p>
          <a:p>
            <a:r>
              <a:rPr lang="en-US">
                <a:latin typeface="Bookman Old Style" panose="02050604050505020204" pitchFamily="18" charset="0"/>
              </a:rPr>
              <a:t>Categorical :</a:t>
            </a:r>
          </a:p>
          <a:p>
            <a:pPr marL="457200" lvl="1" indent="0">
              <a:buNone/>
            </a:pPr>
            <a:r>
              <a:rPr lang="en-US" sz="1800" err="1">
                <a:latin typeface="Bookman Old Style" panose="02050604050505020204" pitchFamily="18" charset="0"/>
              </a:rPr>
              <a:t>ProductCD</a:t>
            </a:r>
            <a:r>
              <a:rPr lang="en-US" sz="1800">
                <a:latin typeface="Bookman Old Style" panose="02050604050505020204" pitchFamily="18" charset="0"/>
              </a:rPr>
              <a:t> ,  card4,  card6,  </a:t>
            </a:r>
            <a:r>
              <a:rPr lang="en-US" sz="1800" err="1">
                <a:latin typeface="Bookman Old Style" panose="02050604050505020204" pitchFamily="18" charset="0"/>
              </a:rPr>
              <a:t>P_emaildomain</a:t>
            </a:r>
            <a:r>
              <a:rPr lang="en-US" sz="1800">
                <a:latin typeface="Bookman Old Style" panose="02050604050505020204" pitchFamily="18" charset="0"/>
              </a:rPr>
              <a:t>,  </a:t>
            </a:r>
            <a:r>
              <a:rPr lang="en-US" sz="1800" err="1">
                <a:latin typeface="Bookman Old Style" panose="02050604050505020204" pitchFamily="18" charset="0"/>
              </a:rPr>
              <a:t>R_emaildomain</a:t>
            </a:r>
            <a:r>
              <a:rPr lang="en-US" sz="1800">
                <a:latin typeface="Bookman Old Style" panose="02050604050505020204" pitchFamily="18" charset="0"/>
              </a:rPr>
              <a:t>, M1,  M2,  M3,  M4,  M5,  M6,  M7,  M8,  M9,  id_12,  id_15,  id_16,  id_23,  id_27,  id_28,  id_29,  id_30,  id_31,  id_33,  id_34,  id_35,  id_36,  id_37,  id_38,  </a:t>
            </a:r>
            <a:r>
              <a:rPr lang="en-US" sz="1800" err="1">
                <a:latin typeface="Bookman Old Style" panose="02050604050505020204" pitchFamily="18" charset="0"/>
              </a:rPr>
              <a:t>DeviceType</a:t>
            </a:r>
            <a:r>
              <a:rPr lang="en-US" sz="1800">
                <a:latin typeface="Bookman Old Style" panose="02050604050505020204" pitchFamily="18" charset="0"/>
              </a:rPr>
              <a:t>,  </a:t>
            </a:r>
            <a:r>
              <a:rPr lang="en-US" sz="1800" err="1">
                <a:latin typeface="Bookman Old Style" panose="02050604050505020204" pitchFamily="18" charset="0"/>
              </a:rPr>
              <a:t>DeviceInfo</a:t>
            </a:r>
            <a:endParaRPr lang="en-US" sz="1800">
              <a:latin typeface="Bookman Old Style" panose="02050604050505020204" pitchFamily="18" charset="0"/>
            </a:endParaRPr>
          </a:p>
          <a:p>
            <a:r>
              <a:rPr lang="en-US">
                <a:latin typeface="Bookman Old Style" panose="02050604050505020204" pitchFamily="18" charset="0"/>
              </a:rPr>
              <a:t>Numerical :</a:t>
            </a:r>
          </a:p>
          <a:p>
            <a:pPr lvl="1"/>
            <a:r>
              <a:rPr lang="en-US" sz="1800">
                <a:latin typeface="Bookman Old Style" panose="02050604050505020204" pitchFamily="18" charset="0"/>
              </a:rPr>
              <a:t>Int64</a:t>
            </a:r>
          </a:p>
          <a:p>
            <a:pPr marL="0" indent="0">
              <a:buNone/>
            </a:pPr>
            <a:r>
              <a:rPr lang="en-US">
                <a:latin typeface="Bookman Old Style" panose="02050604050505020204" pitchFamily="18" charset="0"/>
              </a:rPr>
              <a:t>		There are 4 features of this type.</a:t>
            </a:r>
          </a:p>
          <a:p>
            <a:pPr lvl="1"/>
            <a:r>
              <a:rPr lang="en-US" sz="1800">
                <a:latin typeface="Bookman Old Style" panose="02050604050505020204" pitchFamily="18" charset="0"/>
              </a:rPr>
              <a:t>Float64 :</a:t>
            </a:r>
          </a:p>
          <a:p>
            <a:pPr marL="457200" lvl="1" indent="0">
              <a:buNone/>
            </a:pPr>
            <a:r>
              <a:rPr lang="en-US" sz="1800">
                <a:latin typeface="Bookman Old Style" panose="02050604050505020204" pitchFamily="18" charset="0"/>
              </a:rPr>
              <a:t>	There are 399 features of this type.</a:t>
            </a:r>
          </a:p>
          <a:p>
            <a:endParaRPr lang="en-US"/>
          </a:p>
          <a:p>
            <a:pPr marL="0" indent="0">
              <a:buNone/>
            </a:pPr>
            <a:r>
              <a:rPr lang="en-US"/>
              <a:t>	</a:t>
            </a:r>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A321-5B54-4C9F-8C1E-3D9732E63C55}"/>
              </a:ext>
            </a:extLst>
          </p:cNvPr>
          <p:cNvSpPr>
            <a:spLocks noGrp="1"/>
          </p:cNvSpPr>
          <p:nvPr>
            <p:ph type="title"/>
          </p:nvPr>
        </p:nvSpPr>
        <p:spPr/>
        <p:txBody>
          <a:bodyPr>
            <a:normAutofit/>
          </a:bodyPr>
          <a:lstStyle/>
          <a:p>
            <a:r>
              <a:rPr lang="en-US" sz="3200" b="1"/>
              <a:t>ADVANTAGES AND DISADVANTAGES</a:t>
            </a:r>
          </a:p>
        </p:txBody>
      </p:sp>
      <p:sp>
        <p:nvSpPr>
          <p:cNvPr id="3" name="Text Placeholder 2">
            <a:extLst>
              <a:ext uri="{FF2B5EF4-FFF2-40B4-BE49-F238E27FC236}">
                <a16:creationId xmlns:a16="http://schemas.microsoft.com/office/drawing/2014/main" id="{113F4A1F-E446-41D6-8F74-8A51D5378C2E}"/>
              </a:ext>
            </a:extLst>
          </p:cNvPr>
          <p:cNvSpPr>
            <a:spLocks noGrp="1"/>
          </p:cNvSpPr>
          <p:nvPr>
            <p:ph type="body" idx="1"/>
          </p:nvPr>
        </p:nvSpPr>
        <p:spPr>
          <a:xfrm>
            <a:off x="2905126" y="1904209"/>
            <a:ext cx="3992732" cy="576262"/>
          </a:xfrm>
        </p:spPr>
        <p:txBody>
          <a:bodyPr/>
          <a:lstStyle/>
          <a:p>
            <a:r>
              <a:rPr lang="en-US">
                <a:latin typeface="Consolas"/>
              </a:rPr>
              <a:t>ADVANTAGES</a:t>
            </a:r>
          </a:p>
        </p:txBody>
      </p:sp>
      <p:sp>
        <p:nvSpPr>
          <p:cNvPr id="4" name="Content Placeholder 3">
            <a:extLst>
              <a:ext uri="{FF2B5EF4-FFF2-40B4-BE49-F238E27FC236}">
                <a16:creationId xmlns:a16="http://schemas.microsoft.com/office/drawing/2014/main" id="{798BD6F1-65BF-436B-B343-FAF1D35AA352}"/>
              </a:ext>
            </a:extLst>
          </p:cNvPr>
          <p:cNvSpPr>
            <a:spLocks noGrp="1"/>
          </p:cNvSpPr>
          <p:nvPr>
            <p:ph sz="half" idx="2"/>
          </p:nvPr>
        </p:nvSpPr>
        <p:spPr/>
        <p:txBody>
          <a:bodyPr vert="horz" lIns="91440" tIns="45720" rIns="91440" bIns="45720" rtlCol="0" anchor="t">
            <a:normAutofit/>
          </a:bodyPr>
          <a:lstStyle/>
          <a:p>
            <a:r>
              <a:rPr lang="en-US" b="1">
                <a:ea typeface="+mn-lt"/>
                <a:cs typeface="+mn-lt"/>
              </a:rPr>
              <a:t>Faster training speed and higher efficiency</a:t>
            </a:r>
          </a:p>
          <a:p>
            <a:r>
              <a:rPr lang="en-US" b="1">
                <a:ea typeface="+mn-lt"/>
                <a:cs typeface="+mn-lt"/>
              </a:rPr>
              <a:t>Lower memory usage</a:t>
            </a:r>
          </a:p>
          <a:p>
            <a:r>
              <a:rPr lang="en-US" b="1">
                <a:ea typeface="+mn-lt"/>
                <a:cs typeface="+mn-lt"/>
              </a:rPr>
              <a:t> It can produce much more complex trees by following leaf wise split approach which helps in achieving higher accuracy. </a:t>
            </a:r>
          </a:p>
        </p:txBody>
      </p:sp>
      <p:sp>
        <p:nvSpPr>
          <p:cNvPr id="5" name="Text Placeholder 4">
            <a:extLst>
              <a:ext uri="{FF2B5EF4-FFF2-40B4-BE49-F238E27FC236}">
                <a16:creationId xmlns:a16="http://schemas.microsoft.com/office/drawing/2014/main" id="{DBE7C43F-51BC-4759-BFD6-26763A6473E7}"/>
              </a:ext>
            </a:extLst>
          </p:cNvPr>
          <p:cNvSpPr>
            <a:spLocks noGrp="1"/>
          </p:cNvSpPr>
          <p:nvPr>
            <p:ph type="body" sz="quarter" idx="3"/>
          </p:nvPr>
        </p:nvSpPr>
        <p:spPr/>
        <p:txBody>
          <a:bodyPr/>
          <a:lstStyle/>
          <a:p>
            <a:r>
              <a:rPr lang="en-US">
                <a:latin typeface="Consolas"/>
              </a:rPr>
              <a:t>DISADVANTAGES</a:t>
            </a:r>
          </a:p>
        </p:txBody>
      </p:sp>
      <p:sp>
        <p:nvSpPr>
          <p:cNvPr id="6" name="Content Placeholder 5">
            <a:extLst>
              <a:ext uri="{FF2B5EF4-FFF2-40B4-BE49-F238E27FC236}">
                <a16:creationId xmlns:a16="http://schemas.microsoft.com/office/drawing/2014/main" id="{B9DAE7B5-6614-4AB5-8C4A-1994C3F45F14}"/>
              </a:ext>
            </a:extLst>
          </p:cNvPr>
          <p:cNvSpPr>
            <a:spLocks noGrp="1"/>
          </p:cNvSpPr>
          <p:nvPr>
            <p:ph sz="quarter" idx="4"/>
          </p:nvPr>
        </p:nvSpPr>
        <p:spPr>
          <a:xfrm>
            <a:off x="7166957" y="2545738"/>
            <a:ext cx="4649489" cy="3364086"/>
          </a:xfrm>
        </p:spPr>
        <p:txBody>
          <a:bodyPr vert="horz" lIns="91440" tIns="45720" rIns="91440" bIns="45720" rtlCol="0" anchor="t">
            <a:normAutofit/>
          </a:bodyPr>
          <a:lstStyle/>
          <a:p>
            <a:r>
              <a:rPr lang="en-US" b="1"/>
              <a:t>It has large number of hyperparameters so it is very difficult to find best hyperparameters.</a:t>
            </a:r>
          </a:p>
          <a:p>
            <a:r>
              <a:rPr lang="en-US" b="1"/>
              <a:t>It generally overfits smaller dataset</a:t>
            </a:r>
          </a:p>
        </p:txBody>
      </p:sp>
    </p:spTree>
    <p:extLst>
      <p:ext uri="{BB962C8B-B14F-4D97-AF65-F5344CB8AC3E}">
        <p14:creationId xmlns:p14="http://schemas.microsoft.com/office/powerpoint/2010/main" val="82237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7509F-B113-499C-BD03-D1EFFA19D353}"/>
              </a:ext>
            </a:extLst>
          </p:cNvPr>
          <p:cNvSpPr>
            <a:spLocks noGrp="1"/>
          </p:cNvSpPr>
          <p:nvPr>
            <p:ph type="title"/>
          </p:nvPr>
        </p:nvSpPr>
        <p:spPr>
          <a:xfrm>
            <a:off x="2096340" y="247391"/>
            <a:ext cx="8911687" cy="1280890"/>
          </a:xfrm>
        </p:spPr>
        <p:txBody>
          <a:bodyPr/>
          <a:lstStyle/>
          <a:p>
            <a:r>
              <a:rPr lang="en-US"/>
              <a:t>Feature Engineering</a:t>
            </a:r>
          </a:p>
        </p:txBody>
      </p:sp>
      <p:sp>
        <p:nvSpPr>
          <p:cNvPr id="4" name="Content Placeholder 3">
            <a:extLst>
              <a:ext uri="{FF2B5EF4-FFF2-40B4-BE49-F238E27FC236}">
                <a16:creationId xmlns:a16="http://schemas.microsoft.com/office/drawing/2014/main" id="{3E8C3E51-DF8D-4884-9B1A-E75D47ED87FC}"/>
              </a:ext>
            </a:extLst>
          </p:cNvPr>
          <p:cNvSpPr>
            <a:spLocks noGrp="1"/>
          </p:cNvSpPr>
          <p:nvPr>
            <p:ph sz="half" idx="2"/>
          </p:nvPr>
        </p:nvSpPr>
        <p:spPr>
          <a:xfrm>
            <a:off x="1887145" y="1358877"/>
            <a:ext cx="9291611" cy="4715385"/>
          </a:xfrm>
        </p:spPr>
        <p:txBody>
          <a:bodyPr vert="horz" lIns="91440" tIns="45720" rIns="91440" bIns="45720" rtlCol="0" anchor="t">
            <a:normAutofit/>
          </a:bodyPr>
          <a:lstStyle/>
          <a:p>
            <a:r>
              <a:rPr lang="en-US" b="1"/>
              <a:t>Feature Aggregation – </a:t>
            </a:r>
            <a:r>
              <a:rPr lang="en-US"/>
              <a:t>This was performed on features </a:t>
            </a:r>
            <a:r>
              <a:rPr lang="en-US" err="1"/>
              <a:t>SetDevice</a:t>
            </a:r>
            <a:r>
              <a:rPr lang="en-US"/>
              <a:t> , </a:t>
            </a:r>
            <a:r>
              <a:rPr lang="en-US" err="1"/>
              <a:t>P_emaildomain</a:t>
            </a:r>
            <a:r>
              <a:rPr lang="en-US"/>
              <a:t> , </a:t>
            </a:r>
            <a:r>
              <a:rPr lang="en-US" err="1"/>
              <a:t>R_emaildomain</a:t>
            </a:r>
            <a:endParaRPr lang="en-US"/>
          </a:p>
          <a:p>
            <a:r>
              <a:rPr lang="en-US" b="1" err="1"/>
              <a:t>DeviceInfo</a:t>
            </a:r>
            <a:r>
              <a:rPr lang="en-US" b="1"/>
              <a:t>- </a:t>
            </a:r>
            <a:r>
              <a:rPr lang="en-US"/>
              <a:t>it has many related categories like SM , Samsung ,moto , Moto ,Moto G , all such features relating to a same category were aggregated in one class.</a:t>
            </a:r>
          </a:p>
          <a:p>
            <a:r>
              <a:rPr lang="en-US" b="1" err="1"/>
              <a:t>P_emaildomain</a:t>
            </a:r>
            <a:r>
              <a:rPr lang="en-US" b="1"/>
              <a:t> - </a:t>
            </a:r>
            <a:r>
              <a:rPr lang="en-US">
                <a:latin typeface="Century Gothic"/>
              </a:rPr>
              <a:t>Lot of domains came from same distributors like hotmail.com and hotmail.fr, yahoo.com and yahoo.fr. So we grouped them under the parent distributors.</a:t>
            </a:r>
            <a:endParaRPr lang="en-US">
              <a:latin typeface="Century Gothic"/>
              <a:ea typeface="+mn-lt"/>
              <a:cs typeface="+mn-lt"/>
            </a:endParaRPr>
          </a:p>
          <a:p>
            <a:r>
              <a:rPr lang="en-US" b="1" err="1"/>
              <a:t>R_emaildomain</a:t>
            </a:r>
            <a:r>
              <a:rPr lang="en-US" b="1"/>
              <a:t> -</a:t>
            </a:r>
            <a:r>
              <a:rPr lang="en-US" b="1">
                <a:latin typeface="Bookman Old Style"/>
              </a:rPr>
              <a:t> </a:t>
            </a:r>
            <a:r>
              <a:rPr lang="en-US">
                <a:latin typeface="Century Gothic"/>
              </a:rPr>
              <a:t>Lot of domains came from same distributors like hotmail.com and hotmail.fr, yahoo.com and yahoo.fr. So we grouped them under the parent distributors</a:t>
            </a:r>
            <a:r>
              <a:rPr lang="en-US">
                <a:latin typeface="Bookman Old Style"/>
              </a:rPr>
              <a:t>.</a:t>
            </a:r>
            <a:endParaRPr lang="en-US">
              <a:ea typeface="+mn-lt"/>
              <a:cs typeface="+mn-lt"/>
            </a:endParaRPr>
          </a:p>
          <a:p>
            <a:r>
              <a:rPr lang="en-US" b="1">
                <a:latin typeface="Century Gothic"/>
              </a:rPr>
              <a:t>Card6</a:t>
            </a:r>
            <a:r>
              <a:rPr lang="en-US" b="1">
                <a:latin typeface="Bookman Old Style"/>
              </a:rPr>
              <a:t> </a:t>
            </a:r>
            <a:r>
              <a:rPr lang="en-US">
                <a:latin typeface="Bookman Old Style"/>
              </a:rPr>
              <a:t>-  </a:t>
            </a:r>
            <a:r>
              <a:rPr lang="en-US">
                <a:latin typeface="Century Gothic"/>
              </a:rPr>
              <a:t>From EDA we have seen debit/credit and charge card are almost 0% in Card6  So we combined both into debit card.</a:t>
            </a:r>
            <a:endParaRPr lang="en-US">
              <a:latin typeface="Century Gothic"/>
              <a:ea typeface="+mn-lt"/>
              <a:cs typeface="+mn-lt"/>
            </a:endParaRPr>
          </a:p>
          <a:p>
            <a:endParaRPr lang="en-US">
              <a:latin typeface="Bookman Old Style"/>
            </a:endParaRPr>
          </a:p>
          <a:p>
            <a:endParaRPr lang="en-US" b="1"/>
          </a:p>
        </p:txBody>
      </p:sp>
    </p:spTree>
    <p:extLst>
      <p:ext uri="{BB962C8B-B14F-4D97-AF65-F5344CB8AC3E}">
        <p14:creationId xmlns:p14="http://schemas.microsoft.com/office/powerpoint/2010/main" val="1318444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7509F-B113-499C-BD03-D1EFFA19D353}"/>
              </a:ext>
            </a:extLst>
          </p:cNvPr>
          <p:cNvSpPr>
            <a:spLocks noGrp="1"/>
          </p:cNvSpPr>
          <p:nvPr>
            <p:ph type="title"/>
          </p:nvPr>
        </p:nvSpPr>
        <p:spPr>
          <a:xfrm>
            <a:off x="2002160" y="127526"/>
            <a:ext cx="8911687" cy="1280890"/>
          </a:xfrm>
        </p:spPr>
        <p:txBody>
          <a:bodyPr/>
          <a:lstStyle/>
          <a:p>
            <a:r>
              <a:rPr lang="en-US"/>
              <a:t>Outlier Handling</a:t>
            </a:r>
          </a:p>
        </p:txBody>
      </p:sp>
      <p:sp>
        <p:nvSpPr>
          <p:cNvPr id="4" name="Content Placeholder 3">
            <a:extLst>
              <a:ext uri="{FF2B5EF4-FFF2-40B4-BE49-F238E27FC236}">
                <a16:creationId xmlns:a16="http://schemas.microsoft.com/office/drawing/2014/main" id="{3E8C3E51-DF8D-4884-9B1A-E75D47ED87FC}"/>
              </a:ext>
            </a:extLst>
          </p:cNvPr>
          <p:cNvSpPr>
            <a:spLocks noGrp="1"/>
          </p:cNvSpPr>
          <p:nvPr>
            <p:ph sz="half" idx="2"/>
          </p:nvPr>
        </p:nvSpPr>
        <p:spPr>
          <a:xfrm>
            <a:off x="1214165" y="1458335"/>
            <a:ext cx="6692461" cy="5143357"/>
          </a:xfrm>
        </p:spPr>
        <p:txBody>
          <a:bodyPr vert="horz" lIns="91440" tIns="45720" rIns="91440" bIns="45720" rtlCol="0" anchor="t">
            <a:normAutofit/>
          </a:bodyPr>
          <a:lstStyle/>
          <a:p>
            <a:r>
              <a:rPr lang="en-US" b="1"/>
              <a:t>Outlier Detection/Handling – </a:t>
            </a:r>
            <a:r>
              <a:rPr lang="en-US"/>
              <a:t>This was performed on D and C columns.</a:t>
            </a:r>
          </a:p>
          <a:p>
            <a:r>
              <a:rPr lang="en-US" b="1"/>
              <a:t>D Columns (D4,D6,D11,D12,D14,D15)- </a:t>
            </a:r>
            <a:r>
              <a:rPr lang="en-US"/>
              <a:t>We observed via box plots that some d Cols were having –</a:t>
            </a:r>
            <a:r>
              <a:rPr lang="en-US" err="1"/>
              <a:t>ve</a:t>
            </a:r>
            <a:r>
              <a:rPr lang="en-US"/>
              <a:t> outliers , these were small in number so we decided to remove them.</a:t>
            </a:r>
          </a:p>
          <a:p>
            <a:r>
              <a:rPr lang="en-US" b="1"/>
              <a:t>C Columns (C1,C2,C4,C6,C7,C12,C8,C10)- </a:t>
            </a:r>
            <a:r>
              <a:rPr lang="en-US"/>
              <a:t>Interesting patterns were observed in C columns via Scatter plots , the outliers observed were consistent and removed .</a:t>
            </a:r>
            <a:endParaRPr lang="en-US">
              <a:latin typeface="Century Gothic"/>
              <a:ea typeface="+mn-lt"/>
              <a:cs typeface="+mn-lt"/>
            </a:endParaRPr>
          </a:p>
          <a:p>
            <a:endParaRPr lang="en-US" b="1">
              <a:latin typeface="Century Gothic"/>
              <a:ea typeface="+mn-lt"/>
              <a:cs typeface="+mn-lt"/>
            </a:endParaRPr>
          </a:p>
          <a:p>
            <a:endParaRPr lang="en-US">
              <a:latin typeface="Bookman Old Style"/>
            </a:endParaRPr>
          </a:p>
          <a:p>
            <a:endParaRPr lang="en-US" b="1"/>
          </a:p>
        </p:txBody>
      </p:sp>
      <p:pic>
        <p:nvPicPr>
          <p:cNvPr id="3" name="Picture 4" descr="Graphical user interface, application, Word&#10;&#10;Description automatically generated">
            <a:extLst>
              <a:ext uri="{FF2B5EF4-FFF2-40B4-BE49-F238E27FC236}">
                <a16:creationId xmlns:a16="http://schemas.microsoft.com/office/drawing/2014/main" id="{4CDFBB60-8D15-45C6-9CBF-5717717417E4}"/>
              </a:ext>
            </a:extLst>
          </p:cNvPr>
          <p:cNvPicPr>
            <a:picLocks noChangeAspect="1"/>
          </p:cNvPicPr>
          <p:nvPr/>
        </p:nvPicPr>
        <p:blipFill rotWithShape="1">
          <a:blip r:embed="rId2"/>
          <a:srcRect l="810" r="49190" b="-1546"/>
          <a:stretch/>
        </p:blipFill>
        <p:spPr>
          <a:xfrm>
            <a:off x="8259720" y="1293259"/>
            <a:ext cx="3520324" cy="5243212"/>
          </a:xfrm>
          <a:prstGeom prst="rect">
            <a:avLst/>
          </a:prstGeom>
        </p:spPr>
      </p:pic>
      <p:pic>
        <p:nvPicPr>
          <p:cNvPr id="5" name="Picture 5" descr="Diagram, engineering drawing&#10;&#10;Description automatically generated">
            <a:extLst>
              <a:ext uri="{FF2B5EF4-FFF2-40B4-BE49-F238E27FC236}">
                <a16:creationId xmlns:a16="http://schemas.microsoft.com/office/drawing/2014/main" id="{354FCDB8-64DE-46D4-B31B-52E83F3D303E}"/>
              </a:ext>
            </a:extLst>
          </p:cNvPr>
          <p:cNvPicPr>
            <a:picLocks noChangeAspect="1"/>
          </p:cNvPicPr>
          <p:nvPr/>
        </p:nvPicPr>
        <p:blipFill rotWithShape="1">
          <a:blip r:embed="rId3"/>
          <a:srcRect l="67384" t="20335" r="-1656" b="61124"/>
          <a:stretch/>
        </p:blipFill>
        <p:spPr>
          <a:xfrm>
            <a:off x="2493744" y="4502769"/>
            <a:ext cx="3966996" cy="1920700"/>
          </a:xfrm>
          <a:prstGeom prst="rect">
            <a:avLst/>
          </a:prstGeom>
        </p:spPr>
      </p:pic>
    </p:spTree>
    <p:extLst>
      <p:ext uri="{BB962C8B-B14F-4D97-AF65-F5344CB8AC3E}">
        <p14:creationId xmlns:p14="http://schemas.microsoft.com/office/powerpoint/2010/main" val="790027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E065-6FD7-4322-8B90-01E0B1A39E16}"/>
              </a:ext>
            </a:extLst>
          </p:cNvPr>
          <p:cNvSpPr>
            <a:spLocks noGrp="1"/>
          </p:cNvSpPr>
          <p:nvPr>
            <p:ph type="title"/>
          </p:nvPr>
        </p:nvSpPr>
        <p:spPr/>
        <p:txBody>
          <a:bodyPr/>
          <a:lstStyle/>
          <a:p>
            <a:r>
              <a:rPr lang="en-US"/>
              <a:t>Feature Encoding's</a:t>
            </a:r>
          </a:p>
        </p:txBody>
      </p:sp>
      <p:sp>
        <p:nvSpPr>
          <p:cNvPr id="4" name="Content Placeholder 3">
            <a:extLst>
              <a:ext uri="{FF2B5EF4-FFF2-40B4-BE49-F238E27FC236}">
                <a16:creationId xmlns:a16="http://schemas.microsoft.com/office/drawing/2014/main" id="{F6D50250-A368-4D5A-B839-29217EAF2003}"/>
              </a:ext>
            </a:extLst>
          </p:cNvPr>
          <p:cNvSpPr>
            <a:spLocks noGrp="1"/>
          </p:cNvSpPr>
          <p:nvPr>
            <p:ph sz="half" idx="2"/>
          </p:nvPr>
        </p:nvSpPr>
        <p:spPr>
          <a:xfrm>
            <a:off x="2388686" y="1519807"/>
            <a:ext cx="8777904" cy="4449970"/>
          </a:xfrm>
        </p:spPr>
        <p:txBody>
          <a:bodyPr vert="horz" lIns="91440" tIns="45720" rIns="91440" bIns="45720" rtlCol="0" anchor="t">
            <a:normAutofit/>
          </a:bodyPr>
          <a:lstStyle/>
          <a:p>
            <a:pPr marL="0" indent="0">
              <a:buNone/>
            </a:pPr>
            <a:endParaRPr lang="en-US" b="1"/>
          </a:p>
          <a:p>
            <a:r>
              <a:rPr lang="en-US" b="1"/>
              <a:t>Label Encoding - </a:t>
            </a:r>
            <a:r>
              <a:rPr lang="en-US"/>
              <a:t>we have used Label encoding for features having greater than 5 categories (</a:t>
            </a:r>
            <a:r>
              <a:rPr lang="en-US" err="1">
                <a:latin typeface="Bookman Old Style"/>
              </a:rPr>
              <a:t>P_emaildomain</a:t>
            </a:r>
            <a:r>
              <a:rPr lang="en-US">
                <a:latin typeface="Bookman Old Style"/>
              </a:rPr>
              <a:t>,  </a:t>
            </a:r>
            <a:r>
              <a:rPr lang="en-US" err="1">
                <a:latin typeface="Bookman Old Style"/>
              </a:rPr>
              <a:t>R_emaildomain,etc</a:t>
            </a:r>
            <a:r>
              <a:rPr lang="en-US">
                <a:latin typeface="Century Gothic"/>
              </a:rPr>
              <a:t>)</a:t>
            </a:r>
            <a:endParaRPr lang="en-US"/>
          </a:p>
          <a:p>
            <a:r>
              <a:rPr lang="en-US" b="1"/>
              <a:t>One Hot Encoding  - </a:t>
            </a:r>
            <a:r>
              <a:rPr lang="en-US">
                <a:ea typeface="+mn-lt"/>
                <a:cs typeface="+mn-lt"/>
              </a:rPr>
              <a:t> we have used one hot encoding for features having less than 5 categories (ProductCD,M4,Card4)</a:t>
            </a:r>
          </a:p>
          <a:p>
            <a:r>
              <a:rPr lang="en-US" b="1">
                <a:ea typeface="+mn-lt"/>
                <a:cs typeface="+mn-lt"/>
              </a:rPr>
              <a:t>Frequency Encoding – </a:t>
            </a:r>
            <a:r>
              <a:rPr lang="en-US">
                <a:ea typeface="+mn-lt"/>
                <a:cs typeface="+mn-lt"/>
              </a:rPr>
              <a:t>We tried this method of encoding as well where frequencies of categorical features were used to encode. But no significant improvement in results were observed. </a:t>
            </a:r>
            <a:endParaRPr lang="en-US"/>
          </a:p>
          <a:p>
            <a:pPr marL="0" indent="0">
              <a:buNone/>
            </a:pPr>
            <a:endParaRPr lang="en-US" b="1"/>
          </a:p>
        </p:txBody>
      </p:sp>
    </p:spTree>
    <p:extLst>
      <p:ext uri="{BB962C8B-B14F-4D97-AF65-F5344CB8AC3E}">
        <p14:creationId xmlns:p14="http://schemas.microsoft.com/office/powerpoint/2010/main" val="1343974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60EE-8372-4995-890F-D81E382C1C71}"/>
              </a:ext>
            </a:extLst>
          </p:cNvPr>
          <p:cNvSpPr>
            <a:spLocks noGrp="1"/>
          </p:cNvSpPr>
          <p:nvPr>
            <p:ph type="title"/>
          </p:nvPr>
        </p:nvSpPr>
        <p:spPr>
          <a:xfrm>
            <a:off x="2002161" y="538492"/>
            <a:ext cx="8911687" cy="1280890"/>
          </a:xfrm>
        </p:spPr>
        <p:txBody>
          <a:bodyPr/>
          <a:lstStyle/>
          <a:p>
            <a:r>
              <a:rPr lang="en-US"/>
              <a:t> XG Boost Classifier Model</a:t>
            </a:r>
          </a:p>
        </p:txBody>
      </p:sp>
      <p:sp>
        <p:nvSpPr>
          <p:cNvPr id="3" name="Content Placeholder 2">
            <a:extLst>
              <a:ext uri="{FF2B5EF4-FFF2-40B4-BE49-F238E27FC236}">
                <a16:creationId xmlns:a16="http://schemas.microsoft.com/office/drawing/2014/main" id="{0DB70441-79F5-47EC-A222-ECB7E2D93389}"/>
              </a:ext>
            </a:extLst>
          </p:cNvPr>
          <p:cNvSpPr>
            <a:spLocks noGrp="1"/>
          </p:cNvSpPr>
          <p:nvPr>
            <p:ph idx="1"/>
          </p:nvPr>
        </p:nvSpPr>
        <p:spPr>
          <a:xfrm>
            <a:off x="1998448" y="1311542"/>
            <a:ext cx="5363136" cy="5010268"/>
          </a:xfrm>
        </p:spPr>
        <p:txBody>
          <a:bodyPr vert="horz" lIns="91440" tIns="45720" rIns="91440" bIns="45720" rtlCol="0" anchor="t">
            <a:normAutofit fontScale="92500" lnSpcReduction="10000"/>
          </a:bodyPr>
          <a:lstStyle/>
          <a:p>
            <a:pPr marL="0" indent="0">
              <a:buNone/>
            </a:pPr>
            <a:endParaRPr lang="en-US"/>
          </a:p>
          <a:p>
            <a:r>
              <a:rPr lang="en-US" err="1">
                <a:ea typeface="+mn-lt"/>
                <a:cs typeface="+mn-lt"/>
              </a:rPr>
              <a:t>Xgboost</a:t>
            </a:r>
            <a:r>
              <a:rPr lang="en-US">
                <a:ea typeface="+mn-lt"/>
                <a:cs typeface="+mn-lt"/>
              </a:rPr>
              <a:t> stands for </a:t>
            </a:r>
            <a:r>
              <a:rPr lang="en-US" err="1">
                <a:ea typeface="+mn-lt"/>
                <a:cs typeface="+mn-lt"/>
              </a:rPr>
              <a:t>eXtreme</a:t>
            </a:r>
            <a:r>
              <a:rPr lang="en-US">
                <a:ea typeface="+mn-lt"/>
                <a:cs typeface="+mn-lt"/>
              </a:rPr>
              <a:t> Gradient Boosting and is developed on the framework of gradient boosting.</a:t>
            </a:r>
            <a:endParaRPr lang="en-US" i="1">
              <a:ea typeface="+mn-lt"/>
              <a:cs typeface="+mn-lt"/>
            </a:endParaRPr>
          </a:p>
          <a:p>
            <a:r>
              <a:rPr lang="en-US" i="1" err="1">
                <a:ea typeface="+mn-lt"/>
                <a:cs typeface="+mn-lt"/>
              </a:rPr>
              <a:t>XGBoost</a:t>
            </a:r>
            <a:r>
              <a:rPr lang="en-US" i="1">
                <a:ea typeface="+mn-lt"/>
                <a:cs typeface="+mn-lt"/>
              </a:rPr>
              <a:t> used a more regularized model formalization to control over-fitting, which gives it better performance</a:t>
            </a:r>
            <a:endParaRPr lang="en-US"/>
          </a:p>
          <a:p>
            <a:endParaRPr lang="en-US">
              <a:ea typeface="+mn-lt"/>
              <a:cs typeface="+mn-lt"/>
            </a:endParaRPr>
          </a:p>
          <a:p>
            <a:r>
              <a:rPr lang="en-US">
                <a:ea typeface="+mn-lt"/>
                <a:cs typeface="+mn-lt"/>
              </a:rPr>
              <a:t>Boosting is nothing but ensemble techniques where previous model errors are resolved in the new models. These models are added straight until no other improvement is seen. </a:t>
            </a:r>
            <a:endParaRPr lang="en-US"/>
          </a:p>
          <a:p>
            <a:endParaRPr lang="en-US"/>
          </a:p>
          <a:p>
            <a:r>
              <a:rPr lang="en-US">
                <a:ea typeface="+mn-lt"/>
                <a:cs typeface="+mn-lt"/>
              </a:rPr>
              <a:t>Gradient boosting is a method where the new models are created that computes the error in the previous model and then leftover is added to make the final prediction. </a:t>
            </a:r>
            <a:endParaRPr lang="en-US"/>
          </a:p>
          <a:p>
            <a:endParaRPr lang="en-US"/>
          </a:p>
          <a:p>
            <a:pPr marL="0" indent="0">
              <a:buNone/>
            </a:pPr>
            <a:endParaRPr lang="en-US"/>
          </a:p>
          <a:p>
            <a:endParaRPr lang="en-US"/>
          </a:p>
        </p:txBody>
      </p:sp>
      <p:pic>
        <p:nvPicPr>
          <p:cNvPr id="4" name="Picture 4" descr="Chart, diagram&#10;&#10;Description automatically generated">
            <a:extLst>
              <a:ext uri="{FF2B5EF4-FFF2-40B4-BE49-F238E27FC236}">
                <a16:creationId xmlns:a16="http://schemas.microsoft.com/office/drawing/2014/main" id="{3C707829-ED89-467F-A4E3-9BFEC19C50BE}"/>
              </a:ext>
            </a:extLst>
          </p:cNvPr>
          <p:cNvPicPr>
            <a:picLocks noChangeAspect="1"/>
          </p:cNvPicPr>
          <p:nvPr/>
        </p:nvPicPr>
        <p:blipFill>
          <a:blip r:embed="rId2"/>
          <a:stretch>
            <a:fillRect/>
          </a:stretch>
        </p:blipFill>
        <p:spPr>
          <a:xfrm>
            <a:off x="7727577" y="1039618"/>
            <a:ext cx="4255994" cy="5294236"/>
          </a:xfrm>
          <a:prstGeom prst="rect">
            <a:avLst/>
          </a:prstGeom>
        </p:spPr>
      </p:pic>
    </p:spTree>
    <p:extLst>
      <p:ext uri="{BB962C8B-B14F-4D97-AF65-F5344CB8AC3E}">
        <p14:creationId xmlns:p14="http://schemas.microsoft.com/office/powerpoint/2010/main" val="2259072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60EE-8372-4995-890F-D81E382C1C71}"/>
              </a:ext>
            </a:extLst>
          </p:cNvPr>
          <p:cNvSpPr>
            <a:spLocks noGrp="1"/>
          </p:cNvSpPr>
          <p:nvPr>
            <p:ph type="title"/>
          </p:nvPr>
        </p:nvSpPr>
        <p:spPr>
          <a:xfrm>
            <a:off x="1813801" y="101840"/>
            <a:ext cx="8911687" cy="1280890"/>
          </a:xfrm>
        </p:spPr>
        <p:txBody>
          <a:bodyPr/>
          <a:lstStyle/>
          <a:p>
            <a:r>
              <a:rPr lang="en-US"/>
              <a:t> Parameters</a:t>
            </a:r>
          </a:p>
        </p:txBody>
      </p:sp>
      <p:sp>
        <p:nvSpPr>
          <p:cNvPr id="3" name="Content Placeholder 2">
            <a:extLst>
              <a:ext uri="{FF2B5EF4-FFF2-40B4-BE49-F238E27FC236}">
                <a16:creationId xmlns:a16="http://schemas.microsoft.com/office/drawing/2014/main" id="{0DB70441-79F5-47EC-A222-ECB7E2D93389}"/>
              </a:ext>
            </a:extLst>
          </p:cNvPr>
          <p:cNvSpPr>
            <a:spLocks noGrp="1"/>
          </p:cNvSpPr>
          <p:nvPr>
            <p:ph idx="1"/>
          </p:nvPr>
        </p:nvSpPr>
        <p:spPr>
          <a:xfrm>
            <a:off x="1998448" y="1217488"/>
            <a:ext cx="8906839" cy="5370116"/>
          </a:xfrm>
        </p:spPr>
        <p:txBody>
          <a:bodyPr vert="horz" lIns="91440" tIns="45720" rIns="91440" bIns="45720" rtlCol="0" anchor="t">
            <a:normAutofit/>
          </a:bodyPr>
          <a:lstStyle/>
          <a:p>
            <a:r>
              <a:rPr lang="en-US" b="1">
                <a:ea typeface="+mn-lt"/>
                <a:cs typeface="+mn-lt"/>
              </a:rPr>
              <a:t>booster</a:t>
            </a:r>
            <a:r>
              <a:rPr lang="en-US">
                <a:ea typeface="+mn-lt"/>
                <a:cs typeface="+mn-lt"/>
              </a:rPr>
              <a:t> [default = </a:t>
            </a:r>
            <a:r>
              <a:rPr lang="en-US" err="1">
                <a:ea typeface="+mn-lt"/>
                <a:cs typeface="+mn-lt"/>
              </a:rPr>
              <a:t>gbm</a:t>
            </a:r>
            <a:r>
              <a:rPr lang="en-US">
                <a:ea typeface="+mn-lt"/>
                <a:cs typeface="+mn-lt"/>
              </a:rPr>
              <a:t>] : Booster to use: </a:t>
            </a:r>
            <a:r>
              <a:rPr lang="en-US" err="1">
                <a:ea typeface="+mn-lt"/>
                <a:cs typeface="+mn-lt"/>
              </a:rPr>
              <a:t>gbtree</a:t>
            </a:r>
            <a:r>
              <a:rPr lang="en-US">
                <a:ea typeface="+mn-lt"/>
                <a:cs typeface="+mn-lt"/>
              </a:rPr>
              <a:t> (tree based), </a:t>
            </a:r>
            <a:r>
              <a:rPr lang="en-US" err="1">
                <a:ea typeface="+mn-lt"/>
                <a:cs typeface="+mn-lt"/>
              </a:rPr>
              <a:t>gblinear</a:t>
            </a:r>
            <a:r>
              <a:rPr lang="en-US">
                <a:ea typeface="+mn-lt"/>
                <a:cs typeface="+mn-lt"/>
              </a:rPr>
              <a:t> (linear function).</a:t>
            </a:r>
            <a:endParaRPr lang="en-US"/>
          </a:p>
          <a:p>
            <a:r>
              <a:rPr lang="en-US" b="1">
                <a:ea typeface="+mn-lt"/>
                <a:cs typeface="+mn-lt"/>
              </a:rPr>
              <a:t>objective </a:t>
            </a:r>
            <a:r>
              <a:rPr lang="en-US">
                <a:ea typeface="+mn-lt"/>
                <a:cs typeface="+mn-lt"/>
              </a:rPr>
              <a:t>[default=</a:t>
            </a:r>
            <a:r>
              <a:rPr lang="en-US" err="1">
                <a:ea typeface="+mn-lt"/>
                <a:cs typeface="+mn-lt"/>
              </a:rPr>
              <a:t>reg:linear</a:t>
            </a:r>
            <a:r>
              <a:rPr lang="en-US">
                <a:ea typeface="+mn-lt"/>
                <a:cs typeface="+mn-lt"/>
              </a:rPr>
              <a:t>] </a:t>
            </a:r>
          </a:p>
          <a:p>
            <a:r>
              <a:rPr lang="en-US">
                <a:ea typeface="+mn-lt"/>
                <a:cs typeface="+mn-lt"/>
              </a:rPr>
              <a:t>This defines the loss function to be minimized. Mostly used values are: </a:t>
            </a:r>
          </a:p>
          <a:p>
            <a:pPr lvl="1" algn="just"/>
            <a:r>
              <a:rPr lang="en-US" b="1" err="1">
                <a:ea typeface="+mn-lt"/>
                <a:cs typeface="+mn-lt"/>
              </a:rPr>
              <a:t>binary:logistic</a:t>
            </a:r>
            <a:r>
              <a:rPr lang="en-US">
                <a:ea typeface="+mn-lt"/>
                <a:cs typeface="+mn-lt"/>
              </a:rPr>
              <a:t> –logistic regression for binary classification, returns predicted probability (not class)</a:t>
            </a:r>
            <a:endParaRPr lang="en-US"/>
          </a:p>
          <a:p>
            <a:pPr marL="457200" lvl="1" indent="0" algn="just">
              <a:buNone/>
            </a:pPr>
            <a:endParaRPr lang="en-US"/>
          </a:p>
          <a:p>
            <a:r>
              <a:rPr lang="en-US" b="1" err="1">
                <a:ea typeface="+mn-lt"/>
                <a:cs typeface="+mn-lt"/>
              </a:rPr>
              <a:t>eval_metric</a:t>
            </a:r>
            <a:r>
              <a:rPr lang="en-US">
                <a:ea typeface="+mn-lt"/>
                <a:cs typeface="+mn-lt"/>
              </a:rPr>
              <a:t> : Evaluation metrics for validation data. A self-defined function can be passed. Default: (</a:t>
            </a:r>
            <a:r>
              <a:rPr lang="en-US" err="1">
                <a:ea typeface="+mn-lt"/>
                <a:cs typeface="+mn-lt"/>
              </a:rPr>
              <a:t>rmse</a:t>
            </a:r>
            <a:r>
              <a:rPr lang="en-US">
                <a:ea typeface="+mn-lt"/>
                <a:cs typeface="+mn-lt"/>
              </a:rPr>
              <a:t> for regression, error for classification, mean average precision for ranking).</a:t>
            </a:r>
            <a:endParaRPr lang="en-US"/>
          </a:p>
          <a:p>
            <a:r>
              <a:rPr lang="en-US" b="1">
                <a:ea typeface="+mn-lt"/>
                <a:cs typeface="+mn-lt"/>
              </a:rPr>
              <a:t>Learning Rate</a:t>
            </a:r>
            <a:r>
              <a:rPr lang="en-US">
                <a:ea typeface="+mn-lt"/>
                <a:cs typeface="+mn-lt"/>
              </a:rPr>
              <a:t>[default = 0.3] : It controls the learning rate. It scale the contribution of each tree by a factor of eta when it is added to current approximation. It is used to prevent overfitting. Lower eta means robust to overfitting and higher should be </a:t>
            </a:r>
            <a:r>
              <a:rPr lang="en-US" err="1">
                <a:ea typeface="+mn-lt"/>
                <a:cs typeface="+mn-lt"/>
              </a:rPr>
              <a:t>nround</a:t>
            </a:r>
            <a:r>
              <a:rPr lang="en-US">
                <a:ea typeface="+mn-lt"/>
                <a:cs typeface="+mn-lt"/>
              </a:rPr>
              <a:t>.</a:t>
            </a:r>
            <a:endParaRPr lang="en-US"/>
          </a:p>
          <a:p>
            <a:r>
              <a:rPr lang="en-US" b="1" err="1">
                <a:ea typeface="+mn-lt"/>
                <a:cs typeface="+mn-lt"/>
              </a:rPr>
              <a:t>n_estimators</a:t>
            </a:r>
            <a:r>
              <a:rPr lang="en-US" b="1">
                <a:ea typeface="+mn-lt"/>
                <a:cs typeface="+mn-lt"/>
              </a:rPr>
              <a:t>: </a:t>
            </a:r>
            <a:r>
              <a:rPr lang="en-US">
                <a:ea typeface="+mn-lt"/>
                <a:cs typeface="+mn-lt"/>
              </a:rPr>
              <a:t>The number of decision tree classifier</a:t>
            </a:r>
            <a:endParaRPr lang="en-US"/>
          </a:p>
          <a:p>
            <a:endParaRPr lang="en-US"/>
          </a:p>
          <a:p>
            <a:endParaRPr lang="en-US"/>
          </a:p>
          <a:p>
            <a:endParaRPr lang="en-US"/>
          </a:p>
          <a:p>
            <a:endParaRPr lang="en-US"/>
          </a:p>
        </p:txBody>
      </p:sp>
    </p:spTree>
    <p:extLst>
      <p:ext uri="{BB962C8B-B14F-4D97-AF65-F5344CB8AC3E}">
        <p14:creationId xmlns:p14="http://schemas.microsoft.com/office/powerpoint/2010/main" val="4161119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975C-1C0A-4C84-B93D-9E7880AB638B}"/>
              </a:ext>
            </a:extLst>
          </p:cNvPr>
          <p:cNvSpPr>
            <a:spLocks noGrp="1"/>
          </p:cNvSpPr>
          <p:nvPr>
            <p:ph type="title"/>
          </p:nvPr>
        </p:nvSpPr>
        <p:spPr>
          <a:xfrm>
            <a:off x="2492072" y="478434"/>
            <a:ext cx="8911687" cy="1280890"/>
          </a:xfrm>
        </p:spPr>
        <p:txBody>
          <a:bodyPr/>
          <a:lstStyle/>
          <a:p>
            <a:r>
              <a:rPr lang="en-US"/>
              <a:t>Model Training &amp; Results</a:t>
            </a:r>
          </a:p>
        </p:txBody>
      </p:sp>
      <p:pic>
        <p:nvPicPr>
          <p:cNvPr id="4" name="Picture 4" descr="Chart&#10;&#10;Description automatically generated">
            <a:extLst>
              <a:ext uri="{FF2B5EF4-FFF2-40B4-BE49-F238E27FC236}">
                <a16:creationId xmlns:a16="http://schemas.microsoft.com/office/drawing/2014/main" id="{3B7618E3-2CA7-451F-AF63-BA3BD2FB4FC1}"/>
              </a:ext>
            </a:extLst>
          </p:cNvPr>
          <p:cNvPicPr>
            <a:picLocks noGrp="1" noChangeAspect="1"/>
          </p:cNvPicPr>
          <p:nvPr>
            <p:ph idx="1"/>
          </p:nvPr>
        </p:nvPicPr>
        <p:blipFill>
          <a:blip r:embed="rId2"/>
          <a:stretch>
            <a:fillRect/>
          </a:stretch>
        </p:blipFill>
        <p:spPr>
          <a:xfrm>
            <a:off x="6738606" y="1291540"/>
            <a:ext cx="5133839" cy="4901451"/>
          </a:xfrm>
        </p:spPr>
      </p:pic>
      <p:sp>
        <p:nvSpPr>
          <p:cNvPr id="5" name="TextBox 4">
            <a:extLst>
              <a:ext uri="{FF2B5EF4-FFF2-40B4-BE49-F238E27FC236}">
                <a16:creationId xmlns:a16="http://schemas.microsoft.com/office/drawing/2014/main" id="{5EEE0A0E-401E-412C-B71B-1181E7880CC0}"/>
              </a:ext>
            </a:extLst>
          </p:cNvPr>
          <p:cNvSpPr txBox="1"/>
          <p:nvPr/>
        </p:nvSpPr>
        <p:spPr>
          <a:xfrm>
            <a:off x="1897083" y="1885340"/>
            <a:ext cx="474666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MODEL TRAINING AND RESULTS</a:t>
            </a:r>
            <a:endParaRPr lang="en-US"/>
          </a:p>
          <a:p>
            <a:endParaRPr lang="en-US" b="1">
              <a:ea typeface="+mn-lt"/>
              <a:cs typeface="+mn-lt"/>
            </a:endParaRPr>
          </a:p>
          <a:p>
            <a:r>
              <a:rPr lang="en-US" b="1" err="1">
                <a:ea typeface="+mn-lt"/>
                <a:cs typeface="+mn-lt"/>
              </a:rPr>
              <a:t>n_estimators</a:t>
            </a:r>
            <a:r>
              <a:rPr lang="en-US" b="1">
                <a:ea typeface="+mn-lt"/>
                <a:cs typeface="+mn-lt"/>
              </a:rPr>
              <a:t>=5000,</a:t>
            </a:r>
          </a:p>
          <a:p>
            <a:r>
              <a:rPr lang="en-US" b="1" err="1">
                <a:ea typeface="+mn-lt"/>
                <a:cs typeface="+mn-lt"/>
              </a:rPr>
              <a:t>max_depth</a:t>
            </a:r>
            <a:r>
              <a:rPr lang="en-US" b="1">
                <a:ea typeface="+mn-lt"/>
                <a:cs typeface="+mn-lt"/>
              </a:rPr>
              <a:t>=12 </a:t>
            </a:r>
          </a:p>
          <a:p>
            <a:r>
              <a:rPr lang="en-US" b="1" err="1">
                <a:ea typeface="+mn-lt"/>
                <a:cs typeface="+mn-lt"/>
              </a:rPr>
              <a:t>learning_rate</a:t>
            </a:r>
            <a:r>
              <a:rPr lang="en-US" b="1">
                <a:ea typeface="+mn-lt"/>
                <a:cs typeface="+mn-lt"/>
              </a:rPr>
              <a:t>=0.02</a:t>
            </a:r>
          </a:p>
          <a:p>
            <a:r>
              <a:rPr lang="en-US" b="1">
                <a:ea typeface="+mn-lt"/>
                <a:cs typeface="+mn-lt"/>
              </a:rPr>
              <a:t>subsample=0.8</a:t>
            </a:r>
          </a:p>
          <a:p>
            <a:r>
              <a:rPr lang="en-US" b="1" err="1">
                <a:ea typeface="+mn-lt"/>
                <a:cs typeface="+mn-lt"/>
              </a:rPr>
              <a:t>colsample_bytree</a:t>
            </a:r>
            <a:r>
              <a:rPr lang="en-US" b="1">
                <a:ea typeface="+mn-lt"/>
                <a:cs typeface="+mn-lt"/>
              </a:rPr>
              <a:t>=0.4</a:t>
            </a:r>
          </a:p>
          <a:p>
            <a:r>
              <a:rPr lang="en-US" b="1">
                <a:ea typeface="+mn-lt"/>
                <a:cs typeface="+mn-lt"/>
              </a:rPr>
              <a:t>missing=-1</a:t>
            </a:r>
          </a:p>
          <a:p>
            <a:r>
              <a:rPr lang="en-US" b="1" err="1">
                <a:ea typeface="+mn-lt"/>
                <a:cs typeface="+mn-lt"/>
              </a:rPr>
              <a:t>eval_metric</a:t>
            </a:r>
            <a:r>
              <a:rPr lang="en-US" b="1">
                <a:ea typeface="+mn-lt"/>
                <a:cs typeface="+mn-lt"/>
              </a:rPr>
              <a:t>=</a:t>
            </a:r>
            <a:r>
              <a:rPr lang="en-US" b="1" err="1">
                <a:ea typeface="+mn-lt"/>
                <a:cs typeface="+mn-lt"/>
              </a:rPr>
              <a:t>auc</a:t>
            </a:r>
            <a:endParaRPr lang="en-US" b="1"/>
          </a:p>
          <a:p>
            <a:pPr algn="ctr"/>
            <a:endParaRPr lang="en-US"/>
          </a:p>
          <a:p>
            <a:br>
              <a:rPr lang="en-US"/>
            </a:br>
            <a:endParaRPr lang="en-US"/>
          </a:p>
        </p:txBody>
      </p:sp>
      <p:pic>
        <p:nvPicPr>
          <p:cNvPr id="6" name="Picture 6">
            <a:extLst>
              <a:ext uri="{FF2B5EF4-FFF2-40B4-BE49-F238E27FC236}">
                <a16:creationId xmlns:a16="http://schemas.microsoft.com/office/drawing/2014/main" id="{A246CF3B-3E9A-4DA0-8A2C-5EE173724C08}"/>
              </a:ext>
            </a:extLst>
          </p:cNvPr>
          <p:cNvPicPr>
            <a:picLocks noChangeAspect="1"/>
          </p:cNvPicPr>
          <p:nvPr/>
        </p:nvPicPr>
        <p:blipFill>
          <a:blip r:embed="rId3"/>
          <a:stretch>
            <a:fillRect/>
          </a:stretch>
        </p:blipFill>
        <p:spPr>
          <a:xfrm>
            <a:off x="7417102" y="1481302"/>
            <a:ext cx="1162050" cy="228600"/>
          </a:xfrm>
          <a:prstGeom prst="rect">
            <a:avLst/>
          </a:prstGeom>
        </p:spPr>
      </p:pic>
    </p:spTree>
    <p:extLst>
      <p:ext uri="{BB962C8B-B14F-4D97-AF65-F5344CB8AC3E}">
        <p14:creationId xmlns:p14="http://schemas.microsoft.com/office/powerpoint/2010/main" val="1043631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4644-A199-48C8-85EF-9F67807671B9}"/>
              </a:ext>
            </a:extLst>
          </p:cNvPr>
          <p:cNvSpPr>
            <a:spLocks noGrp="1"/>
          </p:cNvSpPr>
          <p:nvPr>
            <p:ph type="title"/>
          </p:nvPr>
        </p:nvSpPr>
        <p:spPr/>
        <p:txBody>
          <a:bodyPr/>
          <a:lstStyle/>
          <a:p>
            <a:r>
              <a:rPr lang="en-US" b="1"/>
              <a:t>Advantages &amp; Disadvantages</a:t>
            </a:r>
          </a:p>
        </p:txBody>
      </p:sp>
      <p:sp>
        <p:nvSpPr>
          <p:cNvPr id="3" name="Content Placeholder 2">
            <a:extLst>
              <a:ext uri="{FF2B5EF4-FFF2-40B4-BE49-F238E27FC236}">
                <a16:creationId xmlns:a16="http://schemas.microsoft.com/office/drawing/2014/main" id="{25E42AE8-EC21-4E8C-B196-F6696EDB4954}"/>
              </a:ext>
            </a:extLst>
          </p:cNvPr>
          <p:cNvSpPr>
            <a:spLocks noGrp="1"/>
          </p:cNvSpPr>
          <p:nvPr>
            <p:ph sz="half" idx="1"/>
          </p:nvPr>
        </p:nvSpPr>
        <p:spPr/>
        <p:txBody>
          <a:bodyPr vert="horz" lIns="91440" tIns="45720" rIns="91440" bIns="45720" rtlCol="0" anchor="t">
            <a:normAutofit fontScale="77500" lnSpcReduction="20000"/>
          </a:bodyPr>
          <a:lstStyle/>
          <a:p>
            <a:pPr marL="0" indent="0">
              <a:buNone/>
            </a:pPr>
            <a:r>
              <a:rPr lang="en-US" b="1"/>
              <a:t>                   </a:t>
            </a:r>
            <a:r>
              <a:rPr lang="en-US" sz="2400" b="1"/>
              <a:t>   </a:t>
            </a:r>
            <a:r>
              <a:rPr lang="en-US" sz="2800" b="1"/>
              <a:t>Advantages</a:t>
            </a:r>
            <a:endParaRPr lang="en-US" sz="2800" b="1" u="sng"/>
          </a:p>
          <a:p>
            <a:pPr marL="0" indent="0">
              <a:buNone/>
            </a:pPr>
            <a:endParaRPr lang="en-US" sz="2800" b="1"/>
          </a:p>
          <a:p>
            <a:pPr marL="0" indent="0">
              <a:buNone/>
            </a:pPr>
            <a:r>
              <a:rPr lang="en-US" b="1" u="sng"/>
              <a:t>Regularization: </a:t>
            </a:r>
            <a:endParaRPr lang="en-US"/>
          </a:p>
          <a:p>
            <a:r>
              <a:rPr lang="en-US">
                <a:ea typeface="+mn-lt"/>
                <a:cs typeface="+mn-lt"/>
              </a:rPr>
              <a:t>This is considered to be as a dominant factor of the algorithm. Regularization is a technique that is used to get rid of overfitting of the model. </a:t>
            </a:r>
            <a:endParaRPr lang="en-US"/>
          </a:p>
          <a:p>
            <a:pPr marL="0" indent="0">
              <a:buNone/>
            </a:pPr>
            <a:r>
              <a:rPr lang="en-US" b="1" u="sng"/>
              <a:t>Cross-Validation: </a:t>
            </a:r>
            <a:endParaRPr lang="en-US"/>
          </a:p>
          <a:p>
            <a:r>
              <a:rPr lang="en-US">
                <a:ea typeface="+mn-lt"/>
                <a:cs typeface="+mn-lt"/>
              </a:rPr>
              <a:t>We use cross-validation by importing the function from </a:t>
            </a:r>
            <a:r>
              <a:rPr lang="en-US" err="1">
                <a:ea typeface="+mn-lt"/>
                <a:cs typeface="+mn-lt"/>
              </a:rPr>
              <a:t>sklearn</a:t>
            </a:r>
            <a:r>
              <a:rPr lang="en-US">
                <a:ea typeface="+mn-lt"/>
                <a:cs typeface="+mn-lt"/>
              </a:rPr>
              <a:t> but </a:t>
            </a:r>
            <a:r>
              <a:rPr lang="en-US" err="1">
                <a:ea typeface="+mn-lt"/>
                <a:cs typeface="+mn-lt"/>
              </a:rPr>
              <a:t>XGboost</a:t>
            </a:r>
            <a:r>
              <a:rPr lang="en-US">
                <a:ea typeface="+mn-lt"/>
                <a:cs typeface="+mn-lt"/>
              </a:rPr>
              <a:t> is enabled with inbuilt CV function.</a:t>
            </a:r>
            <a:endParaRPr lang="en-US"/>
          </a:p>
          <a:p>
            <a:pPr marL="0" indent="0">
              <a:buNone/>
            </a:pPr>
            <a:r>
              <a:rPr lang="en-US" b="1" u="sng"/>
              <a:t>Missing Value:</a:t>
            </a:r>
            <a:endParaRPr lang="en-US"/>
          </a:p>
          <a:p>
            <a:r>
              <a:rPr lang="en-US">
                <a:ea typeface="+mn-lt"/>
                <a:cs typeface="+mn-lt"/>
              </a:rPr>
              <a:t>It is designed in such a way that it can handle missing values. It finds out the trends in the missing values and apprehends them.</a:t>
            </a:r>
            <a:endParaRPr lang="en-US"/>
          </a:p>
          <a:p>
            <a:pPr marL="0" indent="0">
              <a:buNone/>
            </a:pPr>
            <a:endParaRPr lang="en-US"/>
          </a:p>
        </p:txBody>
      </p:sp>
      <p:sp>
        <p:nvSpPr>
          <p:cNvPr id="4" name="Content Placeholder 3">
            <a:extLst>
              <a:ext uri="{FF2B5EF4-FFF2-40B4-BE49-F238E27FC236}">
                <a16:creationId xmlns:a16="http://schemas.microsoft.com/office/drawing/2014/main" id="{887759F5-2206-42A3-955B-515961132936}"/>
              </a:ext>
            </a:extLst>
          </p:cNvPr>
          <p:cNvSpPr>
            <a:spLocks noGrp="1"/>
          </p:cNvSpPr>
          <p:nvPr>
            <p:ph sz="half" idx="2"/>
          </p:nvPr>
        </p:nvSpPr>
        <p:spPr/>
        <p:txBody>
          <a:bodyPr vert="horz" lIns="91440" tIns="45720" rIns="91440" bIns="45720" rtlCol="0" anchor="t">
            <a:normAutofit fontScale="77500" lnSpcReduction="20000"/>
          </a:bodyPr>
          <a:lstStyle/>
          <a:p>
            <a:pPr marL="0" indent="0">
              <a:buNone/>
            </a:pPr>
            <a:r>
              <a:rPr lang="en-US" b="1">
                <a:ea typeface="+mn-lt"/>
                <a:cs typeface="+mn-lt"/>
              </a:rPr>
              <a:t>                </a:t>
            </a:r>
            <a:r>
              <a:rPr lang="en-US" sz="2800" b="1">
                <a:ea typeface="+mn-lt"/>
                <a:cs typeface="+mn-lt"/>
              </a:rPr>
              <a:t>Disadvantages</a:t>
            </a:r>
            <a:endParaRPr lang="en-US" sz="2800"/>
          </a:p>
          <a:p>
            <a:pPr marL="0" indent="0">
              <a:buNone/>
            </a:pPr>
            <a:endParaRPr lang="en-US" sz="2200" b="1">
              <a:ea typeface="+mn-lt"/>
              <a:cs typeface="+mn-lt"/>
            </a:endParaRPr>
          </a:p>
          <a:p>
            <a:pPr marL="0" indent="0">
              <a:buNone/>
            </a:pPr>
            <a:endParaRPr lang="en-US" sz="2200" b="1">
              <a:ea typeface="+mn-lt"/>
              <a:cs typeface="+mn-lt"/>
            </a:endParaRPr>
          </a:p>
          <a:p>
            <a:r>
              <a:rPr lang="en-US">
                <a:ea typeface="+mn-lt"/>
                <a:cs typeface="+mn-lt"/>
              </a:rPr>
              <a:t>It is sensitive to outliers since every classifier is obliged to fix the errors in the predecessors.</a:t>
            </a:r>
            <a:endParaRPr lang="en-US"/>
          </a:p>
          <a:p>
            <a:endParaRPr lang="en-US"/>
          </a:p>
          <a:p>
            <a:r>
              <a:rPr lang="en-US">
                <a:ea typeface="+mn-lt"/>
                <a:cs typeface="+mn-lt"/>
              </a:rPr>
              <a:t>The implementation of gradient boosted machines is relatively slow, due to the model training that must follow a sequence. They, therefore, lack </a:t>
            </a:r>
            <a:r>
              <a:rPr lang="en-US">
                <a:ea typeface="+mn-lt"/>
                <a:cs typeface="+mn-lt"/>
                <a:hlinkClick r:id="rId2"/>
              </a:rPr>
              <a:t>scalability</a:t>
            </a:r>
            <a:r>
              <a:rPr lang="en-US">
                <a:ea typeface="+mn-lt"/>
                <a:cs typeface="+mn-lt"/>
              </a:rPr>
              <a:t> due to their slowness.</a:t>
            </a:r>
            <a:endParaRPr lang="en-US"/>
          </a:p>
          <a:p>
            <a:endParaRPr lang="en-US"/>
          </a:p>
          <a:p>
            <a:endParaRPr lang="en-US"/>
          </a:p>
          <a:p>
            <a:endParaRPr lang="en-US"/>
          </a:p>
          <a:p>
            <a:endParaRPr lang="en-US"/>
          </a:p>
        </p:txBody>
      </p:sp>
    </p:spTree>
    <p:extLst>
      <p:ext uri="{BB962C8B-B14F-4D97-AF65-F5344CB8AC3E}">
        <p14:creationId xmlns:p14="http://schemas.microsoft.com/office/powerpoint/2010/main" val="4103884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F28E263-1D10-4243-8937-C55D268F61B4}"/>
              </a:ext>
            </a:extLst>
          </p:cNvPr>
          <p:cNvGraphicFramePr>
            <a:graphicFrameLocks noGrp="1"/>
          </p:cNvGraphicFramePr>
          <p:nvPr>
            <p:ph idx="1"/>
            <p:extLst>
              <p:ext uri="{D42A27DB-BD31-4B8C-83A1-F6EECF244321}">
                <p14:modId xmlns:p14="http://schemas.microsoft.com/office/powerpoint/2010/main" val="1952081359"/>
              </p:ext>
            </p:extLst>
          </p:nvPr>
        </p:nvGraphicFramePr>
        <p:xfrm>
          <a:off x="1934993" y="566187"/>
          <a:ext cx="9460427" cy="6319520"/>
        </p:xfrm>
        <a:graphic>
          <a:graphicData uri="http://schemas.openxmlformats.org/drawingml/2006/table">
            <a:tbl>
              <a:tblPr firstRow="1" bandRow="1">
                <a:tableStyleId>{5C22544A-7EE6-4342-B048-85BDC9FD1C3A}</a:tableStyleId>
              </a:tblPr>
              <a:tblGrid>
                <a:gridCol w="2466061">
                  <a:extLst>
                    <a:ext uri="{9D8B030D-6E8A-4147-A177-3AD203B41FA5}">
                      <a16:colId xmlns:a16="http://schemas.microsoft.com/office/drawing/2014/main" val="579141899"/>
                    </a:ext>
                  </a:extLst>
                </a:gridCol>
                <a:gridCol w="3997804">
                  <a:extLst>
                    <a:ext uri="{9D8B030D-6E8A-4147-A177-3AD203B41FA5}">
                      <a16:colId xmlns:a16="http://schemas.microsoft.com/office/drawing/2014/main" val="832872142"/>
                    </a:ext>
                  </a:extLst>
                </a:gridCol>
                <a:gridCol w="1485958">
                  <a:extLst>
                    <a:ext uri="{9D8B030D-6E8A-4147-A177-3AD203B41FA5}">
                      <a16:colId xmlns:a16="http://schemas.microsoft.com/office/drawing/2014/main" val="2681939714"/>
                    </a:ext>
                  </a:extLst>
                </a:gridCol>
                <a:gridCol w="1510604">
                  <a:extLst>
                    <a:ext uri="{9D8B030D-6E8A-4147-A177-3AD203B41FA5}">
                      <a16:colId xmlns:a16="http://schemas.microsoft.com/office/drawing/2014/main" val="1274244111"/>
                    </a:ext>
                  </a:extLst>
                </a:gridCol>
              </a:tblGrid>
              <a:tr h="540338">
                <a:tc>
                  <a:txBody>
                    <a:bodyPr/>
                    <a:lstStyle/>
                    <a:p>
                      <a:r>
                        <a:rPr lang="en-US" sz="1600"/>
                        <a:t>      ALGORITHIM</a:t>
                      </a:r>
                    </a:p>
                  </a:txBody>
                  <a:tcPr/>
                </a:tc>
                <a:tc>
                  <a:txBody>
                    <a:bodyPr/>
                    <a:lstStyle/>
                    <a:p>
                      <a:r>
                        <a:rPr lang="en-US" sz="1600"/>
                        <a:t>                   PARAMETERS</a:t>
                      </a:r>
                    </a:p>
                  </a:txBody>
                  <a:tcPr/>
                </a:tc>
                <a:tc>
                  <a:txBody>
                    <a:bodyPr/>
                    <a:lstStyle/>
                    <a:p>
                      <a:r>
                        <a:rPr lang="en-US" sz="1600"/>
                        <a:t>AUC SCORE</a:t>
                      </a:r>
                    </a:p>
                    <a:p>
                      <a:pPr lvl="0">
                        <a:buNone/>
                      </a:pPr>
                      <a:r>
                        <a:rPr lang="en-US" sz="1600"/>
                        <a:t>    (TRAIN)</a:t>
                      </a:r>
                    </a:p>
                  </a:txBody>
                  <a:tcPr/>
                </a:tc>
                <a:tc>
                  <a:txBody>
                    <a:bodyPr/>
                    <a:lstStyle/>
                    <a:p>
                      <a:r>
                        <a:rPr lang="en-US" sz="1600"/>
                        <a:t>AUC SCORE</a:t>
                      </a:r>
                    </a:p>
                    <a:p>
                      <a:pPr lvl="0">
                        <a:buNone/>
                      </a:pPr>
                      <a:r>
                        <a:rPr lang="en-US" sz="1600"/>
                        <a:t>    (TEST)</a:t>
                      </a:r>
                    </a:p>
                  </a:txBody>
                  <a:tcPr/>
                </a:tc>
                <a:extLst>
                  <a:ext uri="{0D108BD9-81ED-4DB2-BD59-A6C34878D82A}">
                    <a16:rowId xmlns:a16="http://schemas.microsoft.com/office/drawing/2014/main" val="1905914743"/>
                  </a:ext>
                </a:extLst>
              </a:tr>
              <a:tr h="908751">
                <a:tc>
                  <a:txBody>
                    <a:bodyPr/>
                    <a:lstStyle/>
                    <a:p>
                      <a:r>
                        <a:rPr lang="en-US" sz="1400" b="1"/>
                        <a:t>DECISION TREE</a:t>
                      </a:r>
                    </a:p>
                  </a:txBody>
                  <a:tcPr/>
                </a:tc>
                <a:tc>
                  <a:txBody>
                    <a:bodyPr/>
                    <a:lstStyle/>
                    <a:p>
                      <a:pPr marL="0" marR="0" lvl="0" indent="0" algn="l">
                        <a:lnSpc>
                          <a:spcPct val="100000"/>
                        </a:lnSpc>
                        <a:spcBef>
                          <a:spcPts val="1000"/>
                        </a:spcBef>
                        <a:spcAft>
                          <a:spcPts val="0"/>
                        </a:spcAft>
                        <a:buNone/>
                      </a:pPr>
                      <a:r>
                        <a:rPr lang="en-US" sz="1400" b="0" i="0" u="none" strike="noStrike" noProof="0" err="1">
                          <a:latin typeface="Consolas"/>
                        </a:rPr>
                        <a:t>min_samples_leaf</a:t>
                      </a:r>
                      <a:r>
                        <a:rPr lang="en-US" sz="1400" b="0" i="0" u="none" strike="noStrike" noProof="0">
                          <a:latin typeface="Consolas"/>
                        </a:rPr>
                        <a:t>=8       </a:t>
                      </a:r>
                    </a:p>
                    <a:p>
                      <a:pPr marL="0" marR="0" lvl="0" indent="0" algn="l">
                        <a:lnSpc>
                          <a:spcPct val="100000"/>
                        </a:lnSpc>
                        <a:spcBef>
                          <a:spcPts val="1000"/>
                        </a:spcBef>
                        <a:spcAft>
                          <a:spcPts val="0"/>
                        </a:spcAft>
                        <a:buNone/>
                      </a:pPr>
                      <a:r>
                        <a:rPr lang="en-US" sz="1400" b="0" i="0" u="none" strike="noStrike" noProof="0" err="1">
                          <a:latin typeface="Consolas"/>
                        </a:rPr>
                        <a:t>class_weight</a:t>
                      </a:r>
                      <a:r>
                        <a:rPr lang="en-US" sz="1400" b="0" i="0" u="none" strike="noStrike" noProof="0">
                          <a:latin typeface="Consolas"/>
                        </a:rPr>
                        <a:t>=balanced         </a:t>
                      </a:r>
                    </a:p>
                    <a:p>
                      <a:pPr marL="0" marR="0" lvl="0" indent="0" algn="l">
                        <a:lnSpc>
                          <a:spcPct val="100000"/>
                        </a:lnSpc>
                        <a:spcBef>
                          <a:spcPts val="1000"/>
                        </a:spcBef>
                        <a:spcAft>
                          <a:spcPts val="0"/>
                        </a:spcAft>
                        <a:buNone/>
                      </a:pPr>
                      <a:r>
                        <a:rPr lang="en-US" sz="1400" b="0" i="0" u="none" strike="noStrike" noProof="0" err="1">
                          <a:latin typeface="Consolas"/>
                        </a:rPr>
                        <a:t>max_depth</a:t>
                      </a:r>
                      <a:r>
                        <a:rPr lang="en-US" sz="1400" b="0" i="0" u="none" strike="noStrike" noProof="0">
                          <a:latin typeface="Consolas"/>
                        </a:rPr>
                        <a:t>=10</a:t>
                      </a:r>
                      <a:endParaRPr lang="en-US" sz="1400" b="0">
                        <a:latin typeface="Consolas"/>
                      </a:endParaRPr>
                    </a:p>
                  </a:txBody>
                  <a:tcPr/>
                </a:tc>
                <a:tc>
                  <a:txBody>
                    <a:bodyPr/>
                    <a:lstStyle/>
                    <a:p>
                      <a:r>
                        <a:rPr lang="en-US" sz="1400"/>
                        <a:t>0.860</a:t>
                      </a:r>
                    </a:p>
                  </a:txBody>
                  <a:tcPr/>
                </a:tc>
                <a:tc>
                  <a:txBody>
                    <a:bodyPr/>
                    <a:lstStyle/>
                    <a:p>
                      <a:r>
                        <a:rPr lang="en-US" sz="1400"/>
                        <a:t>0.8361</a:t>
                      </a:r>
                    </a:p>
                  </a:txBody>
                  <a:tcPr/>
                </a:tc>
                <a:extLst>
                  <a:ext uri="{0D108BD9-81ED-4DB2-BD59-A6C34878D82A}">
                    <a16:rowId xmlns:a16="http://schemas.microsoft.com/office/drawing/2014/main" val="2435219412"/>
                  </a:ext>
                </a:extLst>
              </a:tr>
              <a:tr h="1068397">
                <a:tc>
                  <a:txBody>
                    <a:bodyPr/>
                    <a:lstStyle/>
                    <a:p>
                      <a:r>
                        <a:rPr lang="en-US" sz="1400" b="1"/>
                        <a:t>RANDOM FOREST </a:t>
                      </a:r>
                    </a:p>
                  </a:txBody>
                  <a:tcPr/>
                </a:tc>
                <a:tc>
                  <a:txBody>
                    <a:bodyPr/>
                    <a:lstStyle/>
                    <a:p>
                      <a:pPr marL="0" marR="0" lvl="0" indent="0" algn="l">
                        <a:lnSpc>
                          <a:spcPct val="100000"/>
                        </a:lnSpc>
                        <a:spcBef>
                          <a:spcPts val="0"/>
                        </a:spcBef>
                        <a:spcAft>
                          <a:spcPts val="0"/>
                        </a:spcAft>
                        <a:buNone/>
                      </a:pPr>
                      <a:r>
                        <a:rPr lang="en-US" sz="1400" b="1" i="0" u="none" strike="noStrike" noProof="0">
                          <a:latin typeface="Consolas"/>
                        </a:rPr>
                        <a:t> </a:t>
                      </a:r>
                      <a:r>
                        <a:rPr lang="en-US" sz="1400" b="0" i="0" u="none" strike="noStrike" noProof="0" err="1">
                          <a:latin typeface="Consolas"/>
                        </a:rPr>
                        <a:t>n_estimators</a:t>
                      </a:r>
                      <a:r>
                        <a:rPr lang="en-US" sz="1400" b="0" i="0" u="none" strike="noStrike" noProof="0">
                          <a:latin typeface="Consolas"/>
                        </a:rPr>
                        <a:t> = 500   </a:t>
                      </a:r>
                    </a:p>
                    <a:p>
                      <a:pPr marL="0" marR="0" lvl="0" indent="0" algn="l">
                        <a:lnSpc>
                          <a:spcPct val="100000"/>
                        </a:lnSpc>
                        <a:spcBef>
                          <a:spcPts val="0"/>
                        </a:spcBef>
                        <a:spcAft>
                          <a:spcPts val="0"/>
                        </a:spcAft>
                        <a:buNone/>
                      </a:pPr>
                      <a:r>
                        <a:rPr lang="en-US" sz="1400" b="0" i="0" u="none" strike="noStrike" noProof="0">
                          <a:latin typeface="Consolas"/>
                        </a:rPr>
                        <a:t> </a:t>
                      </a:r>
                      <a:r>
                        <a:rPr lang="en-US" sz="1400" b="0" i="0" u="none" strike="noStrike" noProof="0" err="1">
                          <a:latin typeface="Consolas"/>
                        </a:rPr>
                        <a:t>min_samples_split</a:t>
                      </a:r>
                      <a:r>
                        <a:rPr lang="en-US" sz="1400" b="0" i="0" u="none" strike="noStrike" noProof="0">
                          <a:latin typeface="Consolas"/>
                        </a:rPr>
                        <a:t> = 3</a:t>
                      </a:r>
                      <a:endParaRPr lang="en-US" sz="1400" b="0" i="0" u="none" strike="noStrike" noProof="0">
                        <a:latin typeface="Century Gothic"/>
                      </a:endParaRPr>
                    </a:p>
                    <a:p>
                      <a:pPr marL="0" marR="0" lvl="0" indent="0" algn="l">
                        <a:lnSpc>
                          <a:spcPct val="100000"/>
                        </a:lnSpc>
                        <a:spcBef>
                          <a:spcPts val="0"/>
                        </a:spcBef>
                        <a:spcAft>
                          <a:spcPts val="0"/>
                        </a:spcAft>
                        <a:buNone/>
                      </a:pPr>
                      <a:r>
                        <a:rPr lang="en-US" sz="1400" b="0" i="0" u="none" strike="noStrike" noProof="0">
                          <a:latin typeface="Consolas"/>
                        </a:rPr>
                        <a:t> </a:t>
                      </a:r>
                      <a:r>
                        <a:rPr lang="en-US" sz="1400" b="0" i="0" u="none" strike="noStrike" noProof="0" err="1">
                          <a:latin typeface="Consolas"/>
                        </a:rPr>
                        <a:t>min_samples_leaf</a:t>
                      </a:r>
                      <a:r>
                        <a:rPr lang="en-US" sz="1400" b="0" i="0" u="none" strike="noStrike" noProof="0">
                          <a:latin typeface="Consolas"/>
                        </a:rPr>
                        <a:t> = 50</a:t>
                      </a:r>
                      <a:endParaRPr lang="en-US" sz="1400" b="0" i="0" u="none" strike="noStrike" noProof="0">
                        <a:latin typeface="Century Gothic"/>
                      </a:endParaRPr>
                    </a:p>
                    <a:p>
                      <a:pPr marL="0" marR="0" lvl="0" indent="0" algn="l">
                        <a:lnSpc>
                          <a:spcPct val="100000"/>
                        </a:lnSpc>
                        <a:spcBef>
                          <a:spcPts val="0"/>
                        </a:spcBef>
                        <a:spcAft>
                          <a:spcPts val="0"/>
                        </a:spcAft>
                        <a:buNone/>
                      </a:pPr>
                      <a:r>
                        <a:rPr lang="en-US" sz="1400" b="0" i="0" u="none" strike="noStrike" noProof="0">
                          <a:latin typeface="Consolas"/>
                        </a:rPr>
                        <a:t> </a:t>
                      </a:r>
                      <a:r>
                        <a:rPr lang="en-US" sz="1400" b="0" i="0" u="none" strike="noStrike" noProof="0" err="1">
                          <a:latin typeface="Consolas"/>
                        </a:rPr>
                        <a:t>max_depth</a:t>
                      </a:r>
                      <a:r>
                        <a:rPr lang="en-US" sz="1400" b="0" i="0" u="none" strike="noStrike" noProof="0">
                          <a:latin typeface="Consolas"/>
                        </a:rPr>
                        <a:t> = 40</a:t>
                      </a:r>
                      <a:endParaRPr lang="en-US" sz="1400" b="0" i="0" u="none" strike="noStrike" noProof="0">
                        <a:latin typeface="Century Gothic"/>
                      </a:endParaRPr>
                    </a:p>
                    <a:p>
                      <a:pPr marL="0" marR="0" lvl="0" indent="0" algn="l">
                        <a:lnSpc>
                          <a:spcPct val="100000"/>
                        </a:lnSpc>
                        <a:spcBef>
                          <a:spcPts val="0"/>
                        </a:spcBef>
                        <a:spcAft>
                          <a:spcPts val="0"/>
                        </a:spcAft>
                        <a:buNone/>
                      </a:pPr>
                      <a:r>
                        <a:rPr lang="en-US" sz="1400" b="0" i="0" u="none" strike="noStrike" noProof="0">
                          <a:latin typeface="Consolas"/>
                        </a:rPr>
                        <a:t> </a:t>
                      </a:r>
                      <a:r>
                        <a:rPr lang="en-US" sz="1400" b="0" i="0" u="none" strike="noStrike" noProof="0" err="1">
                          <a:latin typeface="Consolas"/>
                        </a:rPr>
                        <a:t>class_weight</a:t>
                      </a:r>
                      <a:r>
                        <a:rPr lang="en-US" sz="1400" b="0" i="0" u="none" strike="noStrike" noProof="0">
                          <a:latin typeface="Consolas"/>
                        </a:rPr>
                        <a:t> = balanced</a:t>
                      </a:r>
                      <a:endParaRPr lang="en-US" sz="1400" b="0"/>
                    </a:p>
                  </a:txBody>
                  <a:tcPr/>
                </a:tc>
                <a:tc>
                  <a:txBody>
                    <a:bodyPr/>
                    <a:lstStyle/>
                    <a:p>
                      <a:r>
                        <a:rPr lang="en-US" sz="1400"/>
                        <a:t>0.908</a:t>
                      </a:r>
                    </a:p>
                  </a:txBody>
                  <a:tcPr/>
                </a:tc>
                <a:tc>
                  <a:txBody>
                    <a:bodyPr/>
                    <a:lstStyle/>
                    <a:p>
                      <a:r>
                        <a:rPr lang="en-US" sz="1400"/>
                        <a:t>0.908</a:t>
                      </a:r>
                    </a:p>
                  </a:txBody>
                  <a:tcPr/>
                </a:tc>
                <a:extLst>
                  <a:ext uri="{0D108BD9-81ED-4DB2-BD59-A6C34878D82A}">
                    <a16:rowId xmlns:a16="http://schemas.microsoft.com/office/drawing/2014/main" val="1024509183"/>
                  </a:ext>
                </a:extLst>
              </a:tr>
              <a:tr h="1657858">
                <a:tc>
                  <a:txBody>
                    <a:bodyPr/>
                    <a:lstStyle/>
                    <a:p>
                      <a:r>
                        <a:rPr lang="en-US" sz="1400" b="1" err="1"/>
                        <a:t>Xgboost</a:t>
                      </a:r>
                    </a:p>
                  </a:txBody>
                  <a:tcPr/>
                </a:tc>
                <a:tc>
                  <a:txBody>
                    <a:bodyPr/>
                    <a:lstStyle/>
                    <a:p>
                      <a:pPr marL="0" marR="0" lvl="0" indent="0" algn="l">
                        <a:lnSpc>
                          <a:spcPct val="100000"/>
                        </a:lnSpc>
                        <a:spcBef>
                          <a:spcPts val="0"/>
                        </a:spcBef>
                        <a:spcAft>
                          <a:spcPts val="0"/>
                        </a:spcAft>
                        <a:buNone/>
                      </a:pPr>
                      <a:r>
                        <a:rPr lang="en-US" sz="1400" b="0" i="0" u="none" strike="noStrike" noProof="0" err="1">
                          <a:latin typeface="Century Gothic"/>
                        </a:rPr>
                        <a:t>n_estimators</a:t>
                      </a:r>
                      <a:r>
                        <a:rPr lang="en-US" sz="1400" b="0" i="0" u="none" strike="noStrike" noProof="0">
                          <a:latin typeface="Century Gothic"/>
                        </a:rPr>
                        <a:t>=5000,</a:t>
                      </a:r>
                      <a:endParaRPr lang="en-US" sz="1400" b="0" i="0" u="none" strike="noStrike" noProof="0"/>
                    </a:p>
                    <a:p>
                      <a:pPr marL="0" marR="0" lvl="0" indent="0" algn="l">
                        <a:lnSpc>
                          <a:spcPct val="100000"/>
                        </a:lnSpc>
                        <a:spcBef>
                          <a:spcPts val="0"/>
                        </a:spcBef>
                        <a:spcAft>
                          <a:spcPts val="0"/>
                        </a:spcAft>
                        <a:buNone/>
                      </a:pPr>
                      <a:r>
                        <a:rPr lang="en-US" sz="1400" b="0" i="0" u="none" strike="noStrike" noProof="0" err="1">
                          <a:latin typeface="Century Gothic"/>
                        </a:rPr>
                        <a:t>max_depth</a:t>
                      </a:r>
                      <a:r>
                        <a:rPr lang="en-US" sz="1400" b="0" i="0" u="none" strike="noStrike" noProof="0">
                          <a:latin typeface="Century Gothic"/>
                        </a:rPr>
                        <a:t>=12 </a:t>
                      </a:r>
                      <a:endParaRPr lang="en-US" sz="1400" b="0" i="0" u="none" strike="noStrike" noProof="0"/>
                    </a:p>
                    <a:p>
                      <a:pPr marL="0" marR="0" lvl="0" indent="0" algn="l">
                        <a:lnSpc>
                          <a:spcPct val="100000"/>
                        </a:lnSpc>
                        <a:spcBef>
                          <a:spcPts val="0"/>
                        </a:spcBef>
                        <a:spcAft>
                          <a:spcPts val="0"/>
                        </a:spcAft>
                        <a:buNone/>
                      </a:pPr>
                      <a:r>
                        <a:rPr lang="en-US" sz="1400" b="0" i="0" u="none" strike="noStrike" noProof="0" err="1">
                          <a:latin typeface="Century Gothic"/>
                        </a:rPr>
                        <a:t>learning_rate</a:t>
                      </a:r>
                      <a:r>
                        <a:rPr lang="en-US" sz="1400" b="0" i="0" u="none" strike="noStrike" noProof="0">
                          <a:latin typeface="Century Gothic"/>
                        </a:rPr>
                        <a:t>=0.02</a:t>
                      </a:r>
                      <a:endParaRPr lang="en-US" sz="1400" b="0" i="0" u="none" strike="noStrike" noProof="0"/>
                    </a:p>
                    <a:p>
                      <a:pPr marL="0" marR="0" lvl="0" indent="0" algn="l">
                        <a:lnSpc>
                          <a:spcPct val="100000"/>
                        </a:lnSpc>
                        <a:spcBef>
                          <a:spcPts val="0"/>
                        </a:spcBef>
                        <a:spcAft>
                          <a:spcPts val="0"/>
                        </a:spcAft>
                        <a:buNone/>
                      </a:pPr>
                      <a:r>
                        <a:rPr lang="en-US" sz="1400" b="0" i="0" u="none" strike="noStrike" noProof="0">
                          <a:latin typeface="Century Gothic"/>
                        </a:rPr>
                        <a:t>subsample=0.8</a:t>
                      </a:r>
                      <a:endParaRPr lang="en-US" sz="1400" b="0" i="0" u="none" strike="noStrike" noProof="0"/>
                    </a:p>
                    <a:p>
                      <a:pPr marL="0" marR="0" lvl="0" indent="0" algn="l">
                        <a:lnSpc>
                          <a:spcPct val="100000"/>
                        </a:lnSpc>
                        <a:spcBef>
                          <a:spcPts val="0"/>
                        </a:spcBef>
                        <a:spcAft>
                          <a:spcPts val="0"/>
                        </a:spcAft>
                        <a:buNone/>
                      </a:pPr>
                      <a:r>
                        <a:rPr lang="en-US" sz="1400" b="0" i="0" u="none" strike="noStrike" noProof="0" err="1">
                          <a:latin typeface="Century Gothic"/>
                        </a:rPr>
                        <a:t>colsample_bytree</a:t>
                      </a:r>
                      <a:r>
                        <a:rPr lang="en-US" sz="1400" b="0" i="0" u="none" strike="noStrike" noProof="0">
                          <a:latin typeface="Century Gothic"/>
                        </a:rPr>
                        <a:t>=0.4</a:t>
                      </a:r>
                      <a:endParaRPr lang="en-US" sz="1400" b="0" i="0" u="none" strike="noStrike" noProof="0"/>
                    </a:p>
                    <a:p>
                      <a:pPr marL="0" marR="0" lvl="0" indent="0" algn="l">
                        <a:lnSpc>
                          <a:spcPct val="100000"/>
                        </a:lnSpc>
                        <a:spcBef>
                          <a:spcPts val="0"/>
                        </a:spcBef>
                        <a:spcAft>
                          <a:spcPts val="0"/>
                        </a:spcAft>
                        <a:buNone/>
                      </a:pPr>
                      <a:r>
                        <a:rPr lang="en-US" sz="1400" b="0" i="0" u="none" strike="noStrike" noProof="0">
                          <a:latin typeface="Century Gothic"/>
                        </a:rPr>
                        <a:t>missing=-1</a:t>
                      </a:r>
                      <a:endParaRPr lang="en-US" sz="1400" b="0" i="0" u="none" strike="noStrike" noProof="0"/>
                    </a:p>
                    <a:p>
                      <a:pPr marL="0" marR="0" lvl="0" indent="0" algn="l">
                        <a:lnSpc>
                          <a:spcPct val="100000"/>
                        </a:lnSpc>
                        <a:spcBef>
                          <a:spcPts val="0"/>
                        </a:spcBef>
                        <a:spcAft>
                          <a:spcPts val="0"/>
                        </a:spcAft>
                        <a:buNone/>
                      </a:pPr>
                      <a:r>
                        <a:rPr lang="en-US" sz="1400" b="0" i="0" u="none" strike="noStrike" noProof="0" err="1">
                          <a:latin typeface="Century Gothic"/>
                        </a:rPr>
                        <a:t>eval_metric</a:t>
                      </a:r>
                      <a:r>
                        <a:rPr lang="en-US" sz="1400" b="0" i="0" u="none" strike="noStrike" noProof="0">
                          <a:latin typeface="Century Gothic"/>
                        </a:rPr>
                        <a:t>=</a:t>
                      </a:r>
                      <a:r>
                        <a:rPr lang="en-US" sz="1400" b="0" i="0" u="none" strike="noStrike" noProof="0" err="1">
                          <a:latin typeface="Century Gothic"/>
                        </a:rPr>
                        <a:t>auc</a:t>
                      </a:r>
                      <a:endParaRPr lang="en-US" sz="1400" b="0" i="0" u="none" strike="noStrike" noProof="0" err="1"/>
                    </a:p>
                    <a:p>
                      <a:pPr lvl="0">
                        <a:buNone/>
                      </a:pPr>
                      <a:endParaRPr lang="en-US" sz="1400" b="0">
                        <a:latin typeface="Consolas"/>
                      </a:endParaRPr>
                    </a:p>
                  </a:txBody>
                  <a:tcPr/>
                </a:tc>
                <a:tc>
                  <a:txBody>
                    <a:bodyPr/>
                    <a:lstStyle/>
                    <a:p>
                      <a:r>
                        <a:rPr lang="en-US" sz="1400"/>
                        <a:t>0.959</a:t>
                      </a:r>
                    </a:p>
                  </a:txBody>
                  <a:tcPr/>
                </a:tc>
                <a:tc>
                  <a:txBody>
                    <a:bodyPr/>
                    <a:lstStyle/>
                    <a:p>
                      <a:r>
                        <a:rPr lang="en-US" sz="1400"/>
                        <a:t>0.963</a:t>
                      </a:r>
                    </a:p>
                  </a:txBody>
                  <a:tcPr/>
                </a:tc>
                <a:extLst>
                  <a:ext uri="{0D108BD9-81ED-4DB2-BD59-A6C34878D82A}">
                    <a16:rowId xmlns:a16="http://schemas.microsoft.com/office/drawing/2014/main" val="255804093"/>
                  </a:ext>
                </a:extLst>
              </a:tr>
              <a:tr h="1657858">
                <a:tc>
                  <a:txBody>
                    <a:bodyPr/>
                    <a:lstStyle/>
                    <a:p>
                      <a:pPr lvl="0">
                        <a:buNone/>
                      </a:pPr>
                      <a:r>
                        <a:rPr lang="en-US" sz="1400" b="1"/>
                        <a:t>LGBM</a:t>
                      </a:r>
                    </a:p>
                  </a:txBody>
                  <a:tcPr/>
                </a:tc>
                <a:tc>
                  <a:txBody>
                    <a:bodyPr/>
                    <a:lstStyle/>
                    <a:p>
                      <a:pPr lvl="0" algn="l">
                        <a:lnSpc>
                          <a:spcPct val="100000"/>
                        </a:lnSpc>
                        <a:spcBef>
                          <a:spcPts val="0"/>
                        </a:spcBef>
                        <a:spcAft>
                          <a:spcPts val="0"/>
                        </a:spcAft>
                        <a:buNone/>
                      </a:pPr>
                      <a:r>
                        <a:rPr lang="en-US" sz="1400" b="0" i="0" u="none" strike="noStrike" noProof="0" err="1">
                          <a:latin typeface="Consolas"/>
                        </a:rPr>
                        <a:t>class_weight</a:t>
                      </a:r>
                      <a:r>
                        <a:rPr lang="en-US" sz="1400" b="0" i="0" u="none" strike="noStrike" noProof="0">
                          <a:latin typeface="Consolas"/>
                        </a:rPr>
                        <a:t>=balanced</a:t>
                      </a:r>
                      <a:endParaRPr lang="en-US" sz="1400" b="0" i="0" u="none" strike="noStrike" noProof="0"/>
                    </a:p>
                    <a:p>
                      <a:pPr lvl="0" algn="l">
                        <a:lnSpc>
                          <a:spcPct val="100000"/>
                        </a:lnSpc>
                        <a:spcBef>
                          <a:spcPts val="0"/>
                        </a:spcBef>
                        <a:spcAft>
                          <a:spcPts val="0"/>
                        </a:spcAft>
                        <a:buNone/>
                      </a:pPr>
                      <a:r>
                        <a:rPr lang="en-US" sz="1400" b="0" i="0" u="none" strike="noStrike" noProof="0" err="1">
                          <a:latin typeface="Consolas"/>
                        </a:rPr>
                        <a:t>learning_rate</a:t>
                      </a:r>
                      <a:r>
                        <a:rPr lang="en-US" sz="1400" b="0" i="0" u="none" strike="noStrike" noProof="0">
                          <a:latin typeface="Consolas"/>
                        </a:rPr>
                        <a:t>=0.02</a:t>
                      </a:r>
                      <a:endParaRPr lang="en-US" sz="1400" b="0" i="0" u="none" strike="noStrike" noProof="0"/>
                    </a:p>
                    <a:p>
                      <a:pPr lvl="0" algn="l">
                        <a:lnSpc>
                          <a:spcPct val="100000"/>
                        </a:lnSpc>
                        <a:spcBef>
                          <a:spcPts val="0"/>
                        </a:spcBef>
                        <a:spcAft>
                          <a:spcPts val="0"/>
                        </a:spcAft>
                        <a:buNone/>
                      </a:pPr>
                      <a:r>
                        <a:rPr lang="en-US" sz="1400" b="0" i="0" u="none" strike="noStrike" noProof="0" err="1">
                          <a:latin typeface="Consolas"/>
                        </a:rPr>
                        <a:t>n_estimators</a:t>
                      </a:r>
                      <a:r>
                        <a:rPr lang="en-US" sz="1400" b="0" i="0" u="none" strike="noStrike" noProof="0">
                          <a:latin typeface="Consolas"/>
                        </a:rPr>
                        <a:t>=5000</a:t>
                      </a:r>
                      <a:br>
                        <a:rPr lang="en-US" sz="1400" b="0" i="0" u="none" strike="noStrike" noProof="0">
                          <a:latin typeface="Consolas"/>
                        </a:rPr>
                      </a:br>
                      <a:r>
                        <a:rPr lang="en-US" sz="1400" b="0" i="0" u="none" strike="noStrike" noProof="0">
                          <a:latin typeface="Consolas"/>
                        </a:rPr>
                        <a:t>objective=binary</a:t>
                      </a:r>
                      <a:endParaRPr lang="en-US" sz="1400" b="0" i="0" u="none" strike="noStrike" noProof="0"/>
                    </a:p>
                    <a:p>
                      <a:pPr lvl="0" algn="l">
                        <a:lnSpc>
                          <a:spcPct val="100000"/>
                        </a:lnSpc>
                        <a:spcBef>
                          <a:spcPts val="0"/>
                        </a:spcBef>
                        <a:spcAft>
                          <a:spcPts val="0"/>
                        </a:spcAft>
                        <a:buNone/>
                      </a:pPr>
                      <a:r>
                        <a:rPr lang="en-US" sz="1400" b="0" i="0" u="none" strike="noStrike" noProof="0" err="1">
                          <a:latin typeface="Consolas"/>
                        </a:rPr>
                        <a:t>boosting_type</a:t>
                      </a:r>
                      <a:r>
                        <a:rPr lang="en-US" sz="1400" b="0" i="0" u="none" strike="noStrike" noProof="0">
                          <a:latin typeface="Consolas"/>
                        </a:rPr>
                        <a:t> = </a:t>
                      </a:r>
                      <a:r>
                        <a:rPr lang="en-US" sz="1400" b="0" i="0" u="none" strike="noStrike" noProof="0" err="1">
                          <a:latin typeface="Consolas"/>
                        </a:rPr>
                        <a:t>gbdt</a:t>
                      </a:r>
                      <a:endParaRPr lang="en-US" sz="1400" b="0" i="0" u="none" strike="noStrike" noProof="0">
                        <a:latin typeface="Consolas"/>
                      </a:endParaRPr>
                    </a:p>
                    <a:p>
                      <a:pPr lvl="0" algn="l">
                        <a:lnSpc>
                          <a:spcPct val="100000"/>
                        </a:lnSpc>
                        <a:spcBef>
                          <a:spcPts val="0"/>
                        </a:spcBef>
                        <a:spcAft>
                          <a:spcPts val="0"/>
                        </a:spcAft>
                        <a:buNone/>
                      </a:pPr>
                      <a:r>
                        <a:rPr lang="en-US" sz="1400" b="0" i="0" u="none" strike="noStrike" noProof="0" err="1">
                          <a:latin typeface="Consolas"/>
                        </a:rPr>
                        <a:t>num_leaves</a:t>
                      </a:r>
                      <a:r>
                        <a:rPr lang="en-US" sz="1400" b="0" i="0" u="none" strike="noStrike" noProof="0">
                          <a:latin typeface="Consolas"/>
                        </a:rPr>
                        <a:t> = 50</a:t>
                      </a:r>
                      <a:endParaRPr lang="en-US" sz="1400">
                        <a:latin typeface="Consolas"/>
                      </a:endParaRPr>
                    </a:p>
                    <a:p>
                      <a:pPr lvl="0" algn="l">
                        <a:lnSpc>
                          <a:spcPct val="100000"/>
                        </a:lnSpc>
                        <a:spcBef>
                          <a:spcPts val="0"/>
                        </a:spcBef>
                        <a:spcAft>
                          <a:spcPts val="0"/>
                        </a:spcAft>
                        <a:buNone/>
                      </a:pPr>
                      <a:r>
                        <a:rPr lang="en-US" sz="1400" b="0" i="0" u="none" strike="noStrike" noProof="0" err="1">
                          <a:latin typeface="Consolas"/>
                        </a:rPr>
                        <a:t>min_data_in_leaf</a:t>
                      </a:r>
                      <a:r>
                        <a:rPr lang="en-US" sz="1400" b="0" i="0" u="none" strike="noStrike" noProof="0">
                          <a:latin typeface="Consolas"/>
                        </a:rPr>
                        <a:t> = 125</a:t>
                      </a:r>
                      <a:r>
                        <a:rPr lang="en-US" sz="1400" b="0" i="0" u="none" strike="noStrike" noProof="0"/>
                        <a:t> </a:t>
                      </a:r>
                    </a:p>
                    <a:p>
                      <a:pPr lvl="0" algn="l">
                        <a:lnSpc>
                          <a:spcPct val="100000"/>
                        </a:lnSpc>
                        <a:spcBef>
                          <a:spcPts val="0"/>
                        </a:spcBef>
                        <a:spcAft>
                          <a:spcPts val="0"/>
                        </a:spcAft>
                        <a:buNone/>
                      </a:pPr>
                      <a:r>
                        <a:rPr lang="en-US" sz="1400" b="0" i="0" u="none" strike="noStrike" noProof="0" err="1">
                          <a:latin typeface="Consolas"/>
                        </a:rPr>
                        <a:t>max_depth</a:t>
                      </a:r>
                      <a:r>
                        <a:rPr lang="en-US" sz="1400" b="0" i="0" u="none" strike="noStrike" noProof="0">
                          <a:latin typeface="Consolas"/>
                        </a:rPr>
                        <a:t> = 13</a:t>
                      </a:r>
                    </a:p>
                  </a:txBody>
                  <a:tcPr/>
                </a:tc>
                <a:tc>
                  <a:txBody>
                    <a:bodyPr/>
                    <a:lstStyle/>
                    <a:p>
                      <a:pPr lvl="0">
                        <a:buNone/>
                      </a:pPr>
                      <a:r>
                        <a:rPr lang="en-US" sz="1400"/>
                        <a:t>0.953</a:t>
                      </a:r>
                    </a:p>
                  </a:txBody>
                  <a:tcPr/>
                </a:tc>
                <a:tc>
                  <a:txBody>
                    <a:bodyPr/>
                    <a:lstStyle/>
                    <a:p>
                      <a:pPr lvl="0">
                        <a:buNone/>
                      </a:pPr>
                      <a:r>
                        <a:rPr lang="en-US" sz="1400"/>
                        <a:t>0.959</a:t>
                      </a:r>
                    </a:p>
                  </a:txBody>
                  <a:tcPr/>
                </a:tc>
                <a:extLst>
                  <a:ext uri="{0D108BD9-81ED-4DB2-BD59-A6C34878D82A}">
                    <a16:rowId xmlns:a16="http://schemas.microsoft.com/office/drawing/2014/main" val="577096827"/>
                  </a:ext>
                </a:extLst>
              </a:tr>
            </a:tbl>
          </a:graphicData>
        </a:graphic>
      </p:graphicFrame>
      <p:sp>
        <p:nvSpPr>
          <p:cNvPr id="6" name="TextBox 5">
            <a:extLst>
              <a:ext uri="{FF2B5EF4-FFF2-40B4-BE49-F238E27FC236}">
                <a16:creationId xmlns:a16="http://schemas.microsoft.com/office/drawing/2014/main" id="{4ED9AE3C-C90A-4CDE-955B-17FB30213C0A}"/>
              </a:ext>
            </a:extLst>
          </p:cNvPr>
          <p:cNvSpPr txBox="1"/>
          <p:nvPr/>
        </p:nvSpPr>
        <p:spPr>
          <a:xfrm>
            <a:off x="2868584" y="75757"/>
            <a:ext cx="9454306"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Results and Model Comparisons</a:t>
            </a:r>
          </a:p>
          <a:p>
            <a:pPr algn="l"/>
            <a:endParaRPr lang="en-US"/>
          </a:p>
        </p:txBody>
      </p:sp>
    </p:spTree>
    <p:extLst>
      <p:ext uri="{BB962C8B-B14F-4D97-AF65-F5344CB8AC3E}">
        <p14:creationId xmlns:p14="http://schemas.microsoft.com/office/powerpoint/2010/main" val="2139048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0336A3-2A26-47DE-8DD7-750DC4206799}"/>
              </a:ext>
            </a:extLst>
          </p:cNvPr>
          <p:cNvSpPr>
            <a:spLocks noGrp="1"/>
          </p:cNvSpPr>
          <p:nvPr>
            <p:ph type="title"/>
          </p:nvPr>
        </p:nvSpPr>
        <p:spPr>
          <a:xfrm>
            <a:off x="2197101" y="735283"/>
            <a:ext cx="4978399" cy="3165045"/>
          </a:xfrm>
        </p:spPr>
        <p:txBody>
          <a:bodyPr vert="horz" lIns="91440" tIns="45720" rIns="91440" bIns="45720" rtlCol="0" anchor="b">
            <a:normAutofit/>
          </a:bodyPr>
          <a:lstStyle/>
          <a:p>
            <a:pPr defTabSz="914400">
              <a:lnSpc>
                <a:spcPct val="90000"/>
              </a:lnSpc>
            </a:pPr>
            <a:r>
              <a:rPr lang="en-US" sz="4400" kern="1200">
                <a:solidFill>
                  <a:schemeClr val="tx1"/>
                </a:solidFill>
                <a:latin typeface="+mj-lt"/>
                <a:ea typeface="+mj-ea"/>
                <a:cs typeface="+mj-cs"/>
              </a:rPr>
              <a:t>                    Thank you</a:t>
            </a:r>
          </a:p>
        </p:txBody>
      </p:sp>
      <p:pic>
        <p:nvPicPr>
          <p:cNvPr id="7" name="Graphic 6" descr="Smiling Face with No Fill">
            <a:extLst>
              <a:ext uri="{FF2B5EF4-FFF2-40B4-BE49-F238E27FC236}">
                <a16:creationId xmlns:a16="http://schemas.microsoft.com/office/drawing/2014/main" id="{6DDD2C2A-5B33-41A9-A66C-DA36DACDA7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Smiling Face with No Fill">
            <a:extLst>
              <a:ext uri="{FF2B5EF4-FFF2-40B4-BE49-F238E27FC236}">
                <a16:creationId xmlns:a16="http://schemas.microsoft.com/office/drawing/2014/main" id="{DF2F5422-85E8-4B80-B5DA-5F3F8C7024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80526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62076" y="2010878"/>
            <a:ext cx="3676649" cy="3448595"/>
          </a:xfrm>
        </p:spPr>
        <p:txBody>
          <a:bodyPr/>
          <a:lstStyle/>
          <a:p>
            <a:r>
              <a:rPr lang="en-US">
                <a:latin typeface="Bookman Old Style" panose="02050604050505020204" pitchFamily="18" charset="0"/>
              </a:rPr>
              <a:t>As shown in the plot, the target distribution is extremely imbalanced.</a:t>
            </a:r>
          </a:p>
          <a:p>
            <a:pPr marL="0" indent="0">
              <a:buNone/>
            </a:pPr>
            <a:endParaRPr lang="en-US">
              <a:latin typeface="Bookman Old Style" panose="02050604050505020204" pitchFamily="18" charset="0"/>
            </a:endParaRPr>
          </a:p>
          <a:p>
            <a:pPr marL="0" indent="0">
              <a:buNone/>
            </a:pPr>
            <a:endParaRPr lang="en-US">
              <a:latin typeface="Bookman Old Style" panose="02050604050505020204" pitchFamily="18" charset="0"/>
            </a:endParaRPr>
          </a:p>
          <a:p>
            <a:r>
              <a:rPr lang="en-US">
                <a:latin typeface="Bookman Old Style" panose="02050604050505020204" pitchFamily="18" charset="0"/>
              </a:rPr>
              <a:t>Only 3.52 % of transactions are fraudulent(1) in the training set.</a:t>
            </a:r>
            <a:endParaRPr lang="en-IN">
              <a:latin typeface="Bookman Old Style" panose="02050604050505020204" pitchFamily="18" charset="0"/>
            </a:endParaRPr>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14925" y="1915627"/>
            <a:ext cx="6181725" cy="4141863"/>
          </a:xfrm>
        </p:spPr>
      </p:pic>
      <p:sp>
        <p:nvSpPr>
          <p:cNvPr id="9" name="TextBox 8"/>
          <p:cNvSpPr txBox="1"/>
          <p:nvPr/>
        </p:nvSpPr>
        <p:spPr>
          <a:xfrm>
            <a:off x="1447332" y="661352"/>
            <a:ext cx="9849318" cy="645160"/>
          </a:xfrm>
          <a:prstGeom prst="rect">
            <a:avLst/>
          </a:prstGeom>
          <a:noFill/>
        </p:spPr>
        <p:txBody>
          <a:bodyPr wrap="square" rtlCol="0">
            <a:spAutoFit/>
          </a:bodyPr>
          <a:lstStyle/>
          <a:p>
            <a:pPr algn="ctr"/>
            <a:r>
              <a:rPr lang="en-US" sz="3600" err="1">
                <a:latin typeface="Bookman Old Style" panose="02050604050505020204" pitchFamily="18" charset="0"/>
              </a:rPr>
              <a:t>isFraud</a:t>
            </a:r>
            <a:r>
              <a:rPr lang="en-US" sz="3600">
                <a:latin typeface="Bookman Old Style" panose="02050604050505020204" pitchFamily="18" charset="0"/>
              </a:rPr>
              <a:t> : Target Distribution</a:t>
            </a:r>
            <a:endParaRPr lang="en-IN" sz="3600">
              <a:latin typeface="Bookman Old Style" panose="0205060405050502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4388" y="624110"/>
            <a:ext cx="9155112" cy="1280890"/>
          </a:xfrm>
        </p:spPr>
        <p:txBody>
          <a:bodyPr/>
          <a:lstStyle/>
          <a:p>
            <a:pPr algn="ctr"/>
            <a:r>
              <a:rPr lang="en-US">
                <a:latin typeface="Bookman Old Style" panose="02050604050505020204" pitchFamily="18" charset="0"/>
              </a:rPr>
              <a:t>Features with high NULL values</a:t>
            </a:r>
            <a:endParaRPr lang="en-IN">
              <a:latin typeface="Bookman Old Style" panose="02050604050505020204" pitchFamily="18" charset="0"/>
            </a:endParaRPr>
          </a:p>
        </p:txBody>
      </p:sp>
      <p:sp>
        <p:nvSpPr>
          <p:cNvPr id="3" name="Content Placeholder 2"/>
          <p:cNvSpPr>
            <a:spLocks noGrp="1"/>
          </p:cNvSpPr>
          <p:nvPr>
            <p:ph sz="half" idx="1"/>
          </p:nvPr>
        </p:nvSpPr>
        <p:spPr>
          <a:xfrm>
            <a:off x="2084387" y="2247900"/>
            <a:ext cx="4687888" cy="3777622"/>
          </a:xfrm>
        </p:spPr>
        <p:txBody>
          <a:bodyPr/>
          <a:lstStyle/>
          <a:p>
            <a:r>
              <a:rPr lang="en-US">
                <a:latin typeface="Bookman Old Style" panose="02050604050505020204" pitchFamily="18" charset="0"/>
              </a:rPr>
              <a:t>There are many  features in data with high NULL value percentage.</a:t>
            </a:r>
          </a:p>
          <a:p>
            <a:r>
              <a:rPr lang="en-US">
                <a:latin typeface="Bookman Old Style" panose="02050604050505020204" pitchFamily="18" charset="0"/>
              </a:rPr>
              <a:t>We have calculated NULL value percentages for each feature.</a:t>
            </a:r>
            <a:endParaRPr lang="en-US" altLang="en-IN">
              <a:latin typeface="Bookman Old Style" panose="02050604050505020204" pitchFamily="18" charset="0"/>
            </a:endParaRPr>
          </a:p>
          <a:p>
            <a:r>
              <a:rPr lang="en-US" altLang="en-IN">
                <a:latin typeface="Bookman Old Style" panose="02050604050505020204" pitchFamily="18" charset="0"/>
              </a:rPr>
              <a:t>The following figure shows that we have features with about 99% missing values. These columns do not add any values to our model. So we can remove them without losing much data.</a:t>
            </a:r>
          </a:p>
          <a:p>
            <a:endParaRPr lang="en-US" altLang="en-IN">
              <a:latin typeface="Bookman Old Style" panose="02050604050505020204" pitchFamily="18" charset="0"/>
            </a:endParaRPr>
          </a:p>
          <a:p>
            <a:endParaRPr lang="en-US" altLang="en-IN">
              <a:solidFill>
                <a:srgbClr val="FF0000"/>
              </a:solidFill>
              <a:latin typeface="Bookman Old Style" panose="02050604050505020204" pitchFamily="18"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72375" y="2200275"/>
            <a:ext cx="3667125" cy="377762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532" y="628649"/>
            <a:ext cx="8911687" cy="1247775"/>
          </a:xfrm>
        </p:spPr>
        <p:txBody>
          <a:bodyPr/>
          <a:lstStyle/>
          <a:p>
            <a:pPr algn="ctr"/>
            <a:r>
              <a:rPr lang="en-US">
                <a:latin typeface="Bookman Old Style" panose="02050604050505020204" pitchFamily="18" charset="0"/>
              </a:rPr>
              <a:t>Transaction DT</a:t>
            </a:r>
            <a:endParaRPr lang="en-IN">
              <a:latin typeface="Bookman Old Style" panose="02050604050505020204" pitchFamily="18" charset="0"/>
            </a:endParaRPr>
          </a:p>
        </p:txBody>
      </p:sp>
      <p:sp>
        <p:nvSpPr>
          <p:cNvPr id="3" name="Content Placeholder 2"/>
          <p:cNvSpPr>
            <a:spLocks noGrp="1"/>
          </p:cNvSpPr>
          <p:nvPr>
            <p:ph sz="half" idx="1"/>
          </p:nvPr>
        </p:nvSpPr>
        <p:spPr>
          <a:xfrm>
            <a:off x="1622761" y="1523999"/>
            <a:ext cx="4313864" cy="4705351"/>
          </a:xfrm>
        </p:spPr>
        <p:txBody>
          <a:bodyPr>
            <a:noAutofit/>
          </a:bodyPr>
          <a:lstStyle/>
          <a:p>
            <a:endParaRPr lang="en-US">
              <a:latin typeface="Bookman Old Style" panose="02050604050505020204" pitchFamily="18" charset="0"/>
            </a:endParaRPr>
          </a:p>
          <a:p>
            <a:r>
              <a:rPr lang="en-US">
                <a:latin typeface="Bookman Old Style" panose="02050604050505020204" pitchFamily="18" charset="0"/>
              </a:rPr>
              <a:t>This feature gives </a:t>
            </a:r>
            <a:r>
              <a:rPr lang="en-US" err="1">
                <a:latin typeface="Bookman Old Style" panose="02050604050505020204" pitchFamily="18" charset="0"/>
              </a:rPr>
              <a:t>Timedelta</a:t>
            </a:r>
            <a:r>
              <a:rPr lang="en-US">
                <a:latin typeface="Bookman Old Style" panose="02050604050505020204" pitchFamily="18" charset="0"/>
              </a:rPr>
              <a:t> from a given reference datetime.</a:t>
            </a:r>
          </a:p>
          <a:p>
            <a:r>
              <a:rPr lang="en-US">
                <a:latin typeface="Bookman Old Style" panose="02050604050505020204" pitchFamily="18" charset="0"/>
              </a:rPr>
              <a:t>We have seen that Train and Test data have almost same </a:t>
            </a:r>
            <a:r>
              <a:rPr lang="en-US" err="1">
                <a:latin typeface="Bookman Old Style" panose="02050604050505020204" pitchFamily="18" charset="0"/>
              </a:rPr>
              <a:t>TransactionDT</a:t>
            </a:r>
            <a:r>
              <a:rPr lang="en-US">
                <a:latin typeface="Bookman Old Style" panose="02050604050505020204" pitchFamily="18" charset="0"/>
              </a:rPr>
              <a:t> Distribution.</a:t>
            </a:r>
          </a:p>
          <a:p>
            <a:r>
              <a:rPr lang="en-US">
                <a:latin typeface="Bookman Old Style" panose="02050604050505020204" pitchFamily="18" charset="0"/>
              </a:rPr>
              <a:t>This feature is given in seconds so we have converted it into hours.</a:t>
            </a:r>
          </a:p>
          <a:p>
            <a:r>
              <a:rPr lang="en-US">
                <a:latin typeface="Bookman Old Style" panose="02050604050505020204" pitchFamily="18" charset="0"/>
              </a:rPr>
              <a:t>As shown in plot, in hours from 3 to 11 rate of fraud transaction is more.</a:t>
            </a:r>
          </a:p>
          <a:p>
            <a:r>
              <a:rPr lang="en-US">
                <a:latin typeface="Bookman Old Style" panose="02050604050505020204" pitchFamily="18" charset="0"/>
              </a:rPr>
              <a:t>We can also create a new feature in which if hours are between 3 to 11 there should be high alert.</a:t>
            </a:r>
            <a:endParaRPr lang="en-IN">
              <a:latin typeface="Bookman Old Style" panose="02050604050505020204" pitchFamily="18" charset="0"/>
            </a:endParaRP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5594"/>
          <a:stretch>
            <a:fillRect/>
          </a:stretch>
        </p:blipFill>
        <p:spPr>
          <a:xfrm>
            <a:off x="6369676" y="2019300"/>
            <a:ext cx="5212723" cy="431482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724" y="597656"/>
            <a:ext cx="8911687" cy="1280890"/>
          </a:xfrm>
        </p:spPr>
        <p:txBody>
          <a:bodyPr/>
          <a:lstStyle/>
          <a:p>
            <a:pPr algn="ctr"/>
            <a:r>
              <a:rPr lang="en-US">
                <a:latin typeface="Bookman Old Style" panose="02050604050505020204" pitchFamily="18" charset="0"/>
              </a:rPr>
              <a:t>Transaction Amount</a:t>
            </a:r>
            <a:endParaRPr lang="en-IN">
              <a:latin typeface="Bookman Old Style" panose="02050604050505020204" pitchFamily="18" charset="0"/>
            </a:endParaRPr>
          </a:p>
        </p:txBody>
      </p:sp>
      <p:sp>
        <p:nvSpPr>
          <p:cNvPr id="3" name="Content Placeholder 2"/>
          <p:cNvSpPr>
            <a:spLocks noGrp="1"/>
          </p:cNvSpPr>
          <p:nvPr>
            <p:ph sz="half" idx="1"/>
          </p:nvPr>
        </p:nvSpPr>
        <p:spPr>
          <a:xfrm>
            <a:off x="2008453" y="4895850"/>
            <a:ext cx="9745397" cy="1634637"/>
          </a:xfrm>
        </p:spPr>
        <p:txBody>
          <a:bodyPr>
            <a:noAutofit/>
          </a:bodyPr>
          <a:lstStyle/>
          <a:p>
            <a:r>
              <a:rPr lang="en-US" sz="1600" err="1">
                <a:latin typeface="Bookman Old Style" panose="02050604050505020204" pitchFamily="18" charset="0"/>
              </a:rPr>
              <a:t>TransactionAmt</a:t>
            </a:r>
            <a:r>
              <a:rPr lang="en-US" sz="1600">
                <a:latin typeface="Bookman Old Style" panose="02050604050505020204" pitchFamily="18" charset="0"/>
              </a:rPr>
              <a:t> represents transaction payment amount in USD.</a:t>
            </a:r>
          </a:p>
          <a:p>
            <a:r>
              <a:rPr lang="en-US" sz="1600">
                <a:latin typeface="Bookman Old Style" panose="02050604050505020204" pitchFamily="18" charset="0"/>
              </a:rPr>
              <a:t>From first plot we can see that data is skewed so we transformed it using log transformation. </a:t>
            </a:r>
          </a:p>
          <a:p>
            <a:r>
              <a:rPr lang="en-US" sz="1600">
                <a:latin typeface="Bookman Old Style" panose="02050604050505020204" pitchFamily="18" charset="0"/>
              </a:rPr>
              <a:t>There is very interesting visualization from second plot that if </a:t>
            </a:r>
            <a:r>
              <a:rPr lang="en-US" sz="1600" err="1">
                <a:latin typeface="Bookman Old Style" panose="02050604050505020204" pitchFamily="18" charset="0"/>
              </a:rPr>
              <a:t>TransactionAmt</a:t>
            </a:r>
            <a:r>
              <a:rPr lang="en-US" sz="1600">
                <a:latin typeface="Bookman Old Style" panose="02050604050505020204" pitchFamily="18" charset="0"/>
              </a:rPr>
              <a:t> is less than 3.2 and more than 5.4, frequency of fraudulent transactions becomes high so this feature will be helpful for predicting whether a transaction is fraud or legit.</a:t>
            </a:r>
            <a:endParaRPr lang="en-IN" sz="1600">
              <a:latin typeface="Bookman Old Style" panose="02050604050505020204" pitchFamily="18"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08453" y="1533378"/>
            <a:ext cx="4790808" cy="3067197"/>
          </a:xfrm>
        </p:spPr>
      </p:pic>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6799260" y="1533377"/>
            <a:ext cx="4954589" cy="30671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324" y="687407"/>
            <a:ext cx="8911687" cy="1280890"/>
          </a:xfrm>
        </p:spPr>
        <p:txBody>
          <a:bodyPr/>
          <a:lstStyle/>
          <a:p>
            <a:pPr algn="ctr"/>
            <a:r>
              <a:rPr lang="en-US">
                <a:latin typeface="Bookman Old Style" panose="02050604050505020204" pitchFamily="18" charset="0"/>
              </a:rPr>
              <a:t>Product CD</a:t>
            </a:r>
            <a:endParaRPr lang="en-IN">
              <a:latin typeface="Bookman Old Style" panose="02050604050505020204" pitchFamily="18" charset="0"/>
            </a:endParaRPr>
          </a:p>
        </p:txBody>
      </p:sp>
      <p:sp>
        <p:nvSpPr>
          <p:cNvPr id="3" name="Content Placeholder 2"/>
          <p:cNvSpPr>
            <a:spLocks noGrp="1"/>
          </p:cNvSpPr>
          <p:nvPr>
            <p:ph sz="half" idx="1"/>
          </p:nvPr>
        </p:nvSpPr>
        <p:spPr>
          <a:xfrm>
            <a:off x="1733550" y="2133599"/>
            <a:ext cx="4883776" cy="3777622"/>
          </a:xfrm>
        </p:spPr>
        <p:txBody>
          <a:bodyPr>
            <a:normAutofit lnSpcReduction="10000"/>
          </a:bodyPr>
          <a:lstStyle/>
          <a:p>
            <a:r>
              <a:rPr lang="en-US">
                <a:latin typeface="Bookman Old Style" panose="02050604050505020204" pitchFamily="18" charset="0"/>
              </a:rPr>
              <a:t>Product CD is the Product Code for the product of each transaction.</a:t>
            </a:r>
          </a:p>
          <a:p>
            <a:r>
              <a:rPr lang="en-US">
                <a:latin typeface="Bookman Old Style" panose="02050604050505020204" pitchFamily="18" charset="0"/>
              </a:rPr>
              <a:t>It is categorical feature with 5 unique values.</a:t>
            </a:r>
          </a:p>
          <a:p>
            <a:r>
              <a:rPr lang="en-US">
                <a:latin typeface="Bookman Old Style" panose="02050604050505020204" pitchFamily="18" charset="0"/>
              </a:rPr>
              <a:t>It does not contain any NULL values.</a:t>
            </a:r>
          </a:p>
          <a:p>
            <a:r>
              <a:rPr lang="en-US">
                <a:latin typeface="Bookman Old Style" panose="02050604050505020204" pitchFamily="18" charset="0"/>
              </a:rPr>
              <a:t>We have seen that </a:t>
            </a:r>
            <a:r>
              <a:rPr lang="en-US" err="1">
                <a:latin typeface="Bookman Old Style" panose="02050604050505020204" pitchFamily="18" charset="0"/>
              </a:rPr>
              <a:t>ProductCD</a:t>
            </a:r>
            <a:r>
              <a:rPr lang="en-US">
                <a:latin typeface="Bookman Old Style" panose="02050604050505020204" pitchFamily="18" charset="0"/>
              </a:rPr>
              <a:t> ‘W’ has more number of transactions compared to other </a:t>
            </a:r>
            <a:r>
              <a:rPr lang="en-US" err="1">
                <a:latin typeface="Bookman Old Style" panose="02050604050505020204" pitchFamily="18" charset="0"/>
              </a:rPr>
              <a:t>ProductCDs</a:t>
            </a:r>
            <a:r>
              <a:rPr lang="en-US">
                <a:latin typeface="Bookman Old Style" panose="02050604050505020204" pitchFamily="18" charset="0"/>
              </a:rPr>
              <a:t>.</a:t>
            </a:r>
          </a:p>
          <a:p>
            <a:r>
              <a:rPr lang="en-US">
                <a:latin typeface="Bookman Old Style" panose="02050604050505020204" pitchFamily="18" charset="0"/>
              </a:rPr>
              <a:t>From the plot we can see that </a:t>
            </a:r>
            <a:r>
              <a:rPr lang="en-US" err="1">
                <a:latin typeface="Bookman Old Style" panose="02050604050505020204" pitchFamily="18" charset="0"/>
              </a:rPr>
              <a:t>ProductCD</a:t>
            </a:r>
            <a:r>
              <a:rPr lang="en-US">
                <a:latin typeface="Bookman Old Style" panose="02050604050505020204" pitchFamily="18" charset="0"/>
              </a:rPr>
              <a:t> ‘C’ has majority percentage of fraud transaction so this feature will be essential to train the model.</a:t>
            </a:r>
          </a:p>
          <a:p>
            <a:endParaRPr lang="en-IN">
              <a:latin typeface="Bookman Old Style" panose="02050604050505020204" pitchFamily="18"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53251" y="1968297"/>
            <a:ext cx="4438650" cy="4108227"/>
          </a:xfr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49</Slides>
  <Notes>0</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Wisp</vt:lpstr>
      <vt:lpstr>Machine Learning Project</vt:lpstr>
      <vt:lpstr>IEEE CIS Fraud Detection </vt:lpstr>
      <vt:lpstr>PowerPoint Presentation</vt:lpstr>
      <vt:lpstr>Exploratory Data Analysis (EDA)</vt:lpstr>
      <vt:lpstr>PowerPoint Presentation</vt:lpstr>
      <vt:lpstr>Features with high NULL values</vt:lpstr>
      <vt:lpstr>Transaction DT</vt:lpstr>
      <vt:lpstr>Transaction Amount</vt:lpstr>
      <vt:lpstr>Product CD</vt:lpstr>
      <vt:lpstr>Analysis of Card 1 to 6</vt:lpstr>
      <vt:lpstr>Card 3</vt:lpstr>
      <vt:lpstr>Card 4</vt:lpstr>
      <vt:lpstr>Card 6</vt:lpstr>
      <vt:lpstr>Analysis of Addr2</vt:lpstr>
      <vt:lpstr>Analysis of Dist1</vt:lpstr>
      <vt:lpstr>Analysis of P_emaildomain</vt:lpstr>
      <vt:lpstr>Analysis of R_emaildomain</vt:lpstr>
      <vt:lpstr>Analysis of C Columns</vt:lpstr>
      <vt:lpstr>Analysis of C Columns</vt:lpstr>
      <vt:lpstr>Analysis of M1 to M9 Columns</vt:lpstr>
      <vt:lpstr>Analysis of D columns</vt:lpstr>
      <vt:lpstr>Analysis of V Columns</vt:lpstr>
      <vt:lpstr>Analysis of ID Columns</vt:lpstr>
      <vt:lpstr>DATA PREPROCESSING</vt:lpstr>
      <vt:lpstr>Null Values</vt:lpstr>
      <vt:lpstr>Skewed Features</vt:lpstr>
      <vt:lpstr>Correlated  features</vt:lpstr>
      <vt:lpstr>ENCODING FEATURES</vt:lpstr>
      <vt:lpstr>                Model Training </vt:lpstr>
      <vt:lpstr>                MODELS</vt:lpstr>
      <vt:lpstr>Decision Tree</vt:lpstr>
      <vt:lpstr>Advantages</vt:lpstr>
      <vt:lpstr>Disadvantages</vt:lpstr>
      <vt:lpstr>Random Forest</vt:lpstr>
      <vt:lpstr>PowerPoint Presentation</vt:lpstr>
      <vt:lpstr>PowerPoint Presentation</vt:lpstr>
      <vt:lpstr>Light Gradient Boosted Model</vt:lpstr>
      <vt:lpstr>Parameters </vt:lpstr>
      <vt:lpstr>PowerPoint Presentation</vt:lpstr>
      <vt:lpstr>ADVANTAGES AND DISADVANTAGES</vt:lpstr>
      <vt:lpstr>Feature Engineering</vt:lpstr>
      <vt:lpstr>Outlier Handling</vt:lpstr>
      <vt:lpstr>Feature Encoding's</vt:lpstr>
      <vt:lpstr> XG Boost Classifier Model</vt:lpstr>
      <vt:lpstr> Parameters</vt:lpstr>
      <vt:lpstr>Model Training &amp; Results</vt:lpstr>
      <vt:lpstr>Advantages &amp; Disadvantages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LABDHI KAPASI</dc:creator>
  <cp:revision>2</cp:revision>
  <dcterms:created xsi:type="dcterms:W3CDTF">2020-11-21T07:38:00Z</dcterms:created>
  <dcterms:modified xsi:type="dcterms:W3CDTF">2020-12-17T17:20:46Z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