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5" r:id="rId5"/>
    <p:sldId id="258" r:id="rId6"/>
    <p:sldId id="260" r:id="rId7"/>
    <p:sldId id="261" r:id="rId8"/>
    <p:sldId id="266" r:id="rId9"/>
    <p:sldId id="267" r:id="rId10"/>
    <p:sldId id="268" r:id="rId11"/>
    <p:sldId id="269" r:id="rId12"/>
    <p:sldId id="270" r:id="rId13"/>
    <p:sldId id="271" r:id="rId14"/>
    <p:sldId id="272" r:id="rId15"/>
    <p:sldId id="273" r:id="rId16"/>
    <p:sldId id="274" r:id="rId17"/>
    <p:sldId id="262"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79DDF9-899D-43AB-B052-6D9596955B71}">
          <p14:sldIdLst>
            <p14:sldId id="256"/>
            <p14:sldId id="257"/>
            <p14:sldId id="259"/>
            <p14:sldId id="265"/>
            <p14:sldId id="258"/>
            <p14:sldId id="260"/>
            <p14:sldId id="261"/>
            <p14:sldId id="266"/>
            <p14:sldId id="267"/>
            <p14:sldId id="268"/>
            <p14:sldId id="269"/>
            <p14:sldId id="270"/>
            <p14:sldId id="271"/>
            <p14:sldId id="272"/>
            <p14:sldId id="273"/>
            <p14:sldId id="274"/>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4EEB2D-8E3D-4F14-933C-E92D64A88F78}" type="datetimeFigureOut">
              <a:rPr lang="en-US" smtClean="0"/>
              <a:t>10/28/2017</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A66030A-2B8C-4461-9512-34E8CD41437B}"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76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EEB2D-8E3D-4F14-933C-E92D64A88F78}"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6030A-2B8C-4461-9512-34E8CD41437B}"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039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EEB2D-8E3D-4F14-933C-E92D64A88F78}"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6030A-2B8C-4461-9512-34E8CD41437B}"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EEB2D-8E3D-4F14-933C-E92D64A88F78}"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6030A-2B8C-4461-9512-34E8CD41437B}"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14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4EEB2D-8E3D-4F14-933C-E92D64A88F78}"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6030A-2B8C-4461-9512-34E8CD41437B}"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46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4EEB2D-8E3D-4F14-933C-E92D64A88F78}"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6030A-2B8C-4461-9512-34E8CD41437B}"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339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4EEB2D-8E3D-4F14-933C-E92D64A88F78}" type="datetimeFigureOut">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6030A-2B8C-4461-9512-34E8CD41437B}"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92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4EEB2D-8E3D-4F14-933C-E92D64A88F78}" type="datetimeFigureOut">
              <a:rPr lang="en-US" smtClean="0"/>
              <a:t>10/28/2017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6030A-2B8C-4461-9512-34E8CD41437B}"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184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EEB2D-8E3D-4F14-933C-E92D64A88F78}" type="datetimeFigureOut">
              <a:rPr lang="en-US" smtClean="0"/>
              <a:t>10/28/2017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6030A-2B8C-4461-9512-34E8CD41437B}" type="slidenum">
              <a:rPr lang="en-US" smtClean="0"/>
              <a:t>‹#›</a:t>
            </a:fld>
            <a:endParaRPr lang="en-US"/>
          </a:p>
        </p:txBody>
      </p:sp>
    </p:spTree>
    <p:extLst>
      <p:ext uri="{BB962C8B-B14F-4D97-AF65-F5344CB8AC3E}">
        <p14:creationId xmlns:p14="http://schemas.microsoft.com/office/powerpoint/2010/main" val="208397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4EEB2D-8E3D-4F14-933C-E92D64A88F78}"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6030A-2B8C-4461-9512-34E8CD41437B}"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96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9D4EEB2D-8E3D-4F14-933C-E92D64A88F78}" type="datetimeFigureOut">
              <a:rPr lang="en-US" smtClean="0"/>
              <a:t>10/28/2017</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AA66030A-2B8C-4461-9512-34E8CD41437B}"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336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4EEB2D-8E3D-4F14-933C-E92D64A88F78}" type="datetimeFigureOut">
              <a:rPr lang="en-US" smtClean="0"/>
              <a:t>10/28/2017</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A66030A-2B8C-4461-9512-34E8CD41437B}"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9467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1F4E6C-0903-4E3D-B377-8A638CAEEF6D}"/>
              </a:ext>
            </a:extLst>
          </p:cNvPr>
          <p:cNvSpPr>
            <a:spLocks noGrp="1"/>
          </p:cNvSpPr>
          <p:nvPr>
            <p:ph type="ctrTitle"/>
          </p:nvPr>
        </p:nvSpPr>
        <p:spPr>
          <a:xfrm>
            <a:off x="2427118" y="707010"/>
            <a:ext cx="8561747" cy="2828042"/>
          </a:xfrm>
        </p:spPr>
        <p:txBody>
          <a:bodyPr>
            <a:normAutofit/>
          </a:bodyPr>
          <a:lstStyle/>
          <a:p>
            <a:r>
              <a:rPr lang="en-US" dirty="0"/>
              <a:t>Secure Instant Messaging System Design</a:t>
            </a:r>
          </a:p>
        </p:txBody>
      </p:sp>
    </p:spTree>
    <p:extLst>
      <p:ext uri="{BB962C8B-B14F-4D97-AF65-F5344CB8AC3E}">
        <p14:creationId xmlns:p14="http://schemas.microsoft.com/office/powerpoint/2010/main" val="21787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C531C-F9F4-4EE2-9BA2-FAE97DBFD0F2}"/>
              </a:ext>
            </a:extLst>
          </p:cNvPr>
          <p:cNvSpPr>
            <a:spLocks noGrp="1"/>
          </p:cNvSpPr>
          <p:nvPr>
            <p:ph type="title"/>
          </p:nvPr>
        </p:nvSpPr>
        <p:spPr/>
        <p:txBody>
          <a:bodyPr>
            <a:normAutofit/>
          </a:bodyPr>
          <a:lstStyle/>
          <a:p>
            <a:r>
              <a:rPr lang="en-US" sz="4800" dirty="0"/>
              <a:t>Ideal Protocol:</a:t>
            </a:r>
          </a:p>
        </p:txBody>
      </p:sp>
    </p:spTree>
    <p:extLst>
      <p:ext uri="{BB962C8B-B14F-4D97-AF65-F5344CB8AC3E}">
        <p14:creationId xmlns:p14="http://schemas.microsoft.com/office/powerpoint/2010/main" val="393041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18" name="Rectangle 17">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8">
            <a:extLst>
              <a:ext uri="{FF2B5EF4-FFF2-40B4-BE49-F238E27FC236}">
                <a16:creationId xmlns:a16="http://schemas.microsoft.com/office/drawing/2014/main" xmlns="" id="{F4E43D24-2205-4F9E-806D-1B1597463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57" y="3074338"/>
            <a:ext cx="4613872" cy="1491910"/>
          </a:xfrm>
          <a:prstGeom prst="rect">
            <a:avLst/>
          </a:prstGeom>
        </p:spPr>
      </p:pic>
      <p:sp>
        <p:nvSpPr>
          <p:cNvPr id="2" name="Title 1">
            <a:extLst>
              <a:ext uri="{FF2B5EF4-FFF2-40B4-BE49-F238E27FC236}">
                <a16:creationId xmlns:a16="http://schemas.microsoft.com/office/drawing/2014/main" xmlns="" id="{CD30DE27-0EE5-4E2E-BF3B-40D07990A227}"/>
              </a:ext>
            </a:extLst>
          </p:cNvPr>
          <p:cNvSpPr>
            <a:spLocks noGrp="1"/>
          </p:cNvSpPr>
          <p:nvPr>
            <p:ph type="title"/>
          </p:nvPr>
        </p:nvSpPr>
        <p:spPr>
          <a:xfrm>
            <a:off x="1534696" y="804519"/>
            <a:ext cx="9520158" cy="1049235"/>
          </a:xfrm>
        </p:spPr>
        <p:txBody>
          <a:bodyPr>
            <a:normAutofit/>
          </a:bodyPr>
          <a:lstStyle/>
          <a:p>
            <a:r>
              <a:rPr lang="en-US" dirty="0"/>
              <a:t>DoS Protection is done at every step as follows:</a:t>
            </a:r>
          </a:p>
        </p:txBody>
      </p:sp>
      <p:sp>
        <p:nvSpPr>
          <p:cNvPr id="14" name="Content Placeholder 13"/>
          <p:cNvSpPr>
            <a:spLocks noGrp="1"/>
          </p:cNvSpPr>
          <p:nvPr>
            <p:ph idx="1"/>
          </p:nvPr>
        </p:nvSpPr>
        <p:spPr>
          <a:xfrm>
            <a:off x="1534695" y="2184357"/>
            <a:ext cx="4075733" cy="3281990"/>
          </a:xfrm>
        </p:spPr>
        <p:txBody>
          <a:bodyPr>
            <a:normAutofit/>
          </a:bodyPr>
          <a:lstStyle/>
          <a:p>
            <a:r>
              <a:rPr lang="en-US" dirty="0" smtClean="0"/>
              <a:t>This is a proof of work concept which we will use when ever our server detects heavy traffic.</a:t>
            </a:r>
          </a:p>
        </p:txBody>
      </p:sp>
    </p:spTree>
    <p:extLst>
      <p:ext uri="{BB962C8B-B14F-4D97-AF65-F5344CB8AC3E}">
        <p14:creationId xmlns:p14="http://schemas.microsoft.com/office/powerpoint/2010/main" val="351138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14" name="Rectangle 13">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Content Placeholder 4">
            <a:extLst>
              <a:ext uri="{FF2B5EF4-FFF2-40B4-BE49-F238E27FC236}">
                <a16:creationId xmlns:a16="http://schemas.microsoft.com/office/drawing/2014/main" xmlns="" id="{02F9F756-6212-4D80-951B-1471B09D3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57" y="2366924"/>
            <a:ext cx="4613872" cy="2906738"/>
          </a:xfrm>
          <a:prstGeom prst="rect">
            <a:avLst/>
          </a:prstGeom>
        </p:spPr>
      </p:pic>
      <p:sp>
        <p:nvSpPr>
          <p:cNvPr id="2" name="Title 1">
            <a:extLst>
              <a:ext uri="{FF2B5EF4-FFF2-40B4-BE49-F238E27FC236}">
                <a16:creationId xmlns:a16="http://schemas.microsoft.com/office/drawing/2014/main" xmlns="" id="{BB6DBFA6-1926-417F-B5AE-235DFAF67314}"/>
              </a:ext>
            </a:extLst>
          </p:cNvPr>
          <p:cNvSpPr>
            <a:spLocks noGrp="1"/>
          </p:cNvSpPr>
          <p:nvPr>
            <p:ph type="title"/>
          </p:nvPr>
        </p:nvSpPr>
        <p:spPr>
          <a:xfrm>
            <a:off x="1534696" y="804519"/>
            <a:ext cx="9520158" cy="1049235"/>
          </a:xfrm>
        </p:spPr>
        <p:txBody>
          <a:bodyPr>
            <a:normAutofit/>
          </a:bodyPr>
          <a:lstStyle/>
          <a:p>
            <a:r>
              <a:rPr lang="en-US" dirty="0"/>
              <a:t>Protocol Phase 1: User authenticates to Server on login</a:t>
            </a:r>
          </a:p>
        </p:txBody>
      </p:sp>
      <p:sp>
        <p:nvSpPr>
          <p:cNvPr id="10" name="Content Placeholder 9"/>
          <p:cNvSpPr>
            <a:spLocks noGrp="1"/>
          </p:cNvSpPr>
          <p:nvPr>
            <p:ph idx="1"/>
          </p:nvPr>
        </p:nvSpPr>
        <p:spPr>
          <a:xfrm>
            <a:off x="1534695" y="2184357"/>
            <a:ext cx="4075733" cy="3281990"/>
          </a:xfrm>
        </p:spPr>
        <p:txBody>
          <a:bodyPr>
            <a:normAutofit/>
          </a:bodyPr>
          <a:lstStyle/>
          <a:p>
            <a:r>
              <a:rPr lang="en-US" dirty="0" smtClean="0"/>
              <a:t>In ideal case the </a:t>
            </a:r>
            <a:r>
              <a:rPr lang="en-US" dirty="0" err="1" smtClean="0"/>
              <a:t>DoS</a:t>
            </a:r>
            <a:r>
              <a:rPr lang="en-US" dirty="0" smtClean="0"/>
              <a:t> protection will start only when server detects the heavy traffic.</a:t>
            </a:r>
          </a:p>
          <a:p>
            <a:r>
              <a:rPr lang="en-US" dirty="0" smtClean="0"/>
              <a:t>In our implementation it is done every time when user logins in.</a:t>
            </a:r>
            <a:endParaRPr lang="en-US" dirty="0"/>
          </a:p>
        </p:txBody>
      </p:sp>
    </p:spTree>
    <p:extLst>
      <p:ext uri="{BB962C8B-B14F-4D97-AF65-F5344CB8AC3E}">
        <p14:creationId xmlns:p14="http://schemas.microsoft.com/office/powerpoint/2010/main" val="3116379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14" name="Rectangle 13">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Content Placeholder 4" descr="A picture containing indoor&#10;&#10;Description generated with high confidence">
            <a:extLst>
              <a:ext uri="{FF2B5EF4-FFF2-40B4-BE49-F238E27FC236}">
                <a16:creationId xmlns:a16="http://schemas.microsoft.com/office/drawing/2014/main" xmlns="" id="{A1AB8463-88B2-44F0-8324-2C98621F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57" y="2774963"/>
            <a:ext cx="4613872" cy="2090660"/>
          </a:xfrm>
          <a:prstGeom prst="rect">
            <a:avLst/>
          </a:prstGeom>
        </p:spPr>
      </p:pic>
      <p:sp>
        <p:nvSpPr>
          <p:cNvPr id="2" name="Title 1">
            <a:extLst>
              <a:ext uri="{FF2B5EF4-FFF2-40B4-BE49-F238E27FC236}">
                <a16:creationId xmlns:a16="http://schemas.microsoft.com/office/drawing/2014/main" xmlns="" id="{8D1016E0-4913-403B-8BEA-3873F0E58BAE}"/>
              </a:ext>
            </a:extLst>
          </p:cNvPr>
          <p:cNvSpPr>
            <a:spLocks noGrp="1"/>
          </p:cNvSpPr>
          <p:nvPr>
            <p:ph type="title"/>
          </p:nvPr>
        </p:nvSpPr>
        <p:spPr>
          <a:xfrm>
            <a:off x="1534696" y="804519"/>
            <a:ext cx="9520158" cy="1049235"/>
          </a:xfrm>
        </p:spPr>
        <p:txBody>
          <a:bodyPr>
            <a:normAutofit/>
          </a:bodyPr>
          <a:lstStyle/>
          <a:p>
            <a:r>
              <a:rPr lang="en-US" dirty="0"/>
              <a:t>Protocol Phase 2: User1 requests public key of User2 from Server:</a:t>
            </a:r>
          </a:p>
        </p:txBody>
      </p:sp>
      <p:sp>
        <p:nvSpPr>
          <p:cNvPr id="10" name="Content Placeholder 9"/>
          <p:cNvSpPr>
            <a:spLocks noGrp="1"/>
          </p:cNvSpPr>
          <p:nvPr>
            <p:ph idx="1"/>
          </p:nvPr>
        </p:nvSpPr>
        <p:spPr>
          <a:xfrm>
            <a:off x="1534695" y="2184357"/>
            <a:ext cx="4075733" cy="3281990"/>
          </a:xfrm>
        </p:spPr>
        <p:txBody>
          <a:bodyPr>
            <a:normAutofit/>
          </a:bodyPr>
          <a:lstStyle/>
          <a:p>
            <a:r>
              <a:rPr lang="en-US" dirty="0" smtClean="0"/>
              <a:t>Here the protocol is same as we are going to implement. The only added protection is the DOS protection as previously discussed.</a:t>
            </a:r>
            <a:endParaRPr lang="en-US" dirty="0"/>
          </a:p>
        </p:txBody>
      </p:sp>
    </p:spTree>
    <p:extLst>
      <p:ext uri="{BB962C8B-B14F-4D97-AF65-F5344CB8AC3E}">
        <p14:creationId xmlns:p14="http://schemas.microsoft.com/office/powerpoint/2010/main" val="5099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14" name="Rectangle 13">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Content Placeholder 4">
            <a:extLst>
              <a:ext uri="{FF2B5EF4-FFF2-40B4-BE49-F238E27FC236}">
                <a16:creationId xmlns:a16="http://schemas.microsoft.com/office/drawing/2014/main" xmlns="" id="{8733AF68-FA67-4A3A-9097-794134682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2286000"/>
            <a:ext cx="4765039" cy="2997200"/>
          </a:xfrm>
          <a:prstGeom prst="rect">
            <a:avLst/>
          </a:prstGeom>
        </p:spPr>
      </p:pic>
      <p:sp>
        <p:nvSpPr>
          <p:cNvPr id="2" name="Title 1">
            <a:extLst>
              <a:ext uri="{FF2B5EF4-FFF2-40B4-BE49-F238E27FC236}">
                <a16:creationId xmlns:a16="http://schemas.microsoft.com/office/drawing/2014/main" xmlns="" id="{BED432AD-DA03-48F0-BEDC-0E22A136F7B0}"/>
              </a:ext>
            </a:extLst>
          </p:cNvPr>
          <p:cNvSpPr>
            <a:spLocks noGrp="1"/>
          </p:cNvSpPr>
          <p:nvPr>
            <p:ph type="title"/>
          </p:nvPr>
        </p:nvSpPr>
        <p:spPr>
          <a:xfrm>
            <a:off x="1534696" y="804519"/>
            <a:ext cx="9520158" cy="1049235"/>
          </a:xfrm>
        </p:spPr>
        <p:txBody>
          <a:bodyPr>
            <a:normAutofit/>
          </a:bodyPr>
          <a:lstStyle/>
          <a:p>
            <a:r>
              <a:rPr lang="en-US" dirty="0"/>
              <a:t>Protocol Phase 3: User1 connects to User2 using token generated by Server</a:t>
            </a:r>
          </a:p>
        </p:txBody>
      </p:sp>
      <p:sp>
        <p:nvSpPr>
          <p:cNvPr id="10" name="Content Placeholder 9"/>
          <p:cNvSpPr>
            <a:spLocks noGrp="1"/>
          </p:cNvSpPr>
          <p:nvPr>
            <p:ph idx="1"/>
          </p:nvPr>
        </p:nvSpPr>
        <p:spPr>
          <a:xfrm>
            <a:off x="1534695" y="2184357"/>
            <a:ext cx="4075733" cy="3281990"/>
          </a:xfrm>
        </p:spPr>
        <p:txBody>
          <a:bodyPr>
            <a:normAutofit/>
          </a:bodyPr>
          <a:lstStyle/>
          <a:p>
            <a:r>
              <a:rPr lang="en-US" dirty="0" smtClean="0"/>
              <a:t>In this phase the protocol is same as we are going to implement.</a:t>
            </a:r>
            <a:endParaRPr lang="en-US" dirty="0"/>
          </a:p>
        </p:txBody>
      </p:sp>
    </p:spTree>
    <p:extLst>
      <p:ext uri="{BB962C8B-B14F-4D97-AF65-F5344CB8AC3E}">
        <p14:creationId xmlns:p14="http://schemas.microsoft.com/office/powerpoint/2010/main" val="1364140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14" name="Rectangle 13">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Content Placeholder 4">
            <a:extLst>
              <a:ext uri="{FF2B5EF4-FFF2-40B4-BE49-F238E27FC236}">
                <a16:creationId xmlns:a16="http://schemas.microsoft.com/office/drawing/2014/main" xmlns="" id="{4B1E189A-12B8-4A1C-B98A-B0E49D2F7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57" y="2712186"/>
            <a:ext cx="4613872" cy="2216214"/>
          </a:xfrm>
          <a:prstGeom prst="rect">
            <a:avLst/>
          </a:prstGeom>
        </p:spPr>
      </p:pic>
      <p:sp>
        <p:nvSpPr>
          <p:cNvPr id="2" name="Title 1">
            <a:extLst>
              <a:ext uri="{FF2B5EF4-FFF2-40B4-BE49-F238E27FC236}">
                <a16:creationId xmlns:a16="http://schemas.microsoft.com/office/drawing/2014/main" xmlns="" id="{7BA33189-FB46-4130-9109-DA52FD854BF8}"/>
              </a:ext>
            </a:extLst>
          </p:cNvPr>
          <p:cNvSpPr>
            <a:spLocks noGrp="1"/>
          </p:cNvSpPr>
          <p:nvPr>
            <p:ph type="title"/>
          </p:nvPr>
        </p:nvSpPr>
        <p:spPr>
          <a:xfrm>
            <a:off x="1534696" y="804519"/>
            <a:ext cx="9520158" cy="1049235"/>
          </a:xfrm>
        </p:spPr>
        <p:txBody>
          <a:bodyPr>
            <a:normAutofit/>
          </a:bodyPr>
          <a:lstStyle/>
          <a:p>
            <a:r>
              <a:rPr lang="en-US" sz="4800" dirty="0"/>
              <a:t>List command:</a:t>
            </a:r>
          </a:p>
        </p:txBody>
      </p:sp>
      <p:sp>
        <p:nvSpPr>
          <p:cNvPr id="10" name="Content Placeholder 9"/>
          <p:cNvSpPr>
            <a:spLocks noGrp="1"/>
          </p:cNvSpPr>
          <p:nvPr>
            <p:ph idx="1"/>
          </p:nvPr>
        </p:nvSpPr>
        <p:spPr>
          <a:xfrm>
            <a:off x="1534695" y="2184357"/>
            <a:ext cx="4075733" cy="3281990"/>
          </a:xfrm>
        </p:spPr>
        <p:txBody>
          <a:bodyPr>
            <a:normAutofit/>
          </a:bodyPr>
          <a:lstStyle/>
          <a:p>
            <a:r>
              <a:rPr lang="en-US" dirty="0"/>
              <a:t>Here the protocol is same as we are going to implement. The only added protection is the DOS protection as previously discussed.</a:t>
            </a:r>
            <a:endParaRPr lang="en-US" dirty="0"/>
          </a:p>
        </p:txBody>
      </p:sp>
    </p:spTree>
    <p:extLst>
      <p:ext uri="{BB962C8B-B14F-4D97-AF65-F5344CB8AC3E}">
        <p14:creationId xmlns:p14="http://schemas.microsoft.com/office/powerpoint/2010/main" val="345405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14" name="Rectangle 13">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D062112A-F141-42A1-9D1F-84F088BFE421}"/>
              </a:ext>
            </a:extLst>
          </p:cNvPr>
          <p:cNvSpPr>
            <a:spLocks noGrp="1"/>
          </p:cNvSpPr>
          <p:nvPr>
            <p:ph type="title"/>
          </p:nvPr>
        </p:nvSpPr>
        <p:spPr>
          <a:xfrm>
            <a:off x="1534696" y="804519"/>
            <a:ext cx="9520158" cy="1049235"/>
          </a:xfrm>
        </p:spPr>
        <p:txBody>
          <a:bodyPr>
            <a:normAutofit/>
          </a:bodyPr>
          <a:lstStyle/>
          <a:p>
            <a:r>
              <a:rPr lang="en-US" sz="4800" dirty="0"/>
              <a:t>Logout command:</a:t>
            </a:r>
          </a:p>
        </p:txBody>
      </p:sp>
      <p:sp>
        <p:nvSpPr>
          <p:cNvPr id="10" name="Content Placeholder 9"/>
          <p:cNvSpPr>
            <a:spLocks noGrp="1"/>
          </p:cNvSpPr>
          <p:nvPr>
            <p:ph idx="1"/>
          </p:nvPr>
        </p:nvSpPr>
        <p:spPr>
          <a:xfrm>
            <a:off x="1534695" y="2184357"/>
            <a:ext cx="4075733" cy="3281990"/>
          </a:xfrm>
        </p:spPr>
        <p:txBody>
          <a:bodyPr>
            <a:normAutofit fontScale="92500" lnSpcReduction="20000"/>
          </a:bodyPr>
          <a:lstStyle/>
          <a:p>
            <a:r>
              <a:rPr lang="en-US" dirty="0"/>
              <a:t>Here the protocol is same as we are going to implement. The only added protection is the DOS protection as previously discussed</a:t>
            </a:r>
            <a:r>
              <a:rPr lang="en-US" dirty="0" smtClean="0"/>
              <a:t>.</a:t>
            </a:r>
          </a:p>
          <a:p>
            <a:r>
              <a:rPr lang="en-US" dirty="0" smtClean="0"/>
              <a:t>Also if user doesn’t get the confirmation of logout from server it will re initiate the whole process of logout which is not the case in our implementation.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988" y="2672032"/>
            <a:ext cx="4042327" cy="2306638"/>
          </a:xfrm>
          <a:prstGeom prst="rect">
            <a:avLst/>
          </a:prstGeom>
        </p:spPr>
      </p:pic>
    </p:spTree>
    <p:extLst>
      <p:ext uri="{BB962C8B-B14F-4D97-AF65-F5344CB8AC3E}">
        <p14:creationId xmlns:p14="http://schemas.microsoft.com/office/powerpoint/2010/main" val="2606228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4B58D3-A2FD-4115-9189-A0478AECE246}"/>
              </a:ext>
            </a:extLst>
          </p:cNvPr>
          <p:cNvSpPr>
            <a:spLocks noGrp="1"/>
          </p:cNvSpPr>
          <p:nvPr>
            <p:ph type="title"/>
          </p:nvPr>
        </p:nvSpPr>
        <p:spPr/>
        <p:txBody>
          <a:bodyPr/>
          <a:lstStyle/>
          <a:p>
            <a:r>
              <a:rPr lang="en-US" dirty="0"/>
              <a:t>Network Security Services:</a:t>
            </a:r>
          </a:p>
        </p:txBody>
      </p:sp>
      <p:sp>
        <p:nvSpPr>
          <p:cNvPr id="3" name="Content Placeholder 2">
            <a:extLst>
              <a:ext uri="{FF2B5EF4-FFF2-40B4-BE49-F238E27FC236}">
                <a16:creationId xmlns:a16="http://schemas.microsoft.com/office/drawing/2014/main" xmlns="" id="{BBC29C51-34A0-4F62-B9C3-2F34A5878F8D}"/>
              </a:ext>
            </a:extLst>
          </p:cNvPr>
          <p:cNvSpPr>
            <a:spLocks noGrp="1"/>
          </p:cNvSpPr>
          <p:nvPr>
            <p:ph idx="1"/>
          </p:nvPr>
        </p:nvSpPr>
        <p:spPr>
          <a:xfrm>
            <a:off x="1534696" y="2015732"/>
            <a:ext cx="9520158" cy="4004068"/>
          </a:xfrm>
        </p:spPr>
        <p:txBody>
          <a:bodyPr>
            <a:normAutofit lnSpcReduction="10000"/>
          </a:bodyPr>
          <a:lstStyle/>
          <a:p>
            <a:r>
              <a:rPr lang="en-US" dirty="0"/>
              <a:t>Confidentiality:</a:t>
            </a:r>
          </a:p>
          <a:p>
            <a:pPr lvl="1"/>
            <a:r>
              <a:rPr lang="en-US" dirty="0"/>
              <a:t>Incorporate Pretty Good Privacy where we will use combination of RSA 2048 and AES 256 for encryption in CTR mode.</a:t>
            </a:r>
          </a:p>
          <a:p>
            <a:pPr lvl="0">
              <a:buClr>
                <a:srgbClr val="5FA534"/>
              </a:buClr>
            </a:pPr>
            <a:r>
              <a:rPr lang="en-US" dirty="0">
                <a:solidFill>
                  <a:prstClr val="black"/>
                </a:solidFill>
              </a:rPr>
              <a:t>Integrity/Authentication:</a:t>
            </a:r>
          </a:p>
          <a:p>
            <a:pPr lvl="1">
              <a:buClr>
                <a:srgbClr val="5FA534"/>
              </a:buClr>
            </a:pPr>
            <a:r>
              <a:rPr lang="en-US" dirty="0">
                <a:solidFill>
                  <a:prstClr val="black"/>
                </a:solidFill>
              </a:rPr>
              <a:t>HMAC</a:t>
            </a:r>
          </a:p>
          <a:p>
            <a:pPr lvl="0">
              <a:buClr>
                <a:srgbClr val="5FA534"/>
              </a:buClr>
            </a:pPr>
            <a:r>
              <a:rPr lang="en-US" dirty="0">
                <a:solidFill>
                  <a:prstClr val="black"/>
                </a:solidFill>
              </a:rPr>
              <a:t>Non-repudiation:</a:t>
            </a:r>
          </a:p>
          <a:p>
            <a:pPr lvl="1">
              <a:buClr>
                <a:srgbClr val="5FA534"/>
              </a:buClr>
            </a:pPr>
            <a:r>
              <a:rPr lang="en-US" dirty="0">
                <a:solidFill>
                  <a:prstClr val="black"/>
                </a:solidFill>
              </a:rPr>
              <a:t>Diffie Hellman keys signed with private key of users</a:t>
            </a:r>
          </a:p>
          <a:p>
            <a:pPr lvl="0">
              <a:buClr>
                <a:srgbClr val="5FA534"/>
              </a:buClr>
            </a:pPr>
            <a:r>
              <a:rPr lang="en-US" dirty="0">
                <a:solidFill>
                  <a:prstClr val="black"/>
                </a:solidFill>
              </a:rPr>
              <a:t>Audit:</a:t>
            </a:r>
          </a:p>
          <a:p>
            <a:pPr lvl="1">
              <a:buClr>
                <a:srgbClr val="5FA534"/>
              </a:buClr>
            </a:pPr>
            <a:r>
              <a:rPr lang="en-US" dirty="0">
                <a:solidFill>
                  <a:prstClr val="black"/>
                </a:solidFill>
              </a:rPr>
              <a:t>Server will keep a log of requests which will consist of the timestamp and the name of user who requests public key.</a:t>
            </a:r>
          </a:p>
          <a:p>
            <a:pPr lvl="1">
              <a:buClr>
                <a:srgbClr val="5FA534"/>
              </a:buClr>
            </a:pPr>
            <a:endParaRPr lang="en-US" dirty="0">
              <a:solidFill>
                <a:prstClr val="black"/>
              </a:solidFill>
            </a:endParaRPr>
          </a:p>
          <a:p>
            <a:pPr lvl="1">
              <a:buClr>
                <a:srgbClr val="5FA534"/>
              </a:buClr>
            </a:pPr>
            <a:endParaRPr lang="en-US" dirty="0">
              <a:solidFill>
                <a:prstClr val="black"/>
              </a:solidFill>
            </a:endParaRPr>
          </a:p>
          <a:p>
            <a:pPr lvl="1"/>
            <a:endParaRPr lang="en-US" dirty="0"/>
          </a:p>
          <a:p>
            <a:endParaRPr lang="en-US" dirty="0"/>
          </a:p>
        </p:txBody>
      </p:sp>
    </p:spTree>
    <p:extLst>
      <p:ext uri="{BB962C8B-B14F-4D97-AF65-F5344CB8AC3E}">
        <p14:creationId xmlns:p14="http://schemas.microsoft.com/office/powerpoint/2010/main" val="380516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4F9A0-570A-4FF7-AB91-73D8440ED11C}"/>
              </a:ext>
            </a:extLst>
          </p:cNvPr>
          <p:cNvSpPr>
            <a:spLocks noGrp="1"/>
          </p:cNvSpPr>
          <p:nvPr>
            <p:ph type="title"/>
          </p:nvPr>
        </p:nvSpPr>
        <p:spPr/>
        <p:txBody>
          <a:bodyPr/>
          <a:lstStyle/>
          <a:p>
            <a:r>
              <a:rPr lang="en-US" dirty="0"/>
              <a:t>Issues and Resolutions:</a:t>
            </a:r>
          </a:p>
        </p:txBody>
      </p:sp>
      <p:graphicFrame>
        <p:nvGraphicFramePr>
          <p:cNvPr id="10" name="Content Placeholder 9">
            <a:extLst>
              <a:ext uri="{FF2B5EF4-FFF2-40B4-BE49-F238E27FC236}">
                <a16:creationId xmlns:a16="http://schemas.microsoft.com/office/drawing/2014/main" xmlns="" id="{F8B620F3-5AB2-460A-A671-420036BA7B78}"/>
              </a:ext>
            </a:extLst>
          </p:cNvPr>
          <p:cNvGraphicFramePr>
            <a:graphicFrameLocks noGrp="1"/>
          </p:cNvGraphicFramePr>
          <p:nvPr>
            <p:ph idx="1"/>
            <p:extLst>
              <p:ext uri="{D42A27DB-BD31-4B8C-83A1-F6EECF244321}">
                <p14:modId xmlns:p14="http://schemas.microsoft.com/office/powerpoint/2010/main" val="2915705405"/>
              </p:ext>
            </p:extLst>
          </p:nvPr>
        </p:nvGraphicFramePr>
        <p:xfrm>
          <a:off x="1534696" y="2016125"/>
          <a:ext cx="9520655" cy="3594748"/>
        </p:xfrm>
        <a:graphic>
          <a:graphicData uri="http://schemas.openxmlformats.org/drawingml/2006/table">
            <a:tbl>
              <a:tblPr firstRow="1" bandRow="1">
                <a:tableStyleId>{8A107856-5554-42FB-B03E-39F5DBC370BA}</a:tableStyleId>
              </a:tblPr>
              <a:tblGrid>
                <a:gridCol w="3536663">
                  <a:extLst>
                    <a:ext uri="{9D8B030D-6E8A-4147-A177-3AD203B41FA5}">
                      <a16:colId xmlns:a16="http://schemas.microsoft.com/office/drawing/2014/main" xmlns="" val="1646016008"/>
                    </a:ext>
                  </a:extLst>
                </a:gridCol>
                <a:gridCol w="5983992">
                  <a:extLst>
                    <a:ext uri="{9D8B030D-6E8A-4147-A177-3AD203B41FA5}">
                      <a16:colId xmlns:a16="http://schemas.microsoft.com/office/drawing/2014/main" xmlns="" val="1048611630"/>
                    </a:ext>
                  </a:extLst>
                </a:gridCol>
              </a:tblGrid>
              <a:tr h="383090">
                <a:tc>
                  <a:txBody>
                    <a:bodyPr/>
                    <a:lstStyle/>
                    <a:p>
                      <a:r>
                        <a:rPr lang="en-US" b="0" dirty="0"/>
                        <a:t>ISSUE</a:t>
                      </a:r>
                    </a:p>
                  </a:txBody>
                  <a:tcPr/>
                </a:tc>
                <a:tc>
                  <a:txBody>
                    <a:bodyPr/>
                    <a:lstStyle/>
                    <a:p>
                      <a:r>
                        <a:rPr lang="en-US" b="0" dirty="0"/>
                        <a:t>RESOLUTION</a:t>
                      </a:r>
                    </a:p>
                  </a:txBody>
                  <a:tcPr/>
                </a:tc>
                <a:extLst>
                  <a:ext uri="{0D108BD9-81ED-4DB2-BD59-A6C34878D82A}">
                    <a16:rowId xmlns:a16="http://schemas.microsoft.com/office/drawing/2014/main" xmlns="" val="2059562644"/>
                  </a:ext>
                </a:extLst>
              </a:tr>
              <a:tr h="661224">
                <a:tc>
                  <a:txBody>
                    <a:bodyPr/>
                    <a:lstStyle/>
                    <a:p>
                      <a:r>
                        <a:rPr lang="en-US" dirty="0"/>
                        <a:t>Weak Password Protection</a:t>
                      </a:r>
                    </a:p>
                  </a:txBody>
                  <a:tcPr/>
                </a:tc>
                <a:tc>
                  <a:txBody>
                    <a:bodyPr/>
                    <a:lstStyle/>
                    <a:p>
                      <a:r>
                        <a:rPr lang="en-US" dirty="0"/>
                        <a:t>Password verifier step in the login stage  addresses this issue.</a:t>
                      </a:r>
                    </a:p>
                  </a:txBody>
                  <a:tcPr/>
                </a:tc>
                <a:extLst>
                  <a:ext uri="{0D108BD9-81ED-4DB2-BD59-A6C34878D82A}">
                    <a16:rowId xmlns:a16="http://schemas.microsoft.com/office/drawing/2014/main" xmlns="" val="252553076"/>
                  </a:ext>
                </a:extLst>
              </a:tr>
              <a:tr h="661224">
                <a:tc>
                  <a:txBody>
                    <a:bodyPr/>
                    <a:lstStyle/>
                    <a:p>
                      <a:r>
                        <a:rPr lang="en-US" dirty="0"/>
                        <a:t>Resistance to DoS attacks</a:t>
                      </a:r>
                    </a:p>
                  </a:txBody>
                  <a:tcPr/>
                </a:tc>
                <a:tc>
                  <a:txBody>
                    <a:bodyPr/>
                    <a:lstStyle/>
                    <a:p>
                      <a:r>
                        <a:rPr lang="en-US" dirty="0" smtClean="0"/>
                        <a:t>The</a:t>
                      </a:r>
                      <a:r>
                        <a:rPr lang="en-US" baseline="0" dirty="0" smtClean="0"/>
                        <a:t> client has to provide proof of work before acquiring resources.</a:t>
                      </a:r>
                      <a:endParaRPr lang="en-US" dirty="0"/>
                    </a:p>
                  </a:txBody>
                  <a:tcPr/>
                </a:tc>
                <a:extLst>
                  <a:ext uri="{0D108BD9-81ED-4DB2-BD59-A6C34878D82A}">
                    <a16:rowId xmlns:a16="http://schemas.microsoft.com/office/drawing/2014/main" xmlns="" val="1758434318"/>
                  </a:ext>
                </a:extLst>
              </a:tr>
              <a:tr h="944605">
                <a:tc>
                  <a:txBody>
                    <a:bodyPr/>
                    <a:lstStyle/>
                    <a:p>
                      <a:r>
                        <a:rPr lang="en-US" dirty="0"/>
                        <a:t>Perfect Forward Secrecy</a:t>
                      </a:r>
                    </a:p>
                  </a:txBody>
                  <a:tcPr/>
                </a:tc>
                <a:tc>
                  <a:txBody>
                    <a:bodyPr/>
                    <a:lstStyle/>
                    <a:p>
                      <a:r>
                        <a:rPr lang="en-US" dirty="0"/>
                        <a:t>Each session would have its own set of Diffie Hellman exponents and shared key and they would be forgotten after the session ends.</a:t>
                      </a:r>
                    </a:p>
                  </a:txBody>
                  <a:tcPr/>
                </a:tc>
                <a:extLst>
                  <a:ext uri="{0D108BD9-81ED-4DB2-BD59-A6C34878D82A}">
                    <a16:rowId xmlns:a16="http://schemas.microsoft.com/office/drawing/2014/main" xmlns="" val="3843376055"/>
                  </a:ext>
                </a:extLst>
              </a:tr>
              <a:tr h="944605">
                <a:tc>
                  <a:txBody>
                    <a:bodyPr/>
                    <a:lstStyle/>
                    <a:p>
                      <a:r>
                        <a:rPr lang="en-US" dirty="0"/>
                        <a:t>Prevent server from decrypting communication between users</a:t>
                      </a:r>
                    </a:p>
                    <a:p>
                      <a:endParaRPr lang="en-US" dirty="0"/>
                    </a:p>
                  </a:txBody>
                  <a:tcPr/>
                </a:tc>
                <a:tc>
                  <a:txBody>
                    <a:bodyPr/>
                    <a:lstStyle/>
                    <a:p>
                      <a:r>
                        <a:rPr lang="en-US" dirty="0"/>
                        <a:t>Server does not have the private key of the users, which is needed to decrypt messages, hence server cannot read messages.</a:t>
                      </a:r>
                    </a:p>
                  </a:txBody>
                  <a:tcPr/>
                </a:tc>
                <a:extLst>
                  <a:ext uri="{0D108BD9-81ED-4DB2-BD59-A6C34878D82A}">
                    <a16:rowId xmlns:a16="http://schemas.microsoft.com/office/drawing/2014/main" xmlns="" val="4206104344"/>
                  </a:ext>
                </a:extLst>
              </a:tr>
            </a:tbl>
          </a:graphicData>
        </a:graphic>
      </p:graphicFrame>
    </p:spTree>
    <p:extLst>
      <p:ext uri="{BB962C8B-B14F-4D97-AF65-F5344CB8AC3E}">
        <p14:creationId xmlns:p14="http://schemas.microsoft.com/office/powerpoint/2010/main" val="262709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EA4933-AAFD-4FEF-80B2-96BB291EA24D}"/>
              </a:ext>
            </a:extLst>
          </p:cNvPr>
          <p:cNvSpPr>
            <a:spLocks noGrp="1"/>
          </p:cNvSpPr>
          <p:nvPr>
            <p:ph type="title"/>
          </p:nvPr>
        </p:nvSpPr>
        <p:spPr/>
        <p:txBody>
          <a:bodyPr>
            <a:normAutofit/>
          </a:bodyPr>
          <a:lstStyle/>
          <a:p>
            <a:r>
              <a:rPr lang="en-US" sz="6600" dirty="0"/>
              <a:t>Thank you!</a:t>
            </a:r>
          </a:p>
        </p:txBody>
      </p:sp>
    </p:spTree>
    <p:extLst>
      <p:ext uri="{BB962C8B-B14F-4D97-AF65-F5344CB8AC3E}">
        <p14:creationId xmlns:p14="http://schemas.microsoft.com/office/powerpoint/2010/main" val="30636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C815D-6023-4A02-8A00-3E371B053834}"/>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xmlns="" id="{7932952F-7F9D-430E-98F2-1769F98F9E58}"/>
              </a:ext>
            </a:extLst>
          </p:cNvPr>
          <p:cNvSpPr>
            <a:spLocks noGrp="1"/>
          </p:cNvSpPr>
          <p:nvPr>
            <p:ph idx="1"/>
          </p:nvPr>
        </p:nvSpPr>
        <p:spPr/>
        <p:txBody>
          <a:bodyPr/>
          <a:lstStyle/>
          <a:p>
            <a:r>
              <a:rPr lang="en-US" dirty="0"/>
              <a:t>Server:</a:t>
            </a:r>
          </a:p>
          <a:p>
            <a:pPr lvl="1"/>
            <a:r>
              <a:rPr lang="en-US" dirty="0"/>
              <a:t>Authenticates client on login based on User’s password.</a:t>
            </a:r>
          </a:p>
          <a:p>
            <a:pPr lvl="1"/>
            <a:r>
              <a:rPr lang="en-US" dirty="0"/>
              <a:t>Stores public key of every client.</a:t>
            </a:r>
          </a:p>
          <a:p>
            <a:pPr lvl="1"/>
            <a:r>
              <a:rPr lang="en-US" dirty="0"/>
              <a:t>If User1 wants to talk to User2, Server provides the public key of User2 to User1.</a:t>
            </a:r>
          </a:p>
          <a:p>
            <a:pPr lvl="0">
              <a:buClr>
                <a:srgbClr val="5FA534"/>
              </a:buClr>
            </a:pPr>
            <a:r>
              <a:rPr lang="en-US" dirty="0">
                <a:solidFill>
                  <a:prstClr val="black"/>
                </a:solidFill>
              </a:rPr>
              <a:t>Client:</a:t>
            </a:r>
          </a:p>
          <a:p>
            <a:pPr lvl="1"/>
            <a:r>
              <a:rPr lang="en-US" dirty="0"/>
              <a:t>Fetches public key of other users from Server</a:t>
            </a:r>
          </a:p>
          <a:p>
            <a:pPr lvl="1"/>
            <a:r>
              <a:rPr lang="en-US" dirty="0"/>
              <a:t>Communicates with other clients</a:t>
            </a:r>
          </a:p>
        </p:txBody>
      </p:sp>
    </p:spTree>
    <p:extLst>
      <p:ext uri="{BB962C8B-B14F-4D97-AF65-F5344CB8AC3E}">
        <p14:creationId xmlns:p14="http://schemas.microsoft.com/office/powerpoint/2010/main" val="217158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13CD8-1602-4623-948A-6D65A36E2B08}"/>
              </a:ext>
            </a:extLst>
          </p:cNvPr>
          <p:cNvSpPr>
            <a:spLocks noGrp="1"/>
          </p:cNvSpPr>
          <p:nvPr>
            <p:ph type="title"/>
          </p:nvPr>
        </p:nvSpPr>
        <p:spPr/>
        <p:txBody>
          <a:bodyPr/>
          <a:lstStyle/>
          <a:p>
            <a:r>
              <a:rPr lang="en-US" dirty="0"/>
              <a:t>Protocol Notations:</a:t>
            </a:r>
          </a:p>
        </p:txBody>
      </p:sp>
      <p:sp>
        <p:nvSpPr>
          <p:cNvPr id="3" name="Content Placeholder 2">
            <a:extLst>
              <a:ext uri="{FF2B5EF4-FFF2-40B4-BE49-F238E27FC236}">
                <a16:creationId xmlns:a16="http://schemas.microsoft.com/office/drawing/2014/main" xmlns="" id="{2825C8EF-E35A-4F90-A5A4-0B4A88E8BB84}"/>
              </a:ext>
            </a:extLst>
          </p:cNvPr>
          <p:cNvSpPr>
            <a:spLocks noGrp="1"/>
          </p:cNvSpPr>
          <p:nvPr>
            <p:ph idx="1"/>
          </p:nvPr>
        </p:nvSpPr>
        <p:spPr>
          <a:xfrm>
            <a:off x="1534696" y="2015732"/>
            <a:ext cx="9520158" cy="3951435"/>
          </a:xfrm>
        </p:spPr>
        <p:txBody>
          <a:bodyPr/>
          <a:lstStyle/>
          <a:p>
            <a:r>
              <a:rPr lang="en-US" dirty="0"/>
              <a:t>PKU1: Public key of User1</a:t>
            </a:r>
          </a:p>
          <a:p>
            <a:r>
              <a:rPr lang="en-US" dirty="0"/>
              <a:t>PKU2: Public key of User2</a:t>
            </a:r>
          </a:p>
          <a:p>
            <a:r>
              <a:rPr lang="en-US" dirty="0"/>
              <a:t>pass: Password of User1</a:t>
            </a:r>
          </a:p>
          <a:p>
            <a:r>
              <a:rPr lang="en-US" dirty="0"/>
              <a:t>g : generator</a:t>
            </a:r>
          </a:p>
          <a:p>
            <a:r>
              <a:rPr lang="en-US" dirty="0"/>
              <a:t>R1: Random number</a:t>
            </a:r>
          </a:p>
          <a:p>
            <a:r>
              <a:rPr lang="en-US" dirty="0"/>
              <a:t>R2: Random number</a:t>
            </a:r>
          </a:p>
          <a:p>
            <a:r>
              <a:rPr lang="en-US" dirty="0"/>
              <a:t>IP : IP address of source</a:t>
            </a:r>
          </a:p>
          <a:p>
            <a:r>
              <a:rPr lang="en-US" dirty="0"/>
              <a:t>sec: Secret know only by Server</a:t>
            </a:r>
          </a:p>
          <a:p>
            <a:endParaRPr lang="en-US" dirty="0"/>
          </a:p>
        </p:txBody>
      </p:sp>
    </p:spTree>
    <p:extLst>
      <p:ext uri="{BB962C8B-B14F-4D97-AF65-F5344CB8AC3E}">
        <p14:creationId xmlns:p14="http://schemas.microsoft.com/office/powerpoint/2010/main" val="240334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C531C-F9F4-4EE2-9BA2-FAE97DBFD0F2}"/>
              </a:ext>
            </a:extLst>
          </p:cNvPr>
          <p:cNvSpPr>
            <a:spLocks noGrp="1"/>
          </p:cNvSpPr>
          <p:nvPr>
            <p:ph type="title"/>
          </p:nvPr>
        </p:nvSpPr>
        <p:spPr/>
        <p:txBody>
          <a:bodyPr>
            <a:normAutofit fontScale="90000"/>
          </a:bodyPr>
          <a:lstStyle/>
          <a:p>
            <a:r>
              <a:rPr lang="en-US" sz="4800" dirty="0"/>
              <a:t>Protocol that we would implement:</a:t>
            </a:r>
          </a:p>
        </p:txBody>
      </p:sp>
    </p:spTree>
    <p:extLst>
      <p:ext uri="{BB962C8B-B14F-4D97-AF65-F5344CB8AC3E}">
        <p14:creationId xmlns:p14="http://schemas.microsoft.com/office/powerpoint/2010/main" val="86125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60" name="Rectangle 59">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xmlns="" id="{9EDF7995-3BC6-472D-BBE8-63148D620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0252" y="2341994"/>
            <a:ext cx="3887881" cy="2956599"/>
          </a:xfrm>
          <a:prstGeom prst="rect">
            <a:avLst/>
          </a:prstGeom>
        </p:spPr>
      </p:pic>
      <p:sp>
        <p:nvSpPr>
          <p:cNvPr id="2" name="Title 1">
            <a:extLst>
              <a:ext uri="{FF2B5EF4-FFF2-40B4-BE49-F238E27FC236}">
                <a16:creationId xmlns:a16="http://schemas.microsoft.com/office/drawing/2014/main" xmlns="" id="{17EC8E06-BE73-4238-8599-4F384B10050D}"/>
              </a:ext>
            </a:extLst>
          </p:cNvPr>
          <p:cNvSpPr>
            <a:spLocks noGrp="1"/>
          </p:cNvSpPr>
          <p:nvPr>
            <p:ph type="title"/>
          </p:nvPr>
        </p:nvSpPr>
        <p:spPr>
          <a:xfrm>
            <a:off x="1534696" y="804519"/>
            <a:ext cx="9520158" cy="1049235"/>
          </a:xfrm>
        </p:spPr>
        <p:txBody>
          <a:bodyPr>
            <a:normAutofit/>
          </a:bodyPr>
          <a:lstStyle/>
          <a:p>
            <a:r>
              <a:rPr lang="en-US" dirty="0"/>
              <a:t>Protocol Phase 1: User authenticates to Server on login</a:t>
            </a:r>
          </a:p>
        </p:txBody>
      </p:sp>
      <p:sp>
        <p:nvSpPr>
          <p:cNvPr id="38" name="Content Placeholder 9"/>
          <p:cNvSpPr>
            <a:spLocks noGrp="1"/>
          </p:cNvSpPr>
          <p:nvPr>
            <p:ph idx="1"/>
          </p:nvPr>
        </p:nvSpPr>
        <p:spPr>
          <a:xfrm>
            <a:off x="241301" y="2184356"/>
            <a:ext cx="5369128" cy="3886243"/>
          </a:xfrm>
        </p:spPr>
        <p:txBody>
          <a:bodyPr>
            <a:normAutofit fontScale="70000" lnSpcReduction="20000"/>
          </a:bodyPr>
          <a:lstStyle/>
          <a:p>
            <a:r>
              <a:rPr lang="en-US" dirty="0" smtClean="0"/>
              <a:t>Here</a:t>
            </a:r>
            <a:r>
              <a:rPr lang="en-US" dirty="0" smtClean="0"/>
              <a:t> </a:t>
            </a:r>
            <a:r>
              <a:rPr lang="en-US" dirty="0"/>
              <a:t>server store the value of g, </a:t>
            </a:r>
            <a:r>
              <a:rPr lang="en-US" dirty="0" smtClean="0"/>
              <a:t>salt. computation </a:t>
            </a:r>
            <a:r>
              <a:rPr lang="en-US" dirty="0"/>
              <a:t>of g^hash(salt, pass</a:t>
            </a:r>
            <a:r>
              <a:rPr lang="en-US" dirty="0" smtClean="0"/>
              <a:t>) and username.</a:t>
            </a:r>
            <a:endParaRPr lang="en-US" dirty="0"/>
          </a:p>
          <a:p>
            <a:r>
              <a:rPr lang="en-US" dirty="0"/>
              <a:t>Password verifier is g^hash(salt, </a:t>
            </a:r>
            <a:r>
              <a:rPr lang="en-US" dirty="0" smtClean="0"/>
              <a:t>pass) and it is indexed by the username.</a:t>
            </a:r>
          </a:p>
          <a:p>
            <a:r>
              <a:rPr lang="en-US" dirty="0" smtClean="0"/>
              <a:t>When user initiates the connection it shares it’s public key which is stored by server for that session.</a:t>
            </a:r>
          </a:p>
          <a:p>
            <a:r>
              <a:rPr lang="en-US" dirty="0" smtClean="0"/>
              <a:t>Here we will be doing proof of work by making user1 calculate the secret which in turn will save us from DOS attack.</a:t>
            </a:r>
          </a:p>
          <a:p>
            <a:r>
              <a:rPr lang="en-US" dirty="0" smtClean="0"/>
              <a:t>In the end server is storing a session key for user1 and also giving it to user1 for future communication.</a:t>
            </a:r>
          </a:p>
          <a:p>
            <a:r>
              <a:rPr lang="en-US" dirty="0" smtClean="0"/>
              <a:t>Here we are doing this proof of work every time but in idle implementation we will start this mode only when we our system detects a heavy traffic.</a:t>
            </a:r>
            <a:endParaRPr lang="en-US" dirty="0"/>
          </a:p>
        </p:txBody>
      </p:sp>
    </p:spTree>
    <p:extLst>
      <p:ext uri="{BB962C8B-B14F-4D97-AF65-F5344CB8AC3E}">
        <p14:creationId xmlns:p14="http://schemas.microsoft.com/office/powerpoint/2010/main" val="125454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47" name="Group 38">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40" name="Rectangle 39">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D3A32B12-A490-4196-87D3-6CF6EAB00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240" y="2357120"/>
            <a:ext cx="4714239" cy="2834640"/>
          </a:xfrm>
          <a:prstGeom prst="rect">
            <a:avLst/>
          </a:prstGeom>
        </p:spPr>
      </p:pic>
      <p:sp>
        <p:nvSpPr>
          <p:cNvPr id="2" name="Title 1">
            <a:extLst>
              <a:ext uri="{FF2B5EF4-FFF2-40B4-BE49-F238E27FC236}">
                <a16:creationId xmlns:a16="http://schemas.microsoft.com/office/drawing/2014/main" xmlns="" id="{5CCD4C8B-22AF-41FA-830E-89C9C4DB3A84}"/>
              </a:ext>
            </a:extLst>
          </p:cNvPr>
          <p:cNvSpPr>
            <a:spLocks noGrp="1"/>
          </p:cNvSpPr>
          <p:nvPr>
            <p:ph type="title"/>
          </p:nvPr>
        </p:nvSpPr>
        <p:spPr>
          <a:xfrm>
            <a:off x="1534696" y="804519"/>
            <a:ext cx="9520158" cy="1049235"/>
          </a:xfrm>
        </p:spPr>
        <p:txBody>
          <a:bodyPr>
            <a:normAutofit/>
          </a:bodyPr>
          <a:lstStyle/>
          <a:p>
            <a:r>
              <a:rPr lang="en-US" dirty="0"/>
              <a:t>Protocol Phase 2: User1 requests public key of User2 from Server:</a:t>
            </a:r>
          </a:p>
        </p:txBody>
      </p:sp>
      <p:sp>
        <p:nvSpPr>
          <p:cNvPr id="20" name="Content Placeholder 19"/>
          <p:cNvSpPr>
            <a:spLocks noGrp="1"/>
          </p:cNvSpPr>
          <p:nvPr>
            <p:ph idx="1"/>
          </p:nvPr>
        </p:nvSpPr>
        <p:spPr>
          <a:xfrm>
            <a:off x="1534695" y="2184357"/>
            <a:ext cx="4075733" cy="3281990"/>
          </a:xfrm>
        </p:spPr>
        <p:txBody>
          <a:bodyPr>
            <a:normAutofit fontScale="85000" lnSpcReduction="20000"/>
          </a:bodyPr>
          <a:lstStyle/>
          <a:p>
            <a:pPr>
              <a:lnSpc>
                <a:spcPct val="110000"/>
              </a:lnSpc>
            </a:pPr>
            <a:r>
              <a:rPr lang="en-US" sz="1900" dirty="0"/>
              <a:t>Server has a shared key with every user</a:t>
            </a:r>
            <a:r>
              <a:rPr lang="en-US" sz="1900" dirty="0" smtClean="0"/>
              <a:t>.</a:t>
            </a:r>
          </a:p>
          <a:p>
            <a:pPr>
              <a:lnSpc>
                <a:spcPct val="110000"/>
              </a:lnSpc>
            </a:pPr>
            <a:r>
              <a:rPr lang="en-US" sz="1900" dirty="0" smtClean="0"/>
              <a:t>If client doesn’t receive a correct response to it’s challenge it doesn’t proceed far.</a:t>
            </a:r>
            <a:endParaRPr lang="en-US" sz="1900" dirty="0"/>
          </a:p>
          <a:p>
            <a:pPr>
              <a:lnSpc>
                <a:spcPct val="110000"/>
              </a:lnSpc>
            </a:pPr>
            <a:r>
              <a:rPr lang="en-US" sz="1900" dirty="0"/>
              <a:t>After the third step, if server receives the correct </a:t>
            </a:r>
            <a:r>
              <a:rPr lang="en-US" sz="1900" dirty="0" smtClean="0"/>
              <a:t>response to its challenge</a:t>
            </a:r>
            <a:r>
              <a:rPr lang="en-US" sz="1900" dirty="0" smtClean="0"/>
              <a:t>, </a:t>
            </a:r>
            <a:r>
              <a:rPr lang="en-US" sz="1900" dirty="0"/>
              <a:t>it continues to the next step, else breaks connection.</a:t>
            </a:r>
          </a:p>
          <a:p>
            <a:pPr>
              <a:lnSpc>
                <a:spcPct val="110000"/>
              </a:lnSpc>
            </a:pPr>
            <a:r>
              <a:rPr lang="en-US" sz="1900" dirty="0"/>
              <a:t>Server provides user1 with a token that it can use to talk to </a:t>
            </a:r>
            <a:r>
              <a:rPr lang="en-US" sz="1900" dirty="0" smtClean="0"/>
              <a:t>user2 i.e. </a:t>
            </a:r>
            <a:r>
              <a:rPr lang="en-US" sz="1900" dirty="0" smtClean="0"/>
              <a:t>{PKU1, U1}su2 here su2 is the secret key between server and user2.</a:t>
            </a:r>
          </a:p>
        </p:txBody>
      </p:sp>
    </p:spTree>
    <p:extLst>
      <p:ext uri="{BB962C8B-B14F-4D97-AF65-F5344CB8AC3E}">
        <p14:creationId xmlns:p14="http://schemas.microsoft.com/office/powerpoint/2010/main" val="197954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21" name="Rectangle 20">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922A3C06-931D-456F-912A-CE2DA22428FB}"/>
              </a:ext>
            </a:extLst>
          </p:cNvPr>
          <p:cNvSpPr>
            <a:spLocks noGrp="1"/>
          </p:cNvSpPr>
          <p:nvPr>
            <p:ph type="title"/>
          </p:nvPr>
        </p:nvSpPr>
        <p:spPr>
          <a:xfrm>
            <a:off x="1534696" y="804519"/>
            <a:ext cx="9520158" cy="1049235"/>
          </a:xfrm>
        </p:spPr>
        <p:txBody>
          <a:bodyPr>
            <a:normAutofit/>
          </a:bodyPr>
          <a:lstStyle/>
          <a:p>
            <a:r>
              <a:rPr lang="en-US" dirty="0"/>
              <a:t>Protocol Phase 3: User1 connects to User2 using token generated by Server</a:t>
            </a:r>
          </a:p>
        </p:txBody>
      </p:sp>
      <p:sp>
        <p:nvSpPr>
          <p:cNvPr id="10" name="Content Placeholder 9"/>
          <p:cNvSpPr>
            <a:spLocks noGrp="1"/>
          </p:cNvSpPr>
          <p:nvPr>
            <p:ph idx="1"/>
          </p:nvPr>
        </p:nvSpPr>
        <p:spPr>
          <a:xfrm>
            <a:off x="1534695" y="2184357"/>
            <a:ext cx="4075733" cy="3281990"/>
          </a:xfrm>
        </p:spPr>
        <p:txBody>
          <a:bodyPr>
            <a:normAutofit fontScale="92500" lnSpcReduction="20000"/>
          </a:bodyPr>
          <a:lstStyle/>
          <a:p>
            <a:r>
              <a:rPr lang="en-US" dirty="0"/>
              <a:t>User1 initiates communication with user2 by using token generated by server.</a:t>
            </a:r>
          </a:p>
          <a:p>
            <a:r>
              <a:rPr lang="en-US" dirty="0"/>
              <a:t>After the second step, user1 and user2 are able to generate a shared session key</a:t>
            </a:r>
            <a:r>
              <a:rPr lang="en-US" dirty="0" smtClean="0"/>
              <a:t>.</a:t>
            </a:r>
          </a:p>
          <a:p>
            <a:r>
              <a:rPr lang="en-US" dirty="0" smtClean="0"/>
              <a:t>Both user verifies the shared key they have by sending them over and also signing them by their private key.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774" y="2349500"/>
            <a:ext cx="4665325" cy="2743199"/>
          </a:xfrm>
          <a:prstGeom prst="rect">
            <a:avLst/>
          </a:prstGeom>
        </p:spPr>
      </p:pic>
    </p:spTree>
    <p:extLst>
      <p:ext uri="{BB962C8B-B14F-4D97-AF65-F5344CB8AC3E}">
        <p14:creationId xmlns:p14="http://schemas.microsoft.com/office/powerpoint/2010/main" val="1154794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14" name="Rectangle 13">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7443486C-6C88-4241-BB8C-7045143EF486}"/>
              </a:ext>
            </a:extLst>
          </p:cNvPr>
          <p:cNvSpPr>
            <a:spLocks noGrp="1"/>
          </p:cNvSpPr>
          <p:nvPr>
            <p:ph type="title"/>
          </p:nvPr>
        </p:nvSpPr>
        <p:spPr>
          <a:xfrm>
            <a:off x="1534696" y="804519"/>
            <a:ext cx="9520158" cy="1049235"/>
          </a:xfrm>
        </p:spPr>
        <p:txBody>
          <a:bodyPr>
            <a:normAutofit/>
          </a:bodyPr>
          <a:lstStyle/>
          <a:p>
            <a:r>
              <a:rPr lang="en-US" sz="4800" dirty="0"/>
              <a:t>List command:</a:t>
            </a:r>
          </a:p>
        </p:txBody>
      </p:sp>
      <p:sp>
        <p:nvSpPr>
          <p:cNvPr id="10" name="Content Placeholder 9"/>
          <p:cNvSpPr>
            <a:spLocks noGrp="1"/>
          </p:cNvSpPr>
          <p:nvPr>
            <p:ph idx="1"/>
          </p:nvPr>
        </p:nvSpPr>
        <p:spPr>
          <a:xfrm>
            <a:off x="1534695" y="2184357"/>
            <a:ext cx="4075733" cy="3281990"/>
          </a:xfrm>
        </p:spPr>
        <p:txBody>
          <a:bodyPr>
            <a:normAutofit/>
          </a:bodyPr>
          <a:lstStyle/>
          <a:p>
            <a:r>
              <a:rPr lang="en-US" dirty="0" smtClean="0"/>
              <a:t>Here the steps are similar to phase 2 where User ask for list of current login users.</a:t>
            </a:r>
          </a:p>
          <a:p>
            <a:r>
              <a:rPr lang="en-US" dirty="0" smtClean="0"/>
              <a:t>In second packet server authenticates itself than sends challenge for user.</a:t>
            </a:r>
          </a:p>
          <a:p>
            <a:r>
              <a:rPr lang="en-US" dirty="0" smtClean="0"/>
              <a:t>Once user authenticates itself server sends the list of user.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308030"/>
            <a:ext cx="4572000" cy="3034641"/>
          </a:xfrm>
          <a:prstGeom prst="rect">
            <a:avLst/>
          </a:prstGeom>
        </p:spPr>
      </p:pic>
    </p:spTree>
    <p:extLst>
      <p:ext uri="{BB962C8B-B14F-4D97-AF65-F5344CB8AC3E}">
        <p14:creationId xmlns:p14="http://schemas.microsoft.com/office/powerpoint/2010/main" val="278439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BD06B126-22B6-4118-946D-3F4D470788D4}"/>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9823" y="2184357"/>
            <a:ext cx="4948659" cy="3281988"/>
            <a:chOff x="7807230" y="2012810"/>
            <a:chExt cx="3251252" cy="3459865"/>
          </a:xfrm>
        </p:grpSpPr>
        <p:sp>
          <p:nvSpPr>
            <p:cNvPr id="14" name="Rectangle 13">
              <a:extLst>
                <a:ext uri="{FF2B5EF4-FFF2-40B4-BE49-F238E27FC236}">
                  <a16:creationId xmlns:a16="http://schemas.microsoft.com/office/drawing/2014/main" xmlns="" id="{4F0C660B-3460-445A-AD16-40CAAB762E47}"/>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4D96F8D-D979-45F6-88BA-037B5A1BBBB4}"/>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DD870447-A970-4FDE-ACBD-E73CAF01DDFB}"/>
              </a:ext>
            </a:extLst>
          </p:cNvPr>
          <p:cNvSpPr>
            <a:spLocks noGrp="1"/>
          </p:cNvSpPr>
          <p:nvPr>
            <p:ph type="title"/>
          </p:nvPr>
        </p:nvSpPr>
        <p:spPr>
          <a:xfrm>
            <a:off x="1534696" y="804519"/>
            <a:ext cx="9520158" cy="1049235"/>
          </a:xfrm>
        </p:spPr>
        <p:txBody>
          <a:bodyPr>
            <a:normAutofit/>
          </a:bodyPr>
          <a:lstStyle/>
          <a:p>
            <a:r>
              <a:rPr lang="en-US" sz="4800" dirty="0"/>
              <a:t>Logout command:</a:t>
            </a:r>
          </a:p>
        </p:txBody>
      </p:sp>
      <p:sp>
        <p:nvSpPr>
          <p:cNvPr id="10" name="Content Placeholder 9"/>
          <p:cNvSpPr>
            <a:spLocks noGrp="1"/>
          </p:cNvSpPr>
          <p:nvPr>
            <p:ph idx="1"/>
          </p:nvPr>
        </p:nvSpPr>
        <p:spPr>
          <a:xfrm>
            <a:off x="1534695" y="2184357"/>
            <a:ext cx="4075733" cy="3281990"/>
          </a:xfrm>
        </p:spPr>
        <p:txBody>
          <a:bodyPr>
            <a:normAutofit fontScale="70000" lnSpcReduction="20000"/>
          </a:bodyPr>
          <a:lstStyle/>
          <a:p>
            <a:r>
              <a:rPr lang="en-US" dirty="0" smtClean="0"/>
              <a:t>Here user1 sends a logout request and a challenge. </a:t>
            </a:r>
            <a:endParaRPr lang="en-US" dirty="0"/>
          </a:p>
          <a:p>
            <a:r>
              <a:rPr lang="en-US" dirty="0" smtClean="0"/>
              <a:t>Than server authenticates itself and also sends it’s challenge to server. </a:t>
            </a:r>
          </a:p>
          <a:p>
            <a:r>
              <a:rPr lang="en-US" dirty="0" smtClean="0"/>
              <a:t>Once it authenticates the server the server deletes the public key and session key. It also send</a:t>
            </a:r>
            <a:r>
              <a:rPr lang="en-US" dirty="0" smtClean="0"/>
              <a:t> the confirmation. In our implementation we will wait for reply for some seconds and if we don’t get the reply from server we will warn user about logout process not complete but will shut down the client.</a:t>
            </a:r>
          </a:p>
          <a:p>
            <a:r>
              <a:rPr lang="en-US" dirty="0" smtClean="0"/>
              <a:t>In ideal case the client will initiate the logout process again if that is the case.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988" y="2672032"/>
            <a:ext cx="4042327" cy="2306638"/>
          </a:xfrm>
          <a:prstGeom prst="rect">
            <a:avLst/>
          </a:prstGeom>
        </p:spPr>
      </p:pic>
    </p:spTree>
    <p:extLst>
      <p:ext uri="{BB962C8B-B14F-4D97-AF65-F5344CB8AC3E}">
        <p14:creationId xmlns:p14="http://schemas.microsoft.com/office/powerpoint/2010/main" val="10154035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202</TotalTime>
  <Words>925</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Palatino Linotype</vt:lpstr>
      <vt:lpstr>Gallery</vt:lpstr>
      <vt:lpstr>Secure Instant Messaging System Design</vt:lpstr>
      <vt:lpstr>ARCHITECTURE:</vt:lpstr>
      <vt:lpstr>Protocol Notations:</vt:lpstr>
      <vt:lpstr>Protocol that we would implement:</vt:lpstr>
      <vt:lpstr>Protocol Phase 1: User authenticates to Server on login</vt:lpstr>
      <vt:lpstr>Protocol Phase 2: User1 requests public key of User2 from Server:</vt:lpstr>
      <vt:lpstr>Protocol Phase 3: User1 connects to User2 using token generated by Server</vt:lpstr>
      <vt:lpstr>List command:</vt:lpstr>
      <vt:lpstr>Logout command:</vt:lpstr>
      <vt:lpstr>Ideal Protocol:</vt:lpstr>
      <vt:lpstr>DoS Protection is done at every step as follows:</vt:lpstr>
      <vt:lpstr>Protocol Phase 1: User authenticates to Server on login</vt:lpstr>
      <vt:lpstr>Protocol Phase 2: User1 requests public key of User2 from Server:</vt:lpstr>
      <vt:lpstr>Protocol Phase 3: User1 connects to User2 using token generated by Server</vt:lpstr>
      <vt:lpstr>List command:</vt:lpstr>
      <vt:lpstr>Logout command:</vt:lpstr>
      <vt:lpstr>Network Security Services:</vt:lpstr>
      <vt:lpstr>Issues and Resolutions: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Instant Messaging System Design</dc:title>
  <dc:creator>Prachi Ravindra Ved</dc:creator>
  <cp:lastModifiedBy>Shivam Rawat</cp:lastModifiedBy>
  <cp:revision>124</cp:revision>
  <dcterms:created xsi:type="dcterms:W3CDTF">2017-10-26T18:43:30Z</dcterms:created>
  <dcterms:modified xsi:type="dcterms:W3CDTF">2017-10-28T06:02:18Z</dcterms:modified>
</cp:coreProperties>
</file>