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</p:sldIdLst>
  <p:sldSz cy="10058400" cx="77724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PT Sans Narrow"/>
      <p:regular r:id="rId11"/>
      <p:bold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Work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Italic.fntdata"/><Relationship Id="rId11" Type="http://schemas.openxmlformats.org/officeDocument/2006/relationships/font" Target="fonts/PTSansNarrow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Lato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WorkSans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WorkSans-italic.fntdata"/><Relationship Id="rId6" Type="http://schemas.openxmlformats.org/officeDocument/2006/relationships/slide" Target="slides/slide1.xml"/><Relationship Id="rId18" Type="http://schemas.openxmlformats.org/officeDocument/2006/relationships/font" Target="fonts/WorkSans-bold.fntdata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">
  <p:cSld name="CUSTOM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3" name="Google Shape;1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3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3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" name="Google Shape;23;p3"/>
          <p:cNvCxnSpPr>
            <a:stCxn id="13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3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6" name="Google Shape;26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9" name="Google Shape;29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2" name="Google Shape;32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3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8" name="Google Shape;3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3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3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4" name="Google Shape;4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" name="Google Shape;48;p3"/>
          <p:cNvCxnSpPr>
            <a:stCxn id="38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3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" name="Google Shape;50;p3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1" name="Google Shape;51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4" name="Google Shape;54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3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7" name="Google Shape;57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3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/>
          <p:nvPr>
            <p:ph idx="2" type="pic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4"/>
          <p:cNvCxnSpPr>
            <a:stCxn id="65" idx="1"/>
          </p:cNvCxnSpPr>
          <p:nvPr/>
        </p:nvCxnSpPr>
        <p:spPr>
          <a:xfrm>
            <a:off x="3033473" y="937660"/>
            <a:ext cx="15900" cy="6568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6" name="Google Shape;66;p4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67" name="Google Shape;67;p4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4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2" name="Google Shape;72;p4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4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FB9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4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1" name="Google Shape;81;p4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4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FB9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1" name="Google Shape;91;p4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2" name="Google Shape;92;p4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4069DD"/>
            </a:solidFill>
            <a:ln cap="flat" cmpd="sng" w="9525">
              <a:solidFill>
                <a:srgbClr val="4069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4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5" name="Google Shape;95;p4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96" name="Google Shape;96;p4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4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9" name="Google Shape;99;p4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0" name="Google Shape;100;p4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4B4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4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" name="Google Shape;104;p4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05" name="Google Shape;105;p4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F9D5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4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5">
  <p:cSld name="CUSTOM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5"/>
          <p:cNvCxnSpPr/>
          <p:nvPr/>
        </p:nvCxnSpPr>
        <p:spPr>
          <a:xfrm>
            <a:off x="3049395" y="1359111"/>
            <a:ext cx="0" cy="59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5"/>
          <p:cNvCxnSpPr>
            <a:stCxn id="111" idx="0"/>
          </p:cNvCxnSpPr>
          <p:nvPr/>
        </p:nvCxnSpPr>
        <p:spPr>
          <a:xfrm flipH="1">
            <a:off x="172020" y="1360807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" name="Google Shape;112;p5"/>
          <p:cNvGrpSpPr/>
          <p:nvPr/>
        </p:nvGrpSpPr>
        <p:grpSpPr>
          <a:xfrm>
            <a:off x="190320" y="1357857"/>
            <a:ext cx="7581691" cy="5901"/>
            <a:chOff x="1890075" y="5241175"/>
            <a:chExt cx="4240556" cy="257700"/>
          </a:xfrm>
        </p:grpSpPr>
        <p:sp>
          <p:nvSpPr>
            <p:cNvPr id="111" name="Google Shape;11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5"/>
          <p:cNvGrpSpPr/>
          <p:nvPr/>
        </p:nvGrpSpPr>
        <p:grpSpPr>
          <a:xfrm>
            <a:off x="190320" y="1388959"/>
            <a:ext cx="7581691" cy="5901"/>
            <a:chOff x="1890075" y="5241175"/>
            <a:chExt cx="4240556" cy="257700"/>
          </a:xfrm>
        </p:grpSpPr>
        <p:sp>
          <p:nvSpPr>
            <p:cNvPr id="117" name="Google Shape;11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5"/>
          <p:cNvSpPr txBox="1"/>
          <p:nvPr/>
        </p:nvSpPr>
        <p:spPr>
          <a:xfrm>
            <a:off x="490594" y="15441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22" name="Google Shape;122;p5"/>
          <p:cNvGrpSpPr/>
          <p:nvPr/>
        </p:nvGrpSpPr>
        <p:grpSpPr>
          <a:xfrm>
            <a:off x="372224" y="1650425"/>
            <a:ext cx="137818" cy="187200"/>
            <a:chOff x="507100" y="1997600"/>
            <a:chExt cx="158375" cy="187200"/>
          </a:xfrm>
        </p:grpSpPr>
        <p:sp>
          <p:nvSpPr>
            <p:cNvPr id="123" name="Google Shape;123;p5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5"/>
          <p:cNvSpPr txBox="1"/>
          <p:nvPr/>
        </p:nvSpPr>
        <p:spPr>
          <a:xfrm>
            <a:off x="3314919" y="15441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26" name="Google Shape;126;p5"/>
          <p:cNvGrpSpPr/>
          <p:nvPr/>
        </p:nvGrpSpPr>
        <p:grpSpPr>
          <a:xfrm>
            <a:off x="3196549" y="1650425"/>
            <a:ext cx="137818" cy="187200"/>
            <a:chOff x="507100" y="1997600"/>
            <a:chExt cx="158375" cy="187200"/>
          </a:xfrm>
        </p:grpSpPr>
        <p:sp>
          <p:nvSpPr>
            <p:cNvPr id="127" name="Google Shape;127;p5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5"/>
          <p:cNvSpPr txBox="1"/>
          <p:nvPr/>
        </p:nvSpPr>
        <p:spPr>
          <a:xfrm>
            <a:off x="3314919" y="43673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KEY INSIGHTS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30" name="Google Shape;130;p5"/>
          <p:cNvGrpSpPr/>
          <p:nvPr/>
        </p:nvGrpSpPr>
        <p:grpSpPr>
          <a:xfrm>
            <a:off x="3196549" y="4473625"/>
            <a:ext cx="137818" cy="187200"/>
            <a:chOff x="507100" y="1997600"/>
            <a:chExt cx="158375" cy="187200"/>
          </a:xfrm>
        </p:grpSpPr>
        <p:sp>
          <p:nvSpPr>
            <p:cNvPr id="131" name="Google Shape;131;p5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5"/>
          <p:cNvGrpSpPr/>
          <p:nvPr/>
        </p:nvGrpSpPr>
        <p:grpSpPr>
          <a:xfrm>
            <a:off x="172050" y="5100163"/>
            <a:ext cx="2852450" cy="4958106"/>
            <a:chOff x="404700" y="4541500"/>
            <a:chExt cx="2852450" cy="5007177"/>
          </a:xfrm>
        </p:grpSpPr>
        <p:sp>
          <p:nvSpPr>
            <p:cNvPr id="134" name="Google Shape;134;p5"/>
            <p:cNvSpPr/>
            <p:nvPr/>
          </p:nvSpPr>
          <p:spPr>
            <a:xfrm>
              <a:off x="404700" y="4574122"/>
              <a:ext cx="2758200" cy="49338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52450" y="4614877"/>
              <a:ext cx="2804700" cy="49338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643125" y="4541500"/>
              <a:ext cx="25959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Work Sans"/>
                  <a:ea typeface="Work Sans"/>
                  <a:cs typeface="Work Sans"/>
                  <a:sym typeface="Work Sans"/>
                </a:rPr>
                <a:t>IMPACT</a:t>
              </a:r>
              <a:endParaRPr b="0" i="0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29575" y="4663612"/>
              <a:ext cx="135900" cy="2004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07100" y="4684392"/>
              <a:ext cx="135900" cy="1569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5"/>
          <p:cNvSpPr txBox="1"/>
          <p:nvPr/>
        </p:nvSpPr>
        <p:spPr>
          <a:xfrm>
            <a:off x="190350" y="11200"/>
            <a:ext cx="7290900" cy="77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2226300" y="513400"/>
            <a:ext cx="32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1" name="Google Shape;141;p5"/>
          <p:cNvSpPr/>
          <p:nvPr>
            <p:ph idx="2" type="pic"/>
          </p:nvPr>
        </p:nvSpPr>
        <p:spPr>
          <a:xfrm>
            <a:off x="4467025" y="5862300"/>
            <a:ext cx="3006900" cy="204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6"/>
          <p:cNvCxnSpPr/>
          <p:nvPr/>
        </p:nvCxnSpPr>
        <p:spPr>
          <a:xfrm>
            <a:off x="400175" y="1369975"/>
            <a:ext cx="0" cy="8693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4" name="Google Shape;144;p6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45" name="Google Shape;145;p6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6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47" name="Google Shape;147;p6"/>
          <p:cNvCxnSpPr/>
          <p:nvPr/>
        </p:nvCxnSpPr>
        <p:spPr>
          <a:xfrm>
            <a:off x="7324850" y="1360450"/>
            <a:ext cx="0" cy="8731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6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6"/>
          <p:cNvCxnSpPr/>
          <p:nvPr/>
        </p:nvCxnSpPr>
        <p:spPr>
          <a:xfrm>
            <a:off x="3861475" y="3505200"/>
            <a:ext cx="0" cy="657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0" name="Google Shape;150;p6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51" name="Google Shape;151;p6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56" name="Google Shape;156;p6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6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61" name="Google Shape;161;p6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6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66" name="Google Shape;166;p6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6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STATUS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7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7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86" name="Google Shape;186;p7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7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7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7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6">
  <p:cSld name="CUSTOM_2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8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205" name="Google Shape;205;p8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8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210" name="Google Shape;210;p8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8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432000" y="31534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432000" y="4904796"/>
            <a:ext cx="1598400" cy="2850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432000" y="8144170"/>
            <a:ext cx="1598400" cy="2691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8"/>
          <p:cNvGrpSpPr/>
          <p:nvPr/>
        </p:nvGrpSpPr>
        <p:grpSpPr>
          <a:xfrm>
            <a:off x="95351" y="7971759"/>
            <a:ext cx="7581691" cy="5901"/>
            <a:chOff x="1890075" y="5241175"/>
            <a:chExt cx="4240556" cy="257700"/>
          </a:xfrm>
        </p:grpSpPr>
        <p:sp>
          <p:nvSpPr>
            <p:cNvPr id="219" name="Google Shape;219;p8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8"/>
          <p:cNvSpPr/>
          <p:nvPr>
            <p:ph idx="2" type="pic"/>
          </p:nvPr>
        </p:nvSpPr>
        <p:spPr>
          <a:xfrm>
            <a:off x="4467025" y="5862300"/>
            <a:ext cx="3006900" cy="204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/>
          <p:nvPr>
            <p:ph idx="2" type="pic"/>
          </p:nvPr>
        </p:nvSpPr>
        <p:spPr>
          <a:xfrm>
            <a:off x="3904475" y="5321250"/>
            <a:ext cx="3006900" cy="204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  <p:sp>
        <p:nvSpPr>
          <p:cNvPr id="229" name="Google Shape;229;p9"/>
          <p:cNvSpPr txBox="1"/>
          <p:nvPr/>
        </p:nvSpPr>
        <p:spPr>
          <a:xfrm>
            <a:off x="4467025" y="80247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30" name="Google Shape;230;p9"/>
          <p:cNvGrpSpPr/>
          <p:nvPr/>
        </p:nvGrpSpPr>
        <p:grpSpPr>
          <a:xfrm>
            <a:off x="188700" y="665125"/>
            <a:ext cx="5190000" cy="771300"/>
            <a:chOff x="188700" y="665125"/>
            <a:chExt cx="5190000" cy="771300"/>
          </a:xfrm>
        </p:grpSpPr>
        <p:sp>
          <p:nvSpPr>
            <p:cNvPr id="231" name="Google Shape;231;p9"/>
            <p:cNvSpPr txBox="1"/>
            <p:nvPr/>
          </p:nvSpPr>
          <p:spPr>
            <a:xfrm>
              <a:off x="188700" y="665125"/>
              <a:ext cx="519000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/>
                <a:t>Taxi and Limo Commision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9"/>
            <p:cNvSpPr txBox="1"/>
            <p:nvPr/>
          </p:nvSpPr>
          <p:spPr>
            <a:xfrm>
              <a:off x="188700" y="1036225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Business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Overview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3" name="Google Shape;233;p9"/>
          <p:cNvSpPr txBox="1"/>
          <p:nvPr/>
        </p:nvSpPr>
        <p:spPr>
          <a:xfrm>
            <a:off x="272800" y="1908050"/>
            <a:ext cx="27126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Taxi used to have vaccany that leads to losses.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Unstable demand of booking of rides.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3140975" y="1946150"/>
            <a:ext cx="4533900" cy="23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Introducing pooling feature to passenger, which leads to reduce cost of travel and </a:t>
            </a:r>
            <a:r>
              <a:rPr lang="en" sz="1200">
                <a:solidFill>
                  <a:schemeClr val="dk2"/>
                </a:solidFill>
              </a:rPr>
              <a:t>increase</a:t>
            </a:r>
            <a:r>
              <a:rPr lang="en" sz="1200">
                <a:solidFill>
                  <a:schemeClr val="dk2"/>
                </a:solidFill>
              </a:rPr>
              <a:t> in </a:t>
            </a:r>
            <a:r>
              <a:rPr lang="en" sz="1200">
                <a:solidFill>
                  <a:schemeClr val="dk2"/>
                </a:solidFill>
              </a:rPr>
              <a:t>passenger</a:t>
            </a:r>
            <a:r>
              <a:rPr lang="en" sz="1200">
                <a:solidFill>
                  <a:schemeClr val="dk2"/>
                </a:solidFill>
              </a:rPr>
              <a:t> for the taxi.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Detection hotspot of place and time. so, that we could </a:t>
            </a:r>
            <a:r>
              <a:rPr lang="en" sz="1200">
                <a:solidFill>
                  <a:schemeClr val="dk2"/>
                </a:solidFill>
              </a:rPr>
              <a:t>leverage</a:t>
            </a:r>
            <a:r>
              <a:rPr lang="en" sz="1200">
                <a:solidFill>
                  <a:schemeClr val="dk2"/>
                </a:solidFill>
              </a:rPr>
              <a:t> chance to earning extra earning.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298700" y="5536700"/>
            <a:ext cx="26442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Reduce cost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Increse Profit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Reduce idle time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Increse efficency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