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4"/>
  </p:notesMasterIdLst>
  <p:sldIdLst>
    <p:sldId id="261" r:id="rId3"/>
  </p:sldIdLst>
  <p:sldSz cx="7772400" cy="10058400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PT Sans Narrow" panose="020B0506020203020204" pitchFamily="3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Work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2" autoAdjust="0"/>
  </p:normalViewPr>
  <p:slideViewPr>
    <p:cSldViewPr snapToGrid="0">
      <p:cViewPr>
        <p:scale>
          <a:sx n="100" d="100"/>
          <a:sy n="100" d="100"/>
        </p:scale>
        <p:origin x="1378" y="-16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7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7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86" name="Google Shape;186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7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7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0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31" name="Google Shape;23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0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0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37" name="Google Shape;237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p10"/>
          <p:cNvCxnSpPr>
            <a:stCxn id="231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10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3" name="Google Shape;243;p10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44" name="Google Shape;244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10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47" name="Google Shape;247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10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50" name="Google Shape;250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0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sz="19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sz="19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sz="19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0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0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0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62" name="Google Shape;262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6" name="Google Shape;266;p10"/>
          <p:cNvCxnSpPr>
            <a:stCxn id="256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10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8" name="Google Shape;268;p10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69" name="Google Shape;269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0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72" name="Google Shape;272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0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75" name="Google Shape;275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0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sz="19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sz="19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sz="19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 b="0" i="0" u="none" strike="noStrike" cap="non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2" name="Google Shape;282;p10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0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b="0" i="1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11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11"/>
          <p:cNvCxnSpPr>
            <a:stCxn id="287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11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93" name="Google Shape;293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1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1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1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1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11"/>
          <p:cNvCxnSpPr>
            <a:stCxn id="303" idx="0"/>
          </p:cNvCxnSpPr>
          <p:nvPr/>
        </p:nvCxnSpPr>
        <p:spPr>
          <a:xfrm flipH="1">
            <a:off x="172020" y="903607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4" name="Google Shape;304;p11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303" name="Google Shape;303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1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309" name="Google Shape;309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1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15" name="Google Shape;315;p11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316" name="Google Shape;316;p11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1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19" name="Google Shape;319;p11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320" name="Google Shape;320;p11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1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23" name="Google Shape;323;p11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324" name="Google Shape;324;p11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1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1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28" name="Google Shape;328;p11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329" name="Google Shape;329;p11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1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11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 b="0" i="0" u="none" strike="noStrike" cap="non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4" name="Google Shape;334;p11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b="0" i="1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b="0" i="1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12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8" name="Google Shape;338;p12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339" name="Google Shape;339;p12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12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41" name="Google Shape;341;p12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2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2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44" name="Google Shape;344;p12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45" name="Google Shape;345;p12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12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50" name="Google Shape;350;p12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2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55" name="Google Shape;355;p12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12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60" name="Google Shape;360;p12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12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100" b="0" i="1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 b="0" i="0" u="none" strike="noStrike" cap="non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5" name="Google Shape;375;p12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2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b="0" i="1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13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381" name="Google Shape;381;p1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13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386" name="Google Shape;386;p1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3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13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396" name="Google Shape;396;p1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3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 b="0" i="0" u="none" strike="noStrike" cap="non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02" name="Google Shape;402;p13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3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b="0" i="1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6" name="Google Shape;406;p14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407" name="Google Shape;407;p1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408" name="Google Shape;408;p1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195497-6C39-7E47-333A-587D2C66D474}"/>
              </a:ext>
            </a:extLst>
          </p:cNvPr>
          <p:cNvSpPr txBox="1"/>
          <p:nvPr/>
        </p:nvSpPr>
        <p:spPr>
          <a:xfrm>
            <a:off x="2206171" y="1538514"/>
            <a:ext cx="5254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purpose of this project </a:t>
            </a:r>
            <a:r>
              <a:rPr lang="en-US" dirty="0" err="1"/>
              <a:t>repoet</a:t>
            </a:r>
            <a:r>
              <a:rPr lang="en-US" dirty="0"/>
              <a:t> is to calculate fare before ride. As,  we have an objective to create profit for more taxi drivers. Hence, we had observed an relation between fare value and payment type.</a:t>
            </a:r>
            <a:endParaRPr lang="en-IN" dirty="0"/>
          </a:p>
        </p:txBody>
      </p:sp>
      <p:grpSp>
        <p:nvGrpSpPr>
          <p:cNvPr id="3" name="Google Shape;468;p22">
            <a:extLst>
              <a:ext uri="{FF2B5EF4-FFF2-40B4-BE49-F238E27FC236}">
                <a16:creationId xmlns:a16="http://schemas.microsoft.com/office/drawing/2014/main" id="{14D75A13-5FC2-F707-C42C-8EB3FAF172B7}"/>
              </a:ext>
            </a:extLst>
          </p:cNvPr>
          <p:cNvGrpSpPr/>
          <p:nvPr/>
        </p:nvGrpSpPr>
        <p:grpSpPr>
          <a:xfrm>
            <a:off x="-102778" y="548486"/>
            <a:ext cx="7271643" cy="771300"/>
            <a:chOff x="-19336" y="548486"/>
            <a:chExt cx="5190000" cy="771300"/>
          </a:xfrm>
        </p:grpSpPr>
        <p:sp>
          <p:nvSpPr>
            <p:cNvPr id="4" name="Google Shape;469;p22">
              <a:extLst>
                <a:ext uri="{FF2B5EF4-FFF2-40B4-BE49-F238E27FC236}">
                  <a16:creationId xmlns:a16="http://schemas.microsoft.com/office/drawing/2014/main" id="{AC7307D8-3BFF-0E8B-72EE-43DBA8079440}"/>
                </a:ext>
              </a:extLst>
            </p:cNvPr>
            <p:cNvSpPr txBox="1"/>
            <p:nvPr/>
          </p:nvSpPr>
          <p:spPr>
            <a:xfrm>
              <a:off x="-19336" y="548486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Statistical Review and A/Btesting for New York C</a:t>
              </a:r>
              <a:r>
                <a:rPr lang="en-IN" sz="16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ty TLC Project</a:t>
              </a: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70;p22">
              <a:extLst>
                <a:ext uri="{FF2B5EF4-FFF2-40B4-BE49-F238E27FC236}">
                  <a16:creationId xmlns:a16="http://schemas.microsoft.com/office/drawing/2014/main" id="{A2F3AF7C-A4F9-461C-61BA-9045B9C28DCB}"/>
                </a:ext>
              </a:extLst>
            </p:cNvPr>
            <p:cNvSpPr txBox="1"/>
            <p:nvPr/>
          </p:nvSpPr>
          <p:spPr>
            <a:xfrm>
              <a:off x="613432" y="91453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                                    Executive Summary Report</a:t>
              </a:r>
              <a:endParaRPr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C1B668-C59F-B100-38BC-2448C10EF83E}"/>
              </a:ext>
            </a:extLst>
          </p:cNvPr>
          <p:cNvSpPr txBox="1"/>
          <p:nvPr/>
        </p:nvSpPr>
        <p:spPr>
          <a:xfrm>
            <a:off x="2319618" y="2548218"/>
            <a:ext cx="514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Taxi Driver receive varying amount of tip. That cause variation in total fare for the given location by multiple riders.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0951D-9DD8-C114-86C6-6672764E20CC}"/>
              </a:ext>
            </a:extLst>
          </p:cNvPr>
          <p:cNvSpPr txBox="1"/>
          <p:nvPr/>
        </p:nvSpPr>
        <p:spPr>
          <a:xfrm>
            <a:off x="2319618" y="3321424"/>
            <a:ext cx="4849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decided to </a:t>
            </a:r>
            <a:r>
              <a:rPr lang="en-US" dirty="0" err="1"/>
              <a:t>peform</a:t>
            </a:r>
            <a:r>
              <a:rPr lang="en-US" dirty="0"/>
              <a:t> A/B test on credit card payment and total fare, the relation between then will help to payment method to encourage more  for maximization of profit.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F9A8B-0D2D-3593-F665-62974B74A78E}"/>
              </a:ext>
            </a:extLst>
          </p:cNvPr>
          <p:cNvSpPr txBox="1"/>
          <p:nvPr/>
        </p:nvSpPr>
        <p:spPr>
          <a:xfrm>
            <a:off x="783784" y="7113494"/>
            <a:ext cx="5716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: There is statistical difference in the total fare amount paid by the </a:t>
            </a:r>
            <a:r>
              <a:rPr lang="en-US" dirty="0" err="1"/>
              <a:t>the</a:t>
            </a:r>
            <a:r>
              <a:rPr lang="en-US" dirty="0"/>
              <a:t> credit card and cash. Hence,  from our observation we can conclude that credit card payment would earn more profit.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4A3EFA-995C-382D-977D-681BE0D53BDA}"/>
              </a:ext>
            </a:extLst>
          </p:cNvPr>
          <p:cNvSpPr txBox="1"/>
          <p:nvPr/>
        </p:nvSpPr>
        <p:spPr>
          <a:xfrm>
            <a:off x="944880" y="8785860"/>
            <a:ext cx="54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suggest to ask </a:t>
            </a:r>
            <a:r>
              <a:rPr lang="en-US" dirty="0" err="1"/>
              <a:t>ask</a:t>
            </a:r>
            <a:r>
              <a:rPr lang="en-US" dirty="0"/>
              <a:t> rider to pay through credit card by the taxi drivers.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F33A8-3C30-AE1A-96A0-B62904534D23}"/>
              </a:ext>
            </a:extLst>
          </p:cNvPr>
          <p:cNvSpPr txBox="1"/>
          <p:nvPr/>
        </p:nvSpPr>
        <p:spPr>
          <a:xfrm>
            <a:off x="783784" y="5029200"/>
            <a:ext cx="5586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Split sample group in the two group of payment through cash and </a:t>
            </a:r>
            <a:r>
              <a:rPr lang="en-IN" dirty="0"/>
              <a:t>credit card .</a:t>
            </a:r>
          </a:p>
          <a:p>
            <a:pPr marL="342900" indent="-342900">
              <a:buAutoNum type="arabicPeriod"/>
            </a:pPr>
            <a:r>
              <a:rPr lang="en-IN" dirty="0"/>
              <a:t>Observe an statistical difference in the average of both of the values.</a:t>
            </a:r>
          </a:p>
          <a:p>
            <a:pPr marL="342900" indent="-342900">
              <a:buAutoNum type="arabicPeriod"/>
            </a:pPr>
            <a:r>
              <a:rPr lang="en-IN" dirty="0"/>
              <a:t>Perform two sample t-test to find out this medium of payment is having an </a:t>
            </a:r>
            <a:r>
              <a:rPr lang="en-IN"/>
              <a:t>significant difference.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Work Sans</vt:lpstr>
      <vt:lpstr>Roboto</vt:lpstr>
      <vt:lpstr>Lato</vt:lpstr>
      <vt:lpstr>PT Sans Narrow</vt:lpstr>
      <vt:lpstr>Calibri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Vishwakarma</cp:lastModifiedBy>
  <cp:revision>1</cp:revision>
  <dcterms:modified xsi:type="dcterms:W3CDTF">2024-03-31T18:39:39Z</dcterms:modified>
</cp:coreProperties>
</file>