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63" r:id="rId1"/>
  </p:sldMasterIdLst>
  <p:notesMasterIdLst>
    <p:notesMasterId r:id="rId22"/>
  </p:notesMasterIdLst>
  <p:sldIdLst>
    <p:sldId id="256" r:id="rId2"/>
    <p:sldId id="260" r:id="rId3"/>
    <p:sldId id="262" r:id="rId4"/>
    <p:sldId id="264" r:id="rId5"/>
    <p:sldId id="261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80" r:id="rId19"/>
    <p:sldId id="277" r:id="rId20"/>
    <p:sldId id="279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9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9EFF29"/>
    <a:srgbClr val="F1C88B"/>
    <a:srgbClr val="0000CC"/>
    <a:srgbClr val="1D3A00"/>
    <a:srgbClr val="FF856D"/>
    <a:srgbClr val="FF2549"/>
    <a:srgbClr val="003635"/>
    <a:srgbClr val="005856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330" y="72"/>
      </p:cViewPr>
      <p:guideLst>
        <p:guide orient="horz" pos="1620"/>
        <p:guide pos="2880"/>
        <p:guide pos="29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905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95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90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248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30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14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29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23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06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77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11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93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15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580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27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1931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8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99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37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08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80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4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69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10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72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33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03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214258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47936" y="1388530"/>
            <a:ext cx="4546498" cy="1185879"/>
          </a:xfrm>
        </p:spPr>
        <p:txBody>
          <a:bodyPr>
            <a:normAutofit/>
          </a:bodyPr>
          <a:lstStyle/>
          <a:p>
            <a:r>
              <a:rPr lang="en-US" b="1" dirty="0" smtClean="0"/>
              <a:t>ARIMA MODEL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7936" y="2585698"/>
            <a:ext cx="4539123" cy="549378"/>
          </a:xfrm>
        </p:spPr>
        <p:txBody>
          <a:bodyPr>
            <a:normAutofit/>
          </a:bodyPr>
          <a:lstStyle/>
          <a:p>
            <a:r>
              <a:rPr lang="en-US" sz="1600" b="1" dirty="0" smtClean="0"/>
              <a:t>3458 – SHIVAM SHARMA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62000">
              <a:schemeClr val="bg1"/>
            </a:gs>
            <a:gs pos="94000">
              <a:schemeClr val="bg2">
                <a:tint val="90000"/>
                <a:satMod val="92000"/>
                <a:alpha val="80000"/>
                <a:lumMod val="64000"/>
                <a:lumOff val="36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60334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smtClean="0"/>
              <a:t>Checking Stationary in Data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1" y="742494"/>
            <a:ext cx="6200774" cy="423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82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62000">
              <a:schemeClr val="bg1"/>
            </a:gs>
            <a:gs pos="94000">
              <a:schemeClr val="bg2">
                <a:tint val="90000"/>
                <a:satMod val="92000"/>
                <a:alpha val="80000"/>
                <a:lumMod val="64000"/>
                <a:lumOff val="36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60334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Finding the value of the d parameter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796" t="3185" r="2860"/>
          <a:stretch/>
        </p:blipFill>
        <p:spPr>
          <a:xfrm>
            <a:off x="9526" y="523875"/>
            <a:ext cx="9134475" cy="33756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20064"/>
          <a:stretch/>
        </p:blipFill>
        <p:spPr>
          <a:xfrm>
            <a:off x="9526" y="3871802"/>
            <a:ext cx="9134474" cy="1271698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3895724" y="700364"/>
            <a:ext cx="1562101" cy="276264"/>
            <a:chOff x="3895724" y="700364"/>
            <a:chExt cx="1562101" cy="27626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95724" y="700364"/>
              <a:ext cx="1562101" cy="27488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95724" y="700364"/>
              <a:ext cx="219106" cy="276264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6800" y="1429456"/>
            <a:ext cx="2686050" cy="333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5025" y="1923465"/>
            <a:ext cx="2686050" cy="3333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7950" y="2483941"/>
            <a:ext cx="26003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804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62000">
              <a:schemeClr val="bg1"/>
            </a:gs>
            <a:gs pos="94000">
              <a:schemeClr val="bg2">
                <a:tint val="90000"/>
                <a:satMod val="92000"/>
                <a:alpha val="80000"/>
                <a:lumMod val="64000"/>
                <a:lumOff val="36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29462" b="1"/>
          <a:stretch/>
        </p:blipFill>
        <p:spPr>
          <a:xfrm>
            <a:off x="837704" y="1257300"/>
            <a:ext cx="7106642" cy="3886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21860"/>
          <a:stretch/>
        </p:blipFill>
        <p:spPr>
          <a:xfrm>
            <a:off x="837704" y="95250"/>
            <a:ext cx="7096621" cy="116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317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26" y="1141025"/>
            <a:ext cx="7786169" cy="190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800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62000">
              <a:schemeClr val="bg1"/>
            </a:gs>
            <a:gs pos="94000">
              <a:schemeClr val="bg2">
                <a:tint val="90000"/>
                <a:satMod val="92000"/>
                <a:alpha val="80000"/>
                <a:lumMod val="64000"/>
                <a:lumOff val="36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846"/>
            <a:ext cx="9143999" cy="517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30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60334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Finding the value of the </a:t>
            </a:r>
            <a:r>
              <a:rPr lang="en-US" sz="2800" b="1" dirty="0" smtClean="0"/>
              <a:t>’’p’’ </a:t>
            </a:r>
            <a:r>
              <a:rPr lang="en-US" sz="2800" b="1" dirty="0"/>
              <a:t>parameter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425" y="627532"/>
            <a:ext cx="5734850" cy="5239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1151480"/>
            <a:ext cx="7001275" cy="391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897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60334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Finding the value of the </a:t>
            </a:r>
            <a:r>
              <a:rPr lang="en-US" sz="2800" b="1" dirty="0" smtClean="0"/>
              <a:t>’’q’’ </a:t>
            </a:r>
            <a:r>
              <a:rPr lang="en-US" sz="2800" b="1" dirty="0"/>
              <a:t>parameter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603343"/>
            <a:ext cx="4838700" cy="476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4" y="1079593"/>
            <a:ext cx="7400925" cy="406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49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60334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Implementation Of ARIMA(</a:t>
            </a:r>
            <a:r>
              <a:rPr lang="en-US" sz="2800" b="1" dirty="0" err="1" smtClean="0"/>
              <a:t>p,d,q</a:t>
            </a:r>
            <a:r>
              <a:rPr lang="en-US" sz="2800" b="1" dirty="0" smtClean="0"/>
              <a:t>)</a:t>
            </a:r>
            <a:endParaRPr lang="en-US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76" y="1257301"/>
            <a:ext cx="7105650" cy="214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530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261669" y="-1"/>
            <a:ext cx="6901256" cy="5048250"/>
            <a:chOff x="1261669" y="-1"/>
            <a:chExt cx="6901256" cy="504825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61669" y="-1"/>
              <a:ext cx="6386906" cy="357187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/>
            <a:srcRect t="16360"/>
            <a:stretch/>
          </p:blipFill>
          <p:spPr>
            <a:xfrm>
              <a:off x="1685926" y="3571874"/>
              <a:ext cx="6476999" cy="1476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3819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526"/>
            <a:ext cx="9143999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134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73000">
              <a:schemeClr val="bg1">
                <a:lumMod val="85000"/>
              </a:schemeClr>
            </a:gs>
            <a:gs pos="50000">
              <a:srgbClr val="B5D6C8"/>
            </a:gs>
            <a:gs pos="22000">
              <a:schemeClr val="accent5">
                <a:lumMod val="60000"/>
                <a:lumOff val="4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5005" y="639532"/>
            <a:ext cx="6683765" cy="960668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INTRODUCTION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4786" y="1885950"/>
            <a:ext cx="7218759" cy="2833217"/>
          </a:xfrm>
        </p:spPr>
        <p:txBody>
          <a:bodyPr>
            <a:normAutofit/>
          </a:bodyPr>
          <a:lstStyle/>
          <a:p>
            <a:r>
              <a:rPr lang="en-US" sz="2100" dirty="0">
                <a:solidFill>
                  <a:schemeClr val="tx1"/>
                </a:solidFill>
              </a:rPr>
              <a:t>ARIMA is an acronym that stands for </a:t>
            </a:r>
            <a:r>
              <a:rPr lang="en-US" sz="2100" b="1" dirty="0" smtClean="0">
                <a:solidFill>
                  <a:schemeClr val="tx1"/>
                </a:solidFill>
              </a:rPr>
              <a:t>Autoregressive </a:t>
            </a:r>
            <a:r>
              <a:rPr lang="en-US" sz="2100" b="1" dirty="0">
                <a:solidFill>
                  <a:schemeClr val="tx1"/>
                </a:solidFill>
              </a:rPr>
              <a:t>Integrated Moving </a:t>
            </a:r>
            <a:r>
              <a:rPr lang="en-US" sz="2100" b="1" dirty="0" smtClean="0">
                <a:solidFill>
                  <a:schemeClr val="tx1"/>
                </a:solidFill>
              </a:rPr>
              <a:t>Average.</a:t>
            </a:r>
          </a:p>
          <a:p>
            <a:r>
              <a:rPr lang="en-US" sz="2100" dirty="0">
                <a:solidFill>
                  <a:schemeClr val="tx1"/>
                </a:solidFill>
              </a:rPr>
              <a:t>The ARIMA model has been used for analyzing time series </a:t>
            </a:r>
            <a:r>
              <a:rPr lang="en-US" sz="2100" dirty="0" smtClean="0">
                <a:solidFill>
                  <a:schemeClr val="tx1"/>
                </a:solidFill>
              </a:rPr>
              <a:t>data to </a:t>
            </a:r>
            <a:r>
              <a:rPr lang="en-US" sz="2100" b="1" dirty="0" smtClean="0">
                <a:solidFill>
                  <a:schemeClr val="tx1"/>
                </a:solidFill>
              </a:rPr>
              <a:t>predict future value</a:t>
            </a:r>
          </a:p>
          <a:p>
            <a:r>
              <a:rPr lang="en-US" sz="2100" dirty="0" smtClean="0">
                <a:solidFill>
                  <a:schemeClr val="tx1"/>
                </a:solidFill>
              </a:rPr>
              <a:t>ARIMA </a:t>
            </a:r>
            <a:r>
              <a:rPr lang="en-US" sz="2100" dirty="0">
                <a:solidFill>
                  <a:schemeClr val="tx1"/>
                </a:solidFill>
              </a:rPr>
              <a:t>models are applied in </a:t>
            </a:r>
            <a:r>
              <a:rPr lang="en-US" sz="2100" dirty="0" smtClean="0">
                <a:solidFill>
                  <a:schemeClr val="tx1"/>
                </a:solidFill>
              </a:rPr>
              <a:t>the </a:t>
            </a:r>
            <a:r>
              <a:rPr lang="en-US" sz="2100" dirty="0">
                <a:solidFill>
                  <a:schemeClr val="tx1"/>
                </a:solidFill>
              </a:rPr>
              <a:t>cases where the data shows evidence of </a:t>
            </a:r>
            <a:r>
              <a:rPr lang="en-US" sz="2100" dirty="0" smtClean="0">
                <a:solidFill>
                  <a:schemeClr val="tx1"/>
                </a:solidFill>
              </a:rPr>
              <a:t>non-stationary</a:t>
            </a:r>
            <a:r>
              <a:rPr lang="en-US" sz="2100" dirty="0">
                <a:solidFill>
                  <a:schemeClr val="tx1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77234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39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683765" cy="960668"/>
          </a:xfrm>
        </p:spPr>
        <p:txBody>
          <a:bodyPr>
            <a:normAutofit/>
          </a:bodyPr>
          <a:lstStyle/>
          <a:p>
            <a:r>
              <a:rPr lang="en-US" sz="3600" b="1" dirty="0"/>
              <a:t>Stationary &amp; Non-Stationary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22"/>
          <a:stretch/>
        </p:blipFill>
        <p:spPr>
          <a:xfrm>
            <a:off x="0" y="960668"/>
            <a:ext cx="9144000" cy="4182832"/>
          </a:xfrm>
        </p:spPr>
      </p:pic>
    </p:spTree>
    <p:extLst>
      <p:ext uri="{BB962C8B-B14F-4D97-AF65-F5344CB8AC3E}">
        <p14:creationId xmlns:p14="http://schemas.microsoft.com/office/powerpoint/2010/main" val="348022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73000">
              <a:schemeClr val="bg1">
                <a:lumMod val="85000"/>
              </a:schemeClr>
            </a:gs>
            <a:gs pos="50000">
              <a:srgbClr val="B5D6C8"/>
            </a:gs>
            <a:gs pos="22000">
              <a:schemeClr val="accent5">
                <a:lumMod val="60000"/>
                <a:lumOff val="4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87082"/>
            <a:ext cx="7089995" cy="960668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Component </a:t>
            </a:r>
            <a:r>
              <a:rPr lang="en-US" sz="3600" b="1" dirty="0" smtClean="0">
                <a:solidFill>
                  <a:srgbClr val="FF0000"/>
                </a:solidFill>
              </a:rPr>
              <a:t>(</a:t>
            </a:r>
            <a:r>
              <a:rPr lang="en-US" sz="3600" b="1" dirty="0" smtClean="0"/>
              <a:t> AR – I – MA </a:t>
            </a:r>
            <a:r>
              <a:rPr lang="en-US" sz="3600" b="1" dirty="0" smtClean="0">
                <a:solidFill>
                  <a:srgbClr val="FF0000"/>
                </a:solidFill>
              </a:rPr>
              <a:t>)</a:t>
            </a:r>
            <a:endParaRPr lang="en-US" sz="3600" b="1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38326" y="961893"/>
            <a:ext cx="6381774" cy="1085982"/>
            <a:chOff x="2038326" y="961893"/>
            <a:chExt cx="6381774" cy="1085982"/>
          </a:xfrm>
        </p:grpSpPr>
        <p:sp>
          <p:nvSpPr>
            <p:cNvPr id="5" name="Oval 4"/>
            <p:cNvSpPr/>
            <p:nvPr/>
          </p:nvSpPr>
          <p:spPr>
            <a:xfrm>
              <a:off x="2038326" y="961893"/>
              <a:ext cx="714400" cy="1085982"/>
            </a:xfrm>
            <a:custGeom>
              <a:avLst/>
              <a:gdLst>
                <a:gd name="connsiteX0" fmla="*/ 0 w 714376"/>
                <a:gd name="connsiteY0" fmla="*/ 409575 h 819150"/>
                <a:gd name="connsiteX1" fmla="*/ 357188 w 714376"/>
                <a:gd name="connsiteY1" fmla="*/ 0 h 819150"/>
                <a:gd name="connsiteX2" fmla="*/ 714376 w 714376"/>
                <a:gd name="connsiteY2" fmla="*/ 409575 h 819150"/>
                <a:gd name="connsiteX3" fmla="*/ 357188 w 714376"/>
                <a:gd name="connsiteY3" fmla="*/ 819150 h 819150"/>
                <a:gd name="connsiteX4" fmla="*/ 0 w 714376"/>
                <a:gd name="connsiteY4" fmla="*/ 409575 h 819150"/>
                <a:gd name="connsiteX0" fmla="*/ 51 w 714427"/>
                <a:gd name="connsiteY0" fmla="*/ 676275 h 1085850"/>
                <a:gd name="connsiteX1" fmla="*/ 338189 w 714427"/>
                <a:gd name="connsiteY1" fmla="*/ 0 h 1085850"/>
                <a:gd name="connsiteX2" fmla="*/ 714427 w 714427"/>
                <a:gd name="connsiteY2" fmla="*/ 676275 h 1085850"/>
                <a:gd name="connsiteX3" fmla="*/ 357239 w 714427"/>
                <a:gd name="connsiteY3" fmla="*/ 1085850 h 1085850"/>
                <a:gd name="connsiteX4" fmla="*/ 51 w 714427"/>
                <a:gd name="connsiteY4" fmla="*/ 676275 h 1085850"/>
                <a:gd name="connsiteX0" fmla="*/ 24 w 714400"/>
                <a:gd name="connsiteY0" fmla="*/ 676407 h 1085982"/>
                <a:gd name="connsiteX1" fmla="*/ 338162 w 714400"/>
                <a:gd name="connsiteY1" fmla="*/ 132 h 1085982"/>
                <a:gd name="connsiteX2" fmla="*/ 714400 w 714400"/>
                <a:gd name="connsiteY2" fmla="*/ 676407 h 1085982"/>
                <a:gd name="connsiteX3" fmla="*/ 357212 w 714400"/>
                <a:gd name="connsiteY3" fmla="*/ 1085982 h 1085982"/>
                <a:gd name="connsiteX4" fmla="*/ 24 w 714400"/>
                <a:gd name="connsiteY4" fmla="*/ 676407 h 1085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4400" h="1085982">
                  <a:moveTo>
                    <a:pt x="24" y="676407"/>
                  </a:moveTo>
                  <a:cubicBezTo>
                    <a:pt x="-3151" y="495432"/>
                    <a:pt x="321868" y="-9393"/>
                    <a:pt x="338162" y="132"/>
                  </a:cubicBezTo>
                  <a:cubicBezTo>
                    <a:pt x="354456" y="9657"/>
                    <a:pt x="714400" y="450205"/>
                    <a:pt x="714400" y="676407"/>
                  </a:cubicBezTo>
                  <a:cubicBezTo>
                    <a:pt x="714400" y="902609"/>
                    <a:pt x="554481" y="1085982"/>
                    <a:pt x="357212" y="1085982"/>
                  </a:cubicBezTo>
                  <a:cubicBezTo>
                    <a:pt x="159943" y="1085982"/>
                    <a:pt x="3199" y="857382"/>
                    <a:pt x="24" y="676407"/>
                  </a:cubicBezTo>
                  <a:close/>
                </a:path>
              </a:pathLst>
            </a:custGeom>
            <a:ln>
              <a:solidFill>
                <a:srgbClr val="00B0F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AR (p)</a:t>
              </a:r>
              <a:endParaRPr lang="en-US" b="1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076575" y="1047750"/>
              <a:ext cx="5343525" cy="819150"/>
            </a:xfrm>
            <a:prstGeom prst="roundRect">
              <a:avLst>
                <a:gd name="adj" fmla="val 3062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AutoRegressive</a:t>
              </a:r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model , indicating that the model uses the dependent relationship between current data and its past values.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038326" y="2379695"/>
            <a:ext cx="6381773" cy="1085982"/>
            <a:chOff x="2038326" y="2379695"/>
            <a:chExt cx="6381773" cy="1085982"/>
          </a:xfrm>
        </p:grpSpPr>
        <p:sp>
          <p:nvSpPr>
            <p:cNvPr id="7" name="Oval 4"/>
            <p:cNvSpPr/>
            <p:nvPr/>
          </p:nvSpPr>
          <p:spPr>
            <a:xfrm>
              <a:off x="2038326" y="2379695"/>
              <a:ext cx="714400" cy="1085982"/>
            </a:xfrm>
            <a:custGeom>
              <a:avLst/>
              <a:gdLst>
                <a:gd name="connsiteX0" fmla="*/ 0 w 714376"/>
                <a:gd name="connsiteY0" fmla="*/ 409575 h 819150"/>
                <a:gd name="connsiteX1" fmla="*/ 357188 w 714376"/>
                <a:gd name="connsiteY1" fmla="*/ 0 h 819150"/>
                <a:gd name="connsiteX2" fmla="*/ 714376 w 714376"/>
                <a:gd name="connsiteY2" fmla="*/ 409575 h 819150"/>
                <a:gd name="connsiteX3" fmla="*/ 357188 w 714376"/>
                <a:gd name="connsiteY3" fmla="*/ 819150 h 819150"/>
                <a:gd name="connsiteX4" fmla="*/ 0 w 714376"/>
                <a:gd name="connsiteY4" fmla="*/ 409575 h 819150"/>
                <a:gd name="connsiteX0" fmla="*/ 51 w 714427"/>
                <a:gd name="connsiteY0" fmla="*/ 676275 h 1085850"/>
                <a:gd name="connsiteX1" fmla="*/ 338189 w 714427"/>
                <a:gd name="connsiteY1" fmla="*/ 0 h 1085850"/>
                <a:gd name="connsiteX2" fmla="*/ 714427 w 714427"/>
                <a:gd name="connsiteY2" fmla="*/ 676275 h 1085850"/>
                <a:gd name="connsiteX3" fmla="*/ 357239 w 714427"/>
                <a:gd name="connsiteY3" fmla="*/ 1085850 h 1085850"/>
                <a:gd name="connsiteX4" fmla="*/ 51 w 714427"/>
                <a:gd name="connsiteY4" fmla="*/ 676275 h 1085850"/>
                <a:gd name="connsiteX0" fmla="*/ 24 w 714400"/>
                <a:gd name="connsiteY0" fmla="*/ 676407 h 1085982"/>
                <a:gd name="connsiteX1" fmla="*/ 338162 w 714400"/>
                <a:gd name="connsiteY1" fmla="*/ 132 h 1085982"/>
                <a:gd name="connsiteX2" fmla="*/ 714400 w 714400"/>
                <a:gd name="connsiteY2" fmla="*/ 676407 h 1085982"/>
                <a:gd name="connsiteX3" fmla="*/ 357212 w 714400"/>
                <a:gd name="connsiteY3" fmla="*/ 1085982 h 1085982"/>
                <a:gd name="connsiteX4" fmla="*/ 24 w 714400"/>
                <a:gd name="connsiteY4" fmla="*/ 676407 h 1085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4400" h="1085982">
                  <a:moveTo>
                    <a:pt x="24" y="676407"/>
                  </a:moveTo>
                  <a:cubicBezTo>
                    <a:pt x="-3151" y="495432"/>
                    <a:pt x="321868" y="-9393"/>
                    <a:pt x="338162" y="132"/>
                  </a:cubicBezTo>
                  <a:cubicBezTo>
                    <a:pt x="354456" y="9657"/>
                    <a:pt x="714400" y="450205"/>
                    <a:pt x="714400" y="676407"/>
                  </a:cubicBezTo>
                  <a:cubicBezTo>
                    <a:pt x="714400" y="902609"/>
                    <a:pt x="554481" y="1085982"/>
                    <a:pt x="357212" y="1085982"/>
                  </a:cubicBezTo>
                  <a:cubicBezTo>
                    <a:pt x="159943" y="1085982"/>
                    <a:pt x="3199" y="857382"/>
                    <a:pt x="24" y="676407"/>
                  </a:cubicBezTo>
                  <a:close/>
                </a:path>
              </a:pathLst>
            </a:custGeom>
            <a:ln>
              <a:solidFill>
                <a:srgbClr val="00B0F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I </a:t>
              </a:r>
            </a:p>
            <a:p>
              <a:pPr algn="ctr"/>
              <a:r>
                <a:rPr lang="en-US" b="1" dirty="0" smtClean="0"/>
                <a:t>(d)</a:t>
              </a:r>
              <a:endParaRPr lang="en-US" b="1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076574" y="2489331"/>
              <a:ext cx="5343525" cy="819150"/>
            </a:xfrm>
            <a:prstGeom prst="roundRect">
              <a:avLst>
                <a:gd name="adj" fmla="val 3062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Integrated 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The use of differencing of raw 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observations </a:t>
              </a:r>
            </a:p>
            <a:p>
              <a:r>
                <a:rPr lang="en-US" sz="1400" dirty="0"/>
                <a:t> 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(e.g. Subtracting 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an observation from an observation at the previous time step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 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in order to make the time series stationary.</a:t>
              </a:r>
              <a:endPara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038326" y="3797497"/>
            <a:ext cx="6381773" cy="1085982"/>
            <a:chOff x="2038326" y="3797497"/>
            <a:chExt cx="6381773" cy="1085982"/>
          </a:xfrm>
        </p:grpSpPr>
        <p:sp>
          <p:nvSpPr>
            <p:cNvPr id="8" name="Oval 4"/>
            <p:cNvSpPr/>
            <p:nvPr/>
          </p:nvSpPr>
          <p:spPr>
            <a:xfrm>
              <a:off x="2038326" y="3797497"/>
              <a:ext cx="714400" cy="1085982"/>
            </a:xfrm>
            <a:custGeom>
              <a:avLst/>
              <a:gdLst>
                <a:gd name="connsiteX0" fmla="*/ 0 w 714376"/>
                <a:gd name="connsiteY0" fmla="*/ 409575 h 819150"/>
                <a:gd name="connsiteX1" fmla="*/ 357188 w 714376"/>
                <a:gd name="connsiteY1" fmla="*/ 0 h 819150"/>
                <a:gd name="connsiteX2" fmla="*/ 714376 w 714376"/>
                <a:gd name="connsiteY2" fmla="*/ 409575 h 819150"/>
                <a:gd name="connsiteX3" fmla="*/ 357188 w 714376"/>
                <a:gd name="connsiteY3" fmla="*/ 819150 h 819150"/>
                <a:gd name="connsiteX4" fmla="*/ 0 w 714376"/>
                <a:gd name="connsiteY4" fmla="*/ 409575 h 819150"/>
                <a:gd name="connsiteX0" fmla="*/ 51 w 714427"/>
                <a:gd name="connsiteY0" fmla="*/ 676275 h 1085850"/>
                <a:gd name="connsiteX1" fmla="*/ 338189 w 714427"/>
                <a:gd name="connsiteY1" fmla="*/ 0 h 1085850"/>
                <a:gd name="connsiteX2" fmla="*/ 714427 w 714427"/>
                <a:gd name="connsiteY2" fmla="*/ 676275 h 1085850"/>
                <a:gd name="connsiteX3" fmla="*/ 357239 w 714427"/>
                <a:gd name="connsiteY3" fmla="*/ 1085850 h 1085850"/>
                <a:gd name="connsiteX4" fmla="*/ 51 w 714427"/>
                <a:gd name="connsiteY4" fmla="*/ 676275 h 1085850"/>
                <a:gd name="connsiteX0" fmla="*/ 24 w 714400"/>
                <a:gd name="connsiteY0" fmla="*/ 676407 h 1085982"/>
                <a:gd name="connsiteX1" fmla="*/ 338162 w 714400"/>
                <a:gd name="connsiteY1" fmla="*/ 132 h 1085982"/>
                <a:gd name="connsiteX2" fmla="*/ 714400 w 714400"/>
                <a:gd name="connsiteY2" fmla="*/ 676407 h 1085982"/>
                <a:gd name="connsiteX3" fmla="*/ 357212 w 714400"/>
                <a:gd name="connsiteY3" fmla="*/ 1085982 h 1085982"/>
                <a:gd name="connsiteX4" fmla="*/ 24 w 714400"/>
                <a:gd name="connsiteY4" fmla="*/ 676407 h 1085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4400" h="1085982">
                  <a:moveTo>
                    <a:pt x="24" y="676407"/>
                  </a:moveTo>
                  <a:cubicBezTo>
                    <a:pt x="-3151" y="495432"/>
                    <a:pt x="321868" y="-9393"/>
                    <a:pt x="338162" y="132"/>
                  </a:cubicBezTo>
                  <a:cubicBezTo>
                    <a:pt x="354456" y="9657"/>
                    <a:pt x="714400" y="450205"/>
                    <a:pt x="714400" y="676407"/>
                  </a:cubicBezTo>
                  <a:cubicBezTo>
                    <a:pt x="714400" y="902609"/>
                    <a:pt x="554481" y="1085982"/>
                    <a:pt x="357212" y="1085982"/>
                  </a:cubicBezTo>
                  <a:cubicBezTo>
                    <a:pt x="159943" y="1085982"/>
                    <a:pt x="3199" y="857382"/>
                    <a:pt x="24" y="676407"/>
                  </a:cubicBezTo>
                  <a:close/>
                </a:path>
              </a:pathLst>
            </a:custGeom>
            <a:ln>
              <a:solidFill>
                <a:srgbClr val="00B0F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MA</a:t>
              </a:r>
            </a:p>
            <a:p>
              <a:pPr algn="ctr"/>
              <a:r>
                <a:rPr lang="en-US" b="1" dirty="0" smtClean="0"/>
                <a:t>(q)</a:t>
              </a:r>
              <a:endParaRPr lang="en-US" b="1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076574" y="3930913"/>
              <a:ext cx="5343525" cy="819150"/>
            </a:xfrm>
            <a:prstGeom prst="roundRect">
              <a:avLst>
                <a:gd name="adj" fmla="val 3062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Moving Average 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model indicating that the forecast or outcome of the model depends linearly on the past values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302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8301" y="895350"/>
            <a:ext cx="7505699" cy="3400425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p </a:t>
            </a:r>
            <a:r>
              <a:rPr lang="en-US" sz="1800" dirty="0"/>
              <a:t> </a:t>
            </a:r>
            <a:endParaRPr lang="en-US" sz="1800" dirty="0" smtClean="0"/>
          </a:p>
          <a:p>
            <a:r>
              <a:rPr lang="en-US" sz="1800" dirty="0" smtClean="0"/>
              <a:t>the </a:t>
            </a:r>
            <a:r>
              <a:rPr lang="en-US" sz="1800" dirty="0"/>
              <a:t>number of autoregressive terms or the number of “lag </a:t>
            </a:r>
            <a:r>
              <a:rPr lang="en-US" sz="1800"/>
              <a:t>observations</a:t>
            </a:r>
            <a:r>
              <a:rPr lang="en-US" sz="1800" smtClean="0"/>
              <a:t>.” </a:t>
            </a:r>
            <a:r>
              <a:rPr lang="en-US" sz="1800" dirty="0"/>
              <a:t>determines the order of </a:t>
            </a:r>
            <a:r>
              <a:rPr lang="en-US" sz="1800" dirty="0" smtClean="0"/>
              <a:t>differencing</a:t>
            </a:r>
          </a:p>
          <a:p>
            <a:endParaRPr lang="en-US" sz="1800" dirty="0"/>
          </a:p>
          <a:p>
            <a:pPr marL="342900" indent="-342900">
              <a:buFont typeface="+mj-lt"/>
              <a:buAutoNum type="arabicPeriod" startAt="2"/>
            </a:pPr>
            <a:r>
              <a:rPr lang="en-US" sz="1800" b="1" dirty="0" smtClean="0"/>
              <a:t>q </a:t>
            </a:r>
            <a:r>
              <a:rPr lang="en-US" sz="1800" b="1" dirty="0"/>
              <a:t> </a:t>
            </a:r>
            <a:endParaRPr lang="en-US" sz="1800" b="1" dirty="0" smtClean="0"/>
          </a:p>
          <a:p>
            <a:r>
              <a:rPr lang="en-US" sz="1800" dirty="0" smtClean="0"/>
              <a:t>the </a:t>
            </a:r>
            <a:r>
              <a:rPr lang="en-US" sz="1800" dirty="0"/>
              <a:t>number of forecast errors in the </a:t>
            </a:r>
            <a:r>
              <a:rPr lang="en-US" sz="1800" dirty="0" smtClean="0"/>
              <a:t>model</a:t>
            </a:r>
          </a:p>
          <a:p>
            <a:pPr marL="0" indent="0">
              <a:buNone/>
            </a:pPr>
            <a:endParaRPr lang="en-US" sz="1800" dirty="0" smtClean="0"/>
          </a:p>
          <a:p>
            <a:pPr marL="342900" indent="-342900">
              <a:buFont typeface="+mj-lt"/>
              <a:buAutoNum type="arabicPeriod" startAt="3"/>
            </a:pPr>
            <a:r>
              <a:rPr lang="en-US" sz="1800" b="1" dirty="0"/>
              <a:t>d</a:t>
            </a:r>
            <a:endParaRPr lang="en-US" sz="1800" b="1" dirty="0" smtClean="0"/>
          </a:p>
          <a:p>
            <a:r>
              <a:rPr lang="en-US" sz="1800" dirty="0"/>
              <a:t> the degree of differencing. it indicates the number of times the lagged indicators have been subtracted to make the data stationary.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47776" y="106132"/>
            <a:ext cx="6947120" cy="960668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arameters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of the ARIMA 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(p, d, q)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69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1039582"/>
            <a:ext cx="6683765" cy="960668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ARIMA Model (Formula)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551" b="78660" l="5634" r="96686">
                        <a14:foregroundMark x1="12345" y1="28784" x2="39934" y2="28536"/>
                        <a14:foregroundMark x1="40099" y1="29280" x2="96686" y2="26551"/>
                        <a14:foregroundMark x1="95940" y1="26799" x2="95692" y2="76179"/>
                        <a14:foregroundMark x1="5634" y1="78412" x2="95609" y2="78164"/>
                        <a14:foregroundMark x1="12345" y1="28784" x2="11433" y2="37965"/>
                        <a14:foregroundMark x1="5882" y1="77667" x2="6048" y2="38958"/>
                        <a14:foregroundMark x1="6048" y1="39206" x2="11516" y2="37221"/>
                        <a14:backgroundMark x1="2320" y1="5707" x2="2320" y2="5707"/>
                        <a14:backgroundMark x1="11682" y1="15385" x2="11765" y2="15385"/>
                        <a14:backgroundMark x1="2651" y1="6203" x2="3065" y2="90074"/>
                        <a14:backgroundMark x1="2651" y1="47146" x2="11516" y2="15136"/>
                      </a14:backgroundRemoval>
                    </a14:imgEffect>
                  </a14:imgLayer>
                </a14:imgProps>
              </a:ext>
            </a:extLst>
          </a:blip>
          <a:srcRect l="4961" t="28472" r="5361" b="22214"/>
          <a:stretch/>
        </p:blipFill>
        <p:spPr>
          <a:xfrm>
            <a:off x="1253069" y="2540000"/>
            <a:ext cx="7552264" cy="1794933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121568" y="157933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https://colab.research.google.com/drive/1myiIAmkTWc5NI_4Q7B64K3O4uvqKTDch#scrollTo=EiF6UNuVMVXU</a:t>
            </a:r>
            <a:endParaRPr lang="en-US" sz="320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35435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Callout 3"/>
          <p:cNvSpPr/>
          <p:nvPr/>
        </p:nvSpPr>
        <p:spPr>
          <a:xfrm>
            <a:off x="2819400" y="476250"/>
            <a:ext cx="3305175" cy="1562100"/>
          </a:xfrm>
          <a:prstGeom prst="downArrowCallout">
            <a:avLst>
              <a:gd name="adj1" fmla="val 42895"/>
              <a:gd name="adj2" fmla="val 32368"/>
              <a:gd name="adj3" fmla="val 19210"/>
              <a:gd name="adj4" fmla="val 64165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IMPLEMENTATION</a:t>
            </a:r>
            <a:endParaRPr lang="en-US" sz="2400" dirty="0"/>
          </a:p>
        </p:txBody>
      </p:sp>
      <p:sp>
        <p:nvSpPr>
          <p:cNvPr id="5" name="Cloud 4"/>
          <p:cNvSpPr/>
          <p:nvPr/>
        </p:nvSpPr>
        <p:spPr>
          <a:xfrm>
            <a:off x="2990850" y="2514600"/>
            <a:ext cx="3133725" cy="1104900"/>
          </a:xfrm>
          <a:prstGeom prst="cloud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ARIMA</a:t>
            </a:r>
            <a:endParaRPr 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4542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62000">
              <a:schemeClr val="bg1"/>
            </a:gs>
            <a:gs pos="94000">
              <a:schemeClr val="bg2">
                <a:tint val="90000"/>
                <a:satMod val="92000"/>
                <a:alpha val="80000"/>
                <a:lumMod val="64000"/>
                <a:lumOff val="36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383" y="0"/>
            <a:ext cx="6683765" cy="68862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IMPORTING LIBRARY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832673"/>
            <a:ext cx="5520081" cy="336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245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62000">
              <a:schemeClr val="bg1"/>
            </a:gs>
            <a:gs pos="94000">
              <a:schemeClr val="bg2">
                <a:tint val="90000"/>
                <a:satMod val="92000"/>
                <a:alpha val="80000"/>
                <a:lumMod val="64000"/>
                <a:lumOff val="36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60334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smtClean="0"/>
              <a:t>Data  Loading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24680"/>
          <a:stretch/>
        </p:blipFill>
        <p:spPr>
          <a:xfrm>
            <a:off x="0" y="603343"/>
            <a:ext cx="4114800" cy="45401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r="7339"/>
          <a:stretch/>
        </p:blipFill>
        <p:spPr>
          <a:xfrm>
            <a:off x="4333875" y="688623"/>
            <a:ext cx="4810125" cy="44548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710" y="1095375"/>
            <a:ext cx="328640" cy="3429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1" y="809588"/>
            <a:ext cx="295316" cy="2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9986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131</Words>
  <Application>Microsoft Office PowerPoint</Application>
  <PresentationFormat>On-screen Show (16:9)</PresentationFormat>
  <Paragraphs>49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Wingdings 3</vt:lpstr>
      <vt:lpstr>Wisp</vt:lpstr>
      <vt:lpstr>ARIMA MODEL</vt:lpstr>
      <vt:lpstr>INTRODUCTION</vt:lpstr>
      <vt:lpstr>Stationary &amp; Non-Stationary</vt:lpstr>
      <vt:lpstr>Component ( AR – I – MA )</vt:lpstr>
      <vt:lpstr>Parameters of the ARIMA (p, d, q)</vt:lpstr>
      <vt:lpstr>ARIMA Model (Formula)</vt:lpstr>
      <vt:lpstr>PowerPoint Presentation</vt:lpstr>
      <vt:lpstr>IMPORTING LIBRARY</vt:lpstr>
      <vt:lpstr>Data  Loading</vt:lpstr>
      <vt:lpstr>Checking Stationary in Data</vt:lpstr>
      <vt:lpstr>Finding the value of the d parameter</vt:lpstr>
      <vt:lpstr>PowerPoint Presentation</vt:lpstr>
      <vt:lpstr>PowerPoint Presentation</vt:lpstr>
      <vt:lpstr>PowerPoint Presentation</vt:lpstr>
      <vt:lpstr>Finding the value of the ’’p’’ parameter</vt:lpstr>
      <vt:lpstr>Finding the value of the ’’q’’ parameter</vt:lpstr>
      <vt:lpstr>Implementation Of ARIMA(p,d,q)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2022-09-08T19:29:51Z</dcterms:modified>
</cp:coreProperties>
</file>