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, Shivam" initials="VS" lastIdx="2" clrIdx="0">
    <p:extLst>
      <p:ext uri="{19B8F6BF-5375-455C-9EA6-DF929625EA0E}">
        <p15:presenceInfo xmlns:p15="http://schemas.microsoft.com/office/powerpoint/2012/main" userId="S-1-5-21-1407069837-2091007605-538272213-511813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pPr>
            <a:r>
              <a:rPr lang="en-US" sz="3600" dirty="0">
                <a:highlight>
                  <a:srgbClr val="FFFF00"/>
                </a:highlight>
              </a:rPr>
              <a:t>Top 5 Categories on Social Buzz</a:t>
            </a:r>
          </a:p>
        </c:rich>
      </c:tx>
      <c:layout>
        <c:manualLayout>
          <c:xMode val="edge"/>
          <c:yMode val="edge"/>
          <c:x val="0.22927423553944057"/>
          <c:y val="6.905924953825215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1938976377954"/>
          <c:y val="0.18721874999999999"/>
          <c:w val="0.7440533956692913"/>
          <c:h val="0.67657591043307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9-4569-8108-374CBF0EF1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78944495"/>
        <c:axId val="1078958223"/>
      </c:barChart>
      <c:catAx>
        <c:axId val="10789444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58223"/>
        <c:crosses val="autoZero"/>
        <c:auto val="1"/>
        <c:lblAlgn val="ctr"/>
        <c:lblOffset val="100"/>
        <c:noMultiLvlLbl val="0"/>
      </c:catAx>
      <c:valAx>
        <c:axId val="107895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00BAFF"/>
                    </a:highlight>
                    <a:latin typeface="+mn-lt"/>
                    <a:ea typeface="+mn-ea"/>
                    <a:cs typeface="+mn-cs"/>
                  </a:defRPr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00BAFF"/>
                    </a:highlight>
                  </a:rPr>
                  <a:t>Category</a:t>
                </a:r>
                <a:r>
                  <a:rPr lang="en-US" sz="32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00BAFF"/>
                    </a:highlight>
                  </a:rPr>
                  <a:t> Score</a:t>
                </a:r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00BAFF"/>
                  </a:highlight>
                </a:endParaRPr>
              </a:p>
            </c:rich>
          </c:tx>
          <c:layout>
            <c:manualLayout>
              <c:xMode val="edge"/>
              <c:yMode val="edge"/>
              <c:x val="1.1462945231489108E-2"/>
              <c:y val="0.37086966559735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00BAFF"/>
                  </a:highligh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44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30T04:22:24.154" idx="2">
    <p:pos x="6277" y="2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comments" Target="../comments/comment1.xml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247127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-613132" y="-176127"/>
            <a:ext cx="13487400" cy="9897948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-236801" y="2819965"/>
            <a:ext cx="11417467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chemeClr val="tx2">
                    <a:lumMod val="75000"/>
                  </a:schemeClr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[Unveiling Insights: Social Buzz Content Analysis]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cs typeface="Dubai Medium" panose="020B0603030403030204" pitchFamily="34" charset="-78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A42FE0-6014-4E8C-A414-C7AE3B7C3EBA}"/>
              </a:ext>
            </a:extLst>
          </p:cNvPr>
          <p:cNvSpPr txBox="1"/>
          <p:nvPr/>
        </p:nvSpPr>
        <p:spPr>
          <a:xfrm>
            <a:off x="10972799" y="1895898"/>
            <a:ext cx="717812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Successfully Uncovered Social Buzz's Top 5 Categories 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Insights into User Preferences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Strategies for Optimizing Content                    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Next Steps: Collaboration for Ongoing Success </a:t>
            </a:r>
          </a:p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Recommendations for Social Buzz's Future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Opportunities for Further Partnership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7400" y="5981700"/>
            <a:ext cx="5385738" cy="4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63799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825AEC-CC31-42DD-8647-AF62A09DBD8E}"/>
              </a:ext>
            </a:extLst>
          </p:cNvPr>
          <p:cNvSpPr txBox="1"/>
          <p:nvPr/>
        </p:nvSpPr>
        <p:spPr>
          <a:xfrm>
            <a:off x="2590800" y="1685151"/>
            <a:ext cx="7315200" cy="12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kern="1200" spc="-80" dirty="0">
                <a:solidFill>
                  <a:srgbClr val="000000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rPr>
              <a:t>Today's agenda</a:t>
            </a:r>
            <a:endParaRPr lang="en-US" sz="7200" dirty="0">
              <a:effectLst/>
              <a:latin typeface="Amazon Ember Display Heavy" panose="020F0803020204020204" pitchFamily="34" charset="0"/>
              <a:ea typeface="Amazon Ember Display Heavy" panose="020F0803020204020204" pitchFamily="34" charset="0"/>
              <a:cs typeface="Amazon Ember Display Heavy" panose="020F08030202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E07E62-9B27-484A-AA22-8D963DDB740B}"/>
              </a:ext>
            </a:extLst>
          </p:cNvPr>
          <p:cNvSpPr txBox="1"/>
          <p:nvPr/>
        </p:nvSpPr>
        <p:spPr>
          <a:xfrm>
            <a:off x="3038170" y="3458348"/>
            <a:ext cx="5877230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Project recap</a:t>
            </a: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Problem</a:t>
            </a: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The Analytics team</a:t>
            </a: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Process</a:t>
            </a: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marL="342900" indent="-342900" algn="l" rtl="0" eaLnBrk="1" latinLnBrk="0" hangingPunct="1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Insights</a:t>
            </a:r>
            <a:endParaRPr lang="en-US" sz="40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kern="1200" spc="-19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  <a:ea typeface="+mn-ea"/>
                <a:cs typeface="+mn-cs"/>
              </a:rPr>
              <a:t>Summary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69D38-73F5-F0C1-557E-4C4A71D3396B}"/>
              </a:ext>
            </a:extLst>
          </p:cNvPr>
          <p:cNvSpPr txBox="1"/>
          <p:nvPr/>
        </p:nvSpPr>
        <p:spPr>
          <a:xfrm>
            <a:off x="8974699" y="2601679"/>
            <a:ext cx="6248400" cy="50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Social Buzz is a fast growing technology unicorn that need to adapt quickly to it’s global scale. 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Accenture has begun a 3 month POC focusing on these tasks: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An adult of Social Buzz’s big data practice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Recommendations for a successful IPO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mazon Ember Heavy" panose="020B0803020204020204" pitchFamily="34" charset="0"/>
                <a:ea typeface="Amazon Ember Heavy" panose="020B0803020204020204" pitchFamily="34" charset="0"/>
                <a:cs typeface="Amazon Ember Heavy" panose="020B0803020204020204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ABC249-857B-4F1C-840B-21A404CF356B}"/>
              </a:ext>
            </a:extLst>
          </p:cNvPr>
          <p:cNvSpPr txBox="1"/>
          <p:nvPr/>
        </p:nvSpPr>
        <p:spPr>
          <a:xfrm>
            <a:off x="3581400" y="4960152"/>
            <a:ext cx="578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Over </a:t>
            </a:r>
            <a:r>
              <a:rPr lang="en-US" sz="4000" u="sng" dirty="0">
                <a:solidFill>
                  <a:schemeClr val="bg1"/>
                </a:solidFill>
              </a:rPr>
              <a:t>100000</a:t>
            </a:r>
            <a:r>
              <a:rPr lang="en-US" sz="4000" dirty="0">
                <a:solidFill>
                  <a:schemeClr val="bg1"/>
                </a:solidFill>
              </a:rPr>
              <a:t> posts per day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5AC056-A527-4527-93DA-B572CF2FD3F4}"/>
              </a:ext>
            </a:extLst>
          </p:cNvPr>
          <p:cNvSpPr txBox="1"/>
          <p:nvPr/>
        </p:nvSpPr>
        <p:spPr>
          <a:xfrm>
            <a:off x="2538302" y="6357017"/>
            <a:ext cx="6318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pieces of content per year!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2F281-9788-4931-8AEE-758479D6AD48}"/>
              </a:ext>
            </a:extLst>
          </p:cNvPr>
          <p:cNvSpPr txBox="1"/>
          <p:nvPr/>
        </p:nvSpPr>
        <p:spPr>
          <a:xfrm>
            <a:off x="3704173" y="7934861"/>
            <a:ext cx="5562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But how to capitalize on it when there is so much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7135" y="701655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0B25BA-58DF-6494-1ED7-840A154DF6D8}"/>
              </a:ext>
            </a:extLst>
          </p:cNvPr>
          <p:cNvSpPr txBox="1"/>
          <p:nvPr/>
        </p:nvSpPr>
        <p:spPr>
          <a:xfrm>
            <a:off x="14121554" y="521970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Senior Principle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529EE-1C35-662B-92D4-BE03F023135D}"/>
              </a:ext>
            </a:extLst>
          </p:cNvPr>
          <p:cNvSpPr txBox="1"/>
          <p:nvPr/>
        </p:nvSpPr>
        <p:spPr>
          <a:xfrm>
            <a:off x="14121554" y="817239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7FD40E-FE63-CC9D-948E-5B7A41D6C5AF}"/>
              </a:ext>
            </a:extLst>
          </p:cNvPr>
          <p:cNvSpPr txBox="1"/>
          <p:nvPr/>
        </p:nvSpPr>
        <p:spPr>
          <a:xfrm>
            <a:off x="14121554" y="2476500"/>
            <a:ext cx="294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7A707C-CAE5-3439-5DDB-B747E38B2706}"/>
              </a:ext>
            </a:extLst>
          </p:cNvPr>
          <p:cNvSpPr txBox="1"/>
          <p:nvPr/>
        </p:nvSpPr>
        <p:spPr>
          <a:xfrm>
            <a:off x="14121554" y="2019300"/>
            <a:ext cx="294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Andrew Fleming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E8EB3-0E5D-B247-7038-9B1DA9E5F691}"/>
              </a:ext>
            </a:extLst>
          </p:cNvPr>
          <p:cNvSpPr txBox="1"/>
          <p:nvPr/>
        </p:nvSpPr>
        <p:spPr>
          <a:xfrm>
            <a:off x="14121554" y="4834235"/>
            <a:ext cx="294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Marcus </a:t>
            </a:r>
            <a:r>
              <a:rPr lang="en-IN" sz="2400" b="1" dirty="0" err="1"/>
              <a:t>Rompton</a:t>
            </a:r>
            <a:endParaRPr lang="en-IN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E2F481-9A57-4CF6-93F9-B2DD2404204E}"/>
              </a:ext>
            </a:extLst>
          </p:cNvPr>
          <p:cNvSpPr txBox="1"/>
          <p:nvPr/>
        </p:nvSpPr>
        <p:spPr>
          <a:xfrm>
            <a:off x="14121554" y="7746602"/>
            <a:ext cx="294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Shivam Vishal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709839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080" y="5853077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DCEC4-7CA2-3555-9806-B601AF9B67A1}"/>
              </a:ext>
            </a:extLst>
          </p:cNvPr>
          <p:cNvSpPr txBox="1"/>
          <p:nvPr/>
        </p:nvSpPr>
        <p:spPr>
          <a:xfrm>
            <a:off x="3986954" y="140970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E12DF2-5034-86BC-CAA1-0348FF89850E}"/>
              </a:ext>
            </a:extLst>
          </p:cNvPr>
          <p:cNvSpPr txBox="1"/>
          <p:nvPr/>
        </p:nvSpPr>
        <p:spPr>
          <a:xfrm>
            <a:off x="5968154" y="314319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A095C-7334-D565-9051-78BD84E86434}"/>
              </a:ext>
            </a:extLst>
          </p:cNvPr>
          <p:cNvSpPr txBox="1"/>
          <p:nvPr/>
        </p:nvSpPr>
        <p:spPr>
          <a:xfrm>
            <a:off x="7949354" y="487668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8201CF-51DC-D695-4CE7-93FFC8C818EF}"/>
              </a:ext>
            </a:extLst>
          </p:cNvPr>
          <p:cNvSpPr txBox="1"/>
          <p:nvPr/>
        </p:nvSpPr>
        <p:spPr>
          <a:xfrm>
            <a:off x="9601200" y="6419790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6FD283-F352-7CF3-469E-7A6B14FB21A4}"/>
              </a:ext>
            </a:extLst>
          </p:cNvPr>
          <p:cNvSpPr txBox="1"/>
          <p:nvPr/>
        </p:nvSpPr>
        <p:spPr>
          <a:xfrm>
            <a:off x="11337710" y="7987546"/>
            <a:ext cx="233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87312" y="-979056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EC7810-5BF9-473D-A487-29FEB70D0701}"/>
              </a:ext>
            </a:extLst>
          </p:cNvPr>
          <p:cNvSpPr txBox="1"/>
          <p:nvPr/>
        </p:nvSpPr>
        <p:spPr>
          <a:xfrm flipH="1">
            <a:off x="2103774" y="3803679"/>
            <a:ext cx="300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16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Categories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211DB-321B-497E-AE26-A130FA894908}"/>
              </a:ext>
            </a:extLst>
          </p:cNvPr>
          <p:cNvSpPr txBox="1"/>
          <p:nvPr/>
        </p:nvSpPr>
        <p:spPr>
          <a:xfrm>
            <a:off x="6285674" y="1986035"/>
            <a:ext cx="11503436" cy="5078313"/>
          </a:xfrm>
          <a:prstGeom prst="rect">
            <a:avLst/>
          </a:prstGeom>
          <a:noFill/>
        </p:spPr>
        <p:txBody>
          <a:bodyPr wrap="square" numCol="3" spcCol="9144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Animals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Healthy Eating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Technology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Culture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Travel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Cooking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Soccer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Education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Fitness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Studying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Tennis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Veganism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Public Speaking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24000" y="937441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0878" y="47170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Insights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657890" y="9374416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30200" y="9368273"/>
            <a:ext cx="2972219" cy="88175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4E4727-2CB4-48AB-AF1E-808A7818C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142129"/>
              </p:ext>
            </p:extLst>
          </p:nvPr>
        </p:nvGraphicFramePr>
        <p:xfrm>
          <a:off x="3010109" y="1087258"/>
          <a:ext cx="12458491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F291A2B-9064-44FD-988A-500A26C69D14}"/>
              </a:ext>
            </a:extLst>
          </p:cNvPr>
          <p:cNvSpPr txBox="1"/>
          <p:nvPr/>
        </p:nvSpPr>
        <p:spPr>
          <a:xfrm>
            <a:off x="3069359" y="2998315"/>
            <a:ext cx="13345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</a:rPr>
              <a:t>Highest Reactions in '</a:t>
            </a:r>
            <a:r>
              <a:rPr lang="en-US" sz="4400" u="sng" dirty="0">
                <a:solidFill>
                  <a:schemeClr val="accent3">
                    <a:lumMod val="50000"/>
                  </a:schemeClr>
                </a:solidFill>
              </a:rPr>
              <a:t>Animals</a:t>
            </a:r>
            <a:r>
              <a:rPr lang="en-US" sz="4400" dirty="0">
                <a:solidFill>
                  <a:srgbClr val="C00000"/>
                </a:solidFill>
              </a:rPr>
              <a:t>' Category</a:t>
            </a:r>
            <a:r>
              <a:rPr lang="en-US" sz="4400" dirty="0"/>
              <a:t>: 1897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Highest number of posts in the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4400" dirty="0"/>
              <a:t> of ‘</a:t>
            </a:r>
            <a:r>
              <a:rPr lang="en-US" sz="4400" u="sng" dirty="0">
                <a:solidFill>
                  <a:schemeClr val="accent3">
                    <a:lumMod val="75000"/>
                  </a:schemeClr>
                </a:solidFill>
              </a:rPr>
              <a:t>May</a:t>
            </a:r>
            <a:r>
              <a:rPr lang="en-US" sz="4400" dirty="0"/>
              <a:t>’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Sentiment Analysis</a:t>
            </a:r>
            <a:r>
              <a:rPr lang="en-US" sz="4400" dirty="0"/>
              <a:t>:     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Positive</a:t>
            </a:r>
            <a:r>
              <a:rPr lang="en-US" sz="4400" dirty="0"/>
              <a:t> Reactions: More than 56%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solidFill>
                  <a:srgbClr val="FF0000"/>
                </a:solidFill>
              </a:rPr>
              <a:t>Negative</a:t>
            </a:r>
            <a:r>
              <a:rPr lang="en-US" sz="4400" dirty="0"/>
              <a:t> and 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Neutral</a:t>
            </a:r>
            <a:r>
              <a:rPr lang="en-US" sz="4400" dirty="0"/>
              <a:t> Reactions: Combined rest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260</Words>
  <Application>Microsoft Office PowerPoint</Application>
  <PresentationFormat>Custom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Amazon Ember Display Heavy</vt:lpstr>
      <vt:lpstr>Amazon Ember Display Medium</vt:lpstr>
      <vt:lpstr>Amazon Ember Heavy</vt:lpstr>
      <vt:lpstr>Arial</vt:lpstr>
      <vt:lpstr>Bahnschrift SemiBold</vt:lpstr>
      <vt:lpstr>Calibri</vt:lpstr>
      <vt:lpstr>Cambria Math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shivam vishal</cp:lastModifiedBy>
  <cp:revision>49</cp:revision>
  <dcterms:created xsi:type="dcterms:W3CDTF">2006-08-16T00:00:00Z</dcterms:created>
  <dcterms:modified xsi:type="dcterms:W3CDTF">2024-07-27T12:04:08Z</dcterms:modified>
  <dc:identifier>DAEhDyfaYKE</dc:identifier>
</cp:coreProperties>
</file>