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513" r:id="rId2"/>
    <p:sldId id="719" r:id="rId3"/>
    <p:sldId id="720" r:id="rId4"/>
    <p:sldId id="721" r:id="rId5"/>
    <p:sldId id="722" r:id="rId6"/>
    <p:sldId id="723" r:id="rId7"/>
    <p:sldId id="604" r:id="rId8"/>
    <p:sldId id="649" r:id="rId9"/>
    <p:sldId id="605" r:id="rId10"/>
    <p:sldId id="607" r:id="rId11"/>
    <p:sldId id="693" r:id="rId12"/>
    <p:sldId id="694" r:id="rId13"/>
    <p:sldId id="717" r:id="rId14"/>
    <p:sldId id="695" r:id="rId15"/>
    <p:sldId id="696" r:id="rId16"/>
    <p:sldId id="699" r:id="rId17"/>
    <p:sldId id="700" r:id="rId18"/>
    <p:sldId id="698" r:id="rId19"/>
    <p:sldId id="701" r:id="rId20"/>
    <p:sldId id="702" r:id="rId21"/>
    <p:sldId id="703" r:id="rId22"/>
    <p:sldId id="718" r:id="rId23"/>
    <p:sldId id="704" r:id="rId24"/>
    <p:sldId id="705" r:id="rId25"/>
    <p:sldId id="706" r:id="rId26"/>
    <p:sldId id="708" r:id="rId27"/>
    <p:sldId id="709" r:id="rId28"/>
    <p:sldId id="710" r:id="rId29"/>
    <p:sldId id="724" r:id="rId30"/>
    <p:sldId id="725" r:id="rId31"/>
    <p:sldId id="713" r:id="rId32"/>
    <p:sldId id="714" r:id="rId33"/>
    <p:sldId id="715" r:id="rId34"/>
    <p:sldId id="716" r:id="rId35"/>
    <p:sldId id="567" r:id="rId36"/>
  </p:sldIdLst>
  <p:sldSz cx="12601575" cy="7561263"/>
  <p:notesSz cx="6858000" cy="9144000"/>
  <p:defaultTextStyle>
    <a:defPPr>
      <a:defRPr lang="en-US"/>
    </a:defPPr>
    <a:lvl1pPr marL="0" algn="l" defTabSz="4838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83806" algn="l" defTabSz="4838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67610" algn="l" defTabSz="4838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451417" algn="l" defTabSz="4838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935221" algn="l" defTabSz="4838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419027" algn="l" defTabSz="4838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902833" algn="l" defTabSz="4838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386637" algn="l" defTabSz="4838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870444" algn="l" defTabSz="4838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9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0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7"/>
  </p:normalViewPr>
  <p:slideViewPr>
    <p:cSldViewPr snapToGrid="0">
      <p:cViewPr varScale="1">
        <p:scale>
          <a:sx n="87" d="100"/>
          <a:sy n="87" d="100"/>
        </p:scale>
        <p:origin x="224" y="448"/>
      </p:cViewPr>
      <p:guideLst>
        <p:guide orient="horz" pos="2382"/>
        <p:guide pos="397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540068" cy="54006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://www.esic.in/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://www.esic.in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://www.esic.in/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://www.esic.in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2006A4-1AB5-4A30-A88E-4BB2B16056C4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7A99392A-3FD1-42CD-A3BC-7E80B35C21D7}">
      <dgm:prSet phldrT="[Text]" custT="1"/>
      <dgm:spPr/>
      <dgm:t>
        <a:bodyPr/>
        <a:lstStyle/>
        <a:p>
          <a:r>
            <a:rPr lang="en-IN" sz="1800" dirty="0"/>
            <a:t>1. Overview</a:t>
          </a:r>
        </a:p>
      </dgm:t>
    </dgm:pt>
    <dgm:pt modelId="{A8978175-7D7A-4CA6-9557-F123A47C209A}" type="parTrans" cxnId="{124FC502-78C3-403E-8743-760D35ED1082}">
      <dgm:prSet/>
      <dgm:spPr/>
      <dgm:t>
        <a:bodyPr/>
        <a:lstStyle/>
        <a:p>
          <a:endParaRPr lang="en-IN" sz="1800"/>
        </a:p>
      </dgm:t>
    </dgm:pt>
    <dgm:pt modelId="{5357445E-AEB4-444D-AF45-AF5386EA3118}" type="sibTrans" cxnId="{124FC502-78C3-403E-8743-760D35ED1082}">
      <dgm:prSet/>
      <dgm:spPr/>
      <dgm:t>
        <a:bodyPr/>
        <a:lstStyle/>
        <a:p>
          <a:endParaRPr lang="en-IN" sz="1800"/>
        </a:p>
      </dgm:t>
    </dgm:pt>
    <dgm:pt modelId="{DB28DAC9-AAB1-4E15-9247-9EE2DB098F92}">
      <dgm:prSet phldrT="[Text]" custT="1"/>
      <dgm:spPr/>
      <dgm:t>
        <a:bodyPr/>
        <a:lstStyle/>
        <a:p>
          <a:r>
            <a:rPr lang="en-IN" sz="1800" dirty="0"/>
            <a:t>4. Process Flow with Screenshots</a:t>
          </a:r>
        </a:p>
      </dgm:t>
    </dgm:pt>
    <dgm:pt modelId="{10A8BF3F-3F9E-495B-BD07-1261F4F7C2B1}" type="parTrans" cxnId="{A2D49945-313B-441D-B75E-91FA45073F3E}">
      <dgm:prSet/>
      <dgm:spPr/>
      <dgm:t>
        <a:bodyPr/>
        <a:lstStyle/>
        <a:p>
          <a:endParaRPr lang="en-US"/>
        </a:p>
      </dgm:t>
    </dgm:pt>
    <dgm:pt modelId="{F4DF3448-97A2-460C-8933-DAA382B2D5BA}" type="sibTrans" cxnId="{A2D49945-313B-441D-B75E-91FA45073F3E}">
      <dgm:prSet/>
      <dgm:spPr/>
      <dgm:t>
        <a:bodyPr/>
        <a:lstStyle/>
        <a:p>
          <a:endParaRPr lang="en-US"/>
        </a:p>
      </dgm:t>
    </dgm:pt>
    <dgm:pt modelId="{CEB1BFF4-7724-4CA5-965C-2A03BEFE9C9F}">
      <dgm:prSet phldrT="[Text]" custT="1"/>
      <dgm:spPr/>
      <dgm:t>
        <a:bodyPr/>
        <a:lstStyle/>
        <a:p>
          <a:r>
            <a:rPr lang="en-IN" sz="1800" dirty="0"/>
            <a:t>2. Workflow Process for Insured Person Login  </a:t>
          </a:r>
        </a:p>
      </dgm:t>
    </dgm:pt>
    <dgm:pt modelId="{D2A739FB-7801-466E-95F0-AF3DE5769E97}" type="parTrans" cxnId="{ED1C4018-0324-4B52-9A9D-FBD9172C32D6}">
      <dgm:prSet/>
      <dgm:spPr/>
      <dgm:t>
        <a:bodyPr/>
        <a:lstStyle/>
        <a:p>
          <a:endParaRPr lang="en-US"/>
        </a:p>
      </dgm:t>
    </dgm:pt>
    <dgm:pt modelId="{2369A57D-1A4F-4BD0-9A81-9019E4BEBBAC}" type="sibTrans" cxnId="{ED1C4018-0324-4B52-9A9D-FBD9172C32D6}">
      <dgm:prSet/>
      <dgm:spPr/>
      <dgm:t>
        <a:bodyPr/>
        <a:lstStyle/>
        <a:p>
          <a:endParaRPr lang="en-US"/>
        </a:p>
      </dgm:t>
    </dgm:pt>
    <dgm:pt modelId="{32245296-E0CE-4DD8-8FB0-45788960D4A2}">
      <dgm:prSet phldrT="[Text]" custT="1"/>
      <dgm:spPr/>
      <dgm:t>
        <a:bodyPr/>
        <a:lstStyle/>
        <a:p>
          <a:r>
            <a:rPr lang="en-IN" sz="1800" dirty="0"/>
            <a:t>3. Workflow Process for  ESI Staff  Login </a:t>
          </a:r>
        </a:p>
      </dgm:t>
    </dgm:pt>
    <dgm:pt modelId="{EC581836-42F0-4C63-AE39-0B796353C754}" type="parTrans" cxnId="{A3BC4879-2643-4BD4-BAB2-D1352F126181}">
      <dgm:prSet/>
      <dgm:spPr/>
      <dgm:t>
        <a:bodyPr/>
        <a:lstStyle/>
        <a:p>
          <a:endParaRPr lang="en-US"/>
        </a:p>
      </dgm:t>
    </dgm:pt>
    <dgm:pt modelId="{61862677-F43C-49B8-ACA8-B18A8A1F7747}" type="sibTrans" cxnId="{A3BC4879-2643-4BD4-BAB2-D1352F126181}">
      <dgm:prSet/>
      <dgm:spPr/>
      <dgm:t>
        <a:bodyPr/>
        <a:lstStyle/>
        <a:p>
          <a:endParaRPr lang="en-US"/>
        </a:p>
      </dgm:t>
    </dgm:pt>
    <dgm:pt modelId="{E2FFE3E2-8649-4872-8E97-298360A6531C}" type="pres">
      <dgm:prSet presAssocID="{202006A4-1AB5-4A30-A88E-4BB2B16056C4}" presName="linear" presStyleCnt="0">
        <dgm:presLayoutVars>
          <dgm:animLvl val="lvl"/>
          <dgm:resizeHandles val="exact"/>
        </dgm:presLayoutVars>
      </dgm:prSet>
      <dgm:spPr/>
    </dgm:pt>
    <dgm:pt modelId="{8DFCC496-B4F2-4A3E-B665-32951355976B}" type="pres">
      <dgm:prSet presAssocID="{7A99392A-3FD1-42CD-A3BC-7E80B35C21D7}" presName="parentText" presStyleLbl="node1" presStyleIdx="0" presStyleCnt="4" custLinFactNeighborX="0" custLinFactNeighborY="-8499">
        <dgm:presLayoutVars>
          <dgm:chMax val="0"/>
          <dgm:bulletEnabled val="1"/>
        </dgm:presLayoutVars>
      </dgm:prSet>
      <dgm:spPr/>
    </dgm:pt>
    <dgm:pt modelId="{9CA988FC-23FE-4732-B7C0-90C89D7B835B}" type="pres">
      <dgm:prSet presAssocID="{5357445E-AEB4-444D-AF45-AF5386EA3118}" presName="spacer" presStyleCnt="0"/>
      <dgm:spPr/>
    </dgm:pt>
    <dgm:pt modelId="{91A34642-6AB1-495E-A239-54A4E45A5AE5}" type="pres">
      <dgm:prSet presAssocID="{CEB1BFF4-7724-4CA5-965C-2A03BEFE9C9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CE33568-1E7A-43C4-843C-539A45AFBF2D}" type="pres">
      <dgm:prSet presAssocID="{2369A57D-1A4F-4BD0-9A81-9019E4BEBBAC}" presName="spacer" presStyleCnt="0"/>
      <dgm:spPr/>
    </dgm:pt>
    <dgm:pt modelId="{CEE35950-749E-4302-9F59-01B6F4C0CAEF}" type="pres">
      <dgm:prSet presAssocID="{32245296-E0CE-4DD8-8FB0-45788960D4A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CB322DA-FAC6-4634-88B8-E1F11806145D}" type="pres">
      <dgm:prSet presAssocID="{61862677-F43C-49B8-ACA8-B18A8A1F7747}" presName="spacer" presStyleCnt="0"/>
      <dgm:spPr/>
    </dgm:pt>
    <dgm:pt modelId="{EC0AFCCC-78A9-4B2E-BE5F-36987FC1FAD7}" type="pres">
      <dgm:prSet presAssocID="{DB28DAC9-AAB1-4E15-9247-9EE2DB098F9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24FC502-78C3-403E-8743-760D35ED1082}" srcId="{202006A4-1AB5-4A30-A88E-4BB2B16056C4}" destId="{7A99392A-3FD1-42CD-A3BC-7E80B35C21D7}" srcOrd="0" destOrd="0" parTransId="{A8978175-7D7A-4CA6-9557-F123A47C209A}" sibTransId="{5357445E-AEB4-444D-AF45-AF5386EA3118}"/>
    <dgm:cxn modelId="{ED1C4018-0324-4B52-9A9D-FBD9172C32D6}" srcId="{202006A4-1AB5-4A30-A88E-4BB2B16056C4}" destId="{CEB1BFF4-7724-4CA5-965C-2A03BEFE9C9F}" srcOrd="1" destOrd="0" parTransId="{D2A739FB-7801-466E-95F0-AF3DE5769E97}" sibTransId="{2369A57D-1A4F-4BD0-9A81-9019E4BEBBAC}"/>
    <dgm:cxn modelId="{E1524735-977D-4AC6-A296-9F29B3EE97CA}" type="presOf" srcId="{202006A4-1AB5-4A30-A88E-4BB2B16056C4}" destId="{E2FFE3E2-8649-4872-8E97-298360A6531C}" srcOrd="0" destOrd="0" presId="urn:microsoft.com/office/officeart/2005/8/layout/vList2"/>
    <dgm:cxn modelId="{4EBBEC38-E342-479F-810D-7C9B258D0AA7}" type="presOf" srcId="{32245296-E0CE-4DD8-8FB0-45788960D4A2}" destId="{CEE35950-749E-4302-9F59-01B6F4C0CAEF}" srcOrd="0" destOrd="0" presId="urn:microsoft.com/office/officeart/2005/8/layout/vList2"/>
    <dgm:cxn modelId="{A2D49945-313B-441D-B75E-91FA45073F3E}" srcId="{202006A4-1AB5-4A30-A88E-4BB2B16056C4}" destId="{DB28DAC9-AAB1-4E15-9247-9EE2DB098F92}" srcOrd="3" destOrd="0" parTransId="{10A8BF3F-3F9E-495B-BD07-1261F4F7C2B1}" sibTransId="{F4DF3448-97A2-460C-8933-DAA382B2D5BA}"/>
    <dgm:cxn modelId="{7C1B995A-9C06-469C-B84A-887BC7898646}" type="presOf" srcId="{DB28DAC9-AAB1-4E15-9247-9EE2DB098F92}" destId="{EC0AFCCC-78A9-4B2E-BE5F-36987FC1FAD7}" srcOrd="0" destOrd="0" presId="urn:microsoft.com/office/officeart/2005/8/layout/vList2"/>
    <dgm:cxn modelId="{6D210A77-1552-4976-A4AD-1C316E2705DD}" type="presOf" srcId="{CEB1BFF4-7724-4CA5-965C-2A03BEFE9C9F}" destId="{91A34642-6AB1-495E-A239-54A4E45A5AE5}" srcOrd="0" destOrd="0" presId="urn:microsoft.com/office/officeart/2005/8/layout/vList2"/>
    <dgm:cxn modelId="{A3BC4879-2643-4BD4-BAB2-D1352F126181}" srcId="{202006A4-1AB5-4A30-A88E-4BB2B16056C4}" destId="{32245296-E0CE-4DD8-8FB0-45788960D4A2}" srcOrd="2" destOrd="0" parTransId="{EC581836-42F0-4C63-AE39-0B796353C754}" sibTransId="{61862677-F43C-49B8-ACA8-B18A8A1F7747}"/>
    <dgm:cxn modelId="{A316A0DC-8F0E-491D-BF48-A669FAA11A6A}" type="presOf" srcId="{7A99392A-3FD1-42CD-A3BC-7E80B35C21D7}" destId="{8DFCC496-B4F2-4A3E-B665-32951355976B}" srcOrd="0" destOrd="0" presId="urn:microsoft.com/office/officeart/2005/8/layout/vList2"/>
    <dgm:cxn modelId="{45784D11-F9B1-4515-9DC7-FC555709D57F}" type="presParOf" srcId="{E2FFE3E2-8649-4872-8E97-298360A6531C}" destId="{8DFCC496-B4F2-4A3E-B665-32951355976B}" srcOrd="0" destOrd="0" presId="urn:microsoft.com/office/officeart/2005/8/layout/vList2"/>
    <dgm:cxn modelId="{BE43851C-5B2C-44B7-BE8C-13F214CB1312}" type="presParOf" srcId="{E2FFE3E2-8649-4872-8E97-298360A6531C}" destId="{9CA988FC-23FE-4732-B7C0-90C89D7B835B}" srcOrd="1" destOrd="0" presId="urn:microsoft.com/office/officeart/2005/8/layout/vList2"/>
    <dgm:cxn modelId="{48E5D4EA-3898-49B4-85E7-197E9DF0355D}" type="presParOf" srcId="{E2FFE3E2-8649-4872-8E97-298360A6531C}" destId="{91A34642-6AB1-495E-A239-54A4E45A5AE5}" srcOrd="2" destOrd="0" presId="urn:microsoft.com/office/officeart/2005/8/layout/vList2"/>
    <dgm:cxn modelId="{5B594B69-FAFC-4AC2-824D-20ED199A91FF}" type="presParOf" srcId="{E2FFE3E2-8649-4872-8E97-298360A6531C}" destId="{3CE33568-1E7A-43C4-843C-539A45AFBF2D}" srcOrd="3" destOrd="0" presId="urn:microsoft.com/office/officeart/2005/8/layout/vList2"/>
    <dgm:cxn modelId="{9160B794-82BE-4035-80F8-CA76BE7E4E0A}" type="presParOf" srcId="{E2FFE3E2-8649-4872-8E97-298360A6531C}" destId="{CEE35950-749E-4302-9F59-01B6F4C0CAEF}" srcOrd="4" destOrd="0" presId="urn:microsoft.com/office/officeart/2005/8/layout/vList2"/>
    <dgm:cxn modelId="{77B4CC51-4CD1-4D73-99D2-5D57F29793B4}" type="presParOf" srcId="{E2FFE3E2-8649-4872-8E97-298360A6531C}" destId="{8CB322DA-FAC6-4634-88B8-E1F11806145D}" srcOrd="5" destOrd="0" presId="urn:microsoft.com/office/officeart/2005/8/layout/vList2"/>
    <dgm:cxn modelId="{6A7599A3-B6CC-4B86-AD86-42B5AC8A8730}" type="presParOf" srcId="{E2FFE3E2-8649-4872-8E97-298360A6531C}" destId="{EC0AFCCC-78A9-4B2E-BE5F-36987FC1FAD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AC4A9B-C476-4302-A209-6F8B5947529B}" type="doc">
      <dgm:prSet loTypeId="urn:microsoft.com/office/officeart/2005/8/layout/process5" loCatId="process" qsTypeId="urn:microsoft.com/office/officeart/2005/8/quickstyle/3d3" qsCatId="3D" csTypeId="urn:microsoft.com/office/officeart/2005/8/colors/colorful4" csCatId="colorful" phldr="1"/>
      <dgm:spPr/>
    </dgm:pt>
    <dgm:pt modelId="{0A326D3A-8DC6-4131-B0FE-4340034C0E7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>
              <a:solidFill>
                <a:schemeClr val="tx1"/>
              </a:solidFill>
            </a:rPr>
            <a:t>Insured Person opens URL </a:t>
          </a:r>
          <a:r>
            <a:rPr lang="en-IN" sz="2000" dirty="0">
              <a:solidFill>
                <a:schemeClr val="tx1"/>
              </a:solidFill>
              <a:hlinkClick xmlns:r="http://schemas.openxmlformats.org/officeDocument/2006/relationships" r:id="rId1"/>
            </a:rPr>
            <a:t>www.esic.in</a:t>
          </a:r>
          <a:r>
            <a:rPr lang="en-IN" sz="2000" dirty="0">
              <a:solidFill>
                <a:schemeClr val="tx1"/>
              </a:solidFill>
            </a:rPr>
            <a:t> for IP Portal Login</a:t>
          </a:r>
        </a:p>
      </dgm:t>
    </dgm:pt>
    <dgm:pt modelId="{0A739ECE-E4C4-40DF-BCA5-9848C078235A}" type="parTrans" cxnId="{10158608-1549-424C-A644-9D1640AADC00}">
      <dgm:prSet/>
      <dgm:spPr/>
      <dgm:t>
        <a:bodyPr/>
        <a:lstStyle/>
        <a:p>
          <a:pPr>
            <a:lnSpc>
              <a:spcPct val="150000"/>
            </a:lnSpc>
          </a:pPr>
          <a:endParaRPr lang="en-IN" sz="2800">
            <a:solidFill>
              <a:schemeClr val="tx1"/>
            </a:solidFill>
          </a:endParaRPr>
        </a:p>
      </dgm:t>
    </dgm:pt>
    <dgm:pt modelId="{E74FA8A0-1B5A-466F-9EBD-8CD1D7492B78}" type="sibTrans" cxnId="{10158608-1549-424C-A644-9D1640AADC00}">
      <dgm:prSet custT="1"/>
      <dgm:spPr/>
      <dgm:t>
        <a:bodyPr/>
        <a:lstStyle/>
        <a:p>
          <a:pPr>
            <a:lnSpc>
              <a:spcPct val="150000"/>
            </a:lnSpc>
          </a:pPr>
          <a:endParaRPr lang="en-IN" sz="2800" dirty="0">
            <a:solidFill>
              <a:schemeClr val="tx1"/>
            </a:solidFill>
          </a:endParaRPr>
        </a:p>
      </dgm:t>
    </dgm:pt>
    <dgm:pt modelId="{C8CE205C-F9C6-41E0-A326-C6633A7B76B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>
              <a:solidFill>
                <a:schemeClr val="tx1"/>
              </a:solidFill>
            </a:rPr>
            <a:t>IP can use Forgot Password button to Reset Password for Portal Login  </a:t>
          </a:r>
        </a:p>
      </dgm:t>
    </dgm:pt>
    <dgm:pt modelId="{2C34CC9C-BA97-4DC2-A5EF-30D36EB83635}" type="parTrans" cxnId="{F3C9722D-11EB-434F-8470-254F0B0BC3B4}">
      <dgm:prSet/>
      <dgm:spPr/>
      <dgm:t>
        <a:bodyPr/>
        <a:lstStyle/>
        <a:p>
          <a:pPr>
            <a:lnSpc>
              <a:spcPct val="150000"/>
            </a:lnSpc>
          </a:pPr>
          <a:endParaRPr lang="en-IN" sz="2800">
            <a:solidFill>
              <a:schemeClr val="tx1"/>
            </a:solidFill>
          </a:endParaRPr>
        </a:p>
      </dgm:t>
    </dgm:pt>
    <dgm:pt modelId="{2B1F54EB-A128-4DBC-AB0A-B8AD9D53C21D}" type="sibTrans" cxnId="{F3C9722D-11EB-434F-8470-254F0B0BC3B4}">
      <dgm:prSet custT="1"/>
      <dgm:spPr/>
      <dgm:t>
        <a:bodyPr/>
        <a:lstStyle/>
        <a:p>
          <a:pPr>
            <a:lnSpc>
              <a:spcPct val="150000"/>
            </a:lnSpc>
          </a:pPr>
          <a:endParaRPr lang="en-IN" sz="2800" dirty="0">
            <a:solidFill>
              <a:schemeClr val="tx1"/>
            </a:solidFill>
          </a:endParaRPr>
        </a:p>
      </dgm:t>
    </dgm:pt>
    <dgm:pt modelId="{938C9017-6262-476E-84D6-E75729649D0B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>
              <a:solidFill>
                <a:schemeClr val="tx1"/>
              </a:solidFill>
            </a:rPr>
            <a:t>IP clicks on Sign Up button to Set New Password for Portal Login  </a:t>
          </a:r>
        </a:p>
      </dgm:t>
    </dgm:pt>
    <dgm:pt modelId="{68B62CFA-F754-4EA0-A17E-EB287812AADA}" type="parTrans" cxnId="{A3891A41-31AA-46BA-8689-C51B0C631124}">
      <dgm:prSet/>
      <dgm:spPr/>
      <dgm:t>
        <a:bodyPr/>
        <a:lstStyle/>
        <a:p>
          <a:pPr>
            <a:lnSpc>
              <a:spcPct val="150000"/>
            </a:lnSpc>
          </a:pPr>
          <a:endParaRPr lang="en-IN" sz="2800">
            <a:solidFill>
              <a:schemeClr val="tx1"/>
            </a:solidFill>
          </a:endParaRPr>
        </a:p>
      </dgm:t>
    </dgm:pt>
    <dgm:pt modelId="{4D14EED9-1E7D-46B4-BFEE-DE1EA72ED7CA}" type="sibTrans" cxnId="{A3891A41-31AA-46BA-8689-C51B0C631124}">
      <dgm:prSet custT="1"/>
      <dgm:spPr/>
      <dgm:t>
        <a:bodyPr/>
        <a:lstStyle/>
        <a:p>
          <a:pPr>
            <a:lnSpc>
              <a:spcPct val="150000"/>
            </a:lnSpc>
          </a:pPr>
          <a:endParaRPr lang="en-IN" sz="2800" dirty="0">
            <a:solidFill>
              <a:schemeClr val="tx1"/>
            </a:solidFill>
          </a:endParaRPr>
        </a:p>
      </dgm:t>
    </dgm:pt>
    <dgm:pt modelId="{E57B91EA-D1AB-49B0-8B5B-E24F5AF800A1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>
              <a:solidFill>
                <a:schemeClr val="tx1"/>
              </a:solidFill>
            </a:rPr>
            <a:t>After successful login, IP can use Change Password option to change Password for Portal Login  </a:t>
          </a:r>
          <a:endParaRPr lang="en-IN" sz="2800" dirty="0">
            <a:solidFill>
              <a:schemeClr val="tx1"/>
            </a:solidFill>
          </a:endParaRPr>
        </a:p>
      </dgm:t>
    </dgm:pt>
    <dgm:pt modelId="{E533DEAE-32A8-4521-95A3-278B68752E7C}" type="parTrans" cxnId="{21DEA291-CF26-466E-9898-FF93BC572767}">
      <dgm:prSet/>
      <dgm:spPr/>
      <dgm:t>
        <a:bodyPr/>
        <a:lstStyle/>
        <a:p>
          <a:pPr>
            <a:lnSpc>
              <a:spcPct val="150000"/>
            </a:lnSpc>
          </a:pPr>
          <a:endParaRPr lang="en-IN" sz="2800">
            <a:solidFill>
              <a:schemeClr val="tx1"/>
            </a:solidFill>
          </a:endParaRPr>
        </a:p>
      </dgm:t>
    </dgm:pt>
    <dgm:pt modelId="{D190B095-1736-4949-A901-ADD917842F62}" type="sibTrans" cxnId="{21DEA291-CF26-466E-9898-FF93BC572767}">
      <dgm:prSet custT="1"/>
      <dgm:spPr/>
      <dgm:t>
        <a:bodyPr/>
        <a:lstStyle/>
        <a:p>
          <a:pPr>
            <a:lnSpc>
              <a:spcPct val="150000"/>
            </a:lnSpc>
          </a:pPr>
          <a:endParaRPr lang="en-IN" sz="2800" dirty="0">
            <a:solidFill>
              <a:schemeClr val="tx1"/>
            </a:solidFill>
          </a:endParaRPr>
        </a:p>
      </dgm:t>
    </dgm:pt>
    <dgm:pt modelId="{296816F2-5E04-4ACC-8F45-C1EDF7971AA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>
              <a:solidFill>
                <a:schemeClr val="tx1"/>
              </a:solidFill>
            </a:rPr>
            <a:t>IP logs in with Username, Password &amp; Captcha in Portal.  </a:t>
          </a:r>
        </a:p>
      </dgm:t>
    </dgm:pt>
    <dgm:pt modelId="{31DCABF9-4356-4C96-955E-EB1F7EFC76D3}" type="parTrans" cxnId="{7F6A8C7B-D43E-49FA-9297-730C438E30B8}">
      <dgm:prSet/>
      <dgm:spPr/>
      <dgm:t>
        <a:bodyPr/>
        <a:lstStyle/>
        <a:p>
          <a:pPr>
            <a:lnSpc>
              <a:spcPct val="150000"/>
            </a:lnSpc>
          </a:pPr>
          <a:endParaRPr lang="en-IN" sz="2800">
            <a:solidFill>
              <a:schemeClr val="tx1"/>
            </a:solidFill>
          </a:endParaRPr>
        </a:p>
      </dgm:t>
    </dgm:pt>
    <dgm:pt modelId="{6434AF76-EFDF-490B-AE91-66B7CFBA0DF7}" type="sibTrans" cxnId="{7F6A8C7B-D43E-49FA-9297-730C438E30B8}">
      <dgm:prSet custT="1"/>
      <dgm:spPr/>
      <dgm:t>
        <a:bodyPr/>
        <a:lstStyle/>
        <a:p>
          <a:pPr>
            <a:lnSpc>
              <a:spcPct val="150000"/>
            </a:lnSpc>
          </a:pPr>
          <a:endParaRPr lang="en-IN" sz="2800" dirty="0">
            <a:solidFill>
              <a:schemeClr val="tx1"/>
            </a:solidFill>
          </a:endParaRPr>
        </a:p>
      </dgm:t>
    </dgm:pt>
    <dgm:pt modelId="{5D0901C6-4A38-4BA3-9E82-9D6191A290BC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>
              <a:solidFill>
                <a:schemeClr val="tx1"/>
              </a:solidFill>
            </a:rPr>
            <a:t>IP can view employee /contribution details, entitlement for benefits, status of claims, and other value added services. </a:t>
          </a:r>
        </a:p>
      </dgm:t>
    </dgm:pt>
    <dgm:pt modelId="{199CCFA9-6161-4D84-9C56-BD2349DDF667}" type="parTrans" cxnId="{7180F818-2E24-4120-AD4B-E8744F0BE9F2}">
      <dgm:prSet/>
      <dgm:spPr/>
      <dgm:t>
        <a:bodyPr/>
        <a:lstStyle/>
        <a:p>
          <a:pPr>
            <a:lnSpc>
              <a:spcPct val="150000"/>
            </a:lnSpc>
          </a:pPr>
          <a:endParaRPr lang="en-US" sz="2800">
            <a:solidFill>
              <a:schemeClr val="tx1"/>
            </a:solidFill>
          </a:endParaRPr>
        </a:p>
      </dgm:t>
    </dgm:pt>
    <dgm:pt modelId="{FF87984E-9270-470E-96B6-66652C19B0BF}" type="sibTrans" cxnId="{7180F818-2E24-4120-AD4B-E8744F0BE9F2}">
      <dgm:prSet custT="1"/>
      <dgm:spPr/>
      <dgm:t>
        <a:bodyPr/>
        <a:lstStyle/>
        <a:p>
          <a:pPr>
            <a:lnSpc>
              <a:spcPct val="150000"/>
            </a:lnSpc>
          </a:pPr>
          <a:endParaRPr lang="en-US" sz="2800" dirty="0">
            <a:solidFill>
              <a:schemeClr val="tx1"/>
            </a:solidFill>
          </a:endParaRPr>
        </a:p>
      </dgm:t>
    </dgm:pt>
    <dgm:pt modelId="{3302C8CC-7E26-4599-82AB-62A9CD0CDB04}" type="pres">
      <dgm:prSet presAssocID="{F9AC4A9B-C476-4302-A209-6F8B5947529B}" presName="diagram" presStyleCnt="0">
        <dgm:presLayoutVars>
          <dgm:dir/>
          <dgm:resizeHandles val="exact"/>
        </dgm:presLayoutVars>
      </dgm:prSet>
      <dgm:spPr/>
    </dgm:pt>
    <dgm:pt modelId="{2BA9F163-4CFD-44CB-9B0A-2EEEFA0CACF7}" type="pres">
      <dgm:prSet presAssocID="{0A326D3A-8DC6-4131-B0FE-4340034C0E7E}" presName="node" presStyleLbl="node1" presStyleIdx="0" presStyleCnt="6">
        <dgm:presLayoutVars>
          <dgm:bulletEnabled val="1"/>
        </dgm:presLayoutVars>
      </dgm:prSet>
      <dgm:spPr/>
    </dgm:pt>
    <dgm:pt modelId="{85F6A88C-5672-4A51-9898-106CF241B981}" type="pres">
      <dgm:prSet presAssocID="{E74FA8A0-1B5A-466F-9EBD-8CD1D7492B78}" presName="sibTrans" presStyleLbl="sibTrans2D1" presStyleIdx="0" presStyleCnt="5"/>
      <dgm:spPr/>
    </dgm:pt>
    <dgm:pt modelId="{A8F8D756-B132-4B43-B771-82BF67B2FFF3}" type="pres">
      <dgm:prSet presAssocID="{E74FA8A0-1B5A-466F-9EBD-8CD1D7492B78}" presName="connectorText" presStyleLbl="sibTrans2D1" presStyleIdx="0" presStyleCnt="5"/>
      <dgm:spPr/>
    </dgm:pt>
    <dgm:pt modelId="{877AA8F6-1720-430B-8477-25972092303F}" type="pres">
      <dgm:prSet presAssocID="{938C9017-6262-476E-84D6-E75729649D0B}" presName="node" presStyleLbl="node1" presStyleIdx="1" presStyleCnt="6">
        <dgm:presLayoutVars>
          <dgm:bulletEnabled val="1"/>
        </dgm:presLayoutVars>
      </dgm:prSet>
      <dgm:spPr/>
    </dgm:pt>
    <dgm:pt modelId="{C6F707EA-BF4D-4B8D-87DA-4F8C5F4825B6}" type="pres">
      <dgm:prSet presAssocID="{4D14EED9-1E7D-46B4-BFEE-DE1EA72ED7CA}" presName="sibTrans" presStyleLbl="sibTrans2D1" presStyleIdx="1" presStyleCnt="5"/>
      <dgm:spPr/>
    </dgm:pt>
    <dgm:pt modelId="{AE789294-619A-4EB9-A375-D6779AF31A0D}" type="pres">
      <dgm:prSet presAssocID="{4D14EED9-1E7D-46B4-BFEE-DE1EA72ED7CA}" presName="connectorText" presStyleLbl="sibTrans2D1" presStyleIdx="1" presStyleCnt="5"/>
      <dgm:spPr/>
    </dgm:pt>
    <dgm:pt modelId="{28BA7E0B-5C69-48EF-A4EE-B43669D10C65}" type="pres">
      <dgm:prSet presAssocID="{C8CE205C-F9C6-41E0-A326-C6633A7B76BE}" presName="node" presStyleLbl="node1" presStyleIdx="2" presStyleCnt="6">
        <dgm:presLayoutVars>
          <dgm:bulletEnabled val="1"/>
        </dgm:presLayoutVars>
      </dgm:prSet>
      <dgm:spPr/>
    </dgm:pt>
    <dgm:pt modelId="{62914829-F99D-43B7-A2FB-EFCF5C084B69}" type="pres">
      <dgm:prSet presAssocID="{2B1F54EB-A128-4DBC-AB0A-B8AD9D53C21D}" presName="sibTrans" presStyleLbl="sibTrans2D1" presStyleIdx="2" presStyleCnt="5"/>
      <dgm:spPr/>
    </dgm:pt>
    <dgm:pt modelId="{16F85D3E-35EF-478B-B66C-9B3520F2F0E7}" type="pres">
      <dgm:prSet presAssocID="{2B1F54EB-A128-4DBC-AB0A-B8AD9D53C21D}" presName="connectorText" presStyleLbl="sibTrans2D1" presStyleIdx="2" presStyleCnt="5"/>
      <dgm:spPr/>
    </dgm:pt>
    <dgm:pt modelId="{2D32137B-B687-4305-9794-27A41CB83950}" type="pres">
      <dgm:prSet presAssocID="{E57B91EA-D1AB-49B0-8B5B-E24F5AF800A1}" presName="node" presStyleLbl="node1" presStyleIdx="3" presStyleCnt="6">
        <dgm:presLayoutVars>
          <dgm:bulletEnabled val="1"/>
        </dgm:presLayoutVars>
      </dgm:prSet>
      <dgm:spPr/>
    </dgm:pt>
    <dgm:pt modelId="{01982115-2D3F-4905-B065-4DE62027741A}" type="pres">
      <dgm:prSet presAssocID="{D190B095-1736-4949-A901-ADD917842F62}" presName="sibTrans" presStyleLbl="sibTrans2D1" presStyleIdx="3" presStyleCnt="5"/>
      <dgm:spPr/>
    </dgm:pt>
    <dgm:pt modelId="{374401F5-83E3-4872-8F7F-5F0BBF56AAB0}" type="pres">
      <dgm:prSet presAssocID="{D190B095-1736-4949-A901-ADD917842F62}" presName="connectorText" presStyleLbl="sibTrans2D1" presStyleIdx="3" presStyleCnt="5"/>
      <dgm:spPr/>
    </dgm:pt>
    <dgm:pt modelId="{14CC995E-75C9-4D9B-B059-3377D9F7274E}" type="pres">
      <dgm:prSet presAssocID="{296816F2-5E04-4ACC-8F45-C1EDF7971AA8}" presName="node" presStyleLbl="node1" presStyleIdx="4" presStyleCnt="6">
        <dgm:presLayoutVars>
          <dgm:bulletEnabled val="1"/>
        </dgm:presLayoutVars>
      </dgm:prSet>
      <dgm:spPr/>
    </dgm:pt>
    <dgm:pt modelId="{E94F1420-4BB2-4A0C-B990-11D1F719239B}" type="pres">
      <dgm:prSet presAssocID="{6434AF76-EFDF-490B-AE91-66B7CFBA0DF7}" presName="sibTrans" presStyleLbl="sibTrans2D1" presStyleIdx="4" presStyleCnt="5"/>
      <dgm:spPr/>
    </dgm:pt>
    <dgm:pt modelId="{CC04F0CF-35D1-4865-9934-9F6BB464144B}" type="pres">
      <dgm:prSet presAssocID="{6434AF76-EFDF-490B-AE91-66B7CFBA0DF7}" presName="connectorText" presStyleLbl="sibTrans2D1" presStyleIdx="4" presStyleCnt="5"/>
      <dgm:spPr/>
    </dgm:pt>
    <dgm:pt modelId="{7B902503-12FE-42A8-8F56-36D879B8D32F}" type="pres">
      <dgm:prSet presAssocID="{5D0901C6-4A38-4BA3-9E82-9D6191A290BC}" presName="node" presStyleLbl="node1" presStyleIdx="5" presStyleCnt="6">
        <dgm:presLayoutVars>
          <dgm:bulletEnabled val="1"/>
        </dgm:presLayoutVars>
      </dgm:prSet>
      <dgm:spPr/>
    </dgm:pt>
  </dgm:ptLst>
  <dgm:cxnLst>
    <dgm:cxn modelId="{67B66201-8EED-4C9B-BA3E-ACE971BCAC34}" type="presOf" srcId="{F9AC4A9B-C476-4302-A209-6F8B5947529B}" destId="{3302C8CC-7E26-4599-82AB-62A9CD0CDB04}" srcOrd="0" destOrd="0" presId="urn:microsoft.com/office/officeart/2005/8/layout/process5"/>
    <dgm:cxn modelId="{F8575402-87B9-4A12-BE28-A1C47DE32C10}" type="presOf" srcId="{6434AF76-EFDF-490B-AE91-66B7CFBA0DF7}" destId="{CC04F0CF-35D1-4865-9934-9F6BB464144B}" srcOrd="1" destOrd="0" presId="urn:microsoft.com/office/officeart/2005/8/layout/process5"/>
    <dgm:cxn modelId="{10158608-1549-424C-A644-9D1640AADC00}" srcId="{F9AC4A9B-C476-4302-A209-6F8B5947529B}" destId="{0A326D3A-8DC6-4131-B0FE-4340034C0E7E}" srcOrd="0" destOrd="0" parTransId="{0A739ECE-E4C4-40DF-BCA5-9848C078235A}" sibTransId="{E74FA8A0-1B5A-466F-9EBD-8CD1D7492B78}"/>
    <dgm:cxn modelId="{7180F818-2E24-4120-AD4B-E8744F0BE9F2}" srcId="{F9AC4A9B-C476-4302-A209-6F8B5947529B}" destId="{5D0901C6-4A38-4BA3-9E82-9D6191A290BC}" srcOrd="5" destOrd="0" parTransId="{199CCFA9-6161-4D84-9C56-BD2349DDF667}" sibTransId="{FF87984E-9270-470E-96B6-66652C19B0BF}"/>
    <dgm:cxn modelId="{F3C9722D-11EB-434F-8470-254F0B0BC3B4}" srcId="{F9AC4A9B-C476-4302-A209-6F8B5947529B}" destId="{C8CE205C-F9C6-41E0-A326-C6633A7B76BE}" srcOrd="2" destOrd="0" parTransId="{2C34CC9C-BA97-4DC2-A5EF-30D36EB83635}" sibTransId="{2B1F54EB-A128-4DBC-AB0A-B8AD9D53C21D}"/>
    <dgm:cxn modelId="{6D83A432-2046-467F-BBC5-F9EF59DC0790}" type="presOf" srcId="{2B1F54EB-A128-4DBC-AB0A-B8AD9D53C21D}" destId="{16F85D3E-35EF-478B-B66C-9B3520F2F0E7}" srcOrd="1" destOrd="0" presId="urn:microsoft.com/office/officeart/2005/8/layout/process5"/>
    <dgm:cxn modelId="{800EAE36-2105-43DC-9276-FCE989F280B6}" type="presOf" srcId="{E57B91EA-D1AB-49B0-8B5B-E24F5AF800A1}" destId="{2D32137B-B687-4305-9794-27A41CB83950}" srcOrd="0" destOrd="0" presId="urn:microsoft.com/office/officeart/2005/8/layout/process5"/>
    <dgm:cxn modelId="{A3891A41-31AA-46BA-8689-C51B0C631124}" srcId="{F9AC4A9B-C476-4302-A209-6F8B5947529B}" destId="{938C9017-6262-476E-84D6-E75729649D0B}" srcOrd="1" destOrd="0" parTransId="{68B62CFA-F754-4EA0-A17E-EB287812AADA}" sibTransId="{4D14EED9-1E7D-46B4-BFEE-DE1EA72ED7CA}"/>
    <dgm:cxn modelId="{511CC554-7FB2-48BC-A3DC-E09A593E5A4C}" type="presOf" srcId="{5D0901C6-4A38-4BA3-9E82-9D6191A290BC}" destId="{7B902503-12FE-42A8-8F56-36D879B8D32F}" srcOrd="0" destOrd="0" presId="urn:microsoft.com/office/officeart/2005/8/layout/process5"/>
    <dgm:cxn modelId="{6B6DE857-3E8E-41A9-9D13-11CF07501A99}" type="presOf" srcId="{0A326D3A-8DC6-4131-B0FE-4340034C0E7E}" destId="{2BA9F163-4CFD-44CB-9B0A-2EEEFA0CACF7}" srcOrd="0" destOrd="0" presId="urn:microsoft.com/office/officeart/2005/8/layout/process5"/>
    <dgm:cxn modelId="{48E7A25A-85BC-4257-BCFF-2A4CE50192D7}" type="presOf" srcId="{938C9017-6262-476E-84D6-E75729649D0B}" destId="{877AA8F6-1720-430B-8477-25972092303F}" srcOrd="0" destOrd="0" presId="urn:microsoft.com/office/officeart/2005/8/layout/process5"/>
    <dgm:cxn modelId="{CFADD673-D202-42D3-B848-3003771BE22D}" type="presOf" srcId="{296816F2-5E04-4ACC-8F45-C1EDF7971AA8}" destId="{14CC995E-75C9-4D9B-B059-3377D9F7274E}" srcOrd="0" destOrd="0" presId="urn:microsoft.com/office/officeart/2005/8/layout/process5"/>
    <dgm:cxn modelId="{7F6A8C7B-D43E-49FA-9297-730C438E30B8}" srcId="{F9AC4A9B-C476-4302-A209-6F8B5947529B}" destId="{296816F2-5E04-4ACC-8F45-C1EDF7971AA8}" srcOrd="4" destOrd="0" parTransId="{31DCABF9-4356-4C96-955E-EB1F7EFC76D3}" sibTransId="{6434AF76-EFDF-490B-AE91-66B7CFBA0DF7}"/>
    <dgm:cxn modelId="{2A478187-CA10-4A5F-A59A-796A5144103E}" type="presOf" srcId="{E74FA8A0-1B5A-466F-9EBD-8CD1D7492B78}" destId="{A8F8D756-B132-4B43-B771-82BF67B2FFF3}" srcOrd="1" destOrd="0" presId="urn:microsoft.com/office/officeart/2005/8/layout/process5"/>
    <dgm:cxn modelId="{21DEA291-CF26-466E-9898-FF93BC572767}" srcId="{F9AC4A9B-C476-4302-A209-6F8B5947529B}" destId="{E57B91EA-D1AB-49B0-8B5B-E24F5AF800A1}" srcOrd="3" destOrd="0" parTransId="{E533DEAE-32A8-4521-95A3-278B68752E7C}" sibTransId="{D190B095-1736-4949-A901-ADD917842F62}"/>
    <dgm:cxn modelId="{F8B3D394-6936-4F1D-870B-16BC157CC133}" type="presOf" srcId="{4D14EED9-1E7D-46B4-BFEE-DE1EA72ED7CA}" destId="{AE789294-619A-4EB9-A375-D6779AF31A0D}" srcOrd="1" destOrd="0" presId="urn:microsoft.com/office/officeart/2005/8/layout/process5"/>
    <dgm:cxn modelId="{6BCEC8A0-52CF-4652-B2C7-F1E346E19AA1}" type="presOf" srcId="{D190B095-1736-4949-A901-ADD917842F62}" destId="{374401F5-83E3-4872-8F7F-5F0BBF56AAB0}" srcOrd="1" destOrd="0" presId="urn:microsoft.com/office/officeart/2005/8/layout/process5"/>
    <dgm:cxn modelId="{597461AE-C172-4138-85E9-22F2E32777BC}" type="presOf" srcId="{6434AF76-EFDF-490B-AE91-66B7CFBA0DF7}" destId="{E94F1420-4BB2-4A0C-B990-11D1F719239B}" srcOrd="0" destOrd="0" presId="urn:microsoft.com/office/officeart/2005/8/layout/process5"/>
    <dgm:cxn modelId="{B331A8AF-41D4-4870-920C-F275C9EE6F6A}" type="presOf" srcId="{E74FA8A0-1B5A-466F-9EBD-8CD1D7492B78}" destId="{85F6A88C-5672-4A51-9898-106CF241B981}" srcOrd="0" destOrd="0" presId="urn:microsoft.com/office/officeart/2005/8/layout/process5"/>
    <dgm:cxn modelId="{F69778C2-151A-4E21-8284-A29D706D7C11}" type="presOf" srcId="{D190B095-1736-4949-A901-ADD917842F62}" destId="{01982115-2D3F-4905-B065-4DE62027741A}" srcOrd="0" destOrd="0" presId="urn:microsoft.com/office/officeart/2005/8/layout/process5"/>
    <dgm:cxn modelId="{3B3025C3-C83A-461E-8611-6A31E6E13952}" type="presOf" srcId="{4D14EED9-1E7D-46B4-BFEE-DE1EA72ED7CA}" destId="{C6F707EA-BF4D-4B8D-87DA-4F8C5F4825B6}" srcOrd="0" destOrd="0" presId="urn:microsoft.com/office/officeart/2005/8/layout/process5"/>
    <dgm:cxn modelId="{8C08DCE4-9E42-4874-94E7-3C71622A7006}" type="presOf" srcId="{C8CE205C-F9C6-41E0-A326-C6633A7B76BE}" destId="{28BA7E0B-5C69-48EF-A4EE-B43669D10C65}" srcOrd="0" destOrd="0" presId="urn:microsoft.com/office/officeart/2005/8/layout/process5"/>
    <dgm:cxn modelId="{A98348FC-F506-46F9-A280-82F39742A89E}" type="presOf" srcId="{2B1F54EB-A128-4DBC-AB0A-B8AD9D53C21D}" destId="{62914829-F99D-43B7-A2FB-EFCF5C084B69}" srcOrd="0" destOrd="0" presId="urn:microsoft.com/office/officeart/2005/8/layout/process5"/>
    <dgm:cxn modelId="{1BE1A82F-F590-4A73-87D1-E550227455B7}" type="presParOf" srcId="{3302C8CC-7E26-4599-82AB-62A9CD0CDB04}" destId="{2BA9F163-4CFD-44CB-9B0A-2EEEFA0CACF7}" srcOrd="0" destOrd="0" presId="urn:microsoft.com/office/officeart/2005/8/layout/process5"/>
    <dgm:cxn modelId="{5C57300C-7AAE-4942-99D3-8D9E74464AC5}" type="presParOf" srcId="{3302C8CC-7E26-4599-82AB-62A9CD0CDB04}" destId="{85F6A88C-5672-4A51-9898-106CF241B981}" srcOrd="1" destOrd="0" presId="urn:microsoft.com/office/officeart/2005/8/layout/process5"/>
    <dgm:cxn modelId="{86CFB08E-738A-4B5D-8086-51429BC84607}" type="presParOf" srcId="{85F6A88C-5672-4A51-9898-106CF241B981}" destId="{A8F8D756-B132-4B43-B771-82BF67B2FFF3}" srcOrd="0" destOrd="0" presId="urn:microsoft.com/office/officeart/2005/8/layout/process5"/>
    <dgm:cxn modelId="{D5C9709D-4C45-4150-8F3C-1276D560F0CF}" type="presParOf" srcId="{3302C8CC-7E26-4599-82AB-62A9CD0CDB04}" destId="{877AA8F6-1720-430B-8477-25972092303F}" srcOrd="2" destOrd="0" presId="urn:microsoft.com/office/officeart/2005/8/layout/process5"/>
    <dgm:cxn modelId="{2750C98D-AFC4-4BF2-89EE-7D41923F5A0F}" type="presParOf" srcId="{3302C8CC-7E26-4599-82AB-62A9CD0CDB04}" destId="{C6F707EA-BF4D-4B8D-87DA-4F8C5F4825B6}" srcOrd="3" destOrd="0" presId="urn:microsoft.com/office/officeart/2005/8/layout/process5"/>
    <dgm:cxn modelId="{5635C79A-EA5B-4036-B14D-09E8A2AF910B}" type="presParOf" srcId="{C6F707EA-BF4D-4B8D-87DA-4F8C5F4825B6}" destId="{AE789294-619A-4EB9-A375-D6779AF31A0D}" srcOrd="0" destOrd="0" presId="urn:microsoft.com/office/officeart/2005/8/layout/process5"/>
    <dgm:cxn modelId="{BDA687FF-BC99-4545-B942-AD17E38BF3DA}" type="presParOf" srcId="{3302C8CC-7E26-4599-82AB-62A9CD0CDB04}" destId="{28BA7E0B-5C69-48EF-A4EE-B43669D10C65}" srcOrd="4" destOrd="0" presId="urn:microsoft.com/office/officeart/2005/8/layout/process5"/>
    <dgm:cxn modelId="{917A86B2-8C68-4759-96E8-824C876B7441}" type="presParOf" srcId="{3302C8CC-7E26-4599-82AB-62A9CD0CDB04}" destId="{62914829-F99D-43B7-A2FB-EFCF5C084B69}" srcOrd="5" destOrd="0" presId="urn:microsoft.com/office/officeart/2005/8/layout/process5"/>
    <dgm:cxn modelId="{A93BBD86-D163-4EFB-9E2C-89EEB6A2B5DF}" type="presParOf" srcId="{62914829-F99D-43B7-A2FB-EFCF5C084B69}" destId="{16F85D3E-35EF-478B-B66C-9B3520F2F0E7}" srcOrd="0" destOrd="0" presId="urn:microsoft.com/office/officeart/2005/8/layout/process5"/>
    <dgm:cxn modelId="{71FFBF20-D234-41C0-AE12-C7E0F67A5221}" type="presParOf" srcId="{3302C8CC-7E26-4599-82AB-62A9CD0CDB04}" destId="{2D32137B-B687-4305-9794-27A41CB83950}" srcOrd="6" destOrd="0" presId="urn:microsoft.com/office/officeart/2005/8/layout/process5"/>
    <dgm:cxn modelId="{D3A4097E-34D6-426F-A3C0-16F15CADCC43}" type="presParOf" srcId="{3302C8CC-7E26-4599-82AB-62A9CD0CDB04}" destId="{01982115-2D3F-4905-B065-4DE62027741A}" srcOrd="7" destOrd="0" presId="urn:microsoft.com/office/officeart/2005/8/layout/process5"/>
    <dgm:cxn modelId="{9D0E8747-FB19-46BF-8A63-4CE10110DACE}" type="presParOf" srcId="{01982115-2D3F-4905-B065-4DE62027741A}" destId="{374401F5-83E3-4872-8F7F-5F0BBF56AAB0}" srcOrd="0" destOrd="0" presId="urn:microsoft.com/office/officeart/2005/8/layout/process5"/>
    <dgm:cxn modelId="{82819963-66C4-43F6-B746-37AF9203D8F8}" type="presParOf" srcId="{3302C8CC-7E26-4599-82AB-62A9CD0CDB04}" destId="{14CC995E-75C9-4D9B-B059-3377D9F7274E}" srcOrd="8" destOrd="0" presId="urn:microsoft.com/office/officeart/2005/8/layout/process5"/>
    <dgm:cxn modelId="{1D179491-0D6B-404B-8E16-9A66C223513D}" type="presParOf" srcId="{3302C8CC-7E26-4599-82AB-62A9CD0CDB04}" destId="{E94F1420-4BB2-4A0C-B990-11D1F719239B}" srcOrd="9" destOrd="0" presId="urn:microsoft.com/office/officeart/2005/8/layout/process5"/>
    <dgm:cxn modelId="{4EE087BC-4A7D-45F0-BCE0-4C003EF745E3}" type="presParOf" srcId="{E94F1420-4BB2-4A0C-B990-11D1F719239B}" destId="{CC04F0CF-35D1-4865-9934-9F6BB464144B}" srcOrd="0" destOrd="0" presId="urn:microsoft.com/office/officeart/2005/8/layout/process5"/>
    <dgm:cxn modelId="{71C818C9-38A5-416D-9631-BBA0EAF93A4B}" type="presParOf" srcId="{3302C8CC-7E26-4599-82AB-62A9CD0CDB04}" destId="{7B902503-12FE-42A8-8F56-36D879B8D32F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AC4A9B-C476-4302-A209-6F8B5947529B}" type="doc">
      <dgm:prSet loTypeId="urn:microsoft.com/office/officeart/2005/8/layout/process5" loCatId="process" qsTypeId="urn:microsoft.com/office/officeart/2005/8/quickstyle/3d3" qsCatId="3D" csTypeId="urn:microsoft.com/office/officeart/2005/8/colors/colorful4" csCatId="colorful" phldr="1"/>
      <dgm:spPr/>
    </dgm:pt>
    <dgm:pt modelId="{0A326D3A-8DC6-4131-B0FE-4340034C0E7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>
              <a:solidFill>
                <a:schemeClr val="tx1"/>
              </a:solidFill>
            </a:rPr>
            <a:t>ESI Staff open URL </a:t>
          </a:r>
          <a:r>
            <a:rPr lang="en-IN" sz="2000" dirty="0">
              <a:solidFill>
                <a:schemeClr val="tx1"/>
              </a:solidFill>
              <a:hlinkClick xmlns:r="http://schemas.openxmlformats.org/officeDocument/2006/relationships" r:id="rId1"/>
            </a:rPr>
            <a:t>www.esic.in</a:t>
          </a:r>
          <a:r>
            <a:rPr lang="en-IN" sz="2000" dirty="0">
              <a:solidFill>
                <a:schemeClr val="tx1"/>
              </a:solidFill>
            </a:rPr>
            <a:t> for IP Portal Login</a:t>
          </a:r>
        </a:p>
      </dgm:t>
    </dgm:pt>
    <dgm:pt modelId="{0A739ECE-E4C4-40DF-BCA5-9848C078235A}" type="parTrans" cxnId="{10158608-1549-424C-A644-9D1640AADC00}">
      <dgm:prSet/>
      <dgm:spPr/>
      <dgm:t>
        <a:bodyPr/>
        <a:lstStyle/>
        <a:p>
          <a:pPr>
            <a:lnSpc>
              <a:spcPct val="150000"/>
            </a:lnSpc>
          </a:pPr>
          <a:endParaRPr lang="en-IN" sz="2800">
            <a:solidFill>
              <a:schemeClr val="tx1"/>
            </a:solidFill>
          </a:endParaRPr>
        </a:p>
      </dgm:t>
    </dgm:pt>
    <dgm:pt modelId="{E74FA8A0-1B5A-466F-9EBD-8CD1D7492B78}" type="sibTrans" cxnId="{10158608-1549-424C-A644-9D1640AADC00}">
      <dgm:prSet custT="1"/>
      <dgm:spPr/>
      <dgm:t>
        <a:bodyPr/>
        <a:lstStyle/>
        <a:p>
          <a:pPr>
            <a:lnSpc>
              <a:spcPct val="150000"/>
            </a:lnSpc>
          </a:pPr>
          <a:endParaRPr lang="en-IN" sz="2800" dirty="0">
            <a:solidFill>
              <a:schemeClr val="tx1"/>
            </a:solidFill>
          </a:endParaRPr>
        </a:p>
      </dgm:t>
    </dgm:pt>
    <dgm:pt modelId="{C8CE205C-F9C6-41E0-A326-C6633A7B76B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>
              <a:solidFill>
                <a:schemeClr val="tx1"/>
              </a:solidFill>
            </a:rPr>
            <a:t>ESI Staff enter Insurance Number to view employee/contribution details, entitlement to benefits, etc. </a:t>
          </a:r>
        </a:p>
      </dgm:t>
    </dgm:pt>
    <dgm:pt modelId="{2C34CC9C-BA97-4DC2-A5EF-30D36EB83635}" type="parTrans" cxnId="{F3C9722D-11EB-434F-8470-254F0B0BC3B4}">
      <dgm:prSet/>
      <dgm:spPr/>
      <dgm:t>
        <a:bodyPr/>
        <a:lstStyle/>
        <a:p>
          <a:pPr>
            <a:lnSpc>
              <a:spcPct val="150000"/>
            </a:lnSpc>
          </a:pPr>
          <a:endParaRPr lang="en-IN" sz="2800">
            <a:solidFill>
              <a:schemeClr val="tx1"/>
            </a:solidFill>
          </a:endParaRPr>
        </a:p>
      </dgm:t>
    </dgm:pt>
    <dgm:pt modelId="{2B1F54EB-A128-4DBC-AB0A-B8AD9D53C21D}" type="sibTrans" cxnId="{F3C9722D-11EB-434F-8470-254F0B0BC3B4}">
      <dgm:prSet custT="1"/>
      <dgm:spPr/>
      <dgm:t>
        <a:bodyPr/>
        <a:lstStyle/>
        <a:p>
          <a:pPr>
            <a:lnSpc>
              <a:spcPct val="150000"/>
            </a:lnSpc>
          </a:pPr>
          <a:endParaRPr lang="en-IN" sz="2800" dirty="0">
            <a:solidFill>
              <a:schemeClr val="tx1"/>
            </a:solidFill>
          </a:endParaRPr>
        </a:p>
      </dgm:t>
    </dgm:pt>
    <dgm:pt modelId="{938C9017-6262-476E-84D6-E75729649D0B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>
              <a:solidFill>
                <a:schemeClr val="tx1"/>
              </a:solidFill>
            </a:rPr>
            <a:t>ESI Staff logs in with their existing User Id &amp; Password (for Panchdeep Module access) for Portal Login  </a:t>
          </a:r>
        </a:p>
      </dgm:t>
    </dgm:pt>
    <dgm:pt modelId="{68B62CFA-F754-4EA0-A17E-EB287812AADA}" type="parTrans" cxnId="{A3891A41-31AA-46BA-8689-C51B0C631124}">
      <dgm:prSet/>
      <dgm:spPr/>
      <dgm:t>
        <a:bodyPr/>
        <a:lstStyle/>
        <a:p>
          <a:pPr>
            <a:lnSpc>
              <a:spcPct val="150000"/>
            </a:lnSpc>
          </a:pPr>
          <a:endParaRPr lang="en-IN" sz="2800">
            <a:solidFill>
              <a:schemeClr val="tx1"/>
            </a:solidFill>
          </a:endParaRPr>
        </a:p>
      </dgm:t>
    </dgm:pt>
    <dgm:pt modelId="{4D14EED9-1E7D-46B4-BFEE-DE1EA72ED7CA}" type="sibTrans" cxnId="{A3891A41-31AA-46BA-8689-C51B0C631124}">
      <dgm:prSet custT="1"/>
      <dgm:spPr/>
      <dgm:t>
        <a:bodyPr/>
        <a:lstStyle/>
        <a:p>
          <a:pPr>
            <a:lnSpc>
              <a:spcPct val="150000"/>
            </a:lnSpc>
          </a:pPr>
          <a:endParaRPr lang="en-IN" sz="2800" dirty="0">
            <a:solidFill>
              <a:schemeClr val="tx1"/>
            </a:solidFill>
          </a:endParaRPr>
        </a:p>
      </dgm:t>
    </dgm:pt>
    <dgm:pt modelId="{3302C8CC-7E26-4599-82AB-62A9CD0CDB04}" type="pres">
      <dgm:prSet presAssocID="{F9AC4A9B-C476-4302-A209-6F8B5947529B}" presName="diagram" presStyleCnt="0">
        <dgm:presLayoutVars>
          <dgm:dir/>
          <dgm:resizeHandles val="exact"/>
        </dgm:presLayoutVars>
      </dgm:prSet>
      <dgm:spPr/>
    </dgm:pt>
    <dgm:pt modelId="{2BA9F163-4CFD-44CB-9B0A-2EEEFA0CACF7}" type="pres">
      <dgm:prSet presAssocID="{0A326D3A-8DC6-4131-B0FE-4340034C0E7E}" presName="node" presStyleLbl="node1" presStyleIdx="0" presStyleCnt="3" custScaleX="49566" custScaleY="58957" custLinFactNeighborX="-38368" custLinFactNeighborY="40896">
        <dgm:presLayoutVars>
          <dgm:bulletEnabled val="1"/>
        </dgm:presLayoutVars>
      </dgm:prSet>
      <dgm:spPr/>
    </dgm:pt>
    <dgm:pt modelId="{85F6A88C-5672-4A51-9898-106CF241B981}" type="pres">
      <dgm:prSet presAssocID="{E74FA8A0-1B5A-466F-9EBD-8CD1D7492B78}" presName="sibTrans" presStyleLbl="sibTrans2D1" presStyleIdx="0" presStyleCnt="2" custScaleX="165563" custScaleY="38410" custLinFactNeighborX="357" custLinFactNeighborY="-1055"/>
      <dgm:spPr/>
    </dgm:pt>
    <dgm:pt modelId="{A8F8D756-B132-4B43-B771-82BF67B2FFF3}" type="pres">
      <dgm:prSet presAssocID="{E74FA8A0-1B5A-466F-9EBD-8CD1D7492B78}" presName="connectorText" presStyleLbl="sibTrans2D1" presStyleIdx="0" presStyleCnt="2"/>
      <dgm:spPr/>
    </dgm:pt>
    <dgm:pt modelId="{877AA8F6-1720-430B-8477-25972092303F}" type="pres">
      <dgm:prSet presAssocID="{938C9017-6262-476E-84D6-E75729649D0B}" presName="node" presStyleLbl="node1" presStyleIdx="1" presStyleCnt="3" custScaleX="53790" custScaleY="56910" custLinFactNeighborX="-52765" custLinFactNeighborY="40524">
        <dgm:presLayoutVars>
          <dgm:bulletEnabled val="1"/>
        </dgm:presLayoutVars>
      </dgm:prSet>
      <dgm:spPr/>
    </dgm:pt>
    <dgm:pt modelId="{C6F707EA-BF4D-4B8D-87DA-4F8C5F4825B6}" type="pres">
      <dgm:prSet presAssocID="{4D14EED9-1E7D-46B4-BFEE-DE1EA72ED7CA}" presName="sibTrans" presStyleLbl="sibTrans2D1" presStyleIdx="1" presStyleCnt="2" custScaleX="150376" custScaleY="37264" custLinFactNeighborX="-6375"/>
      <dgm:spPr/>
    </dgm:pt>
    <dgm:pt modelId="{AE789294-619A-4EB9-A375-D6779AF31A0D}" type="pres">
      <dgm:prSet presAssocID="{4D14EED9-1E7D-46B4-BFEE-DE1EA72ED7CA}" presName="connectorText" presStyleLbl="sibTrans2D1" presStyleIdx="1" presStyleCnt="2"/>
      <dgm:spPr/>
    </dgm:pt>
    <dgm:pt modelId="{28BA7E0B-5C69-48EF-A4EE-B43669D10C65}" type="pres">
      <dgm:prSet presAssocID="{C8CE205C-F9C6-41E0-A326-C6633A7B76BE}" presName="node" presStyleLbl="node1" presStyleIdx="2" presStyleCnt="3" custScaleX="61288" custScaleY="58029" custLinFactNeighborX="35786" custLinFactNeighborY="-86714">
        <dgm:presLayoutVars>
          <dgm:bulletEnabled val="1"/>
        </dgm:presLayoutVars>
      </dgm:prSet>
      <dgm:spPr/>
    </dgm:pt>
  </dgm:ptLst>
  <dgm:cxnLst>
    <dgm:cxn modelId="{00C4B902-4D3F-498C-A73E-63A7E23B391F}" type="presOf" srcId="{938C9017-6262-476E-84D6-E75729649D0B}" destId="{877AA8F6-1720-430B-8477-25972092303F}" srcOrd="0" destOrd="0" presId="urn:microsoft.com/office/officeart/2005/8/layout/process5"/>
    <dgm:cxn modelId="{10158608-1549-424C-A644-9D1640AADC00}" srcId="{F9AC4A9B-C476-4302-A209-6F8B5947529B}" destId="{0A326D3A-8DC6-4131-B0FE-4340034C0E7E}" srcOrd="0" destOrd="0" parTransId="{0A739ECE-E4C4-40DF-BCA5-9848C078235A}" sibTransId="{E74FA8A0-1B5A-466F-9EBD-8CD1D7492B78}"/>
    <dgm:cxn modelId="{24C81918-4A86-43E7-98E9-A94D40B3F8C0}" type="presOf" srcId="{F9AC4A9B-C476-4302-A209-6F8B5947529B}" destId="{3302C8CC-7E26-4599-82AB-62A9CD0CDB04}" srcOrd="0" destOrd="0" presId="urn:microsoft.com/office/officeart/2005/8/layout/process5"/>
    <dgm:cxn modelId="{28F60A2D-3FF0-4810-8FA5-58E7EFBCE5C1}" type="presOf" srcId="{4D14EED9-1E7D-46B4-BFEE-DE1EA72ED7CA}" destId="{AE789294-619A-4EB9-A375-D6779AF31A0D}" srcOrd="1" destOrd="0" presId="urn:microsoft.com/office/officeart/2005/8/layout/process5"/>
    <dgm:cxn modelId="{F3C9722D-11EB-434F-8470-254F0B0BC3B4}" srcId="{F9AC4A9B-C476-4302-A209-6F8B5947529B}" destId="{C8CE205C-F9C6-41E0-A326-C6633A7B76BE}" srcOrd="2" destOrd="0" parTransId="{2C34CC9C-BA97-4DC2-A5EF-30D36EB83635}" sibTransId="{2B1F54EB-A128-4DBC-AB0A-B8AD9D53C21D}"/>
    <dgm:cxn modelId="{A3891A41-31AA-46BA-8689-C51B0C631124}" srcId="{F9AC4A9B-C476-4302-A209-6F8B5947529B}" destId="{938C9017-6262-476E-84D6-E75729649D0B}" srcOrd="1" destOrd="0" parTransId="{68B62CFA-F754-4EA0-A17E-EB287812AADA}" sibTransId="{4D14EED9-1E7D-46B4-BFEE-DE1EA72ED7CA}"/>
    <dgm:cxn modelId="{19C14A5A-88BD-4C16-BB23-C87603BA0086}" type="presOf" srcId="{E74FA8A0-1B5A-466F-9EBD-8CD1D7492B78}" destId="{85F6A88C-5672-4A51-9898-106CF241B981}" srcOrd="0" destOrd="0" presId="urn:microsoft.com/office/officeart/2005/8/layout/process5"/>
    <dgm:cxn modelId="{855E0F9C-BF13-4E35-BE96-07DF078A37E1}" type="presOf" srcId="{0A326D3A-8DC6-4131-B0FE-4340034C0E7E}" destId="{2BA9F163-4CFD-44CB-9B0A-2EEEFA0CACF7}" srcOrd="0" destOrd="0" presId="urn:microsoft.com/office/officeart/2005/8/layout/process5"/>
    <dgm:cxn modelId="{835209C5-2122-4007-8849-D17F27CF3A85}" type="presOf" srcId="{4D14EED9-1E7D-46B4-BFEE-DE1EA72ED7CA}" destId="{C6F707EA-BF4D-4B8D-87DA-4F8C5F4825B6}" srcOrd="0" destOrd="0" presId="urn:microsoft.com/office/officeart/2005/8/layout/process5"/>
    <dgm:cxn modelId="{73857FEB-7DFF-4A8E-85D8-8704B1E1A01E}" type="presOf" srcId="{E74FA8A0-1B5A-466F-9EBD-8CD1D7492B78}" destId="{A8F8D756-B132-4B43-B771-82BF67B2FFF3}" srcOrd="1" destOrd="0" presId="urn:microsoft.com/office/officeart/2005/8/layout/process5"/>
    <dgm:cxn modelId="{66CA09F9-32EA-4317-8D5B-6D67E6EFC57C}" type="presOf" srcId="{C8CE205C-F9C6-41E0-A326-C6633A7B76BE}" destId="{28BA7E0B-5C69-48EF-A4EE-B43669D10C65}" srcOrd="0" destOrd="0" presId="urn:microsoft.com/office/officeart/2005/8/layout/process5"/>
    <dgm:cxn modelId="{5EC8F338-F451-4F14-9573-4A4BEC31C1B2}" type="presParOf" srcId="{3302C8CC-7E26-4599-82AB-62A9CD0CDB04}" destId="{2BA9F163-4CFD-44CB-9B0A-2EEEFA0CACF7}" srcOrd="0" destOrd="0" presId="urn:microsoft.com/office/officeart/2005/8/layout/process5"/>
    <dgm:cxn modelId="{A23839C2-E59F-475B-902E-17F8F4B6DF08}" type="presParOf" srcId="{3302C8CC-7E26-4599-82AB-62A9CD0CDB04}" destId="{85F6A88C-5672-4A51-9898-106CF241B981}" srcOrd="1" destOrd="0" presId="urn:microsoft.com/office/officeart/2005/8/layout/process5"/>
    <dgm:cxn modelId="{5FE61683-23EF-43E1-A339-8790799A786C}" type="presParOf" srcId="{85F6A88C-5672-4A51-9898-106CF241B981}" destId="{A8F8D756-B132-4B43-B771-82BF67B2FFF3}" srcOrd="0" destOrd="0" presId="urn:microsoft.com/office/officeart/2005/8/layout/process5"/>
    <dgm:cxn modelId="{7CA88A8F-8C12-4E00-B70B-F14D516CB4D8}" type="presParOf" srcId="{3302C8CC-7E26-4599-82AB-62A9CD0CDB04}" destId="{877AA8F6-1720-430B-8477-25972092303F}" srcOrd="2" destOrd="0" presId="urn:microsoft.com/office/officeart/2005/8/layout/process5"/>
    <dgm:cxn modelId="{C28F832B-7EEF-4E78-B8C7-672941ADD0A6}" type="presParOf" srcId="{3302C8CC-7E26-4599-82AB-62A9CD0CDB04}" destId="{C6F707EA-BF4D-4B8D-87DA-4F8C5F4825B6}" srcOrd="3" destOrd="0" presId="urn:microsoft.com/office/officeart/2005/8/layout/process5"/>
    <dgm:cxn modelId="{1157DEDC-931C-4C89-BDC5-44E484BBDC28}" type="presParOf" srcId="{C6F707EA-BF4D-4B8D-87DA-4F8C5F4825B6}" destId="{AE789294-619A-4EB9-A375-D6779AF31A0D}" srcOrd="0" destOrd="0" presId="urn:microsoft.com/office/officeart/2005/8/layout/process5"/>
    <dgm:cxn modelId="{9DDFFAD2-696D-4C46-A985-17509FA36225}" type="presParOf" srcId="{3302C8CC-7E26-4599-82AB-62A9CD0CDB04}" destId="{28BA7E0B-5C69-48EF-A4EE-B43669D10C65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CC496-B4F2-4A3E-B665-32951355976B}">
      <dsp:nvSpPr>
        <dsp:cNvPr id="0" name=""/>
        <dsp:cNvSpPr/>
      </dsp:nvSpPr>
      <dsp:spPr>
        <a:xfrm>
          <a:off x="0" y="20489"/>
          <a:ext cx="9302385" cy="5990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1. Overview</a:t>
          </a:r>
        </a:p>
      </dsp:txBody>
      <dsp:txXfrm>
        <a:off x="29243" y="49732"/>
        <a:ext cx="9243899" cy="540554"/>
      </dsp:txXfrm>
    </dsp:sp>
    <dsp:sp modelId="{91A34642-6AB1-495E-A239-54A4E45A5AE5}">
      <dsp:nvSpPr>
        <dsp:cNvPr id="0" name=""/>
        <dsp:cNvSpPr/>
      </dsp:nvSpPr>
      <dsp:spPr>
        <a:xfrm>
          <a:off x="0" y="719522"/>
          <a:ext cx="9302385" cy="599040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2. Workflow Process for Insured Person Login  </a:t>
          </a:r>
        </a:p>
      </dsp:txBody>
      <dsp:txXfrm>
        <a:off x="29243" y="748765"/>
        <a:ext cx="9243899" cy="540554"/>
      </dsp:txXfrm>
    </dsp:sp>
    <dsp:sp modelId="{CEE35950-749E-4302-9F59-01B6F4C0CAEF}">
      <dsp:nvSpPr>
        <dsp:cNvPr id="0" name=""/>
        <dsp:cNvSpPr/>
      </dsp:nvSpPr>
      <dsp:spPr>
        <a:xfrm>
          <a:off x="0" y="1410722"/>
          <a:ext cx="9302385" cy="599040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3. Workflow Process for  ESI Staff  Login </a:t>
          </a:r>
        </a:p>
      </dsp:txBody>
      <dsp:txXfrm>
        <a:off x="29243" y="1439965"/>
        <a:ext cx="9243899" cy="540554"/>
      </dsp:txXfrm>
    </dsp:sp>
    <dsp:sp modelId="{EC0AFCCC-78A9-4B2E-BE5F-36987FC1FAD7}">
      <dsp:nvSpPr>
        <dsp:cNvPr id="0" name=""/>
        <dsp:cNvSpPr/>
      </dsp:nvSpPr>
      <dsp:spPr>
        <a:xfrm>
          <a:off x="0" y="2101922"/>
          <a:ext cx="9302385" cy="59904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4. Process Flow with Screenshots</a:t>
          </a:r>
        </a:p>
      </dsp:txBody>
      <dsp:txXfrm>
        <a:off x="29243" y="2131165"/>
        <a:ext cx="9243899" cy="5405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9F163-4CFD-44CB-9B0A-2EEEFA0CACF7}">
      <dsp:nvSpPr>
        <dsp:cNvPr id="0" name=""/>
        <dsp:cNvSpPr/>
      </dsp:nvSpPr>
      <dsp:spPr>
        <a:xfrm>
          <a:off x="10210" y="389242"/>
          <a:ext cx="3051663" cy="18309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Insured Person opens URL </a:t>
          </a:r>
          <a:r>
            <a:rPr lang="en-IN" sz="2000" kern="1200" dirty="0">
              <a:solidFill>
                <a:schemeClr val="tx1"/>
              </a:solidFill>
              <a:hlinkClick xmlns:r="http://schemas.openxmlformats.org/officeDocument/2006/relationships" r:id="rId1"/>
            </a:rPr>
            <a:t>www.esic.in</a:t>
          </a:r>
          <a:r>
            <a:rPr lang="en-IN" sz="2000" kern="1200" dirty="0">
              <a:solidFill>
                <a:schemeClr val="tx1"/>
              </a:solidFill>
            </a:rPr>
            <a:t> for IP Portal Login</a:t>
          </a:r>
        </a:p>
      </dsp:txBody>
      <dsp:txXfrm>
        <a:off x="63838" y="442870"/>
        <a:ext cx="2944407" cy="1723742"/>
      </dsp:txXfrm>
    </dsp:sp>
    <dsp:sp modelId="{85F6A88C-5672-4A51-9898-106CF241B981}">
      <dsp:nvSpPr>
        <dsp:cNvPr id="0" name=""/>
        <dsp:cNvSpPr/>
      </dsp:nvSpPr>
      <dsp:spPr>
        <a:xfrm>
          <a:off x="3330420" y="926335"/>
          <a:ext cx="646952" cy="756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 dirty="0">
            <a:solidFill>
              <a:schemeClr val="tx1"/>
            </a:solidFill>
          </a:endParaRPr>
        </a:p>
      </dsp:txBody>
      <dsp:txXfrm>
        <a:off x="3330420" y="1077697"/>
        <a:ext cx="452866" cy="454088"/>
      </dsp:txXfrm>
    </dsp:sp>
    <dsp:sp modelId="{877AA8F6-1720-430B-8477-25972092303F}">
      <dsp:nvSpPr>
        <dsp:cNvPr id="0" name=""/>
        <dsp:cNvSpPr/>
      </dsp:nvSpPr>
      <dsp:spPr>
        <a:xfrm>
          <a:off x="4282539" y="389242"/>
          <a:ext cx="3051663" cy="1830998"/>
        </a:xfrm>
        <a:prstGeom prst="roundRect">
          <a:avLst>
            <a:gd name="adj" fmla="val 10000"/>
          </a:avLst>
        </a:prstGeom>
        <a:solidFill>
          <a:schemeClr val="accent4">
            <a:hueOff val="1960178"/>
            <a:satOff val="-8155"/>
            <a:lumOff val="19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IP clicks on Sign Up button to Set New Password for Portal Login  </a:t>
          </a:r>
        </a:p>
      </dsp:txBody>
      <dsp:txXfrm>
        <a:off x="4336167" y="442870"/>
        <a:ext cx="2944407" cy="1723742"/>
      </dsp:txXfrm>
    </dsp:sp>
    <dsp:sp modelId="{C6F707EA-BF4D-4B8D-87DA-4F8C5F4825B6}">
      <dsp:nvSpPr>
        <dsp:cNvPr id="0" name=""/>
        <dsp:cNvSpPr/>
      </dsp:nvSpPr>
      <dsp:spPr>
        <a:xfrm>
          <a:off x="7602749" y="926335"/>
          <a:ext cx="646952" cy="756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 dirty="0">
            <a:solidFill>
              <a:schemeClr val="tx1"/>
            </a:solidFill>
          </a:endParaRPr>
        </a:p>
      </dsp:txBody>
      <dsp:txXfrm>
        <a:off x="7602749" y="1077697"/>
        <a:ext cx="452866" cy="454088"/>
      </dsp:txXfrm>
    </dsp:sp>
    <dsp:sp modelId="{28BA7E0B-5C69-48EF-A4EE-B43669D10C65}">
      <dsp:nvSpPr>
        <dsp:cNvPr id="0" name=""/>
        <dsp:cNvSpPr/>
      </dsp:nvSpPr>
      <dsp:spPr>
        <a:xfrm>
          <a:off x="8554868" y="389242"/>
          <a:ext cx="3051663" cy="1830998"/>
        </a:xfrm>
        <a:prstGeom prst="roundRect">
          <a:avLst>
            <a:gd name="adj" fmla="val 10000"/>
          </a:avLst>
        </a:prstGeom>
        <a:solidFill>
          <a:schemeClr val="accent4">
            <a:hueOff val="3920356"/>
            <a:satOff val="-16311"/>
            <a:lumOff val="384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IP can use Forgot Password button to Reset Password for Portal Login  </a:t>
          </a:r>
        </a:p>
      </dsp:txBody>
      <dsp:txXfrm>
        <a:off x="8608496" y="442870"/>
        <a:ext cx="2944407" cy="1723742"/>
      </dsp:txXfrm>
    </dsp:sp>
    <dsp:sp modelId="{62914829-F99D-43B7-A2FB-EFCF5C084B69}">
      <dsp:nvSpPr>
        <dsp:cNvPr id="0" name=""/>
        <dsp:cNvSpPr/>
      </dsp:nvSpPr>
      <dsp:spPr>
        <a:xfrm rot="5400000">
          <a:off x="9757223" y="2433857"/>
          <a:ext cx="646952" cy="756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 dirty="0">
            <a:solidFill>
              <a:schemeClr val="tx1"/>
            </a:solidFill>
          </a:endParaRPr>
        </a:p>
      </dsp:txBody>
      <dsp:txXfrm rot="-5400000">
        <a:off x="9853655" y="2488787"/>
        <a:ext cx="454088" cy="452866"/>
      </dsp:txXfrm>
    </dsp:sp>
    <dsp:sp modelId="{2D32137B-B687-4305-9794-27A41CB83950}">
      <dsp:nvSpPr>
        <dsp:cNvPr id="0" name=""/>
        <dsp:cNvSpPr/>
      </dsp:nvSpPr>
      <dsp:spPr>
        <a:xfrm>
          <a:off x="8554868" y="3440906"/>
          <a:ext cx="3051663" cy="1830998"/>
        </a:xfrm>
        <a:prstGeom prst="roundRect">
          <a:avLst>
            <a:gd name="adj" fmla="val 10000"/>
          </a:avLst>
        </a:prstGeom>
        <a:solidFill>
          <a:schemeClr val="accent4">
            <a:hueOff val="5880535"/>
            <a:satOff val="-24466"/>
            <a:lumOff val="5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After successful login, IP can use Change Password option to change Password for Portal Login  </a:t>
          </a:r>
          <a:endParaRPr lang="en-IN" sz="2800" kern="1200" dirty="0">
            <a:solidFill>
              <a:schemeClr val="tx1"/>
            </a:solidFill>
          </a:endParaRPr>
        </a:p>
      </dsp:txBody>
      <dsp:txXfrm>
        <a:off x="8608496" y="3494534"/>
        <a:ext cx="2944407" cy="1723742"/>
      </dsp:txXfrm>
    </dsp:sp>
    <dsp:sp modelId="{01982115-2D3F-4905-B065-4DE62027741A}">
      <dsp:nvSpPr>
        <dsp:cNvPr id="0" name=""/>
        <dsp:cNvSpPr/>
      </dsp:nvSpPr>
      <dsp:spPr>
        <a:xfrm rot="10800000">
          <a:off x="7639369" y="3977999"/>
          <a:ext cx="646952" cy="756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 dirty="0">
            <a:solidFill>
              <a:schemeClr val="tx1"/>
            </a:solidFill>
          </a:endParaRPr>
        </a:p>
      </dsp:txBody>
      <dsp:txXfrm rot="10800000">
        <a:off x="7833455" y="4129361"/>
        <a:ext cx="452866" cy="454088"/>
      </dsp:txXfrm>
    </dsp:sp>
    <dsp:sp modelId="{14CC995E-75C9-4D9B-B059-3377D9F7274E}">
      <dsp:nvSpPr>
        <dsp:cNvPr id="0" name=""/>
        <dsp:cNvSpPr/>
      </dsp:nvSpPr>
      <dsp:spPr>
        <a:xfrm>
          <a:off x="4282539" y="3440906"/>
          <a:ext cx="3051663" cy="1830998"/>
        </a:xfrm>
        <a:prstGeom prst="roundRect">
          <a:avLst>
            <a:gd name="adj" fmla="val 10000"/>
          </a:avLst>
        </a:prstGeom>
        <a:solidFill>
          <a:schemeClr val="accent4">
            <a:hueOff val="7840713"/>
            <a:satOff val="-32622"/>
            <a:lumOff val="768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IP logs in with Username, Password &amp; Captcha in Portal.  </a:t>
          </a:r>
        </a:p>
      </dsp:txBody>
      <dsp:txXfrm>
        <a:off x="4336167" y="3494534"/>
        <a:ext cx="2944407" cy="1723742"/>
      </dsp:txXfrm>
    </dsp:sp>
    <dsp:sp modelId="{E94F1420-4BB2-4A0C-B990-11D1F719239B}">
      <dsp:nvSpPr>
        <dsp:cNvPr id="0" name=""/>
        <dsp:cNvSpPr/>
      </dsp:nvSpPr>
      <dsp:spPr>
        <a:xfrm rot="10800000">
          <a:off x="3367040" y="3977999"/>
          <a:ext cx="646952" cy="756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 dirty="0">
            <a:solidFill>
              <a:schemeClr val="tx1"/>
            </a:solidFill>
          </a:endParaRPr>
        </a:p>
      </dsp:txBody>
      <dsp:txXfrm rot="10800000">
        <a:off x="3561126" y="4129361"/>
        <a:ext cx="452866" cy="454088"/>
      </dsp:txXfrm>
    </dsp:sp>
    <dsp:sp modelId="{7B902503-12FE-42A8-8F56-36D879B8D32F}">
      <dsp:nvSpPr>
        <dsp:cNvPr id="0" name=""/>
        <dsp:cNvSpPr/>
      </dsp:nvSpPr>
      <dsp:spPr>
        <a:xfrm>
          <a:off x="10210" y="3440906"/>
          <a:ext cx="3051663" cy="1830998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IP can view employee /contribution details, entitlement for benefits, status of claims, and other value added services. </a:t>
          </a:r>
        </a:p>
      </dsp:txBody>
      <dsp:txXfrm>
        <a:off x="63838" y="3494534"/>
        <a:ext cx="2944407" cy="17237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9F163-4CFD-44CB-9B0A-2EEEFA0CACF7}">
      <dsp:nvSpPr>
        <dsp:cNvPr id="0" name=""/>
        <dsp:cNvSpPr/>
      </dsp:nvSpPr>
      <dsp:spPr>
        <a:xfrm>
          <a:off x="159297" y="1261906"/>
          <a:ext cx="2544408" cy="18158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ESI Staff open URL </a:t>
          </a:r>
          <a:r>
            <a:rPr lang="en-IN" sz="2000" kern="1200" dirty="0">
              <a:solidFill>
                <a:schemeClr val="tx1"/>
              </a:solidFill>
              <a:hlinkClick xmlns:r="http://schemas.openxmlformats.org/officeDocument/2006/relationships" r:id="rId1"/>
            </a:rPr>
            <a:t>www.esic.in</a:t>
          </a:r>
          <a:r>
            <a:rPr lang="en-IN" sz="2000" kern="1200" dirty="0">
              <a:solidFill>
                <a:schemeClr val="tx1"/>
              </a:solidFill>
            </a:rPr>
            <a:t> for IP Portal Login</a:t>
          </a:r>
        </a:p>
      </dsp:txBody>
      <dsp:txXfrm>
        <a:off x="212483" y="1315092"/>
        <a:ext cx="2438036" cy="1709518"/>
      </dsp:txXfrm>
    </dsp:sp>
    <dsp:sp modelId="{85F6A88C-5672-4A51-9898-106CF241B981}">
      <dsp:nvSpPr>
        <dsp:cNvPr id="0" name=""/>
        <dsp:cNvSpPr/>
      </dsp:nvSpPr>
      <dsp:spPr>
        <a:xfrm rot="21590071">
          <a:off x="2766987" y="1906410"/>
          <a:ext cx="1153280" cy="4889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 dirty="0">
            <a:solidFill>
              <a:schemeClr val="tx1"/>
            </a:solidFill>
          </a:endParaRPr>
        </a:p>
      </dsp:txBody>
      <dsp:txXfrm>
        <a:off x="2766987" y="2004420"/>
        <a:ext cx="1006584" cy="293392"/>
      </dsp:txXfrm>
    </dsp:sp>
    <dsp:sp modelId="{877AA8F6-1720-430B-8477-25972092303F}">
      <dsp:nvSpPr>
        <dsp:cNvPr id="0" name=""/>
        <dsp:cNvSpPr/>
      </dsp:nvSpPr>
      <dsp:spPr>
        <a:xfrm>
          <a:off x="4018003" y="1281972"/>
          <a:ext cx="2761242" cy="1752842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ESI Staff logs in with their existing User Id &amp; Password (for Panchdeep Module access) for Portal Login  </a:t>
          </a:r>
        </a:p>
      </dsp:txBody>
      <dsp:txXfrm>
        <a:off x="4069342" y="1333311"/>
        <a:ext cx="2658564" cy="1650164"/>
      </dsp:txXfrm>
    </dsp:sp>
    <dsp:sp modelId="{C6F707EA-BF4D-4B8D-87DA-4F8C5F4825B6}">
      <dsp:nvSpPr>
        <dsp:cNvPr id="0" name=""/>
        <dsp:cNvSpPr/>
      </dsp:nvSpPr>
      <dsp:spPr>
        <a:xfrm rot="21549452">
          <a:off x="6852957" y="1890911"/>
          <a:ext cx="1115521" cy="4743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 dirty="0">
            <a:solidFill>
              <a:schemeClr val="tx1"/>
            </a:solidFill>
          </a:endParaRPr>
        </a:p>
      </dsp:txBody>
      <dsp:txXfrm>
        <a:off x="6852965" y="1986837"/>
        <a:ext cx="973201" cy="284639"/>
      </dsp:txXfrm>
    </dsp:sp>
    <dsp:sp modelId="{28BA7E0B-5C69-48EF-A4EE-B43669D10C65}">
      <dsp:nvSpPr>
        <dsp:cNvPr id="0" name=""/>
        <dsp:cNvSpPr/>
      </dsp:nvSpPr>
      <dsp:spPr>
        <a:xfrm>
          <a:off x="8178758" y="1200727"/>
          <a:ext cx="3146142" cy="1787307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ESI Staff enter Insurance Number to view employee/contribution details, entitlement to benefits, etc. </a:t>
          </a:r>
        </a:p>
      </dsp:txBody>
      <dsp:txXfrm>
        <a:off x="8231106" y="1253075"/>
        <a:ext cx="3041446" cy="1682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8887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58165-651B-47BC-A335-F592720F4BEB}" type="datetimeFigureOut">
              <a:rPr lang="en-US" smtClean="0"/>
              <a:pPr/>
              <a:t>12/21/20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DEE2F-321D-4F51-B540-8670DC9EF4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808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676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83806" algn="l" defTabSz="9676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67610" algn="l" defTabSz="9676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51417" algn="l" defTabSz="9676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35221" algn="l" defTabSz="9676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19027" algn="l" defTabSz="9676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02833" algn="l" defTabSz="9676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86637" algn="l" defTabSz="9676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870444" algn="l" defTabSz="9676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5198" y="3971414"/>
            <a:ext cx="9451181" cy="18255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83806" indent="0" algn="ctr">
              <a:buNone/>
              <a:defRPr sz="2000"/>
            </a:lvl2pPr>
            <a:lvl3pPr marL="967610" indent="0" algn="ctr">
              <a:buNone/>
              <a:defRPr sz="1800"/>
            </a:lvl3pPr>
            <a:lvl4pPr marL="1451417" indent="0" algn="ctr">
              <a:buNone/>
              <a:defRPr sz="1600"/>
            </a:lvl4pPr>
            <a:lvl5pPr marL="1935221" indent="0" algn="ctr">
              <a:buNone/>
              <a:defRPr sz="1600"/>
            </a:lvl5pPr>
            <a:lvl6pPr marL="2419027" indent="0" algn="ctr">
              <a:buNone/>
              <a:defRPr sz="1600"/>
            </a:lvl6pPr>
            <a:lvl7pPr marL="2902833" indent="0" algn="ctr">
              <a:buNone/>
              <a:defRPr sz="1600"/>
            </a:lvl7pPr>
            <a:lvl8pPr marL="3386637" indent="0" algn="ctr">
              <a:buNone/>
              <a:defRPr sz="1600"/>
            </a:lvl8pPr>
            <a:lvl9pPr marL="387044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6359" y="7008171"/>
            <a:ext cx="2835354" cy="402567"/>
          </a:xfrm>
          <a:prstGeom prst="rect">
            <a:avLst/>
          </a:prstGeom>
        </p:spPr>
        <p:txBody>
          <a:bodyPr/>
          <a:lstStyle/>
          <a:p>
            <a:fld id="{BEDDF76B-0229-BA49-A4B7-42C7073031EB}" type="datetime1">
              <a:rPr lang="en-IN" smtClean="0"/>
              <a:t>21/12/20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848-78E5-4FF7-BFE0-578C645560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60" y="402568"/>
            <a:ext cx="10868858" cy="146149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360" y="2012837"/>
            <a:ext cx="10868858" cy="479755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6359" y="7008171"/>
            <a:ext cx="2835354" cy="402567"/>
          </a:xfrm>
          <a:prstGeom prst="rect">
            <a:avLst/>
          </a:prstGeom>
        </p:spPr>
        <p:txBody>
          <a:bodyPr/>
          <a:lstStyle/>
          <a:p>
            <a:fld id="{88848FA3-00A4-A543-BF95-4338623E0A9B}" type="datetime1">
              <a:rPr lang="en-IN" smtClean="0"/>
              <a:t>21/12/20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848-78E5-4FF7-BFE0-578C645560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6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8002" y="402568"/>
            <a:ext cx="2717215" cy="640782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360" y="402568"/>
            <a:ext cx="7994124" cy="640782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6359" y="7008171"/>
            <a:ext cx="2835354" cy="402567"/>
          </a:xfrm>
          <a:prstGeom prst="rect">
            <a:avLst/>
          </a:prstGeom>
        </p:spPr>
        <p:txBody>
          <a:bodyPr/>
          <a:lstStyle/>
          <a:p>
            <a:fld id="{ACDCDBCB-DCB5-1441-9597-1C6E11DF710C}" type="datetime1">
              <a:rPr lang="en-IN" smtClean="0"/>
              <a:t>21/12/20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848-78E5-4FF7-BFE0-578C645560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15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4280-AC4B-4FA2-B6C2-C74FAD36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F49DB-041D-44C9-A602-A257F6745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DCB90-5879-4F81-A48B-6C9495F4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5678-57D7-9B49-86F2-89AD2C55944E}" type="datetime1">
              <a:rPr lang="en-IN" smtClean="0"/>
              <a:t>21/12/20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285D1-A8E2-4E6B-9333-0034B3BE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B9D38-065E-445B-AE31-7EA0F4E5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FAE8-C49D-4812-80C9-B6BDAA0C74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73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599" y="420071"/>
            <a:ext cx="4415801" cy="542941"/>
          </a:xfrm>
          <a:prstGeom prst="rect">
            <a:avLst/>
          </a:prstGeom>
        </p:spPr>
        <p:txBody>
          <a:bodyPr lIns="0" tIns="0" rIns="0" bIns="0"/>
          <a:lstStyle>
            <a:lvl1pPr>
              <a:defRPr sz="3400" b="0" i="0">
                <a:solidFill>
                  <a:schemeClr val="accent2">
                    <a:lumMod val="75000"/>
                  </a:schemeClr>
                </a:solidFill>
                <a:latin typeface="+mn-lt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Version 1.0 - 20.12.20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8A5ED-EEBD-FA4E-A053-C5FFBB495D3E}" type="datetime1">
              <a:rPr lang="en-IN" smtClean="0"/>
              <a:t>21/12/20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7073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599" y="420071"/>
            <a:ext cx="4415801" cy="542941"/>
          </a:xfrm>
          <a:prstGeom prst="rect">
            <a:avLst/>
          </a:prstGeom>
        </p:spPr>
        <p:txBody>
          <a:bodyPr lIns="0" tIns="0" rIns="0" bIns="0"/>
          <a:lstStyle>
            <a:lvl1pPr>
              <a:defRPr sz="3400" b="0" i="0">
                <a:solidFill>
                  <a:schemeClr val="accent2">
                    <a:lumMod val="75000"/>
                  </a:schemeClr>
                </a:solidFill>
                <a:latin typeface="+mn-lt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Version 1.0 - 20.12.20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86456-9E13-F240-8DEE-6CE9EEBFE1FD}" type="datetime1">
              <a:rPr lang="en-IN" smtClean="0"/>
              <a:t>21/12/20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7073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359" y="2012836"/>
            <a:ext cx="10868858" cy="47975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6358" y="7008171"/>
            <a:ext cx="2835354" cy="402567"/>
          </a:xfrm>
          <a:prstGeom prst="rect">
            <a:avLst/>
          </a:prstGeom>
        </p:spPr>
        <p:txBody>
          <a:bodyPr/>
          <a:lstStyle/>
          <a:p>
            <a:fld id="{90DC047F-2CCD-FF48-A600-6379AAABE847}" type="datetime1">
              <a:rPr lang="en-IN" smtClean="0"/>
              <a:t>21/12/20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1.0 - 20.12.20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848-78E5-4FF7-BFE0-578C645560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9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360" y="2012837"/>
            <a:ext cx="10868858" cy="47975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6359" y="7008171"/>
            <a:ext cx="2835354" cy="402567"/>
          </a:xfrm>
          <a:prstGeom prst="rect">
            <a:avLst/>
          </a:prstGeom>
        </p:spPr>
        <p:txBody>
          <a:bodyPr/>
          <a:lstStyle/>
          <a:p>
            <a:fld id="{9ABB2B49-903E-2741-88C5-9F0643AE0343}" type="datetime1">
              <a:rPr lang="en-IN" smtClean="0"/>
              <a:t>21/12/20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848-78E5-4FF7-BFE0-578C645560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796" y="1885066"/>
            <a:ext cx="10868858" cy="3145275"/>
          </a:xfrm>
          <a:prstGeom prst="rect">
            <a:avLst/>
          </a:prstGeo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96" y="5060097"/>
            <a:ext cx="10868858" cy="165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838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676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4514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9352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4190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9028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3866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8704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6359" y="7008171"/>
            <a:ext cx="2835354" cy="402567"/>
          </a:xfrm>
          <a:prstGeom prst="rect">
            <a:avLst/>
          </a:prstGeom>
        </p:spPr>
        <p:txBody>
          <a:bodyPr/>
          <a:lstStyle/>
          <a:p>
            <a:fld id="{4A4469CB-9902-6E48-985F-9A13AF79CCA1}" type="datetime1">
              <a:rPr lang="en-IN" smtClean="0"/>
              <a:t>21/12/20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848-78E5-4FF7-BFE0-578C645560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2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60" y="402568"/>
            <a:ext cx="10868858" cy="146149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358" y="2012837"/>
            <a:ext cx="5355669" cy="47975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9548" y="2012837"/>
            <a:ext cx="5355669" cy="47975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6359" y="7008171"/>
            <a:ext cx="2835354" cy="402567"/>
          </a:xfrm>
          <a:prstGeom prst="rect">
            <a:avLst/>
          </a:prstGeom>
        </p:spPr>
        <p:txBody>
          <a:bodyPr/>
          <a:lstStyle/>
          <a:p>
            <a:fld id="{7D944A88-8391-2E41-B88F-E9AE7D7A913C}" type="datetime1">
              <a:rPr lang="en-IN" smtClean="0"/>
              <a:t>21/12/20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848-78E5-4FF7-BFE0-578C645560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7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001" y="402568"/>
            <a:ext cx="10868858" cy="146149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002" y="1853561"/>
            <a:ext cx="5331056" cy="9084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83806" indent="0">
              <a:buNone/>
              <a:defRPr sz="2000" b="1"/>
            </a:lvl2pPr>
            <a:lvl3pPr marL="967610" indent="0">
              <a:buNone/>
              <a:defRPr sz="1800" b="1"/>
            </a:lvl3pPr>
            <a:lvl4pPr marL="1451417" indent="0">
              <a:buNone/>
              <a:defRPr sz="1600" b="1"/>
            </a:lvl4pPr>
            <a:lvl5pPr marL="1935221" indent="0">
              <a:buNone/>
              <a:defRPr sz="1600" b="1"/>
            </a:lvl5pPr>
            <a:lvl6pPr marL="2419027" indent="0">
              <a:buNone/>
              <a:defRPr sz="1600" b="1"/>
            </a:lvl6pPr>
            <a:lvl7pPr marL="2902833" indent="0">
              <a:buNone/>
              <a:defRPr sz="1600" b="1"/>
            </a:lvl7pPr>
            <a:lvl8pPr marL="3386637" indent="0">
              <a:buNone/>
              <a:defRPr sz="1600" b="1"/>
            </a:lvl8pPr>
            <a:lvl9pPr marL="387044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8002" y="2761963"/>
            <a:ext cx="5331056" cy="40624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9548" y="1853561"/>
            <a:ext cx="5357311" cy="9084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83806" indent="0">
              <a:buNone/>
              <a:defRPr sz="2000" b="1"/>
            </a:lvl2pPr>
            <a:lvl3pPr marL="967610" indent="0">
              <a:buNone/>
              <a:defRPr sz="1800" b="1"/>
            </a:lvl3pPr>
            <a:lvl4pPr marL="1451417" indent="0">
              <a:buNone/>
              <a:defRPr sz="1600" b="1"/>
            </a:lvl4pPr>
            <a:lvl5pPr marL="1935221" indent="0">
              <a:buNone/>
              <a:defRPr sz="1600" b="1"/>
            </a:lvl5pPr>
            <a:lvl6pPr marL="2419027" indent="0">
              <a:buNone/>
              <a:defRPr sz="1600" b="1"/>
            </a:lvl6pPr>
            <a:lvl7pPr marL="2902833" indent="0">
              <a:buNone/>
              <a:defRPr sz="1600" b="1"/>
            </a:lvl7pPr>
            <a:lvl8pPr marL="3386637" indent="0">
              <a:buNone/>
              <a:defRPr sz="1600" b="1"/>
            </a:lvl8pPr>
            <a:lvl9pPr marL="387044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9548" y="2761963"/>
            <a:ext cx="5357311" cy="40624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66359" y="7008171"/>
            <a:ext cx="2835354" cy="402567"/>
          </a:xfrm>
          <a:prstGeom prst="rect">
            <a:avLst/>
          </a:prstGeom>
        </p:spPr>
        <p:txBody>
          <a:bodyPr/>
          <a:lstStyle/>
          <a:p>
            <a:fld id="{FE40BA04-0B43-0F48-864D-9DDA5F896DEC}" type="datetime1">
              <a:rPr lang="en-IN" smtClean="0"/>
              <a:t>21/12/20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848-78E5-4FF7-BFE0-578C645560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5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60" y="402568"/>
            <a:ext cx="10868858" cy="146149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66359" y="7008171"/>
            <a:ext cx="2835354" cy="402567"/>
          </a:xfrm>
          <a:prstGeom prst="rect">
            <a:avLst/>
          </a:prstGeom>
        </p:spPr>
        <p:txBody>
          <a:bodyPr/>
          <a:lstStyle/>
          <a:p>
            <a:fld id="{85C7516D-A44A-504E-976F-F3CDAA3E800C}" type="datetime1">
              <a:rPr lang="en-IN" smtClean="0"/>
              <a:t>21/12/20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848-78E5-4FF7-BFE0-578C645560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1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66359" y="7008171"/>
            <a:ext cx="2835354" cy="402567"/>
          </a:xfrm>
          <a:prstGeom prst="rect">
            <a:avLst/>
          </a:prstGeom>
        </p:spPr>
        <p:txBody>
          <a:bodyPr/>
          <a:lstStyle/>
          <a:p>
            <a:fld id="{AAE2E23E-C19A-054C-9A6F-B1870804FF9B}" type="datetime1">
              <a:rPr lang="en-IN" smtClean="0"/>
              <a:t>21/12/20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848-78E5-4FF7-BFE0-578C645560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46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001" y="504085"/>
            <a:ext cx="4064335" cy="1764294"/>
          </a:xfrm>
          <a:prstGeom prst="rect">
            <a:avLst/>
          </a:prstGeom>
        </p:spPr>
        <p:txBody>
          <a:bodyPr anchor="b"/>
          <a:lstStyle>
            <a:lvl1pPr>
              <a:defRPr sz="3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7311" y="1088682"/>
            <a:ext cx="6379548" cy="5373398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8001" y="2268380"/>
            <a:ext cx="4064335" cy="42024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83806" indent="0">
              <a:buNone/>
              <a:defRPr sz="1400"/>
            </a:lvl2pPr>
            <a:lvl3pPr marL="967610" indent="0">
              <a:buNone/>
              <a:defRPr sz="1200"/>
            </a:lvl3pPr>
            <a:lvl4pPr marL="1451417" indent="0">
              <a:buNone/>
              <a:defRPr sz="1000"/>
            </a:lvl4pPr>
            <a:lvl5pPr marL="1935221" indent="0">
              <a:buNone/>
              <a:defRPr sz="1000"/>
            </a:lvl5pPr>
            <a:lvl6pPr marL="2419027" indent="0">
              <a:buNone/>
              <a:defRPr sz="1000"/>
            </a:lvl6pPr>
            <a:lvl7pPr marL="2902833" indent="0">
              <a:buNone/>
              <a:defRPr sz="1000"/>
            </a:lvl7pPr>
            <a:lvl8pPr marL="3386637" indent="0">
              <a:buNone/>
              <a:defRPr sz="1000"/>
            </a:lvl8pPr>
            <a:lvl9pPr marL="3870444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6359" y="7008171"/>
            <a:ext cx="2835354" cy="402567"/>
          </a:xfrm>
          <a:prstGeom prst="rect">
            <a:avLst/>
          </a:prstGeom>
        </p:spPr>
        <p:txBody>
          <a:bodyPr/>
          <a:lstStyle/>
          <a:p>
            <a:fld id="{9EC78593-5ECB-564B-A018-BC652B0A157B}" type="datetime1">
              <a:rPr lang="en-IN" smtClean="0"/>
              <a:t>21/12/20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848-78E5-4FF7-BFE0-578C645560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1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001" y="504085"/>
            <a:ext cx="4064335" cy="1764294"/>
          </a:xfrm>
          <a:prstGeom prst="rect">
            <a:avLst/>
          </a:prstGeom>
        </p:spPr>
        <p:txBody>
          <a:bodyPr anchor="b"/>
          <a:lstStyle>
            <a:lvl1pPr>
              <a:defRPr sz="3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7311" y="1088682"/>
            <a:ext cx="6379548" cy="537339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500"/>
            </a:lvl1pPr>
            <a:lvl2pPr marL="483806" indent="0">
              <a:buNone/>
              <a:defRPr sz="3100"/>
            </a:lvl2pPr>
            <a:lvl3pPr marL="967610" indent="0">
              <a:buNone/>
              <a:defRPr sz="2400"/>
            </a:lvl3pPr>
            <a:lvl4pPr marL="1451417" indent="0">
              <a:buNone/>
              <a:defRPr sz="2000"/>
            </a:lvl4pPr>
            <a:lvl5pPr marL="1935221" indent="0">
              <a:buNone/>
              <a:defRPr sz="2000"/>
            </a:lvl5pPr>
            <a:lvl6pPr marL="2419027" indent="0">
              <a:buNone/>
              <a:defRPr sz="2000"/>
            </a:lvl6pPr>
            <a:lvl7pPr marL="2902833" indent="0">
              <a:buNone/>
              <a:defRPr sz="2000"/>
            </a:lvl7pPr>
            <a:lvl8pPr marL="3386637" indent="0">
              <a:buNone/>
              <a:defRPr sz="2000"/>
            </a:lvl8pPr>
            <a:lvl9pPr marL="3870444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8001" y="2268380"/>
            <a:ext cx="4064335" cy="42024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83806" indent="0">
              <a:buNone/>
              <a:defRPr sz="1400"/>
            </a:lvl2pPr>
            <a:lvl3pPr marL="967610" indent="0">
              <a:buNone/>
              <a:defRPr sz="1200"/>
            </a:lvl3pPr>
            <a:lvl4pPr marL="1451417" indent="0">
              <a:buNone/>
              <a:defRPr sz="1000"/>
            </a:lvl4pPr>
            <a:lvl5pPr marL="1935221" indent="0">
              <a:buNone/>
              <a:defRPr sz="1000"/>
            </a:lvl5pPr>
            <a:lvl6pPr marL="2419027" indent="0">
              <a:buNone/>
              <a:defRPr sz="1000"/>
            </a:lvl6pPr>
            <a:lvl7pPr marL="2902833" indent="0">
              <a:buNone/>
              <a:defRPr sz="1000"/>
            </a:lvl7pPr>
            <a:lvl8pPr marL="3386637" indent="0">
              <a:buNone/>
              <a:defRPr sz="1000"/>
            </a:lvl8pPr>
            <a:lvl9pPr marL="3870444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6359" y="7008171"/>
            <a:ext cx="2835354" cy="402567"/>
          </a:xfrm>
          <a:prstGeom prst="rect">
            <a:avLst/>
          </a:prstGeom>
        </p:spPr>
        <p:txBody>
          <a:bodyPr/>
          <a:lstStyle/>
          <a:p>
            <a:fld id="{BBFDC618-4FE7-7B47-A304-6B99C62887E2}" type="datetime1">
              <a:rPr lang="en-IN" smtClean="0"/>
              <a:t>21/12/20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848-78E5-4FF7-BFE0-578C645560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hyperlink" Target="http://pedia.desibantu.com/india-post-year-2012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alphaModFix amt="10000"/>
            <a:lum/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360" y="402568"/>
            <a:ext cx="10868858" cy="1461494"/>
          </a:xfrm>
          <a:prstGeom prst="rect">
            <a:avLst/>
          </a:prstGeom>
        </p:spPr>
        <p:txBody>
          <a:bodyPr vert="horz" lIns="96761" tIns="48380" rIns="96761" bIns="483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360" y="2012837"/>
            <a:ext cx="10868858" cy="4797552"/>
          </a:xfrm>
          <a:prstGeom prst="rect">
            <a:avLst/>
          </a:prstGeom>
        </p:spPr>
        <p:txBody>
          <a:bodyPr vert="horz" lIns="96761" tIns="48380" rIns="96761" bIns="4838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359" y="7008171"/>
            <a:ext cx="2835354" cy="402567"/>
          </a:xfrm>
          <a:prstGeom prst="rect">
            <a:avLst/>
          </a:prstGeom>
        </p:spPr>
        <p:txBody>
          <a:bodyPr vert="horz" lIns="96761" tIns="48380" rIns="96761" bIns="4838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4C9B4-8762-354F-8DA3-02BF365688C8}" type="datetime1">
              <a:rPr lang="en-IN" smtClean="0"/>
              <a:t>21/12/20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4273" y="7008171"/>
            <a:ext cx="4253031" cy="402567"/>
          </a:xfrm>
          <a:prstGeom prst="rect">
            <a:avLst/>
          </a:prstGeom>
        </p:spPr>
        <p:txBody>
          <a:bodyPr vert="horz" lIns="96761" tIns="48380" rIns="96761" bIns="4838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9863" y="7008171"/>
            <a:ext cx="2835354" cy="402567"/>
          </a:xfrm>
          <a:prstGeom prst="rect">
            <a:avLst/>
          </a:prstGeom>
        </p:spPr>
        <p:txBody>
          <a:bodyPr vert="horz" lIns="96761" tIns="48380" rIns="96761" bIns="4838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0E848-78E5-4FF7-BFE0-578C645560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0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dt="0"/>
  <p:txStyles>
    <p:titleStyle>
      <a:lvl1pPr algn="l" defTabSz="967610" rtl="0" eaLnBrk="1" latinLnBrk="0" hangingPunct="1">
        <a:lnSpc>
          <a:spcPct val="90000"/>
        </a:lnSpc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03" indent="-241903" algn="l" defTabSz="967610" rtl="0" eaLnBrk="1" latinLnBrk="0" hangingPunct="1">
        <a:lnSpc>
          <a:spcPct val="90000"/>
        </a:lnSpc>
        <a:spcBef>
          <a:spcPts val="1059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25708" indent="-241903" algn="l" defTabSz="967610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9514" indent="-241903" algn="l" defTabSz="967610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319" indent="-241903" algn="l" defTabSz="967610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24" indent="-241903" algn="l" defTabSz="967610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660930" indent="-241903" algn="l" defTabSz="967610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144735" indent="-241903" algn="l" defTabSz="967610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28541" indent="-241903" algn="l" defTabSz="967610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2346" indent="-241903" algn="l" defTabSz="967610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76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83806" algn="l" defTabSz="9676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67610" algn="l" defTabSz="9676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51417" algn="l" defTabSz="9676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5221" algn="l" defTabSz="9676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19027" algn="l" defTabSz="9676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02833" algn="l" defTabSz="9676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86637" algn="l" defTabSz="9676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70444" algn="l" defTabSz="9676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esic.in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50E70DF-BD8A-4AB5-A44B-2404DE837ADC}"/>
              </a:ext>
            </a:extLst>
          </p:cNvPr>
          <p:cNvSpPr txBox="1"/>
          <p:nvPr/>
        </p:nvSpPr>
        <p:spPr>
          <a:xfrm>
            <a:off x="4454841" y="5923615"/>
            <a:ext cx="4167509" cy="426575"/>
          </a:xfrm>
          <a:prstGeom prst="rect">
            <a:avLst/>
          </a:prstGeom>
          <a:noFill/>
        </p:spPr>
        <p:txBody>
          <a:bodyPr wrap="square" lIns="102412" tIns="51205" rIns="102412" bIns="51205" rtlCol="0">
            <a:spAutoFit/>
          </a:bodyPr>
          <a:lstStyle/>
          <a:p>
            <a:pPr algn="ctr"/>
            <a:r>
              <a:rPr lang="en-US" sz="2100" dirty="0"/>
              <a:t>Version 1.0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5052"/>
            <a:ext cx="2461245" cy="1260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 descr="Big_Logo"/>
          <p:cNvPicPr>
            <a:picLocks noChangeAspect="1" noChangeArrowheads="1"/>
          </p:cNvPicPr>
          <p:nvPr/>
        </p:nvPicPr>
        <p:blipFill>
          <a:blip r:embed="rId4" cstate="print"/>
          <a:srcRect l="4861" t="1666" r="1759" b="3333"/>
          <a:stretch>
            <a:fillRect/>
          </a:stretch>
        </p:blipFill>
        <p:spPr bwMode="auto">
          <a:xfrm>
            <a:off x="11080526" y="0"/>
            <a:ext cx="1521049" cy="176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581EAC-F443-4B40-9D64-269BFF55110B}"/>
              </a:ext>
            </a:extLst>
          </p:cNvPr>
          <p:cNvSpPr txBox="1"/>
          <p:nvPr/>
        </p:nvSpPr>
        <p:spPr>
          <a:xfrm>
            <a:off x="2590909" y="2315601"/>
            <a:ext cx="7895371" cy="3483267"/>
          </a:xfrm>
          <a:prstGeom prst="rect">
            <a:avLst/>
          </a:prstGeom>
          <a:noFill/>
          <a:ln>
            <a:noFill/>
          </a:ln>
        </p:spPr>
        <p:txBody>
          <a:bodyPr wrap="square" lIns="96780" tIns="48390" rIns="96780" bIns="4839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843C0C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2pPr>
            <a:lvl3pPr marL="1143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3pPr>
            <a:lvl4pPr marL="1600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4pPr>
            <a:lvl5pPr marL="20574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9pPr>
          </a:lstStyle>
          <a:p>
            <a:r>
              <a:rPr lang="en-US" b="1" dirty="0">
                <a:latin typeface="+mn-lt"/>
              </a:rPr>
              <a:t>IP Portal Secure Login</a:t>
            </a:r>
          </a:p>
          <a:p>
            <a:r>
              <a:rPr lang="en-US" b="1" dirty="0">
                <a:latin typeface="+mn-lt"/>
              </a:rPr>
              <a:t>By</a:t>
            </a:r>
          </a:p>
          <a:p>
            <a:pPr marL="2514600" lvl="3" indent="-914400">
              <a:buAutoNum type="arabicPeriod"/>
            </a:pPr>
            <a:r>
              <a:rPr lang="en-US" sz="6000" b="1" dirty="0">
                <a:solidFill>
                  <a:srgbClr val="00B050"/>
                </a:solidFill>
                <a:latin typeface="+mn-lt"/>
              </a:rPr>
              <a:t>Insured person</a:t>
            </a:r>
          </a:p>
          <a:p>
            <a:pPr marL="2514600" lvl="3" indent="-914400">
              <a:buAutoNum type="arabicPeriod"/>
            </a:pPr>
            <a:r>
              <a:rPr lang="en-US" sz="6000" b="1" dirty="0">
                <a:solidFill>
                  <a:srgbClr val="002060"/>
                </a:solidFill>
                <a:latin typeface="+mn-lt"/>
              </a:rPr>
              <a:t>ESI Staff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F27396-AFEA-5141-B613-73B5BABBD01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Version 1.0 - 20.12.20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0" y="940720"/>
            <a:ext cx="11923712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848-78E5-4FF7-BFE0-578C6455606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07514" y="7158105"/>
            <a:ext cx="794061" cy="40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>
            <a:extLst/>
          </p:cNvPr>
          <p:cNvSpPr txBox="1">
            <a:spLocks/>
          </p:cNvSpPr>
          <p:nvPr/>
        </p:nvSpPr>
        <p:spPr>
          <a:xfrm>
            <a:off x="0" y="0"/>
            <a:ext cx="10869613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Sign Up process for IP 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3596576" y="6159290"/>
            <a:ext cx="2060812" cy="573206"/>
          </a:xfrm>
          <a:prstGeom prst="wedgeRoundRectCallout">
            <a:avLst>
              <a:gd name="adj1" fmla="val 108009"/>
              <a:gd name="adj2" fmla="val -1669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Sign Up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AC21DD-1FB3-4CD5-96B4-3436E90D102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60576" y="1925"/>
            <a:ext cx="1040999" cy="8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4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21" y="895398"/>
            <a:ext cx="11920756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848-78E5-4FF7-BFE0-578C6455606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07514" y="7158105"/>
            <a:ext cx="794061" cy="40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>
            <a:extLst/>
          </p:cNvPr>
          <p:cNvSpPr txBox="1">
            <a:spLocks/>
          </p:cNvSpPr>
          <p:nvPr/>
        </p:nvSpPr>
        <p:spPr>
          <a:xfrm>
            <a:off x="0" y="0"/>
            <a:ext cx="10869613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Sign Up process for IP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8490389" y="2139083"/>
            <a:ext cx="3070185" cy="573206"/>
          </a:xfrm>
          <a:prstGeom prst="wedgeRoundRectCallout">
            <a:avLst>
              <a:gd name="adj1" fmla="val -122206"/>
              <a:gd name="adj2" fmla="val 864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Enter valid Insurance Number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8458858" y="2918952"/>
            <a:ext cx="3101717" cy="754414"/>
          </a:xfrm>
          <a:prstGeom prst="wedgeRoundRectCallout">
            <a:avLst>
              <a:gd name="adj1" fmla="val -118254"/>
              <a:gd name="adj2" fmla="val 47176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Date of Birth (as registered in ESIC  Database through the Employer.)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8490389" y="3973138"/>
            <a:ext cx="3070185" cy="724986"/>
          </a:xfrm>
          <a:prstGeom prst="wedgeRoundRectCallout">
            <a:avLst>
              <a:gd name="adj1" fmla="val -118559"/>
              <a:gd name="adj2" fmla="val -1251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Enter valid Mobile Number (as registered in ESIC Database through the Employer)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8164883" y="5696920"/>
            <a:ext cx="3395691" cy="656502"/>
          </a:xfrm>
          <a:prstGeom prst="wedgeRoundRectCallout">
            <a:avLst>
              <a:gd name="adj1" fmla="val -119065"/>
              <a:gd name="adj2" fmla="val -51490"/>
              <a:gd name="adj3" fmla="val 16667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Click on Sign Up.  The above details will be matched with ESIC Database 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8490390" y="4955855"/>
            <a:ext cx="3070184" cy="573206"/>
          </a:xfrm>
          <a:prstGeom prst="wedgeRoundRectCallout">
            <a:avLst>
              <a:gd name="adj1" fmla="val -119911"/>
              <a:gd name="adj2" fmla="val -63363"/>
              <a:gd name="adj3" fmla="val 1666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Enter </a:t>
            </a:r>
            <a:r>
              <a:rPr lang="en-US" sz="1600" dirty="0" err="1"/>
              <a:t>Captcha</a:t>
            </a:r>
            <a:endParaRPr lang="en-US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FAC21DD-1FB3-4CD5-96B4-3436E90D102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60576" y="1925"/>
            <a:ext cx="1040999" cy="8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0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66" y="916410"/>
            <a:ext cx="12110866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848-78E5-4FF7-BFE0-578C6455606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07514" y="7158105"/>
            <a:ext cx="794061" cy="40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>
            <a:extLst/>
          </p:cNvPr>
          <p:cNvSpPr txBox="1">
            <a:spLocks/>
          </p:cNvSpPr>
          <p:nvPr/>
        </p:nvSpPr>
        <p:spPr>
          <a:xfrm>
            <a:off x="0" y="0"/>
            <a:ext cx="10869613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Sign Up process for IP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8695342" y="2425686"/>
            <a:ext cx="2865234" cy="1010688"/>
          </a:xfrm>
          <a:prstGeom prst="wedgeRoundRectCallout">
            <a:avLst>
              <a:gd name="adj1" fmla="val -113704"/>
              <a:gd name="adj2" fmla="val 223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OTP that has been sent to registered mobile number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1941197" y="3259560"/>
            <a:ext cx="2060812" cy="573206"/>
          </a:xfrm>
          <a:prstGeom prst="wedgeRoundRectCallout">
            <a:avLst>
              <a:gd name="adj1" fmla="val 117954"/>
              <a:gd name="adj2" fmla="val 310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Verify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AC21DD-1FB3-4CD5-96B4-3436E90D102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60576" y="1925"/>
            <a:ext cx="1040999" cy="8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08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869439"/>
            <a:ext cx="1212532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848-78E5-4FF7-BFE0-578C6455606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07514" y="7158105"/>
            <a:ext cx="794061" cy="40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AC21DD-1FB3-4CD5-96B4-3436E90D102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60576" y="1925"/>
            <a:ext cx="1040999" cy="816299"/>
          </a:xfrm>
          <a:prstGeom prst="rect">
            <a:avLst/>
          </a:prstGeom>
        </p:spPr>
      </p:pic>
      <p:sp>
        <p:nvSpPr>
          <p:cNvPr id="11" name="Title 1">
            <a:extLst/>
          </p:cNvPr>
          <p:cNvSpPr txBox="1">
            <a:spLocks/>
          </p:cNvSpPr>
          <p:nvPr/>
        </p:nvSpPr>
        <p:spPr>
          <a:xfrm>
            <a:off x="0" y="0"/>
            <a:ext cx="10869613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Sign Up process for IP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8963364" y="2914431"/>
            <a:ext cx="2844150" cy="979143"/>
          </a:xfrm>
          <a:prstGeom prst="wedgeRoundRectCallout">
            <a:avLst>
              <a:gd name="adj1" fmla="val -107860"/>
              <a:gd name="adj2" fmla="val 136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Resend button will be enabled after 3 minutes of sending OTP</a:t>
            </a:r>
          </a:p>
        </p:txBody>
      </p:sp>
    </p:spTree>
    <p:extLst>
      <p:ext uri="{BB962C8B-B14F-4D97-AF65-F5344CB8AC3E}">
        <p14:creationId xmlns:p14="http://schemas.microsoft.com/office/powerpoint/2010/main" val="1617808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35" y="900317"/>
            <a:ext cx="11975773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848-78E5-4FF7-BFE0-578C6455606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07514" y="7158105"/>
            <a:ext cx="794061" cy="40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AC21DD-1FB3-4CD5-96B4-3436E90D102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60576" y="1925"/>
            <a:ext cx="1040999" cy="816299"/>
          </a:xfrm>
          <a:prstGeom prst="rect">
            <a:avLst/>
          </a:prstGeom>
        </p:spPr>
      </p:pic>
      <p:sp>
        <p:nvSpPr>
          <p:cNvPr id="11" name="Title 1">
            <a:extLst/>
          </p:cNvPr>
          <p:cNvSpPr txBox="1">
            <a:spLocks/>
          </p:cNvSpPr>
          <p:nvPr/>
        </p:nvSpPr>
        <p:spPr>
          <a:xfrm>
            <a:off x="0" y="0"/>
            <a:ext cx="10869613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Sign Up process for IP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8048956" y="2788304"/>
            <a:ext cx="2060812" cy="573206"/>
          </a:xfrm>
          <a:prstGeom prst="wedgeRoundRectCallout">
            <a:avLst>
              <a:gd name="adj1" fmla="val -129911"/>
              <a:gd name="adj2" fmla="val 172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New Password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790315" y="4141382"/>
            <a:ext cx="2060812" cy="573206"/>
          </a:xfrm>
          <a:prstGeom prst="wedgeRoundRectCallout">
            <a:avLst>
              <a:gd name="adj1" fmla="val 164620"/>
              <a:gd name="adj2" fmla="val 310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Submit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8033190" y="3748306"/>
            <a:ext cx="2060812" cy="573206"/>
          </a:xfrm>
          <a:prstGeom prst="wedgeRoundRectCallout">
            <a:avLst>
              <a:gd name="adj1" fmla="val -129146"/>
              <a:gd name="adj2" fmla="val -129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Confirm New Password</a:t>
            </a:r>
          </a:p>
        </p:txBody>
      </p:sp>
    </p:spTree>
    <p:extLst>
      <p:ext uri="{BB962C8B-B14F-4D97-AF65-F5344CB8AC3E}">
        <p14:creationId xmlns:p14="http://schemas.microsoft.com/office/powerpoint/2010/main" val="1092771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37" y="843494"/>
            <a:ext cx="11915339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848-78E5-4FF7-BFE0-578C6455606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07514" y="7158105"/>
            <a:ext cx="794061" cy="40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AC21DD-1FB3-4CD5-96B4-3436E90D102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60576" y="1925"/>
            <a:ext cx="1040999" cy="816299"/>
          </a:xfrm>
          <a:prstGeom prst="rect">
            <a:avLst/>
          </a:prstGeom>
        </p:spPr>
      </p:pic>
      <p:sp>
        <p:nvSpPr>
          <p:cNvPr id="11" name="Title 1">
            <a:extLst/>
          </p:cNvPr>
          <p:cNvSpPr txBox="1">
            <a:spLocks/>
          </p:cNvSpPr>
          <p:nvPr/>
        </p:nvSpPr>
        <p:spPr>
          <a:xfrm>
            <a:off x="0" y="0"/>
            <a:ext cx="10869613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Password updated successfully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ADF678E3-C9D7-254D-9290-A0401BEA592A}"/>
              </a:ext>
            </a:extLst>
          </p:cNvPr>
          <p:cNvSpPr/>
          <p:nvPr/>
        </p:nvSpPr>
        <p:spPr>
          <a:xfrm>
            <a:off x="8048955" y="2788303"/>
            <a:ext cx="2127431" cy="1901683"/>
          </a:xfrm>
          <a:prstGeom prst="wedgeRoundRectCallout">
            <a:avLst>
              <a:gd name="adj1" fmla="val -85543"/>
              <a:gd name="adj2" fmla="val -478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Your Password has been updated successfully. You may login with the new credentials (User ID and Password)</a:t>
            </a:r>
          </a:p>
        </p:txBody>
      </p:sp>
    </p:spTree>
    <p:extLst>
      <p:ext uri="{BB962C8B-B14F-4D97-AF65-F5344CB8AC3E}">
        <p14:creationId xmlns:p14="http://schemas.microsoft.com/office/powerpoint/2010/main" val="2902741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FC5F4-73DA-44FC-89F0-E8A95FBB140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174272" y="7008171"/>
            <a:ext cx="4253032" cy="4025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F8609-0B71-47EB-B148-DF5B602AE5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098924" y="7008171"/>
            <a:ext cx="636293" cy="402567"/>
          </a:xfrm>
          <a:prstGeom prst="rect">
            <a:avLst/>
          </a:prstGeom>
        </p:spPr>
        <p:txBody>
          <a:bodyPr/>
          <a:lstStyle/>
          <a:p>
            <a:fld id="{12BF6E16-2F08-45FB-9623-B39CC88E578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4E5299-656D-425A-BB36-11BFF51E9E5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0576" y="1925"/>
            <a:ext cx="1040999" cy="8162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135626-7D70-4FFC-ABD7-203BDA9CA75C}"/>
              </a:ext>
            </a:extLst>
          </p:cNvPr>
          <p:cNvSpPr/>
          <p:nvPr/>
        </p:nvSpPr>
        <p:spPr>
          <a:xfrm>
            <a:off x="1607574" y="2732688"/>
            <a:ext cx="9335729" cy="2532486"/>
          </a:xfrm>
          <a:prstGeom prst="rect">
            <a:avLst/>
          </a:prstGeom>
          <a:noFill/>
          <a:ln>
            <a:noFill/>
          </a:ln>
        </p:spPr>
        <p:txBody>
          <a:bodyPr lIns="96780" tIns="48390" rIns="96780" bIns="48390"/>
          <a:lstStyle/>
          <a:p>
            <a:pPr algn="ctr" defTabSz="967801" fontAlgn="base">
              <a:lnSpc>
                <a:spcPct val="90000"/>
              </a:lnSpc>
              <a:spcBef>
                <a:spcPts val="1058"/>
              </a:spcBef>
              <a:spcAft>
                <a:spcPct val="0"/>
              </a:spcAft>
            </a:pPr>
            <a:r>
              <a:rPr lang="en-US" sz="3500" b="1" dirty="0">
                <a:solidFill>
                  <a:srgbClr val="843C0C"/>
                </a:solidFill>
                <a:latin typeface="Calibri" pitchFamily="34" charset="0"/>
                <a:cs typeface="Arial" charset="0"/>
              </a:rPr>
              <a:t>Process Flow with Screenshots </a:t>
            </a:r>
          </a:p>
          <a:p>
            <a:pPr algn="ctr" defTabSz="967801" fontAlgn="base">
              <a:lnSpc>
                <a:spcPct val="90000"/>
              </a:lnSpc>
              <a:spcBef>
                <a:spcPts val="1058"/>
              </a:spcBef>
              <a:spcAft>
                <a:spcPct val="0"/>
              </a:spcAft>
            </a:pPr>
            <a:r>
              <a:rPr lang="en-US" sz="3500" b="1" dirty="0">
                <a:solidFill>
                  <a:srgbClr val="843C0C"/>
                </a:solidFill>
                <a:latin typeface="Calibri" pitchFamily="34" charset="0"/>
                <a:cs typeface="Arial" charset="0"/>
              </a:rPr>
              <a:t>for IP Portal ‘Forgot Password’ </a:t>
            </a:r>
          </a:p>
          <a:p>
            <a:pPr algn="ctr" defTabSz="967801" fontAlgn="base">
              <a:lnSpc>
                <a:spcPct val="90000"/>
              </a:lnSpc>
              <a:spcBef>
                <a:spcPts val="1058"/>
              </a:spcBef>
              <a:spcAft>
                <a:spcPct val="0"/>
              </a:spcAft>
            </a:pPr>
            <a:r>
              <a:rPr lang="en-US" sz="3500" b="1" dirty="0">
                <a:solidFill>
                  <a:srgbClr val="843C0C"/>
                </a:solidFill>
                <a:latin typeface="Calibri" pitchFamily="34" charset="0"/>
                <a:cs typeface="Arial" charset="0"/>
              </a:rPr>
              <a:t>by Insured Person to reset Password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07514" y="7158105"/>
            <a:ext cx="794061" cy="40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7237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0" y="940720"/>
            <a:ext cx="11923712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848-78E5-4FF7-BFE0-578C6455606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07514" y="7158105"/>
            <a:ext cx="794061" cy="40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AC21DD-1FB3-4CD5-96B4-3436E90D102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60576" y="1925"/>
            <a:ext cx="1040999" cy="816299"/>
          </a:xfrm>
          <a:prstGeom prst="rect">
            <a:avLst/>
          </a:prstGeom>
        </p:spPr>
      </p:pic>
      <p:sp>
        <p:nvSpPr>
          <p:cNvPr id="11" name="Title 1">
            <a:extLst/>
          </p:cNvPr>
          <p:cNvSpPr txBox="1">
            <a:spLocks/>
          </p:cNvSpPr>
          <p:nvPr/>
        </p:nvSpPr>
        <p:spPr>
          <a:xfrm>
            <a:off x="0" y="0"/>
            <a:ext cx="10869613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Forget Password process for IP Login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7837500" y="6159290"/>
            <a:ext cx="2060812" cy="573206"/>
          </a:xfrm>
          <a:prstGeom prst="wedgeRoundRectCallout">
            <a:avLst>
              <a:gd name="adj1" fmla="val 85824"/>
              <a:gd name="adj2" fmla="val -1559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Forget Password</a:t>
            </a:r>
          </a:p>
        </p:txBody>
      </p:sp>
    </p:spTree>
    <p:extLst>
      <p:ext uri="{BB962C8B-B14F-4D97-AF65-F5344CB8AC3E}">
        <p14:creationId xmlns:p14="http://schemas.microsoft.com/office/powerpoint/2010/main" val="3787902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59" y="915585"/>
            <a:ext cx="12063242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848-78E5-4FF7-BFE0-578C6455606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07514" y="7158105"/>
            <a:ext cx="794061" cy="40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AC21DD-1FB3-4CD5-96B4-3436E90D102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60576" y="1925"/>
            <a:ext cx="1040999" cy="816299"/>
          </a:xfrm>
          <a:prstGeom prst="rect">
            <a:avLst/>
          </a:prstGeom>
        </p:spPr>
      </p:pic>
      <p:sp>
        <p:nvSpPr>
          <p:cNvPr id="11" name="Rounded Rectangular Callout 10"/>
          <p:cNvSpPr/>
          <p:nvPr/>
        </p:nvSpPr>
        <p:spPr>
          <a:xfrm>
            <a:off x="2650645" y="5382810"/>
            <a:ext cx="2060812" cy="573206"/>
          </a:xfrm>
          <a:prstGeom prst="wedgeRoundRectCallout">
            <a:avLst>
              <a:gd name="adj1" fmla="val 85824"/>
              <a:gd name="adj2" fmla="val -1559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Submit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7989899" y="4214877"/>
            <a:ext cx="2163093" cy="719730"/>
          </a:xfrm>
          <a:prstGeom prst="wedgeRoundRectCallout">
            <a:avLst>
              <a:gd name="adj1" fmla="val -123025"/>
              <a:gd name="adj2" fmla="val -707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valid Mobile Number registered in ESIC Database.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7989900" y="3149197"/>
            <a:ext cx="2060812" cy="573206"/>
          </a:xfrm>
          <a:prstGeom prst="wedgeRoundRectCallout">
            <a:avLst>
              <a:gd name="adj1" fmla="val -123790"/>
              <a:gd name="adj2" fmla="val -74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Insurance Number</a:t>
            </a:r>
          </a:p>
        </p:txBody>
      </p:sp>
      <p:sp>
        <p:nvSpPr>
          <p:cNvPr id="15" name="Title 1">
            <a:extLst/>
          </p:cNvPr>
          <p:cNvSpPr txBox="1">
            <a:spLocks/>
          </p:cNvSpPr>
          <p:nvPr/>
        </p:nvSpPr>
        <p:spPr>
          <a:xfrm>
            <a:off x="0" y="0"/>
            <a:ext cx="10869613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Forget Password process for IP Login</a:t>
            </a:r>
          </a:p>
        </p:txBody>
      </p:sp>
    </p:spTree>
    <p:extLst>
      <p:ext uri="{BB962C8B-B14F-4D97-AF65-F5344CB8AC3E}">
        <p14:creationId xmlns:p14="http://schemas.microsoft.com/office/powerpoint/2010/main" val="1303763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64" y="889313"/>
            <a:ext cx="11901378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848-78E5-4FF7-BFE0-578C6455606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07514" y="7158105"/>
            <a:ext cx="794061" cy="40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AC21DD-1FB3-4CD5-96B4-3436E90D102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60576" y="1925"/>
            <a:ext cx="1040999" cy="816299"/>
          </a:xfrm>
          <a:prstGeom prst="rect">
            <a:avLst/>
          </a:prstGeom>
        </p:spPr>
      </p:pic>
      <p:sp>
        <p:nvSpPr>
          <p:cNvPr id="11" name="Rounded Rectangular Callout 10"/>
          <p:cNvSpPr/>
          <p:nvPr/>
        </p:nvSpPr>
        <p:spPr>
          <a:xfrm>
            <a:off x="2224977" y="3149197"/>
            <a:ext cx="2060812" cy="573206"/>
          </a:xfrm>
          <a:prstGeom prst="wedgeRoundRectCallout">
            <a:avLst>
              <a:gd name="adj1" fmla="val 106479"/>
              <a:gd name="adj2" fmla="val 447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Verify</a:t>
            </a:r>
          </a:p>
        </p:txBody>
      </p:sp>
      <p:sp>
        <p:nvSpPr>
          <p:cNvPr id="15" name="Title 1">
            <a:extLst/>
          </p:cNvPr>
          <p:cNvSpPr txBox="1">
            <a:spLocks/>
          </p:cNvSpPr>
          <p:nvPr/>
        </p:nvSpPr>
        <p:spPr>
          <a:xfrm>
            <a:off x="0" y="0"/>
            <a:ext cx="10869613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Forget Password process for IP Login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8695342" y="2488750"/>
            <a:ext cx="2060812" cy="573206"/>
          </a:xfrm>
          <a:prstGeom prst="wedgeRoundRectCallout">
            <a:avLst>
              <a:gd name="adj1" fmla="val -129146"/>
              <a:gd name="adj2" fmla="val 777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OTP that has been sent to registered mobile number</a:t>
            </a:r>
          </a:p>
        </p:txBody>
      </p:sp>
    </p:spTree>
    <p:extLst>
      <p:ext uri="{BB962C8B-B14F-4D97-AF65-F5344CB8AC3E}">
        <p14:creationId xmlns:p14="http://schemas.microsoft.com/office/powerpoint/2010/main" val="219125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244476" y="7008814"/>
            <a:ext cx="11917363" cy="401637"/>
          </a:xfrm>
        </p:spPr>
        <p:txBody>
          <a:bodyPr/>
          <a:lstStyle/>
          <a:p>
            <a:pPr>
              <a:defRPr/>
            </a:pPr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5" name="Slide Number Placeholder 4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38C407-E2C7-4EA6-A35F-88124CD69457}" type="slidenum">
              <a:rPr lang="en-US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10" name="Diagram 9">
            <a:extLst/>
          </p:cNvPr>
          <p:cNvGraphicFramePr/>
          <p:nvPr/>
        </p:nvGraphicFramePr>
        <p:xfrm>
          <a:off x="1307807" y="1385514"/>
          <a:ext cx="9302386" cy="2729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>
            <a:extLst/>
          </p:cNvPr>
          <p:cNvSpPr txBox="1">
            <a:spLocks/>
          </p:cNvSpPr>
          <p:nvPr/>
        </p:nvSpPr>
        <p:spPr>
          <a:xfrm>
            <a:off x="1" y="0"/>
            <a:ext cx="11234764" cy="576096"/>
          </a:xfrm>
          <a:prstGeom prst="rect">
            <a:avLst/>
          </a:prstGeom>
        </p:spPr>
        <p:txBody>
          <a:bodyPr vert="horz" lIns="96780" tIns="48390" rIns="96780" bIns="48390" rtlCol="0" anchor="ctr">
            <a:normAutofit/>
          </a:bodyPr>
          <a:lstStyle/>
          <a:p>
            <a:pPr defTabSz="1024118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ea typeface="+mj-ea"/>
                <a:cs typeface="+mj-cs"/>
              </a:rPr>
              <a:t>Agenda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807514" y="7158105"/>
            <a:ext cx="794061" cy="40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AC21DD-1FB3-4CD5-96B4-3436E90D1025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560576" y="1925"/>
            <a:ext cx="1040999" cy="81629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1" y="948923"/>
            <a:ext cx="1190942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848-78E5-4FF7-BFE0-578C6455606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07514" y="7158105"/>
            <a:ext cx="794061" cy="40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AC21DD-1FB3-4CD5-96B4-3436E90D102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60576" y="1925"/>
            <a:ext cx="1040999" cy="816299"/>
          </a:xfrm>
          <a:prstGeom prst="rect">
            <a:avLst/>
          </a:prstGeom>
        </p:spPr>
      </p:pic>
      <p:sp>
        <p:nvSpPr>
          <p:cNvPr id="11" name="Rounded Rectangular Callout 10"/>
          <p:cNvSpPr/>
          <p:nvPr/>
        </p:nvSpPr>
        <p:spPr>
          <a:xfrm>
            <a:off x="6812742" y="4993762"/>
            <a:ext cx="2060812" cy="573206"/>
          </a:xfrm>
          <a:prstGeom prst="wedgeRoundRectCallout">
            <a:avLst>
              <a:gd name="adj1" fmla="val -105430"/>
              <a:gd name="adj2" fmla="val -1972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Submit</a:t>
            </a:r>
          </a:p>
        </p:txBody>
      </p:sp>
      <p:sp>
        <p:nvSpPr>
          <p:cNvPr id="15" name="Title 1">
            <a:extLst/>
          </p:cNvPr>
          <p:cNvSpPr txBox="1">
            <a:spLocks/>
          </p:cNvSpPr>
          <p:nvPr/>
        </p:nvSpPr>
        <p:spPr>
          <a:xfrm>
            <a:off x="0" y="0"/>
            <a:ext cx="10869613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Forget Password process for IP Login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8048956" y="2788304"/>
            <a:ext cx="2060812" cy="573206"/>
          </a:xfrm>
          <a:prstGeom prst="wedgeRoundRectCallout">
            <a:avLst>
              <a:gd name="adj1" fmla="val -132206"/>
              <a:gd name="adj2" fmla="val 447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New Password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8033190" y="3748306"/>
            <a:ext cx="2060812" cy="573206"/>
          </a:xfrm>
          <a:prstGeom prst="wedgeRoundRectCallout">
            <a:avLst>
              <a:gd name="adj1" fmla="val -131441"/>
              <a:gd name="adj2" fmla="val -652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Confirm New Password</a:t>
            </a:r>
          </a:p>
        </p:txBody>
      </p:sp>
    </p:spTree>
    <p:extLst>
      <p:ext uri="{BB962C8B-B14F-4D97-AF65-F5344CB8AC3E}">
        <p14:creationId xmlns:p14="http://schemas.microsoft.com/office/powerpoint/2010/main" val="3752746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37" y="843494"/>
            <a:ext cx="11915339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848-78E5-4FF7-BFE0-578C6455606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07514" y="7158105"/>
            <a:ext cx="794061" cy="40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AC21DD-1FB3-4CD5-96B4-3436E90D102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60576" y="1925"/>
            <a:ext cx="1040999" cy="816299"/>
          </a:xfrm>
          <a:prstGeom prst="rect">
            <a:avLst/>
          </a:prstGeom>
        </p:spPr>
      </p:pic>
      <p:sp>
        <p:nvSpPr>
          <p:cNvPr id="11" name="Title 1">
            <a:extLst/>
          </p:cNvPr>
          <p:cNvSpPr txBox="1">
            <a:spLocks/>
          </p:cNvSpPr>
          <p:nvPr/>
        </p:nvSpPr>
        <p:spPr>
          <a:xfrm>
            <a:off x="0" y="0"/>
            <a:ext cx="10869613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Password updated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1904704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FC5F4-73DA-44FC-89F0-E8A95FBB140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174272" y="7008171"/>
            <a:ext cx="4253032" cy="4025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F8609-0B71-47EB-B148-DF5B602AE5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098924" y="7008171"/>
            <a:ext cx="636293" cy="402567"/>
          </a:xfrm>
          <a:prstGeom prst="rect">
            <a:avLst/>
          </a:prstGeom>
        </p:spPr>
        <p:txBody>
          <a:bodyPr/>
          <a:lstStyle/>
          <a:p>
            <a:fld id="{12BF6E16-2F08-45FB-9623-B39CC88E5789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4E5299-656D-425A-BB36-11BFF51E9E5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0576" y="1925"/>
            <a:ext cx="1040999" cy="8162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135626-7D70-4FFC-ABD7-203BDA9CA75C}"/>
              </a:ext>
            </a:extLst>
          </p:cNvPr>
          <p:cNvSpPr/>
          <p:nvPr/>
        </p:nvSpPr>
        <p:spPr>
          <a:xfrm>
            <a:off x="2191407" y="2732688"/>
            <a:ext cx="8308427" cy="1161395"/>
          </a:xfrm>
          <a:prstGeom prst="rect">
            <a:avLst/>
          </a:prstGeom>
          <a:noFill/>
          <a:ln>
            <a:noFill/>
          </a:ln>
        </p:spPr>
        <p:txBody>
          <a:bodyPr lIns="96780" tIns="48390" rIns="96780" bIns="48390"/>
          <a:lstStyle/>
          <a:p>
            <a:pPr algn="ctr" defTabSz="967801" fontAlgn="base">
              <a:lnSpc>
                <a:spcPct val="90000"/>
              </a:lnSpc>
              <a:spcBef>
                <a:spcPts val="1058"/>
              </a:spcBef>
              <a:spcAft>
                <a:spcPct val="0"/>
              </a:spcAft>
            </a:pPr>
            <a:r>
              <a:rPr lang="en-US" sz="3500" b="1" dirty="0">
                <a:solidFill>
                  <a:srgbClr val="843C0C"/>
                </a:solidFill>
                <a:latin typeface="Calibri" pitchFamily="34" charset="0"/>
                <a:cs typeface="Arial" charset="0"/>
              </a:rPr>
              <a:t>Process Flow with Screenshots for IP Portal Login by Insured Person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07514" y="7158105"/>
            <a:ext cx="794061" cy="40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3683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921840"/>
            <a:ext cx="120396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848-78E5-4FF7-BFE0-578C6455606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07514" y="7158105"/>
            <a:ext cx="794061" cy="40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AC21DD-1FB3-4CD5-96B4-3436E90D102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60576" y="1925"/>
            <a:ext cx="1040999" cy="816299"/>
          </a:xfrm>
          <a:prstGeom prst="rect">
            <a:avLst/>
          </a:prstGeom>
        </p:spPr>
      </p:pic>
      <p:sp>
        <p:nvSpPr>
          <p:cNvPr id="11" name="Title 1">
            <a:extLst/>
          </p:cNvPr>
          <p:cNvSpPr txBox="1">
            <a:spLocks/>
          </p:cNvSpPr>
          <p:nvPr/>
        </p:nvSpPr>
        <p:spPr>
          <a:xfrm>
            <a:off x="0" y="0"/>
            <a:ext cx="10869613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IP Portal Login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0451340" y="2497861"/>
            <a:ext cx="2060812" cy="573206"/>
          </a:xfrm>
          <a:prstGeom prst="wedgeRoundRectCallout">
            <a:avLst>
              <a:gd name="adj1" fmla="val -77125"/>
              <a:gd name="adj2" fmla="val 475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IP number 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10451340" y="3351340"/>
            <a:ext cx="2060812" cy="573206"/>
          </a:xfrm>
          <a:prstGeom prst="wedgeRoundRectCallout">
            <a:avLst>
              <a:gd name="adj1" fmla="val -76360"/>
              <a:gd name="adj2" fmla="val -129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valid Password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10451340" y="4111196"/>
            <a:ext cx="2060812" cy="573206"/>
          </a:xfrm>
          <a:prstGeom prst="wedgeRoundRectCallout">
            <a:avLst>
              <a:gd name="adj1" fmla="val -76360"/>
              <a:gd name="adj2" fmla="val -487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below mention </a:t>
            </a:r>
            <a:r>
              <a:rPr lang="en-US" sz="1400" dirty="0" err="1"/>
              <a:t>Captcha</a:t>
            </a:r>
            <a:endParaRPr lang="en-US" sz="14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6772720" y="6328879"/>
            <a:ext cx="2060812" cy="573206"/>
          </a:xfrm>
          <a:prstGeom prst="wedgeRoundRectCallout">
            <a:avLst>
              <a:gd name="adj1" fmla="val 36097"/>
              <a:gd name="adj2" fmla="val -1834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Sign In</a:t>
            </a:r>
          </a:p>
        </p:txBody>
      </p:sp>
    </p:spTree>
    <p:extLst>
      <p:ext uri="{BB962C8B-B14F-4D97-AF65-F5344CB8AC3E}">
        <p14:creationId xmlns:p14="http://schemas.microsoft.com/office/powerpoint/2010/main" val="2354228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848-78E5-4FF7-BFE0-578C6455606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7514" y="7158105"/>
            <a:ext cx="794061" cy="40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AC21DD-1FB3-4CD5-96B4-3436E90D102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60576" y="1925"/>
            <a:ext cx="1040999" cy="816299"/>
          </a:xfrm>
          <a:prstGeom prst="rect">
            <a:avLst/>
          </a:prstGeom>
        </p:spPr>
      </p:pic>
      <p:sp>
        <p:nvSpPr>
          <p:cNvPr id="13" name="Title 1">
            <a:extLst/>
          </p:cNvPr>
          <p:cNvSpPr txBox="1">
            <a:spLocks/>
          </p:cNvSpPr>
          <p:nvPr/>
        </p:nvSpPr>
        <p:spPr>
          <a:xfrm>
            <a:off x="0" y="0"/>
            <a:ext cx="10869613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IP Login successfully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1136650"/>
            <a:ext cx="12601574" cy="578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1835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FC5F4-73DA-44FC-89F0-E8A95FBB140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174272" y="7008171"/>
            <a:ext cx="4253032" cy="4025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F8609-0B71-47EB-B148-DF5B602AE5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098924" y="7008171"/>
            <a:ext cx="636293" cy="402567"/>
          </a:xfrm>
          <a:prstGeom prst="rect">
            <a:avLst/>
          </a:prstGeom>
        </p:spPr>
        <p:txBody>
          <a:bodyPr/>
          <a:lstStyle/>
          <a:p>
            <a:fld id="{12BF6E16-2F08-45FB-9623-B39CC88E5789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4E5299-656D-425A-BB36-11BFF51E9E5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0576" y="1925"/>
            <a:ext cx="1040999" cy="8162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135626-7D70-4FFC-ABD7-203BDA9CA75C}"/>
              </a:ext>
            </a:extLst>
          </p:cNvPr>
          <p:cNvSpPr/>
          <p:nvPr/>
        </p:nvSpPr>
        <p:spPr>
          <a:xfrm>
            <a:off x="2191407" y="2732688"/>
            <a:ext cx="8308427" cy="1161395"/>
          </a:xfrm>
          <a:prstGeom prst="rect">
            <a:avLst/>
          </a:prstGeom>
          <a:noFill/>
          <a:ln>
            <a:noFill/>
          </a:ln>
        </p:spPr>
        <p:txBody>
          <a:bodyPr lIns="96780" tIns="48390" rIns="96780" bIns="48390"/>
          <a:lstStyle/>
          <a:p>
            <a:pPr algn="ctr" defTabSz="967801" fontAlgn="base">
              <a:lnSpc>
                <a:spcPct val="90000"/>
              </a:lnSpc>
              <a:spcBef>
                <a:spcPts val="1058"/>
              </a:spcBef>
              <a:spcAft>
                <a:spcPct val="0"/>
              </a:spcAft>
            </a:pPr>
            <a:r>
              <a:rPr lang="en-US" sz="3500" b="1" dirty="0">
                <a:solidFill>
                  <a:srgbClr val="843C0C"/>
                </a:solidFill>
                <a:latin typeface="Calibri" pitchFamily="34" charset="0"/>
                <a:cs typeface="Arial" charset="0"/>
              </a:rPr>
              <a:t>Process Flow with Screenshots for IP Portal Change Password by Insured Person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07514" y="7158105"/>
            <a:ext cx="794061" cy="40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3683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91" y="839570"/>
            <a:ext cx="12123676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848-78E5-4FF7-BFE0-578C6455606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07514" y="7158105"/>
            <a:ext cx="794061" cy="40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AC21DD-1FB3-4CD5-96B4-3436E90D102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60576" y="1925"/>
            <a:ext cx="1040999" cy="816299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10299355" y="2797403"/>
            <a:ext cx="2060812" cy="573206"/>
          </a:xfrm>
          <a:prstGeom prst="wedgeRoundRectCallout">
            <a:avLst>
              <a:gd name="adj1" fmla="val -42700"/>
              <a:gd name="adj2" fmla="val -2247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Change Password</a:t>
            </a:r>
          </a:p>
        </p:txBody>
      </p:sp>
      <p:sp>
        <p:nvSpPr>
          <p:cNvPr id="11" name="Title 1">
            <a:extLst/>
          </p:cNvPr>
          <p:cNvSpPr txBox="1">
            <a:spLocks/>
          </p:cNvSpPr>
          <p:nvPr/>
        </p:nvSpPr>
        <p:spPr>
          <a:xfrm>
            <a:off x="0" y="0"/>
            <a:ext cx="10869613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Change Password process for IP Login</a:t>
            </a:r>
          </a:p>
        </p:txBody>
      </p:sp>
    </p:spTree>
    <p:extLst>
      <p:ext uri="{BB962C8B-B14F-4D97-AF65-F5344CB8AC3E}">
        <p14:creationId xmlns:p14="http://schemas.microsoft.com/office/powerpoint/2010/main" val="3078250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22" y="865174"/>
            <a:ext cx="12092145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848-78E5-4FF7-BFE0-578C6455606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07514" y="7158105"/>
            <a:ext cx="794061" cy="40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AC21DD-1FB3-4CD5-96B4-3436E90D102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60576" y="1925"/>
            <a:ext cx="1040999" cy="816299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8238543" y="2371734"/>
            <a:ext cx="2060812" cy="573206"/>
          </a:xfrm>
          <a:prstGeom prst="wedgeRoundRectCallout">
            <a:avLst>
              <a:gd name="adj1" fmla="val -120732"/>
              <a:gd name="adj2" fmla="val 832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Old Password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8238543" y="3236406"/>
            <a:ext cx="2060812" cy="573206"/>
          </a:xfrm>
          <a:prstGeom prst="wedgeRoundRectCallout">
            <a:avLst>
              <a:gd name="adj1" fmla="val -122262"/>
              <a:gd name="adj2" fmla="val 117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New Password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8238543" y="4000837"/>
            <a:ext cx="2060812" cy="573206"/>
          </a:xfrm>
          <a:prstGeom prst="wedgeRoundRectCallout">
            <a:avLst>
              <a:gd name="adj1" fmla="val -122262"/>
              <a:gd name="adj2" fmla="val -294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Confirm New Password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6673286" y="5839924"/>
            <a:ext cx="2060812" cy="573206"/>
          </a:xfrm>
          <a:prstGeom prst="wedgeRoundRectCallout">
            <a:avLst>
              <a:gd name="adj1" fmla="val -82481"/>
              <a:gd name="adj2" fmla="val -2605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Submit</a:t>
            </a:r>
          </a:p>
        </p:txBody>
      </p:sp>
      <p:sp>
        <p:nvSpPr>
          <p:cNvPr id="15" name="Title 1">
            <a:extLst/>
          </p:cNvPr>
          <p:cNvSpPr txBox="1">
            <a:spLocks/>
          </p:cNvSpPr>
          <p:nvPr/>
        </p:nvSpPr>
        <p:spPr>
          <a:xfrm>
            <a:off x="0" y="0"/>
            <a:ext cx="10869613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Change Password process for IP Login</a:t>
            </a:r>
          </a:p>
        </p:txBody>
      </p:sp>
    </p:spTree>
    <p:extLst>
      <p:ext uri="{BB962C8B-B14F-4D97-AF65-F5344CB8AC3E}">
        <p14:creationId xmlns:p14="http://schemas.microsoft.com/office/powerpoint/2010/main" val="2869191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88" y="862217"/>
            <a:ext cx="12092143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848-78E5-4FF7-BFE0-578C6455606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07514" y="7158105"/>
            <a:ext cx="794061" cy="40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AC21DD-1FB3-4CD5-96B4-3436E90D102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60576" y="1925"/>
            <a:ext cx="1040999" cy="816299"/>
          </a:xfrm>
          <a:prstGeom prst="rect">
            <a:avLst/>
          </a:prstGeom>
        </p:spPr>
      </p:pic>
      <p:sp>
        <p:nvSpPr>
          <p:cNvPr id="11" name="Title 1">
            <a:extLst/>
          </p:cNvPr>
          <p:cNvSpPr txBox="1">
            <a:spLocks/>
          </p:cNvSpPr>
          <p:nvPr/>
        </p:nvSpPr>
        <p:spPr>
          <a:xfrm>
            <a:off x="0" y="0"/>
            <a:ext cx="10869613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Password Changed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916286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FC5F4-73DA-44FC-89F0-E8A95FBB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1.0 - 20.12.20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F8609-0B71-47EB-B148-DF5B602A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F6E16-2F08-45FB-9623-B39CC88E578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2912051" y="1799303"/>
            <a:ext cx="6899691" cy="3775587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  <p:txBody>
          <a:bodyPr lIns="96780" tIns="48390" rIns="96780" bIns="48390"/>
          <a:lstStyle/>
          <a:p>
            <a:pPr algn="ctr" defTabSz="967801">
              <a:lnSpc>
                <a:spcPct val="90000"/>
              </a:lnSpc>
              <a:spcBef>
                <a:spcPts val="1058"/>
              </a:spcBef>
            </a:pPr>
            <a:endParaRPr lang="en-IN" sz="4400" b="1" dirty="0">
              <a:solidFill>
                <a:srgbClr val="843C0C"/>
              </a:solidFill>
              <a:latin typeface="Calibri" pitchFamily="34" charset="0"/>
            </a:endParaRPr>
          </a:p>
          <a:p>
            <a:pPr algn="ctr" defTabSz="967801">
              <a:lnSpc>
                <a:spcPct val="90000"/>
              </a:lnSpc>
              <a:spcBef>
                <a:spcPts val="1058"/>
              </a:spcBef>
            </a:pPr>
            <a:r>
              <a:rPr lang="en-IN" sz="4400" b="1" dirty="0">
                <a:solidFill>
                  <a:srgbClr val="843C0C"/>
                </a:solidFill>
                <a:latin typeface="Calibri" pitchFamily="34" charset="0"/>
              </a:rPr>
              <a:t>Workflow Process for IP Login by </a:t>
            </a:r>
          </a:p>
          <a:p>
            <a:pPr algn="ctr" defTabSz="967801">
              <a:lnSpc>
                <a:spcPct val="90000"/>
              </a:lnSpc>
              <a:spcBef>
                <a:spcPts val="1058"/>
              </a:spcBef>
            </a:pPr>
            <a:r>
              <a:rPr lang="en-IN" sz="8000" b="1" dirty="0">
                <a:solidFill>
                  <a:srgbClr val="002060"/>
                </a:solidFill>
                <a:latin typeface="Calibri" pitchFamily="34" charset="0"/>
              </a:rPr>
              <a:t>ESI Staff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7514" y="7158105"/>
            <a:ext cx="794061" cy="40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AC21DD-1FB3-4CD5-96B4-3436E90D102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60576" y="1925"/>
            <a:ext cx="1040999" cy="8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2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FC5F4-73DA-44FC-89F0-E8A95FBB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F8609-0B71-47EB-B148-DF5B602A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F6E16-2F08-45FB-9623-B39CC88E578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2975112" y="3122072"/>
            <a:ext cx="6899691" cy="752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80" tIns="48390" rIns="96780" bIns="48390"/>
          <a:lstStyle/>
          <a:p>
            <a:pPr algn="ctr" defTabSz="967801">
              <a:lnSpc>
                <a:spcPct val="90000"/>
              </a:lnSpc>
              <a:spcBef>
                <a:spcPts val="1058"/>
              </a:spcBef>
            </a:pPr>
            <a:r>
              <a:rPr lang="en-IN" sz="6000" b="1" dirty="0">
                <a:solidFill>
                  <a:srgbClr val="843C0C"/>
                </a:solidFill>
                <a:latin typeface="Calibri" pitchFamily="34" charset="0"/>
              </a:rPr>
              <a:t>Overview</a:t>
            </a:r>
            <a:r>
              <a:rPr lang="en-IN" sz="3500" b="1" dirty="0">
                <a:solidFill>
                  <a:srgbClr val="843C0C"/>
                </a:solidFill>
                <a:latin typeface="Calibri" pitchFamily="34" charset="0"/>
              </a:rPr>
              <a:t>   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7514" y="7158105"/>
            <a:ext cx="794061" cy="40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AC21DD-1FB3-4CD5-96B4-3436E90D102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60576" y="1925"/>
            <a:ext cx="1040999" cy="8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24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0901E-E846-432E-A4CF-AB82E330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82787B-743E-4A51-963B-F808C4D5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848-78E5-4FF7-BFE0-578C6455606B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67688128"/>
              </p:ext>
            </p:extLst>
          </p:nvPr>
        </p:nvGraphicFramePr>
        <p:xfrm>
          <a:off x="540914" y="1151776"/>
          <a:ext cx="11616742" cy="5661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FAC21DD-1FB3-4CD5-96B4-3436E90D1025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560576" y="1925"/>
            <a:ext cx="1040999" cy="816299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807514" y="7158105"/>
            <a:ext cx="794061" cy="40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>
            <a:extLst/>
          </p:cNvPr>
          <p:cNvSpPr txBox="1">
            <a:spLocks/>
          </p:cNvSpPr>
          <p:nvPr/>
        </p:nvSpPr>
        <p:spPr>
          <a:xfrm>
            <a:off x="0" y="0"/>
            <a:ext cx="10869613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Workflow Process for IP Login by ESI Staff</a:t>
            </a:r>
          </a:p>
        </p:txBody>
      </p:sp>
    </p:spTree>
    <p:extLst>
      <p:ext uri="{BB962C8B-B14F-4D97-AF65-F5344CB8AC3E}">
        <p14:creationId xmlns:p14="http://schemas.microsoft.com/office/powerpoint/2010/main" val="1019822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FC5F4-73DA-44FC-89F0-E8A95FBB140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174272" y="7008171"/>
            <a:ext cx="4253032" cy="4025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F8609-0B71-47EB-B148-DF5B602AE5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098924" y="7008171"/>
            <a:ext cx="636293" cy="402567"/>
          </a:xfrm>
          <a:prstGeom prst="rect">
            <a:avLst/>
          </a:prstGeom>
        </p:spPr>
        <p:txBody>
          <a:bodyPr/>
          <a:lstStyle/>
          <a:p>
            <a:fld id="{12BF6E16-2F08-45FB-9623-B39CC88E5789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4E5299-656D-425A-BB36-11BFF51E9E5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0576" y="1925"/>
            <a:ext cx="1040999" cy="8162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135626-7D70-4FFC-ABD7-203BDA9CA75C}"/>
              </a:ext>
            </a:extLst>
          </p:cNvPr>
          <p:cNvSpPr/>
          <p:nvPr/>
        </p:nvSpPr>
        <p:spPr>
          <a:xfrm>
            <a:off x="2191407" y="2732688"/>
            <a:ext cx="8308427" cy="1161395"/>
          </a:xfrm>
          <a:prstGeom prst="rect">
            <a:avLst/>
          </a:prstGeom>
          <a:noFill/>
          <a:ln>
            <a:noFill/>
          </a:ln>
        </p:spPr>
        <p:txBody>
          <a:bodyPr lIns="96780" tIns="48390" rIns="96780" bIns="48390"/>
          <a:lstStyle/>
          <a:p>
            <a:pPr algn="ctr" defTabSz="967801" fontAlgn="base">
              <a:lnSpc>
                <a:spcPct val="90000"/>
              </a:lnSpc>
              <a:spcBef>
                <a:spcPts val="1058"/>
              </a:spcBef>
              <a:spcAft>
                <a:spcPct val="0"/>
              </a:spcAft>
            </a:pPr>
            <a:r>
              <a:rPr lang="en-US" sz="3500" b="1" dirty="0">
                <a:solidFill>
                  <a:srgbClr val="843C0C"/>
                </a:solidFill>
                <a:latin typeface="Calibri" pitchFamily="34" charset="0"/>
                <a:cs typeface="Arial" charset="0"/>
              </a:rPr>
              <a:t>Process Flow with Screenshots for IP Portal Login by ESIC Staff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07514" y="7158105"/>
            <a:ext cx="794061" cy="40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1162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03" y="868131"/>
            <a:ext cx="12084097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848-78E5-4FF7-BFE0-578C6455606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07514" y="7158105"/>
            <a:ext cx="794061" cy="40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AC21DD-1FB3-4CD5-96B4-3436E90D102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60576" y="1925"/>
            <a:ext cx="1040999" cy="816299"/>
          </a:xfrm>
          <a:prstGeom prst="rect">
            <a:avLst/>
          </a:prstGeom>
        </p:spPr>
      </p:pic>
      <p:sp>
        <p:nvSpPr>
          <p:cNvPr id="11" name="Title 1">
            <a:extLst/>
          </p:cNvPr>
          <p:cNvSpPr txBox="1">
            <a:spLocks/>
          </p:cNvSpPr>
          <p:nvPr/>
        </p:nvSpPr>
        <p:spPr>
          <a:xfrm>
            <a:off x="0" y="0"/>
            <a:ext cx="10869613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IP Portal Login by ESIC Staff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0451340" y="2497861"/>
            <a:ext cx="2060812" cy="573206"/>
          </a:xfrm>
          <a:prstGeom prst="wedgeRoundRectCallout">
            <a:avLst>
              <a:gd name="adj1" fmla="val -75595"/>
              <a:gd name="adj2" fmla="val 62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User Name 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10451340" y="3351340"/>
            <a:ext cx="2060812" cy="573206"/>
          </a:xfrm>
          <a:prstGeom prst="wedgeRoundRectCallout">
            <a:avLst>
              <a:gd name="adj1" fmla="val -72535"/>
              <a:gd name="adj2" fmla="val -624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valid Password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5595561" y="4346898"/>
            <a:ext cx="2060812" cy="573206"/>
          </a:xfrm>
          <a:prstGeom prst="wedgeRoundRectCallout">
            <a:avLst>
              <a:gd name="adj1" fmla="val 106479"/>
              <a:gd name="adj2" fmla="val -1477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below mention </a:t>
            </a:r>
            <a:r>
              <a:rPr lang="en-US" sz="1400" dirty="0" err="1"/>
              <a:t>Captcha</a:t>
            </a:r>
            <a:endParaRPr lang="en-US" sz="14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6867316" y="6155453"/>
            <a:ext cx="2060812" cy="573206"/>
          </a:xfrm>
          <a:prstGeom prst="wedgeRoundRectCallout">
            <a:avLst>
              <a:gd name="adj1" fmla="val 46807"/>
              <a:gd name="adj2" fmla="val -2412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Sign In</a:t>
            </a:r>
          </a:p>
        </p:txBody>
      </p:sp>
    </p:spTree>
    <p:extLst>
      <p:ext uri="{BB962C8B-B14F-4D97-AF65-F5344CB8AC3E}">
        <p14:creationId xmlns:p14="http://schemas.microsoft.com/office/powerpoint/2010/main" val="1735517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6" y="895683"/>
            <a:ext cx="12107909" cy="274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848-78E5-4FF7-BFE0-578C6455606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07514" y="7158105"/>
            <a:ext cx="794061" cy="40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AC21DD-1FB3-4CD5-96B4-3436E90D102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60576" y="1925"/>
            <a:ext cx="1040999" cy="816299"/>
          </a:xfrm>
          <a:prstGeom prst="rect">
            <a:avLst/>
          </a:prstGeom>
        </p:spPr>
      </p:pic>
      <p:sp>
        <p:nvSpPr>
          <p:cNvPr id="11" name="Title 1">
            <a:extLst/>
          </p:cNvPr>
          <p:cNvSpPr txBox="1">
            <a:spLocks/>
          </p:cNvSpPr>
          <p:nvPr/>
        </p:nvSpPr>
        <p:spPr>
          <a:xfrm>
            <a:off x="0" y="0"/>
            <a:ext cx="10869613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IP Portal Login by ESIC Staff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8390528" y="2497861"/>
            <a:ext cx="2060812" cy="573206"/>
          </a:xfrm>
          <a:prstGeom prst="wedgeRoundRectCallout">
            <a:avLst>
              <a:gd name="adj1" fmla="val -84775"/>
              <a:gd name="adj2" fmla="val -212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Insurance Number 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4245398" y="4389715"/>
            <a:ext cx="2060812" cy="573206"/>
          </a:xfrm>
          <a:prstGeom prst="wedgeRoundRectCallout">
            <a:avLst>
              <a:gd name="adj1" fmla="val 46807"/>
              <a:gd name="adj2" fmla="val -2412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Submit</a:t>
            </a:r>
          </a:p>
        </p:txBody>
      </p:sp>
    </p:spTree>
    <p:extLst>
      <p:ext uri="{BB962C8B-B14F-4D97-AF65-F5344CB8AC3E}">
        <p14:creationId xmlns:p14="http://schemas.microsoft.com/office/powerpoint/2010/main" val="2538262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91" y="861904"/>
            <a:ext cx="12123676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848-78E5-4FF7-BFE0-578C6455606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07514" y="7158105"/>
            <a:ext cx="794061" cy="40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AC21DD-1FB3-4CD5-96B4-3436E90D102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60576" y="1925"/>
            <a:ext cx="1040999" cy="816299"/>
          </a:xfrm>
          <a:prstGeom prst="rect">
            <a:avLst/>
          </a:prstGeom>
        </p:spPr>
      </p:pic>
      <p:sp>
        <p:nvSpPr>
          <p:cNvPr id="11" name="Title 1">
            <a:extLst/>
          </p:cNvPr>
          <p:cNvSpPr txBox="1">
            <a:spLocks/>
          </p:cNvSpPr>
          <p:nvPr/>
        </p:nvSpPr>
        <p:spPr>
          <a:xfrm>
            <a:off x="0" y="0"/>
            <a:ext cx="10869613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IP Portal successfully Login by ESIC Staff</a:t>
            </a:r>
          </a:p>
        </p:txBody>
      </p:sp>
    </p:spTree>
    <p:extLst>
      <p:ext uri="{BB962C8B-B14F-4D97-AF65-F5344CB8AC3E}">
        <p14:creationId xmlns:p14="http://schemas.microsoft.com/office/powerpoint/2010/main" val="481095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5052"/>
            <a:ext cx="2461245" cy="1260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 descr="Big_Logo"/>
          <p:cNvPicPr>
            <a:picLocks noChangeAspect="1" noChangeArrowheads="1"/>
          </p:cNvPicPr>
          <p:nvPr/>
        </p:nvPicPr>
        <p:blipFill>
          <a:blip r:embed="rId4" cstate="print"/>
          <a:srcRect l="4861" t="1666" r="1759" b="3333"/>
          <a:stretch>
            <a:fillRect/>
          </a:stretch>
        </p:blipFill>
        <p:spPr bwMode="auto">
          <a:xfrm>
            <a:off x="11080526" y="0"/>
            <a:ext cx="1521049" cy="176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581EAC-F443-4B40-9D64-269BFF55110B}"/>
              </a:ext>
            </a:extLst>
          </p:cNvPr>
          <p:cNvSpPr txBox="1"/>
          <p:nvPr/>
        </p:nvSpPr>
        <p:spPr>
          <a:xfrm>
            <a:off x="3637900" y="2362885"/>
            <a:ext cx="5390165" cy="2406049"/>
          </a:xfrm>
          <a:prstGeom prst="rect">
            <a:avLst/>
          </a:prstGeom>
          <a:noFill/>
          <a:ln>
            <a:noFill/>
          </a:ln>
        </p:spPr>
        <p:txBody>
          <a:bodyPr wrap="square" lIns="96780" tIns="48390" rIns="96780" bIns="4839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843C0C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2pPr>
            <a:lvl3pPr marL="1143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3pPr>
            <a:lvl4pPr marL="1600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4pPr>
            <a:lvl5pPr marL="20574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9pPr>
          </a:lstStyle>
          <a:p>
            <a:endParaRPr lang="en-US" b="1" dirty="0">
              <a:latin typeface="+mn-lt"/>
            </a:endParaRPr>
          </a:p>
          <a:p>
            <a:r>
              <a:rPr lang="en-US" b="1" dirty="0">
                <a:latin typeface="+mn-lt"/>
              </a:rPr>
              <a:t>Thank You </a:t>
            </a:r>
          </a:p>
          <a:p>
            <a:r>
              <a:rPr lang="en-US" b="1" dirty="0">
                <a:latin typeface="+mn-lt"/>
              </a:rPr>
              <a:t>  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82F006-7C82-FF4E-A541-7EB2765C23F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Version 1.0 - 20.12.20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0901E-E846-432E-A4CF-AB82E330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FD6C86-1765-443C-8806-E294190E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848-78E5-4FF7-BFE0-578C6455606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D3F9E64E-0C35-4055-B317-7DEE89BB7B90}"/>
              </a:ext>
            </a:extLst>
          </p:cNvPr>
          <p:cNvSpPr txBox="1">
            <a:spLocks/>
          </p:cNvSpPr>
          <p:nvPr/>
        </p:nvSpPr>
        <p:spPr>
          <a:xfrm>
            <a:off x="821409" y="1245475"/>
            <a:ext cx="10913807" cy="4742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 dirty="0"/>
              <a:t>The purpose of this document is to give a complete description about the process that how a Bonafide IP can successfully signup and log-in through IP Portal to access personal details and avail online facilities available for IP.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dirty="0"/>
              <a:t>ESIC has put security features in IP portal during login process for secured access &amp; modification of IP personal data and to make transactions for various benefits provided.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dirty="0"/>
              <a:t>Similarly, to access certain credentials of IPs, the ESI Staff shall also require secured access control to view contents.</a:t>
            </a:r>
            <a:endParaRPr lang="en-IN" sz="2000" dirty="0"/>
          </a:p>
        </p:txBody>
      </p:sp>
      <p:sp>
        <p:nvSpPr>
          <p:cNvPr id="6" name="Title 1">
            <a:extLst/>
          </p:cNvPr>
          <p:cNvSpPr txBox="1">
            <a:spLocks/>
          </p:cNvSpPr>
          <p:nvPr/>
        </p:nvSpPr>
        <p:spPr>
          <a:xfrm>
            <a:off x="1" y="0"/>
            <a:ext cx="11234764" cy="576096"/>
          </a:xfrm>
          <a:prstGeom prst="rect">
            <a:avLst/>
          </a:prstGeom>
        </p:spPr>
        <p:txBody>
          <a:bodyPr vert="horz" lIns="96780" tIns="48390" rIns="96780" bIns="48390" rtlCol="0" anchor="ctr">
            <a:normAutofit/>
          </a:bodyPr>
          <a:lstStyle/>
          <a:p>
            <a:pPr defTabSz="1024118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ea typeface="+mj-ea"/>
                <a:cs typeface="+mj-cs"/>
              </a:rPr>
              <a:t>Overview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7514" y="7158105"/>
            <a:ext cx="794061" cy="40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AC21DD-1FB3-4CD5-96B4-3436E90D102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60576" y="1925"/>
            <a:ext cx="1040999" cy="8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2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FC5F4-73DA-44FC-89F0-E8A95FBB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F8609-0B71-47EB-B148-DF5B602A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F6E16-2F08-45FB-9623-B39CC88E578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2551471" y="2064774"/>
            <a:ext cx="7354863" cy="3864078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  <p:txBody>
          <a:bodyPr lIns="96780" tIns="48390" rIns="96780" bIns="48390"/>
          <a:lstStyle/>
          <a:p>
            <a:pPr algn="ctr" defTabSz="967801">
              <a:lnSpc>
                <a:spcPct val="90000"/>
              </a:lnSpc>
              <a:spcBef>
                <a:spcPts val="1058"/>
              </a:spcBef>
            </a:pPr>
            <a:endParaRPr lang="en-IN" sz="4400" b="1" dirty="0">
              <a:solidFill>
                <a:srgbClr val="843C0C"/>
              </a:solidFill>
              <a:latin typeface="Calibri" pitchFamily="34" charset="0"/>
            </a:endParaRPr>
          </a:p>
          <a:p>
            <a:pPr algn="ctr" defTabSz="967801">
              <a:lnSpc>
                <a:spcPct val="90000"/>
              </a:lnSpc>
              <a:spcBef>
                <a:spcPts val="1058"/>
              </a:spcBef>
            </a:pPr>
            <a:r>
              <a:rPr lang="en-IN" sz="4400" b="1" dirty="0">
                <a:solidFill>
                  <a:srgbClr val="843C0C"/>
                </a:solidFill>
                <a:latin typeface="Calibri" pitchFamily="34" charset="0"/>
              </a:rPr>
              <a:t>Workflow Process for </a:t>
            </a:r>
          </a:p>
          <a:p>
            <a:pPr algn="ctr" defTabSz="967801">
              <a:lnSpc>
                <a:spcPct val="90000"/>
              </a:lnSpc>
              <a:spcBef>
                <a:spcPts val="1058"/>
              </a:spcBef>
            </a:pPr>
            <a:r>
              <a:rPr lang="en-IN" sz="4400" b="1" dirty="0">
                <a:solidFill>
                  <a:srgbClr val="843C0C"/>
                </a:solidFill>
                <a:latin typeface="Calibri" pitchFamily="34" charset="0"/>
              </a:rPr>
              <a:t>IP Login by </a:t>
            </a:r>
          </a:p>
          <a:p>
            <a:pPr algn="ctr" defTabSz="967801">
              <a:lnSpc>
                <a:spcPct val="90000"/>
              </a:lnSpc>
              <a:spcBef>
                <a:spcPts val="1058"/>
              </a:spcBef>
            </a:pPr>
            <a:r>
              <a:rPr lang="en-IN" sz="8000" b="1" dirty="0">
                <a:solidFill>
                  <a:srgbClr val="00B050"/>
                </a:solidFill>
                <a:latin typeface="Calibri" pitchFamily="34" charset="0"/>
              </a:rPr>
              <a:t>Insured Person</a:t>
            </a:r>
            <a:endParaRPr lang="en-IN" sz="4400" b="1" dirty="0">
              <a:solidFill>
                <a:srgbClr val="00B050"/>
              </a:solidFill>
              <a:latin typeface="Calibri" pitchFamily="34" charset="0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7514" y="7158105"/>
            <a:ext cx="794061" cy="40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AC21DD-1FB3-4CD5-96B4-3436E90D102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60576" y="1925"/>
            <a:ext cx="1040999" cy="8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2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0901E-E846-432E-A4CF-AB82E330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82787B-743E-4A51-963B-F808C4D5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E848-78E5-4FF7-BFE0-578C6455606B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83709242"/>
              </p:ext>
            </p:extLst>
          </p:nvPr>
        </p:nvGraphicFramePr>
        <p:xfrm>
          <a:off x="540914" y="1151776"/>
          <a:ext cx="11616742" cy="5661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FAC21DD-1FB3-4CD5-96B4-3436E90D1025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560576" y="1925"/>
            <a:ext cx="1040999" cy="816299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807514" y="7158105"/>
            <a:ext cx="794061" cy="40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>
            <a:extLst/>
          </p:cNvPr>
          <p:cNvSpPr txBox="1">
            <a:spLocks/>
          </p:cNvSpPr>
          <p:nvPr/>
        </p:nvSpPr>
        <p:spPr>
          <a:xfrm>
            <a:off x="0" y="0"/>
            <a:ext cx="10869613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Workflow Process for IP Login by Insured Person</a:t>
            </a:r>
          </a:p>
        </p:txBody>
      </p:sp>
    </p:spTree>
    <p:extLst>
      <p:ext uri="{BB962C8B-B14F-4D97-AF65-F5344CB8AC3E}">
        <p14:creationId xmlns:p14="http://schemas.microsoft.com/office/powerpoint/2010/main" val="101982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FC5F4-73DA-44FC-89F0-E8A95FBB140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174272" y="7008171"/>
            <a:ext cx="4253032" cy="4025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F8609-0B71-47EB-B148-DF5B602AE5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098924" y="7008171"/>
            <a:ext cx="636293" cy="402567"/>
          </a:xfrm>
          <a:prstGeom prst="rect">
            <a:avLst/>
          </a:prstGeom>
        </p:spPr>
        <p:txBody>
          <a:bodyPr/>
          <a:lstStyle/>
          <a:p>
            <a:fld id="{12BF6E16-2F08-45FB-9623-B39CC88E578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135626-7D70-4FFC-ABD7-203BDA9CA75C}"/>
              </a:ext>
            </a:extLst>
          </p:cNvPr>
          <p:cNvSpPr/>
          <p:nvPr/>
        </p:nvSpPr>
        <p:spPr>
          <a:xfrm>
            <a:off x="2711668" y="2732688"/>
            <a:ext cx="7078718" cy="1161395"/>
          </a:xfrm>
          <a:prstGeom prst="rect">
            <a:avLst/>
          </a:prstGeom>
          <a:noFill/>
          <a:ln>
            <a:noFill/>
          </a:ln>
        </p:spPr>
        <p:txBody>
          <a:bodyPr lIns="96780" tIns="48390" rIns="96780" bIns="48390"/>
          <a:lstStyle/>
          <a:p>
            <a:pPr algn="ctr" defTabSz="967801" fontAlgn="base">
              <a:lnSpc>
                <a:spcPct val="90000"/>
              </a:lnSpc>
              <a:spcBef>
                <a:spcPts val="1058"/>
              </a:spcBef>
              <a:spcAft>
                <a:spcPct val="0"/>
              </a:spcAft>
            </a:pPr>
            <a:r>
              <a:rPr lang="en-US" sz="3500" b="1" dirty="0">
                <a:solidFill>
                  <a:srgbClr val="843C0C"/>
                </a:solidFill>
                <a:latin typeface="Calibri" pitchFamily="34" charset="0"/>
                <a:cs typeface="Arial" charset="0"/>
              </a:rPr>
              <a:t>Process Flow with Screenshots for IP Portal Sign Up by Insured Person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7514" y="7158105"/>
            <a:ext cx="794061" cy="40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AC21DD-1FB3-4CD5-96B4-3436E90D102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60576" y="1925"/>
            <a:ext cx="1040999" cy="8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2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FAE8-C49D-4812-80C9-B6BDAA0C748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135626-7D70-4FFC-ABD7-203BDA9CA75C}"/>
              </a:ext>
            </a:extLst>
          </p:cNvPr>
          <p:cNvSpPr/>
          <p:nvPr/>
        </p:nvSpPr>
        <p:spPr>
          <a:xfrm>
            <a:off x="5522857" y="3079529"/>
            <a:ext cx="7078718" cy="909147"/>
          </a:xfrm>
          <a:prstGeom prst="rect">
            <a:avLst/>
          </a:prstGeom>
          <a:noFill/>
          <a:ln>
            <a:noFill/>
          </a:ln>
        </p:spPr>
        <p:txBody>
          <a:bodyPr lIns="96780" tIns="48390" rIns="96780" bIns="48390"/>
          <a:lstStyle/>
          <a:p>
            <a:pPr algn="ctr" defTabSz="967801" fontAlgn="base">
              <a:lnSpc>
                <a:spcPct val="90000"/>
              </a:lnSpc>
              <a:spcBef>
                <a:spcPts val="1058"/>
              </a:spcBef>
              <a:spcAft>
                <a:spcPct val="0"/>
              </a:spcAft>
            </a:pPr>
            <a:r>
              <a:rPr lang="en-US" sz="3500" b="1" dirty="0">
                <a:solidFill>
                  <a:srgbClr val="843C0C"/>
                </a:solidFill>
                <a:latin typeface="Calibri" pitchFamily="34" charset="0"/>
                <a:cs typeface="Arial" charset="0"/>
              </a:rPr>
              <a:t>Employer Portal </a:t>
            </a:r>
            <a:r>
              <a:rPr lang="en-US" sz="3500" b="1" dirty="0">
                <a:solidFill>
                  <a:srgbClr val="843C0C"/>
                </a:solidFill>
                <a:latin typeface="Calibri" pitchFamily="34" charset="0"/>
                <a:cs typeface="Arial" charset="0"/>
                <a:sym typeface="Wingdings" pitchFamily="2" charset="2"/>
              </a:rPr>
              <a:t> IP Portal</a:t>
            </a:r>
            <a:endParaRPr lang="en-US" sz="3500" b="1" dirty="0">
              <a:solidFill>
                <a:srgbClr val="843C0C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4E5299-656D-425A-BB36-11BFF51E9E5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0576" y="1925"/>
            <a:ext cx="1040999" cy="8162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98D98-61E5-4D3F-B46B-030281D5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Version 1.0 - 20.12.20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7B3A01-3A1A-4A03-9F5E-C6C399DD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FAE8-C49D-4812-80C9-B6BDAA0C748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1">
            <a:extLst/>
          </p:cNvPr>
          <p:cNvSpPr txBox="1">
            <a:spLocks/>
          </p:cNvSpPr>
          <p:nvPr/>
        </p:nvSpPr>
        <p:spPr>
          <a:xfrm>
            <a:off x="0" y="0"/>
            <a:ext cx="10869613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IP Portal Login through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www.esic.in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07514" y="7158105"/>
            <a:ext cx="794061" cy="40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AC21DD-1FB3-4CD5-96B4-3436E90D102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60576" y="1925"/>
            <a:ext cx="1040999" cy="8162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69925"/>
            <a:ext cx="12811125" cy="621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ular Callout 8"/>
          <p:cNvSpPr/>
          <p:nvPr/>
        </p:nvSpPr>
        <p:spPr>
          <a:xfrm>
            <a:off x="9013371" y="4349932"/>
            <a:ext cx="3135086" cy="1345474"/>
          </a:xfrm>
          <a:prstGeom prst="wedgeRoundRectCallout">
            <a:avLst>
              <a:gd name="adj1" fmla="val -217285"/>
              <a:gd name="adj2" fmla="val 95179"/>
              <a:gd name="adj3" fmla="val 16667"/>
            </a:avLst>
          </a:prstGeom>
          <a:solidFill>
            <a:srgbClr val="FF0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Click on Insured Person/Beneficiary</a:t>
            </a:r>
          </a:p>
        </p:txBody>
      </p:sp>
    </p:spTree>
    <p:extLst>
      <p:ext uri="{BB962C8B-B14F-4D97-AF65-F5344CB8AC3E}">
        <p14:creationId xmlns:p14="http://schemas.microsoft.com/office/powerpoint/2010/main" val="1042383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5397</TotalTime>
  <Words>852</Words>
  <Application>Microsoft Macintosh PowerPoint</Application>
  <PresentationFormat>Custom</PresentationFormat>
  <Paragraphs>174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on Application  HRMS 2.0</dc:title>
  <dc:creator>Shruti Kalwar</dc:creator>
  <cp:lastModifiedBy>Abhimanyu Panda</cp:lastModifiedBy>
  <cp:revision>695</cp:revision>
  <dcterms:created xsi:type="dcterms:W3CDTF">2017-06-14T09:19:18Z</dcterms:created>
  <dcterms:modified xsi:type="dcterms:W3CDTF">2020-12-21T06:26:36Z</dcterms:modified>
</cp:coreProperties>
</file>