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768" r:id="rId1"/>
  </p:sldMasterIdLst>
  <p:notesMasterIdLst>
    <p:notesMasterId r:id="rId2"/>
  </p:notes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  <p:sldId r:id="rId19" id="268"/>
    <p:sldId r:id="rId20" id="269"/>
    <p:sldId r:id="rId21" id="270"/>
    <p:sldId r:id="rId22" id="271"/>
    <p:sldId r:id="rId23" id="272"/>
    <p:sldId r:id="rId24" id="273"/>
    <p:sldId r:id="rId25" id="274"/>
    <p:sldId r:id="rId26" id="275"/>
    <p:sldId r:id="rId27" id="276"/>
    <p:sldId r:id="rId28" id="277"/>
    <p:sldId r:id="rId29" id="278"/>
    <p:sldId r:id="rId30" id="279"/>
    <p:sldId r:id="rId31" id="280"/>
    <p:sldId r:id="rId32" id="281"/>
    <p:sldId r:id="rId33" id="282"/>
    <p:sldId r:id="rId34" id="283"/>
    <p:sldId r:id="rId35" id="284"/>
    <p:sldId r:id="rId36" id="285"/>
    <p:sldId r:id="rId37" id="286"/>
    <p:sldId r:id="rId38" id="287"/>
    <p:sldId r:id="rId39" id="288"/>
    <p:sldId r:id="rId40" id="289"/>
    <p:sldId r:id="rId41" id="290"/>
    <p:sldId r:id="rId42" id="291"/>
    <p:sldId r:id="rId43" id="292"/>
    <p:sldId r:id="rId44" id="293"/>
    <p:sldId r:id="rId45" id="294"/>
    <p:sldId r:id="rId46" id="295"/>
    <p:sldId r:id="rId47" id="296"/>
    <p:sldId r:id="rId48" id="297"/>
    <p:sldId r:id="rId49" id="298"/>
    <p:sldId r:id="rId50" id="299"/>
    <p:sldId r:id="rId51" id="300"/>
    <p:sldId r:id="rId52" id="301"/>
    <p:sldId r:id="rId53" id="302"/>
    <p:sldId r:id="rId54" id="303"/>
    <p:sldId r:id="rId55" id="304"/>
    <p:sldId r:id="rId56" id="305"/>
    <p:sldId r:id="rId57" id="306"/>
    <p:sldId r:id="rId58" id="307"/>
    <p:sldId r:id="rId59" id="308"/>
    <p:sldId r:id="rId60" id="309"/>
    <p:sldId r:id="rId61" id="310"/>
    <p:sldId r:id="rId62" id="311"/>
    <p:sldId r:id="rId63" id="312"/>
    <p:sldId r:id="rId64" id="313"/>
    <p:sldId r:id="rId65" id="314"/>
    <p:sldId r:id="rId66" id="315"/>
    <p:sldId r:id="rId67" id="316"/>
    <p:sldId r:id="rId68" id="317"/>
    <p:sldId r:id="rId69" id="318"/>
    <p:sldId r:id="rId70" id="319"/>
    <p:sldId r:id="rId71" id="320"/>
    <p:sldId r:id="rId72" id="321"/>
    <p:sldId r:id="rId73" id="322"/>
    <p:sldId r:id="rId74" id="323"/>
    <p:sldId r:id="rId75" id="324"/>
    <p:sldId r:id="rId76" id="325"/>
    <p:sldId r:id="rId77" id="326"/>
    <p:sldId r:id="rId78" id="327"/>
    <p:sldId r:id="rId79" id="328"/>
    <p:sldId r:id="rId80" id="329"/>
    <p:sldId r:id="rId81" id="330"/>
    <p:sldId r:id="rId82" id="331"/>
    <p:sldId r:id="rId83" id="332"/>
    <p:sldId r:id="rId84" id="333"/>
    <p:sldId r:id="rId85" id="334"/>
    <p:sldId r:id="rId86" id="335"/>
    <p:sldId r:id="rId87" id="336"/>
    <p:sldId r:id="rId88" id="337"/>
    <p:sldId r:id="rId89" id="338"/>
    <p:sldId r:id="rId90" id="339"/>
    <p:sldId r:id="rId91" id="340"/>
    <p:sldId r:id="rId92" id="341"/>
    <p:sldId r:id="rId93" id="342"/>
    <p:sldId r:id="rId94" id="343"/>
    <p:sldId r:id="rId95" id="344"/>
    <p:sldId r:id="rId96" id="345"/>
    <p:sldId r:id="rId97" id="346"/>
    <p:sldId r:id="rId98" id="347"/>
    <p:sldId r:id="rId99" id="348"/>
    <p:sldId r:id="rId100" id="349"/>
    <p:sldId r:id="rId101" id="350"/>
    <p:sldId r:id="rId102" id="351"/>
    <p:sldId r:id="rId103" id="352"/>
    <p:sldId r:id="rId104" id="353"/>
    <p:sldId r:id="rId105" id="3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9" Type="http://schemas.openxmlformats.org/officeDocument/2006/relationships/slide" Target="slides/slide93.xml"/><Relationship Id="rId98" Type="http://schemas.openxmlformats.org/officeDocument/2006/relationships/slide" Target="slides/slide92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29" charset="0"/>
                <a:ea typeface="ＭＳ Ｐゴシック" pitchFamily="29" charset="-128"/>
                <a:cs typeface="ＭＳ Ｐゴシック" pitchFamily="2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29" charset="0"/>
                <a:ea typeface="ＭＳ Ｐゴシック" pitchFamily="29" charset="-128"/>
                <a:cs typeface="ＭＳ Ｐゴシック" pitchFamily="2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29" charset="0"/>
                <a:ea typeface="ＭＳ Ｐゴシック" pitchFamily="29" charset="-128"/>
                <a:cs typeface="ＭＳ Ｐゴシック" pitchFamily="2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29" charset="0"/>
                <a:ea typeface="ＭＳ Ｐゴシック" pitchFamily="29" charset="-128"/>
                <a:cs typeface="ＭＳ Ｐゴシック" pitchFamily="29" charset="-128"/>
              </a:defRPr>
            </a:lvl1pPr>
          </a:lstStyle>
          <a:p>
            <a:pPr>
              <a:defRPr/>
            </a:pPr>
            <a:fld id="{7579FEB8-0EEF-984B-9A99-30F8F9F22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616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9" charset="0"/>
        <a:ea typeface="ＭＳ Ｐゴシック" pitchFamily="29" charset="-128"/>
        <a:cs typeface="ＭＳ Ｐゴシック" pitchFamily="2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9" charset="0"/>
        <a:ea typeface="ＭＳ Ｐゴシック" pitchFamily="2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9" charset="0"/>
        <a:ea typeface="ＭＳ Ｐゴシック" pitchFamily="2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9" charset="0"/>
        <a:ea typeface="ＭＳ Ｐゴシック" pitchFamily="2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9" charset="0"/>
        <a:ea typeface="ＭＳ Ｐゴシック" pitchFamily="2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94A2C3E-6113-AF47-90AD-0280EECB24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C7B944-1D41-2E47-8349-7B03193E07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81E5185A-08D5-DC42-878D-D39A268FD5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E971A5BC-2AB5-5F49-AD97-1FA9F2888D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07B607B5-E2C6-164D-AB2B-1338B77200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03D18-1D75-3747-BB9D-4197DEB829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84246B9-FDF7-1246-AADF-F9F5033E90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7FB5F175-817B-4F40-BB4C-42FB625E98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4F1CAD8-C115-3A44-9F9E-23DCE094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CE10DD5-8898-C349-A0B0-CC4EE2A617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87834116-C6E7-0F4E-8123-8C9948DAA9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4/27/2018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034C17C1-F9B1-B442-A338-61DD00F655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3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4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6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7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8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69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1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2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4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7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8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9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81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82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83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84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85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6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87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88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9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91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92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93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94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95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96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97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98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99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is AI?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For example,  o  Perceptual Learning: It is learning to recognize stimuli that one has seen before</a:t>
            </a:r>
          </a:p>
          <a:p>
            <a:pPr>
              <a:defRPr sz="1800"/>
            </a:pPr>
            <a:r>
              <a:t>For Example,  Adding    little less    salt at the time of cooking potatoes that came up salty last time,  when cooked with adding say a tablespoon of salt</a:t>
            </a:r>
          </a:p>
          <a:p>
            <a:pPr>
              <a:defRPr sz="1800"/>
            </a:pPr>
            <a:r>
              <a:t>O  Spatial  learning:  It  is  learning  through  visual  stimuli  such  as  images,  colors,  maps,  etc</a:t>
            </a:r>
          </a:p>
          <a:p>
            <a:pPr>
              <a:defRPr sz="1800"/>
            </a:pPr>
            <a:r>
              <a:t>Picking objects, Writing, etc</a:t>
            </a:r>
          </a:p>
          <a:p>
            <a:pPr>
              <a:defRPr sz="1800"/>
            </a:pPr>
            <a:r>
              <a:t>This is linear and orderly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Shalini is 65 years</a:t>
            </a:r>
          </a:p>
          <a:p>
            <a:pPr>
              <a:defRPr sz="1800"/>
            </a:pPr>
            <a:r>
              <a:t>Therefore, Shalini is a grandmother</a:t>
            </a:r>
          </a:p>
          <a:p>
            <a:pPr>
              <a:defRPr sz="1800"/>
            </a:pPr>
            <a:r>
              <a:t>Perception presumes sensing</a:t>
            </a:r>
          </a:p>
          <a:p>
            <a:pPr>
              <a:defRPr sz="1800"/>
            </a:pPr>
            <a:r>
              <a:t>In humans, perception is aided by sensory organs</a:t>
            </a:r>
          </a:p>
          <a:p>
            <a:pPr>
              <a:defRPr sz="1800"/>
            </a:pPr>
            <a:r>
              <a:t>Linguistic Intelligence: It is one   s ability to use, comprehend, speak, and write the  verbal and written language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Humans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It is important in interpersonal communication</a:t>
            </a:r>
          </a:p>
          <a:p>
            <a:pPr>
              <a:defRPr sz="1800"/>
            </a:pPr>
            <a:r>
              <a:t>Humans perceive by patterns whereas the machines perceive by set of rules and data</a:t>
            </a:r>
          </a:p>
          <a:p>
            <a:pPr>
              <a:defRPr sz="1800"/>
            </a:pPr>
            <a:r>
              <a:t>Humans  store  and  recall  information  by  patterns,  machines  do  it  by  searching  algorithms</a:t>
            </a:r>
          </a:p>
          <a:p>
            <a:pPr>
              <a:defRPr sz="1800"/>
            </a:pPr>
            <a:r>
              <a:t>For example, the number 40404040 is easy to remember, store and recall  as its pattern is simple</a:t>
            </a:r>
          </a:p>
          <a:p>
            <a:pPr>
              <a:defRPr sz="1800"/>
            </a:pPr>
            <a:r>
              <a:t>The converter turns  the analog signal into equivalent digital signal for the speech processing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5     Robotics    Examples: Industrial robots for moving, spraying,  painting,  precision  checking,  drilling,  cleaning,  coating, carving etc</a:t>
            </a:r>
          </a:p>
          <a:p>
            <a:pPr>
              <a:defRPr sz="1800"/>
            </a:pPr>
            <a:r>
              <a:t>Fuzzy Logic    Examples:  Consumer  electronics,  automobiles,  etc</a:t>
            </a:r>
          </a:p>
          <a:p>
            <a:pPr>
              <a:defRPr sz="1800"/>
            </a:pPr>
            <a:r>
              <a:t>Humans  learn  mundane  (ordinary)  tasks  since  their  birth</a:t>
            </a:r>
          </a:p>
          <a:p>
            <a:pPr>
              <a:defRPr sz="1800"/>
            </a:pPr>
            <a:r>
              <a:t>For humans, the mundane tasks are easiest to learn</a:t>
            </a:r>
          </a:p>
          <a:p>
            <a:pPr>
              <a:defRPr sz="1800"/>
            </a:pPr>
            <a:r>
              <a:t>Earlier, all work of AI was concentrated in  the mundane task domain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Later,  it  turned  out  that  the  machine  requires  more  knowledge,  complex  knowledge  representation, and complicated algorithms for handling mundane tasks</a:t>
            </a:r>
          </a:p>
          <a:p>
            <a:pPr>
              <a:defRPr sz="1800"/>
            </a:pPr>
            <a:r>
              <a:t>The environment may contain other agents</a:t>
            </a:r>
          </a:p>
          <a:p>
            <a:pPr>
              <a:defRPr sz="1800"/>
            </a:pPr>
            <a:r>
              <a:t>An agent is anything that can perceive its environment through sensors and acts upon that  environment through effectors</a:t>
            </a:r>
          </a:p>
          <a:p>
            <a:pPr>
              <a:defRPr sz="1800"/>
            </a:pPr>
            <a:r>
              <a:t>Percept: It is agent   s perceptual inputs at a given instance</a:t>
            </a:r>
          </a:p>
          <a:p>
            <a:pPr>
              <a:defRPr sz="1800"/>
            </a:pPr>
            <a:r>
              <a:t>A  robotic  agent  replaces  cameras  and  infrared  range  finders  for  the  sensors,  and       A software agent has encoded bit strings as its programs and actions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Rationality is concerned with expected actions and results depending upon what the agent has  perceived</a:t>
            </a:r>
          </a:p>
          <a:p>
            <a:pPr>
              <a:defRPr sz="1800"/>
            </a:pPr>
            <a:r>
              <a:t>Performing  actions  with  the  aim  of  obtaining  useful  information  is  an  important  part of rationality</a:t>
            </a:r>
          </a:p>
          <a:p>
            <a:pPr>
              <a:defRPr sz="1800"/>
            </a:pPr>
            <a:r>
              <a:t>An ideal rational agent is the one, which is capable of doing expected actions to maximize its  performance measure, on the basis of</a:t>
            </a:r>
          </a:p>
          <a:p>
            <a:pPr>
              <a:defRPr sz="1800"/>
            </a:pPr>
            <a:r>
              <a:t>Agent   s Percept Sequence till now</a:t>
            </a:r>
          </a:p>
          <a:p>
            <a:pPr>
              <a:defRPr sz="1800"/>
            </a:pPr>
            <a:r>
              <a:t>The agent   s prior knowledge about the environment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The actions that the agent can carry out</a:t>
            </a:r>
          </a:p>
          <a:p>
            <a:pPr>
              <a:defRPr sz="1800"/>
            </a:pPr>
            <a:r>
              <a:t>The problem the agent  solves  is  characterized  by  Performance  Measure,  Environment,  Actuators,  and  Sensors</a:t>
            </a:r>
          </a:p>
          <a:p>
            <a:pPr>
              <a:defRPr sz="1800"/>
            </a:pPr>
            <a:r>
              <a:t>Architecture = the machinery that an agent executes on</a:t>
            </a:r>
          </a:p>
          <a:p>
            <a:pPr>
              <a:defRPr sz="1800"/>
            </a:pPr>
            <a:r>
              <a:t>Agent Program = an implementation of an agent function</a:t>
            </a:r>
          </a:p>
          <a:p>
            <a:pPr>
              <a:defRPr sz="1800"/>
            </a:pPr>
            <a:r>
              <a:t>They choose actions only based on the current percept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They are rational only if a correct decision is made only on the basis of current precept</a:t>
            </a:r>
          </a:p>
          <a:p>
            <a:pPr>
              <a:defRPr sz="1800"/>
            </a:pPr>
            <a:r>
              <a:t>Condition-Action Rule     It is a rule that maps a state (condition) to an action</a:t>
            </a:r>
          </a:p>
          <a:p>
            <a:pPr>
              <a:defRPr sz="1800"/>
            </a:pPr>
            <a:r>
              <a:t>Its percept sequence   Its built-in knowledge base       Agent = Architecture + Agent Program       Their environment is completely observable</a:t>
            </a:r>
          </a:p>
          <a:p>
            <a:pPr>
              <a:defRPr sz="1800"/>
            </a:pPr>
            <a:r>
              <a:t>Model: knowledge about    how the things happen in the world</a:t>
            </a:r>
          </a:p>
          <a:p>
            <a:pPr>
              <a:defRPr sz="1800"/>
            </a:pPr>
            <a:r>
              <a:t>Updating state requires the information about   Model-Based Reflex Agents   They use a model of the world to choose their actions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Internal State: It is a representation of unobserved aspects of current state depending on  percept history</a:t>
            </a:r>
          </a:p>
          <a:p>
            <a:pPr>
              <a:defRPr sz="1800"/>
            </a:pPr>
            <a:r>
              <a:t>How the world evolves</a:t>
            </a:r>
          </a:p>
          <a:p>
            <a:pPr>
              <a:defRPr sz="1800"/>
            </a:pPr>
            <a:r>
              <a:t>How the agent   s actions affect the world</a:t>
            </a:r>
          </a:p>
          <a:p>
            <a:pPr>
              <a:defRPr sz="1800"/>
            </a:pPr>
            <a:r>
              <a:t>Figure 17_3 Artificial_intelligence_1_tutorial      Goal-Based Agents  Utility-Based Agents    They choose their actions in order to achieve goals</a:t>
            </a:r>
          </a:p>
          <a:p>
            <a:pPr>
              <a:defRPr sz="1800"/>
            </a:pPr>
            <a:r>
              <a:t>Goal-based approach is more flexible than  reflex agent since the knowledge supporting a decision is explicitly modeled, thereby allowing  for modifications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17_3</a:t>
            </a:r>
          </a:p>
        </p:txBody>
      </p:sp>
      <p:pic>
        <p:nvPicPr>
          <p:cNvPr id="3" name="Picture 2" descr="Artificial_intelligence_1_tutorial-17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4114800" cy="1985095"/>
          </a:xfrm>
          <a:prstGeom prst="rect">
            <a:avLst/>
          </a:prstGeom>
        </p:spPr>
      </p:pic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Since the invention of computers or machines, their capability to perform various tasks went  on growing exponentially</a:t>
            </a:r>
          </a:p>
          <a:p>
            <a:pPr>
              <a:defRPr sz="1800"/>
            </a:pPr>
            <a:r>
              <a:t>A branch of Computer Science named Artificial Intelligence pursues creating the computers or  machines as intelligent as human beings</a:t>
            </a:r>
          </a:p>
          <a:p>
            <a:pPr>
              <a:defRPr sz="1800"/>
            </a:pPr>
            <a:r>
              <a:t>According  to  the  father  of  Artificial  Intelligence  John  McCarthy,  it  is     The  science  and  engineering of making intelligent machines, especially intelligent computer programs</a:t>
            </a:r>
          </a:p>
          <a:p>
            <a:pPr>
              <a:defRPr sz="1800"/>
            </a:pPr>
            <a:r>
              <a:t>Artificial Intelligence is a way of making a computer, a computer-controlled robot, or a  software think intelligently, in the similar manner the intelligent humans think</a:t>
            </a:r>
          </a:p>
          <a:p>
            <a:pPr>
              <a:defRPr sz="1800"/>
            </a:pPr>
            <a:r>
              <a:t>While  exploiting  the  power  of  the  computer  systems,  the  curiosity  of  human,  lead  him  to  wonder,    Can a machine think and behave like humans do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Goal: It is the description of desirable situations</a:t>
            </a:r>
          </a:p>
          <a:p>
            <a:pPr>
              <a:defRPr sz="1800"/>
            </a:pPr>
            <a:r>
              <a:t>They choose actions based on a preference (utility) for each state</a:t>
            </a:r>
          </a:p>
          <a:p>
            <a:pPr>
              <a:defRPr sz="1800"/>
            </a:pPr>
            <a:r>
              <a:t>Figure 18_2 Artificial_intelligence_1_tutorial      Goals are inadequate when:  The Nature of Environments        There are conflicting goals only some of which can be achieved</a:t>
            </a:r>
          </a:p>
          <a:p>
            <a:pPr>
              <a:defRPr sz="1800"/>
            </a:pPr>
            <a:r>
              <a:t>In  contrast,  some  software  agents  (software  robots  or  softbots)  exist  in  rich,  unlimited  softbots domains</a:t>
            </a:r>
          </a:p>
          <a:p>
            <a:pPr>
              <a:defRPr sz="1800"/>
            </a:pPr>
            <a:r>
              <a:t>A softbot designed to scan  the online preferences of the customer and show interesting items to the customer works in  the real as well as an artificial environment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18_2</a:t>
            </a:r>
          </a:p>
        </p:txBody>
      </p:sp>
      <p:pic>
        <p:nvPicPr>
          <p:cNvPr id="3" name="Picture 2" descr="Artificial_intelligence_1_tutorial-18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4114800" cy="2254595"/>
          </a:xfrm>
          <a:prstGeom prst="rect">
            <a:avLst/>
          </a:prstGeom>
        </p:spPr>
      </p:pic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The  most  famous  artificial  environment  is  the  Turing  Test  environment,  in  which  one  real  and  other  artificial  agents  are  tested  on  equal  ground</a:t>
            </a:r>
          </a:p>
          <a:p>
            <a:pPr>
              <a:defRPr sz="1800"/>
            </a:pPr>
            <a:r>
              <a:t>This  is  a  very  challenging  environment as it is highly difficult for a software agent to perform as well as a human</a:t>
            </a:r>
          </a:p>
          <a:p>
            <a:pPr>
              <a:defRPr sz="1800"/>
            </a:pPr>
            <a:r>
              <a:t>Two persons and a machine to be evaluated participate in the test</a:t>
            </a:r>
          </a:p>
          <a:p>
            <a:pPr>
              <a:defRPr sz="1800"/>
            </a:pPr>
            <a:r>
              <a:t>Success against the importance of a goal</a:t>
            </a:r>
          </a:p>
          <a:p>
            <a:pPr>
              <a:defRPr sz="1800"/>
            </a:pPr>
            <a:r>
              <a:t>Properties of Environment   The environment has multifold properties:   This test aims at fooling the tester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Observable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If the tester fails to determine machine   s response from  the human response, then the machine is said to be intelligent</a:t>
            </a:r>
          </a:p>
          <a:p>
            <a:pPr>
              <a:defRPr sz="1800"/>
            </a:pPr>
            <a:r>
              <a:t>Otherwise  it is continuous</a:t>
            </a:r>
          </a:p>
          <a:p>
            <a:pPr>
              <a:defRPr sz="1800"/>
            </a:pPr>
            <a:r>
              <a:t>Observable / Partially Observable: If it is possible to determine the complete state  of the environment at each time point from the percepts it is observable</a:t>
            </a:r>
          </a:p>
          <a:p>
            <a:pPr>
              <a:defRPr sz="1800"/>
            </a:pPr>
            <a:r>
              <a:t>Otherwise it  is only partially observable</a:t>
            </a:r>
          </a:p>
          <a:p>
            <a:pPr>
              <a:defRPr sz="1800"/>
            </a:pPr>
            <a:r>
              <a:t>Inaccessible: If the agent   s sensory apparatus can have access to the  complete state of the environment, then the environment is accessible to that agent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Episodic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Deterministic  vs</a:t>
            </a:r>
          </a:p>
          <a:p>
            <a:pPr>
              <a:defRPr sz="1800"/>
            </a:pPr>
            <a:r>
              <a:t>Non-deterministic:  If  the  next  state  of  the  environment  is  completely  determined  by  the  current  state  and  the  actions  of  the  agent,  then  the  environment is deterministic</a:t>
            </a:r>
          </a:p>
          <a:p>
            <a:pPr>
              <a:defRPr sz="1800"/>
            </a:pPr>
            <a:r>
              <a:t>Otherwise it is non-deterministic</a:t>
            </a:r>
          </a:p>
          <a:p>
            <a:pPr>
              <a:defRPr sz="1800"/>
            </a:pPr>
            <a:r>
              <a:t>Episodic vs</a:t>
            </a:r>
          </a:p>
          <a:p>
            <a:pPr>
              <a:defRPr sz="1800"/>
            </a:pPr>
            <a:r>
              <a:t>Non-episodic: In an episodic environment, each episode consists of the  agent perceiving and then acting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The quality of its action depends just on the episode  itself</a:t>
            </a:r>
          </a:p>
          <a:p>
            <a:pPr>
              <a:defRPr sz="1800"/>
            </a:pPr>
            <a:r>
              <a:t>Subsequent  episodes  do  not  depend  on  the  actions  in  the  previous  episodes</a:t>
            </a:r>
          </a:p>
          <a:p>
            <a:pPr>
              <a:defRPr sz="1800"/>
            </a:pPr>
            <a:r>
              <a:t>Episodic  environments  are  much  simpler  because  the  agent  does  not  need  to  think  ahead</a:t>
            </a:r>
          </a:p>
          <a:p>
            <a:pPr>
              <a:defRPr sz="1800"/>
            </a:pPr>
            <a:r>
              <a:t>It is static</a:t>
            </a:r>
          </a:p>
          <a:p>
            <a:pPr>
              <a:defRPr sz="1800"/>
            </a:pPr>
            <a:r>
              <a:t>Branching Factor: The average number of child nodes in the problem space graph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There are some single-player  games such as tile games, Sudoku, crossword, etc</a:t>
            </a:r>
          </a:p>
          <a:p>
            <a:pPr>
              <a:defRPr sz="1800"/>
            </a:pPr>
            <a:r>
              <a:t>Problem Space: It is the environment in which the search takes place</a:t>
            </a:r>
          </a:p>
          <a:p>
            <a:pPr>
              <a:defRPr sz="1800"/>
            </a:pPr>
            <a:r>
              <a:t>Depth of a problem: Length of a shortest path or shortest sequence of operators from Initial  State to goal state</a:t>
            </a:r>
          </a:p>
          <a:p>
            <a:pPr>
              <a:defRPr sz="1800"/>
            </a:pPr>
            <a:r>
              <a:t>They work fine  with small number of possible states</a:t>
            </a:r>
          </a:p>
          <a:p>
            <a:pPr>
              <a:defRPr sz="1800"/>
            </a:pPr>
            <a:r>
              <a:t>State description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Popular Search Algorithms                   The total no of nodes created in worst case is b + b2 + b3 +     + bd</a:t>
            </a:r>
          </a:p>
          <a:p>
            <a:pPr>
              <a:defRPr sz="1800"/>
            </a:pPr>
            <a:r>
              <a:t>Its complexity depends on the number of paths</a:t>
            </a:r>
          </a:p>
          <a:p>
            <a:pPr>
              <a:defRPr sz="1800"/>
            </a:pPr>
            <a:r>
              <a:t>It cannot check duplicate nodes</a:t>
            </a:r>
          </a:p>
          <a:p>
            <a:pPr>
              <a:defRPr sz="1800"/>
            </a:pPr>
            <a:r>
              <a:t>Its complexity depends on the number of nodes</a:t>
            </a:r>
          </a:p>
          <a:p>
            <a:pPr>
              <a:defRPr sz="1800"/>
            </a:pPr>
            <a:r>
              <a:t>Depth-First Search  It is implemented in recursion with LIFO stack data structure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The  solution to this issue is to choose a cut-off depth</a:t>
            </a:r>
          </a:p>
          <a:p>
            <a:pPr>
              <a:defRPr sz="1800"/>
            </a:pPr>
            <a:r>
              <a:t>It cannot check duplicate nodes</a:t>
            </a:r>
          </a:p>
          <a:p>
            <a:pPr>
              <a:defRPr sz="1800"/>
            </a:pPr>
            <a:r>
              <a:t>A set of valid operators       Goal state description   Initial state                        It explores paths in the increasing order of cost</a:t>
            </a:r>
          </a:p>
          <a:p>
            <a:pPr>
              <a:defRPr sz="1800"/>
            </a:pPr>
            <a:r>
              <a:t>Each  search is done only up to half of the total path</a:t>
            </a:r>
          </a:p>
          <a:p>
            <a:pPr>
              <a:defRPr sz="1800"/>
            </a:pPr>
            <a:r>
              <a:t>Uniform Cost Search  Sorting is done in increasing cost of the path to a node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&lt;Please Fill In An Appropriate Title&gt;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Disadvantage:  There  can be multiple long paths with the cost      C</a:t>
            </a:r>
          </a:p>
          <a:p>
            <a:pPr>
              <a:defRPr sz="1800"/>
            </a:pPr>
            <a:r>
              <a:t>It never creates a node until all lower nodes are generated</a:t>
            </a:r>
          </a:p>
          <a:p>
            <a:pPr>
              <a:defRPr sz="1800"/>
            </a:pPr>
            <a:r>
              <a:t>It only saves a stack of nodes</a:t>
            </a:r>
          </a:p>
          <a:p>
            <a:pPr>
              <a:defRPr sz="1800"/>
            </a:pPr>
            <a:r>
              <a:t>The algorithm ends when it finds a solution at depth d</a:t>
            </a:r>
          </a:p>
          <a:p>
            <a:pPr>
              <a:defRPr sz="1800"/>
            </a:pPr>
            <a:r>
              <a:t>The number of nodes created at depth  d is bd and at depth d-1 is bd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Humans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Thus,  the  development  of  AI  started  with  the  intention  of  creating  similar  intelligence  in  machines that we find and regard high in humans</a:t>
            </a:r>
          </a:p>
          <a:p>
            <a:pPr>
              <a:defRPr sz="1800"/>
            </a:pPr>
            <a:r>
              <a:t>Understand, think, learn, and behave like humans</a:t>
            </a:r>
          </a:p>
          <a:p>
            <a:pPr>
              <a:defRPr sz="1800"/>
            </a:pPr>
            <a:r>
              <a:t>Programming Without and With AI   A  computer  program  without  AI  can  answer the specific questions it is meant  to solve</a:t>
            </a:r>
          </a:p>
          <a:p>
            <a:pPr>
              <a:defRPr sz="1800"/>
            </a:pPr>
            <a:r>
              <a:t>Modification  in  the  program  leads  to  change in its structure</a:t>
            </a:r>
          </a:p>
          <a:p>
            <a:pPr>
              <a:defRPr sz="1800"/>
            </a:pPr>
            <a:r>
              <a:t>Out of the following areas, one or multiple areas can contribute to build an intelligent system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Heuristic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Heuristic Evaluation Functions  They calculate the cost of optimal path between two states</a:t>
            </a:r>
          </a:p>
          <a:p>
            <a:pPr>
              <a:defRPr sz="1800"/>
            </a:pPr>
            <a:r>
              <a:t>Pure Heuristic Search  It expands nodes in the order of their heuristic values</a:t>
            </a:r>
          </a:p>
          <a:p>
            <a:pPr>
              <a:defRPr sz="1800"/>
            </a:pPr>
            <a:r>
              <a:t>It creates two lists, a closed list for the  already expanded nodes and an open list for the created but unexpanded nodes</a:t>
            </a:r>
          </a:p>
          <a:p>
            <a:pPr>
              <a:defRPr sz="1800"/>
            </a:pPr>
            <a:r>
              <a:t>The shorter paths are  saved and the longer ones are disposed</a:t>
            </a:r>
          </a:p>
          <a:p>
            <a:pPr>
              <a:defRPr sz="1800"/>
            </a:pPr>
            <a:r>
              <a:t>It  avoids  expanding  paths  that  are  already  expensive, but expands most promising paths first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Greedy Best First Search   It expands the node that is estimated to be closest to goal</a:t>
            </a:r>
          </a:p>
          <a:p>
            <a:pPr>
              <a:defRPr sz="1800"/>
            </a:pPr>
            <a:r>
              <a:t>It expands nodes based on f(n) =  h</a:t>
            </a:r>
          </a:p>
          <a:p>
            <a:pPr>
              <a:defRPr sz="1800"/>
            </a:pPr>
            <a:r>
              <a:t>It is implemented using priority queue</a:t>
            </a:r>
          </a:p>
          <a:p>
            <a:pPr>
              <a:defRPr sz="1800"/>
            </a:pPr>
            <a:r>
              <a:t>They  start  from  a  prospective  solution  and  then move  to  a neighboring solution</a:t>
            </a:r>
          </a:p>
          <a:p>
            <a:pPr>
              <a:defRPr sz="1800"/>
            </a:pPr>
            <a:r>
              <a:t>They  can  return a valid solution even if it is interrupted at any time before they end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If the change  produces a better solution, an incremental change is taken as a new solution</a:t>
            </a:r>
          </a:p>
          <a:p>
            <a:pPr>
              <a:defRPr sz="1800"/>
            </a:pPr>
            <a:r>
              <a:t>F(n) estimated total cost of path through n to goal</a:t>
            </a:r>
          </a:p>
          <a:p>
            <a:pPr>
              <a:defRPr sz="1800"/>
            </a:pPr>
            <a:r>
              <a:t>It is implemented using priority queue  by increasing f</a:t>
            </a:r>
          </a:p>
          <a:p>
            <a:pPr>
              <a:defRPr sz="1800"/>
            </a:pPr>
            <a:r>
              <a:t>They  start  from  a  prospective  solution  and  then move  to  a neighboring solution</a:t>
            </a:r>
          </a:p>
          <a:p>
            <a:pPr>
              <a:defRPr sz="1800"/>
            </a:pPr>
            <a:r>
              <a:t>They  can  return a valid solution even if it is interrupted at any time before they end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This process is  repeated until there are no further improvements</a:t>
            </a:r>
          </a:p>
          <a:p>
            <a:pPr>
              <a:defRPr sz="1800"/>
            </a:pPr>
            <a:r>
              <a:t>Function Hill-Climbing (problem), returns a state that is a local maximum</a:t>
            </a:r>
          </a:p>
          <a:p>
            <a:pPr>
              <a:defRPr sz="1800"/>
            </a:pPr>
            <a:r>
              <a:t>If any of the states = solution, then return the state   Local Beam Search   In this algorithm, it holds k number of states at any given time</a:t>
            </a:r>
          </a:p>
          <a:p>
            <a:pPr>
              <a:defRPr sz="1800"/>
            </a:pPr>
            <a:r>
              <a:t>At the start, these states are  generated randomly</a:t>
            </a:r>
          </a:p>
          <a:p>
            <a:pPr>
              <a:defRPr sz="1800"/>
            </a:pPr>
            <a:r>
              <a:t>The successors of these k states are computed with the help of objective  function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Initial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If any of these successors is the maximum value of the objective function, then the  algorithm stops</a:t>
            </a:r>
          </a:p>
          <a:p>
            <a:pPr>
              <a:defRPr sz="1800"/>
            </a:pPr>
            <a:r>
              <a:t>The highest k states are selected as new initial  states</a:t>
            </a:r>
          </a:p>
          <a:p>
            <a:pPr>
              <a:defRPr sz="1800"/>
            </a:pPr>
            <a:r>
              <a:t>In simulated annealing process, the temperature  is kept variable</a:t>
            </a:r>
          </a:p>
          <a:p>
            <a:pPr>
              <a:defRPr sz="1800"/>
            </a:pPr>
            <a:r>
              <a:t>We  initially  set  the  temperature  high  and  then  allow  it  to     cool'  slowly  as  the  algorithm  proceeds</a:t>
            </a:r>
          </a:p>
          <a:p>
            <a:pPr>
              <a:defRPr sz="1800"/>
            </a:pPr>
            <a:r>
              <a:t>When the temperature is high, the algorithm is allowed to accept worse solutions  with high frequency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L = integer number of variables</a:t>
            </a:r>
          </a:p>
          <a:p>
            <a:pPr>
              <a:defRPr sz="1800"/>
            </a:pPr>
            <a:r>
              <a:t>From i -&gt; j, search the performance difference</a:t>
            </a:r>
          </a:p>
          <a:p>
            <a:pPr>
              <a:defRPr sz="1800"/>
            </a:pPr>
            <a:r>
              <a:t>If     &lt;= 0 then accept else if exp(  /T(k)) &gt; random(0,1) then accept</a:t>
            </a:r>
          </a:p>
          <a:p>
            <a:pPr>
              <a:defRPr sz="1800"/>
            </a:pPr>
            <a:r>
              <a:t>Find out all (n -1)! Possible solutions, where n is the total number of cities</a:t>
            </a:r>
          </a:p>
          <a:p>
            <a:pPr>
              <a:defRPr sz="1800"/>
            </a:pPr>
            <a:r>
              <a:t>Determine the minimum cost by finding out the cost of each of these (n -1)!                          What is Fuzzy Logic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Fuzzy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Fuzzy logic is useful for commercial and practical purposes</a:t>
            </a:r>
          </a:p>
          <a:p>
            <a:pPr>
              <a:defRPr sz="1800"/>
            </a:pPr>
            <a:r>
              <a:t>Fuzzy Logic (FL) is a method of reasoning that resembles human reasoning</a:t>
            </a:r>
          </a:p>
          <a:p>
            <a:pPr>
              <a:defRPr sz="1800"/>
            </a:pPr>
            <a:r>
              <a:t>It can be implemented in hardware, software, or a combination of both</a:t>
            </a:r>
          </a:p>
          <a:p>
            <a:pPr>
              <a:defRPr sz="1800"/>
            </a:pPr>
            <a:r>
              <a:t>Inference  Engine: It  simulates  the  human  reasoning  process  by  making  fuzzy</a:t>
            </a:r>
          </a:p>
          <a:p>
            <a:pPr>
              <a:defRPr sz="1800"/>
            </a:pPr>
            <a:r>
              <a:t>It  is  called  membership  value or degree of membership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There can be multiple membership functions applicable to fuzzify a numerical value</a:t>
            </a:r>
          </a:p>
          <a:p>
            <a:pPr>
              <a:defRPr sz="1800"/>
            </a:pPr>
            <a:r>
              <a:t>Simple  membership functions are used as use of complex functions does not add more precision in  the output</a:t>
            </a:r>
          </a:p>
          <a:p>
            <a:pPr>
              <a:defRPr sz="1800"/>
            </a:pPr>
            <a:r>
              <a:t>The  operations used  for OR and AND are  Max and Min respectively</a:t>
            </a:r>
          </a:p>
          <a:p>
            <a:pPr>
              <a:defRPr sz="1800"/>
            </a:pPr>
            <a:r>
              <a:t>All results of evaluation are combined to form a final result</a:t>
            </a:r>
          </a:p>
          <a:p>
            <a:pPr>
              <a:defRPr sz="1800"/>
            </a:pPr>
            <a:r>
              <a:t>This  result is a fuzzy value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Fuzzy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Defuzzification is then performed according to membership function for output variable</a:t>
            </a:r>
          </a:p>
          <a:p>
            <a:pPr>
              <a:defRPr sz="1800"/>
            </a:pPr>
            <a:r>
              <a:t>It resembles human reasoning and decision making</a:t>
            </a:r>
          </a:p>
          <a:p>
            <a:pPr>
              <a:defRPr sz="1800"/>
            </a:pPr>
            <a:r>
              <a:t>They are understandable only when simple</a:t>
            </a:r>
          </a:p>
          <a:p>
            <a:pPr>
              <a:defRPr sz="1800"/>
            </a:pPr>
            <a:r>
              <a:t>Mathematical concepts within fuzzy reasoning are very simple</a:t>
            </a:r>
          </a:p>
          <a:p>
            <a:pPr>
              <a:defRPr sz="1800"/>
            </a:pPr>
            <a:r>
              <a:t>Fuzzy logic Systems can take imprecise, distorted, noisy input information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Human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It resembles human reasoning and decision making</a:t>
            </a:r>
          </a:p>
          <a:p>
            <a:pPr>
              <a:defRPr sz="1800"/>
            </a:pPr>
            <a:r>
              <a:t>There is no systematic approach to fuzzy system designing</a:t>
            </a:r>
          </a:p>
          <a:p>
            <a:pPr>
              <a:defRPr sz="1800"/>
            </a:pPr>
            <a:r>
              <a:t>They are suitable for the problems which do not need high accuracy</a:t>
            </a:r>
          </a:p>
          <a:p>
            <a:pPr>
              <a:defRPr sz="1800"/>
            </a:pPr>
            <a:r>
              <a:t>You can modify a FIS by just adding or deleting rules due to flexibility of fuzzy logic</a:t>
            </a:r>
          </a:p>
          <a:p>
            <a:pPr>
              <a:defRPr sz="1800"/>
            </a:pPr>
            <a:r>
              <a:t>Fuzzy logic Systems can take imprecise, distorted, noisy input information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AI programs can absorb new modifications by  putting  highly  of  information  together</a:t>
            </a:r>
          </a:p>
          <a:p>
            <a:pPr>
              <a:defRPr sz="1800"/>
            </a:pPr>
            <a:r>
              <a:t>It keeps changing constantly</a:t>
            </a:r>
          </a:p>
          <a:p>
            <a:pPr>
              <a:defRPr sz="1800"/>
            </a:pPr>
            <a:r>
              <a:t>It should be easily modifiable to correct errors</a:t>
            </a:r>
          </a:p>
          <a:p>
            <a:pPr>
              <a:defRPr sz="1800"/>
            </a:pPr>
            <a:r>
              <a:t>They provide explanation and advice to  These systems understand, interpret, and comprehend visual input on the computer</a:t>
            </a:r>
          </a:p>
          <a:p>
            <a:pPr>
              <a:defRPr sz="1800"/>
            </a:pPr>
            <a:r>
              <a:t>O  A  spying  aeroplane  takes  photographs  which  are  used  to  figure  out  spatial  o  Doctors use clinical expert system to diagnose the patient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It involves:   Components of NLP  The NLU is harder than NLG</a:t>
            </a:r>
          </a:p>
          <a:p>
            <a:pPr>
              <a:defRPr sz="1800"/>
            </a:pPr>
            <a:r>
              <a:t>The field of NLP involves making computers to perform useful tasks with the natural languages  humans use</a:t>
            </a:r>
          </a:p>
          <a:p>
            <a:pPr>
              <a:defRPr sz="1800"/>
            </a:pPr>
            <a:r>
              <a:t>Mapping the given input in natural language into useful representations</a:t>
            </a:r>
          </a:p>
          <a:p>
            <a:pPr>
              <a:defRPr sz="1800"/>
            </a:pPr>
            <a:r>
              <a:t>Analyzing different aspects of the language</a:t>
            </a:r>
          </a:p>
          <a:p>
            <a:pPr>
              <a:defRPr sz="1800"/>
            </a:pPr>
            <a:r>
              <a:t>Text Realization: It is mapping sentence plan into sentence structure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NL has an extremely rich form and structure</a:t>
            </a:r>
          </a:p>
          <a:p>
            <a:pPr>
              <a:defRPr sz="1800"/>
            </a:pPr>
            <a:r>
              <a:t>It is very ambiguous</a:t>
            </a:r>
          </a:p>
          <a:p>
            <a:pPr>
              <a:defRPr sz="1800"/>
            </a:pPr>
            <a:r>
              <a:t>There can be different levels of ambiguity:        Text planning: It includes retrieving the relevant content from knowledge base</a:t>
            </a:r>
          </a:p>
          <a:p>
            <a:pPr>
              <a:defRPr sz="1800"/>
            </a:pPr>
            <a:r>
              <a:t>Sentence  planning:  It  includes  choosing  required  words,  forming  meaningful       Text Realization: It is mapping sentence plan into sentence structure</a:t>
            </a:r>
          </a:p>
          <a:p>
            <a:pPr>
              <a:defRPr sz="1800"/>
            </a:pPr>
            <a:r>
              <a:t>It is very ambiguous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There can be different levels of ambiguity:   Speech            Written Text   phrases, setting tone of the sentence</a:t>
            </a:r>
          </a:p>
          <a:p>
            <a:pPr>
              <a:defRPr sz="1800"/>
            </a:pPr>
            <a:r>
              <a:t>NL has an extremely rich form and structure</a:t>
            </a:r>
          </a:p>
          <a:p>
            <a:pPr>
              <a:defRPr sz="1800"/>
            </a:pPr>
            <a:r>
              <a:t>Lexical Analysis</a:t>
            </a:r>
          </a:p>
          <a:p>
            <a:pPr>
              <a:defRPr sz="1800"/>
            </a:pPr>
            <a:r>
              <a:t>Syntactic Analysis (Parsing)        Phonology: It is study of organizing sound systematically</a:t>
            </a:r>
          </a:p>
          <a:p>
            <a:pPr>
              <a:defRPr sz="1800"/>
            </a:pPr>
            <a:r>
              <a:t>Morpheme: It is primitive unit of meaning in a language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The structural role of words in the sentence and in phrases</a:t>
            </a:r>
          </a:p>
          <a:p>
            <a:pPr>
              <a:defRPr sz="1800"/>
            </a:pPr>
            <a:r>
              <a:t>And how the interpretation of the sentence is affected</a:t>
            </a:r>
          </a:p>
          <a:p>
            <a:pPr>
              <a:defRPr sz="1800"/>
            </a:pPr>
            <a:r>
              <a:t>World Knowledge: It includes the general knowledge about the world</a:t>
            </a:r>
          </a:p>
          <a:p>
            <a:pPr>
              <a:defRPr sz="1800"/>
            </a:pPr>
            <a:r>
              <a:t>Morphology: It is a study of construction of words from primitive meaningful units</a:t>
            </a:r>
          </a:p>
          <a:p>
            <a:pPr>
              <a:defRPr sz="1800"/>
            </a:pPr>
            <a:r>
              <a:t>Syntax: It refers to arranging words to make a sentence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Syntactic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Lexicon  of  a  language  means the collection of words and phrases in a language</a:t>
            </a:r>
          </a:p>
          <a:p>
            <a:pPr>
              <a:defRPr sz="1800"/>
            </a:pPr>
            <a:r>
              <a:t>The  sentence  such  as     The  school goes to boy    is rejected by English syntactic analyzer</a:t>
            </a:r>
          </a:p>
          <a:p>
            <a:pPr>
              <a:defRPr sz="1800"/>
            </a:pPr>
            <a:r>
              <a:t>The structural role of words in the sentence and in phrases</a:t>
            </a:r>
          </a:p>
          <a:p>
            <a:pPr>
              <a:defRPr sz="1800"/>
            </a:pPr>
            <a:r>
              <a:t>Meaningful phrases and sentences</a:t>
            </a:r>
          </a:p>
          <a:p>
            <a:pPr>
              <a:defRPr sz="1800"/>
            </a:pPr>
            <a:r>
              <a:t>And how the interpretation of the sentence is affected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Rima went to Gauri</a:t>
            </a:r>
          </a:p>
          <a:p>
            <a:pPr>
              <a:defRPr sz="1800"/>
            </a:pPr>
            <a:r>
              <a:t>O  One input can mean different meanings</a:t>
            </a:r>
          </a:p>
          <a:p>
            <a:pPr>
              <a:defRPr sz="1800"/>
            </a:pPr>
            <a:r>
              <a:t>And how the interpretation of the sentence is affected</a:t>
            </a:r>
          </a:p>
          <a:p>
            <a:pPr>
              <a:defRPr sz="1800"/>
            </a:pPr>
            <a:r>
              <a:t>O  For example,    He lifted the  beetle with red cap</a:t>
            </a:r>
          </a:p>
          <a:p>
            <a:pPr>
              <a:defRPr sz="1800"/>
            </a:pPr>
            <a:r>
              <a:t>Did he use  cap to lift the  o  Referential ambiguity: Referring to something using pronouns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For example,  Rima went to Gauri</a:t>
            </a:r>
          </a:p>
          <a:p>
            <a:pPr>
              <a:defRPr sz="1800"/>
            </a:pPr>
            <a:r>
              <a:t>She said,    I am tired</a:t>
            </a:r>
          </a:p>
          <a:p>
            <a:pPr>
              <a:defRPr sz="1800"/>
            </a:pPr>
            <a:r>
              <a:t>Exactly who is tired</a:t>
            </a:r>
          </a:p>
          <a:p>
            <a:pPr>
              <a:defRPr sz="1800"/>
            </a:pPr>
            <a:r>
              <a:t>Lexicon  of  a  language  means the collection of words and phrases in a language</a:t>
            </a:r>
          </a:p>
          <a:p>
            <a:pPr>
              <a:defRPr sz="1800"/>
            </a:pPr>
            <a:r>
              <a:t>Lexical analysis is dividing  the whole chunk of txt into paragraphs, sentences, and words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It involves analysis of  words in the sentence  for grammar and arranging words in a  manner  that  shows  the  relationship  among  the  words</a:t>
            </a:r>
          </a:p>
          <a:p>
            <a:pPr>
              <a:defRPr sz="1800"/>
            </a:pPr>
            <a:r>
              <a:t>The  sentence  such  as     The  school goes to boy    is rejected by English syntactic analyzer</a:t>
            </a:r>
          </a:p>
          <a:p>
            <a:pPr>
              <a:defRPr sz="1800"/>
            </a:pPr>
            <a:r>
              <a:t>Let us create grammar to parse a sentence</a:t>
            </a:r>
          </a:p>
          <a:p>
            <a:pPr>
              <a:defRPr sz="1800"/>
            </a:pPr>
            <a:r>
              <a:t>Semantic Analysis</a:t>
            </a:r>
          </a:p>
          <a:p>
            <a:pPr>
              <a:defRPr sz="1800"/>
            </a:pPr>
            <a:r>
              <a:t>Discourse Integration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It  draws  the  exact  meaning  or  the  dictionary  meaning  from  the  text</a:t>
            </a:r>
          </a:p>
          <a:p>
            <a:pPr>
              <a:defRPr sz="1800"/>
            </a:pPr>
            <a:r>
              <a:t>The  text  is  checked for meaningfulness</a:t>
            </a:r>
          </a:p>
          <a:p>
            <a:pPr>
              <a:defRPr sz="1800"/>
            </a:pPr>
            <a:r>
              <a:t>The semantic analyzer disregards sentence such as    hot ice-cream</a:t>
            </a:r>
          </a:p>
          <a:p>
            <a:pPr>
              <a:defRPr sz="1800"/>
            </a:pPr>
            <a:r>
              <a:t>In addition, it also brings about the meaning of immediately succeeding sentence</a:t>
            </a:r>
          </a:p>
          <a:p>
            <a:pPr>
              <a:defRPr sz="1800"/>
            </a:pPr>
            <a:r>
              <a:t>During  this,  what  was  said  is  re-interpreted  on  what  it  actually  meant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Different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If not, the process is  started over again with a different set of rules</a:t>
            </a:r>
          </a:p>
          <a:p>
            <a:pPr>
              <a:defRPr sz="1800"/>
            </a:pPr>
            <a:r>
              <a:t>This is repeated until a specific rule is found  which describes the structure of the sentence</a:t>
            </a:r>
          </a:p>
          <a:p>
            <a:pPr>
              <a:defRPr sz="1800"/>
            </a:pPr>
            <a:r>
              <a:t>They are not highly precise</a:t>
            </a:r>
          </a:p>
          <a:p>
            <a:pPr>
              <a:defRPr sz="1800"/>
            </a:pPr>
            <a:r>
              <a:t>It  may  require a completely different sets of rules for parsing singular and plural variations,  passive  sentences,  etc</a:t>
            </a:r>
          </a:p>
          <a:p>
            <a:pPr>
              <a:defRPr sz="1800"/>
            </a:pPr>
            <a:r>
              <a:t>These are then checked with the input sentence to see if it matched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Stored portrait made by forensic artist</a:t>
            </a:r>
          </a:p>
          <a:p>
            <a:pPr>
              <a:defRPr sz="1800"/>
            </a:pPr>
            <a:r>
              <a:t>It can handle different  accents, slang words, noise in the background, change in human   s noise due to cold,  etc</a:t>
            </a:r>
          </a:p>
          <a:p>
            <a:pPr>
              <a:defRPr sz="1800"/>
            </a:pPr>
            <a:r>
              <a:t>The handwriting recognition software reads the text written on paper by a pen or on  screen by a stylus</a:t>
            </a:r>
          </a:p>
          <a:p>
            <a:pPr>
              <a:defRPr sz="1800"/>
            </a:pPr>
            <a:r>
              <a:t>Robots are able to perform the tasks given by a human</a:t>
            </a:r>
          </a:p>
          <a:p>
            <a:pPr>
              <a:defRPr sz="1800"/>
            </a:pPr>
            <a:r>
              <a:t>They  have  efficient  processors,  multiple  sensors  and  huge  memory,  to  exhibit  intelligence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If not, the process is  started over again with a different set of rules</a:t>
            </a:r>
          </a:p>
          <a:p>
            <a:pPr>
              <a:defRPr sz="1800"/>
            </a:pPr>
            <a:r>
              <a:t>This is repeated until a specific rule is found  which describes the structure of the sentence</a:t>
            </a:r>
          </a:p>
          <a:p>
            <a:pPr>
              <a:defRPr sz="1800"/>
            </a:pPr>
            <a:r>
              <a:t>Slow speed of working</a:t>
            </a:r>
          </a:p>
          <a:p>
            <a:pPr>
              <a:defRPr sz="1800"/>
            </a:pPr>
            <a:r>
              <a:t>It is inefficient, as the search process has to be repeated if an error occurs</a:t>
            </a:r>
          </a:p>
          <a:p>
            <a:pPr>
              <a:defRPr sz="1800"/>
            </a:pPr>
            <a:r>
              <a:t>It is introduced by the  researchers at Stanford University, Computer Science Department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The expert systems are the computer applications developed to solve complex problems in a  particular domain, at the level of extra-ordinary human intelligence and expertise</a:t>
            </a:r>
          </a:p>
          <a:p>
            <a:pPr>
              <a:defRPr sz="1800"/>
            </a:pPr>
            <a:r>
              <a:t>Knowledge is required to exhibit intelligence</a:t>
            </a:r>
          </a:p>
          <a:p>
            <a:pPr>
              <a:defRPr sz="1800"/>
            </a:pPr>
            <a:r>
              <a:t>The success of any  ES  majorly depends upon  the collection of highly accurate and precise knowledge</a:t>
            </a:r>
          </a:p>
          <a:p>
            <a:pPr>
              <a:defRPr sz="1800"/>
            </a:pPr>
            <a:r>
              <a:t>What is Knowledge</a:t>
            </a:r>
          </a:p>
          <a:p>
            <a:pPr>
              <a:defRPr sz="1800"/>
            </a:pPr>
            <a:r>
              <a:t>The data is collection of facts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Data,  information,  and  past  experience  combined  together  are  termed  as  knowledge</a:t>
            </a:r>
          </a:p>
          <a:p>
            <a:pPr>
              <a:defRPr sz="1800"/>
            </a:pPr>
            <a:r>
              <a:t>It is the method used to organize and formalize the knowledge in the knowledge base</a:t>
            </a:r>
          </a:p>
          <a:p>
            <a:pPr>
              <a:defRPr sz="1800"/>
            </a:pPr>
            <a:r>
              <a:t>He acquires information from subject expert by recording, interviewing, and observing him at  work, etc</a:t>
            </a:r>
          </a:p>
          <a:p>
            <a:pPr>
              <a:defRPr sz="1800"/>
            </a:pPr>
            <a:r>
              <a:t>Use  of  efficient  procedures  and  rules  by  the  Inference  Engine  is  essential  in  deducting  a  correct, flawless solution</a:t>
            </a:r>
          </a:p>
          <a:p>
            <a:pPr>
              <a:defRPr sz="1800"/>
            </a:pPr>
            <a:r>
              <a:t>In case of knowledge-based ES, the Inference Engine acquires and manipulates the knowledge  from the knowledge base to arrive at a particular solution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Knowledge Acquisition  The success of any expert system majorly depends on the quality, completeness, and accuracy  of the information stored in the knowledge base</a:t>
            </a:r>
          </a:p>
          <a:p>
            <a:pPr>
              <a:defRPr sz="1800"/>
            </a:pPr>
            <a:r>
              <a:t>The  knowledge  base  is  formed  by  readings  from  various  experts,  scholars,  and  the  Knowledge Engineers</a:t>
            </a:r>
          </a:p>
          <a:p>
            <a:pPr>
              <a:defRPr sz="1800"/>
            </a:pPr>
            <a:r>
              <a:t>The knowledge engineer is a person with the qualities of empathy,  quick learning, and case analyzing skills</a:t>
            </a:r>
          </a:p>
          <a:p>
            <a:pPr>
              <a:defRPr sz="1800"/>
            </a:pPr>
            <a:r>
              <a:t>He acquires information from subject expert by recording, interviewing, and observing him at  work, etc</a:t>
            </a:r>
          </a:p>
          <a:p>
            <a:pPr>
              <a:defRPr sz="1800"/>
            </a:pPr>
            <a:r>
              <a:t>Applies rules repeatedly to the facts, which are obtained from earlier rule application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Evaluation, and guessing</a:t>
            </a:r>
          </a:p>
          <a:p>
            <a:pPr>
              <a:defRPr sz="1800"/>
            </a:pPr>
            <a:r>
              <a:t>Forward Chaining       Backward Chaining   Engineers and scholars in the task domain</a:t>
            </a:r>
          </a:p>
          <a:p>
            <a:pPr>
              <a:defRPr sz="1800"/>
            </a:pPr>
            <a:r>
              <a:t>It explains how the ES has arrived at a particular recommendation</a:t>
            </a:r>
          </a:p>
          <a:p>
            <a:pPr>
              <a:defRPr sz="1800"/>
            </a:pPr>
            <a:r>
              <a:t>It should be designed to work for user   s existing or desired work practices</a:t>
            </a:r>
          </a:p>
          <a:p>
            <a:pPr>
              <a:defRPr sz="1800"/>
            </a:pPr>
            <a:r>
              <a:t>Its technology should be adaptable to user   s requirements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Not the other way round</a:t>
            </a:r>
          </a:p>
          <a:p>
            <a:pPr>
              <a:defRPr sz="1800"/>
            </a:pPr>
            <a:r>
              <a:t>Diagnosis Systems to deduce cause  of disease from observed  data, conduction medical operations on humans</a:t>
            </a:r>
          </a:p>
          <a:p>
            <a:pPr>
              <a:defRPr sz="1800"/>
            </a:pPr>
            <a:r>
              <a:t>Design the System   Expert System Technology</a:t>
            </a:r>
          </a:p>
          <a:p>
            <a:pPr>
              <a:defRPr sz="1800"/>
            </a:pPr>
            <a:r>
              <a:t>Shells:  A  shell  is  nothing  but  an  expert  system  without  knowledge  base</a:t>
            </a:r>
          </a:p>
          <a:p>
            <a:pPr>
              <a:defRPr sz="1800"/>
            </a:pPr>
            <a:r>
              <a:t>A  shell  provides the developers with knowledge acquisition, inference engine, user interface,  and explanation facility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Develop and Complete the ES</a:t>
            </a:r>
          </a:p>
          <a:p>
            <a:pPr>
              <a:defRPr sz="1800"/>
            </a:pPr>
            <a:r>
              <a:t>Maintain the System  Benefits of Expert Systems       Form Knowledge Base: The knowledge engineer works to:                   Document the ES project well</a:t>
            </a:r>
          </a:p>
          <a:p>
            <a:pPr>
              <a:defRPr sz="1800"/>
            </a:pPr>
            <a:r>
              <a:t>Train the user to use ES</a:t>
            </a:r>
          </a:p>
          <a:p>
            <a:pPr>
              <a:defRPr sz="1800"/>
            </a:pPr>
            <a:r>
              <a:t>Cater for new interfaces with other information systems, as those systems evolve</a:t>
            </a:r>
          </a:p>
          <a:p>
            <a:pPr>
              <a:defRPr sz="1800"/>
            </a:pPr>
            <a:r>
              <a:t>Availability: They are easily available due to mass production of software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Less Production Cost: Production cost is reasonable</a:t>
            </a:r>
          </a:p>
          <a:p>
            <a:pPr>
              <a:defRPr sz="1800"/>
            </a:pPr>
            <a:r>
              <a:t>This makes them affordable</a:t>
            </a:r>
          </a:p>
          <a:p>
            <a:pPr>
              <a:defRPr sz="1800"/>
            </a:pPr>
            <a:r>
              <a:t>Speed: They offer great speed</a:t>
            </a:r>
          </a:p>
          <a:p>
            <a:pPr>
              <a:defRPr sz="1800"/>
            </a:pPr>
            <a:r>
              <a:t>They reduce the amount of work an individual puts in</a:t>
            </a:r>
          </a:p>
          <a:p>
            <a:pPr>
              <a:defRPr sz="1800"/>
            </a:pPr>
            <a:r>
              <a:t>Less Error Rate: Error rate is low as compared to human errors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Steady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Reducing Risk: They can work in the environment dangerous to humans</a:t>
            </a:r>
          </a:p>
          <a:p>
            <a:pPr>
              <a:defRPr sz="1800"/>
            </a:pPr>
            <a:r>
              <a:t>Steady response: They work steadily without getting motional, tensed or fatigued</a:t>
            </a:r>
          </a:p>
          <a:p>
            <a:pPr>
              <a:defRPr sz="1800"/>
            </a:pPr>
            <a:r>
              <a:t>In performance</a:t>
            </a:r>
          </a:p>
          <a:p>
            <a:pPr>
              <a:defRPr sz="1800"/>
            </a:pPr>
            <a:r>
              <a:t>Databases, and other information systems</a:t>
            </a:r>
          </a:p>
          <a:p>
            <a:pPr>
              <a:defRPr sz="1800"/>
            </a:pPr>
            <a:r>
              <a:t>What are Robots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What is Robotics</a:t>
            </a:r>
          </a:p>
          <a:p>
            <a:pPr>
              <a:defRPr sz="1800"/>
            </a:pPr>
            <a:r>
              <a:t>Difference in Robot System and Other AI Program   Robotics is a domain in artificial intelligence that deals with  the study of creating intelligent  and efficient robots</a:t>
            </a:r>
          </a:p>
          <a:p>
            <a:pPr>
              <a:defRPr sz="1800"/>
            </a:pPr>
            <a:r>
              <a:t>Robotics  is  a  branch  of  AI,  which  is  composed  of  Electrical  Engineering,  Mechanical  Engineering, and Computer Science for designing, construction, and application of robots</a:t>
            </a:r>
          </a:p>
          <a:p>
            <a:pPr>
              <a:defRPr sz="1800"/>
            </a:pPr>
            <a:r>
              <a:t>The robots have mechanical construction, form, or shape designed to accomplish a       They have electrical components which power and control the machinery</a:t>
            </a:r>
          </a:p>
          <a:p>
            <a:pPr>
              <a:defRPr sz="1800"/>
            </a:pPr>
            <a:r>
              <a:t>They contain some level of computer program that determines what, when and how   particular task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Foundations for neural networks laid</a:t>
            </a:r>
          </a:p>
          <a:p>
            <a:pPr>
              <a:defRPr sz="1800"/>
            </a:pPr>
            <a:r>
              <a:t>Joseph Weizenbaum at MIT built ELIZA, an interactive problem that carries on  a dialogue in English</a:t>
            </a:r>
          </a:p>
          <a:p>
            <a:pPr>
              <a:defRPr sz="1800"/>
            </a:pPr>
            <a:r>
              <a:t>Scheduling        Games        Significant demonstrations in machine learning        natural language understanding and translation                  What is Intelligence</a:t>
            </a:r>
          </a:p>
          <a:p>
            <a:pPr>
              <a:defRPr sz="1800"/>
            </a:pPr>
            <a:r>
              <a:t>This  chapter  covers Idea of intelligence, types, and components of intelligence</a:t>
            </a:r>
          </a:p>
          <a:p>
            <a:pPr>
              <a:defRPr sz="1800"/>
            </a:pPr>
            <a:r>
              <a:t>The  ability  to  use  complete  or  part  of  the  body  to  solve problems or fashion products, control over fine  and coarse motor skills, and manipulate the objects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Robotics      They operate in real physical world  Inputs to robots is analog signal in the form of  speech waveform or images  They need special hardware with sensors and  effectors</a:t>
            </a:r>
          </a:p>
          <a:p>
            <a:pPr>
              <a:defRPr sz="1800"/>
            </a:pPr>
            <a:r>
              <a:t>Releasing the Left leg</a:t>
            </a:r>
          </a:p>
          <a:p>
            <a:pPr>
              <a:defRPr sz="1800"/>
            </a:pPr>
            <a:r>
              <a:t>Releasing the Right leg         Combination of Legged and Wheeled Locomotion  then leg coordination is necessary for locomotion</a:t>
            </a:r>
          </a:p>
          <a:p>
            <a:pPr>
              <a:defRPr sz="1800"/>
            </a:pPr>
            <a:r>
              <a:t>It  is  little  difficult  to  implement  because  of  It comes with the variety of one, two, four, and six legs</a:t>
            </a:r>
          </a:p>
          <a:p>
            <a:pPr>
              <a:defRPr sz="1800"/>
            </a:pPr>
            <a:r>
              <a:t>Lifting the Right leg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Releasing the Right leg</a:t>
            </a:r>
          </a:p>
          <a:p>
            <a:pPr>
              <a:defRPr sz="1800"/>
            </a:pPr>
            <a:r>
              <a:t>Figure 49_2 Artificial_intelligence_1_tutorial figure 49_3 Artificial_intelligence_1_tutorial figure 49_4 Artificial_intelligence_1_tutorial      Wheeled Locomotion  It requires fewer number of motors to accomplish a movement</a:t>
            </a:r>
          </a:p>
          <a:p>
            <a:pPr>
              <a:defRPr sz="1800"/>
            </a:pPr>
            <a:r>
              <a:t>It is little easy to implement  as there are less stability issues in case of more number of wheels</a:t>
            </a:r>
          </a:p>
          <a:p>
            <a:pPr>
              <a:defRPr sz="1800"/>
            </a:pPr>
            <a:r>
              <a:t>It is power efficient as  compared to legged locomotion</a:t>
            </a:r>
          </a:p>
          <a:p>
            <a:pPr>
              <a:defRPr sz="1800"/>
            </a:pPr>
            <a:r>
              <a:t>It  offers  stability  because  of  large  contact area of track and ground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49_2</a:t>
            </a:r>
          </a:p>
        </p:txBody>
      </p:sp>
      <p:pic>
        <p:nvPicPr>
          <p:cNvPr id="3" name="Picture 2" descr="Artificial_intelligence_1_tutorial-49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4114800" cy="6172200"/>
          </a:xfrm>
          <a:prstGeom prst="rect">
            <a:avLst/>
          </a:prstGeom>
        </p:spPr>
      </p:pic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49_3</a:t>
            </a:r>
          </a:p>
        </p:txBody>
      </p:sp>
      <p:pic>
        <p:nvPicPr>
          <p:cNvPr id="3" name="Picture 2" descr="Artificial_intelligence_1_tutorial-49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4114800" cy="3295119"/>
          </a:xfrm>
          <a:prstGeom prst="rect">
            <a:avLst/>
          </a:prstGeom>
        </p:spPr>
      </p:pic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49_4</a:t>
            </a:r>
          </a:p>
        </p:txBody>
      </p:sp>
      <p:pic>
        <p:nvPicPr>
          <p:cNvPr id="3" name="Picture 2" descr="Artificial_intelligence_1_tutorial-49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4114800" cy="4114800"/>
          </a:xfrm>
          <a:prstGeom prst="rect">
            <a:avLst/>
          </a:prstGeom>
        </p:spPr>
      </p:pic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Point, around the wheel axle, and around the rollers</a:t>
            </a:r>
          </a:p>
          <a:p>
            <a:pPr>
              <a:defRPr sz="1800"/>
            </a:pPr>
            <a:r>
              <a:t>Pneumatic Air Muscles: They contract almost 40% when air is sucked in them</a:t>
            </a:r>
          </a:p>
          <a:p>
            <a:pPr>
              <a:defRPr sz="1800"/>
            </a:pPr>
            <a:r>
              <a:t>Muscle Wires: They contract by 5% when electric current is passed through them</a:t>
            </a:r>
          </a:p>
          <a:p>
            <a:pPr>
              <a:defRPr sz="1800"/>
            </a:pPr>
            <a:r>
              <a:t>Piezo Motors and Ultrasonic Motors: Best for industrial robots</a:t>
            </a:r>
          </a:p>
          <a:p>
            <a:pPr>
              <a:defRPr sz="1800"/>
            </a:pPr>
            <a:r>
              <a:t>Sensors: They provide knowledge of real time information on the task environment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Human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Robots  are  equipped  with  vision  sensors  to  be  to  compute  the  depth  in  the  environment</a:t>
            </a:r>
          </a:p>
          <a:p>
            <a:pPr>
              <a:defRPr sz="1800"/>
            </a:pPr>
            <a:r>
              <a:t>Human fingertips</a:t>
            </a:r>
          </a:p>
          <a:p>
            <a:pPr>
              <a:defRPr sz="1800"/>
            </a:pPr>
            <a:r>
              <a:t>Object  Recognition:  They  are  installed  in  supermarkets,  cameras,  high-end  cars  such  as  BMW, GM, and Volvo</a:t>
            </a:r>
          </a:p>
          <a:p>
            <a:pPr>
              <a:defRPr sz="1800"/>
            </a:pPr>
            <a:r>
              <a:t>A computing system made up of a number of simple, highly interconnected processing  elements,  which  process  information  by  their  dynamic  state  response  to  external  inputs</a:t>
            </a:r>
          </a:p>
          <a:p>
            <a:pPr>
              <a:defRPr sz="1800"/>
            </a:pPr>
            <a:r>
              <a:t>ANNs are composed of multiple nodes, which imitate biological neurons of human brain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&lt;Please Fill In An Appropriate Title&gt;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The  neurons are connected by links and they interact with each other</a:t>
            </a:r>
          </a:p>
          <a:p>
            <a:pPr>
              <a:defRPr sz="1800"/>
            </a:pPr>
            <a:r>
              <a:t>The nodes can take input</a:t>
            </a:r>
          </a:p>
          <a:p>
            <a:pPr>
              <a:defRPr sz="1800"/>
            </a:pPr>
            <a:r>
              <a:t>Neural Networks               figure 54_2 Artificial_intelligence_1_tutorial figure 54_3 Artificial_intelligence_1_tutorial      Types of Artificial Neural Networks   data and perform simple operations on the data</a:t>
            </a:r>
          </a:p>
          <a:p>
            <a:pPr>
              <a:defRPr sz="1800"/>
            </a:pPr>
            <a:r>
              <a:t>The result of these operations is passed to  other neurons</a:t>
            </a:r>
          </a:p>
          <a:p>
            <a:pPr>
              <a:defRPr sz="1800"/>
            </a:pPr>
            <a:r>
              <a:t>A unit sends information to other unit from  which  it  does  not  receive  any  information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54_2</a:t>
            </a:r>
          </a:p>
        </p:txBody>
      </p:sp>
      <p:pic>
        <p:nvPicPr>
          <p:cNvPr id="3" name="Picture 2" descr="Artificial_intelligence_1_tutorial-54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4114800" cy="3171540"/>
          </a:xfrm>
          <a:prstGeom prst="rect">
            <a:avLst/>
          </a:prstGeom>
        </p:spPr>
      </p:pic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54_3</a:t>
            </a:r>
          </a:p>
        </p:txBody>
      </p:sp>
      <p:pic>
        <p:nvPicPr>
          <p:cNvPr id="3" name="Picture 2" descr="Artificial_intelligence_1_tutorial-54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4114800" cy="2549725"/>
          </a:xfrm>
          <a:prstGeom prst="rect">
            <a:avLst/>
          </a:prstGeom>
        </p:spPr>
      </p:pic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The ability to distinguish among one   s own feelings,  intentions, and motivations</a:t>
            </a:r>
          </a:p>
          <a:p>
            <a:pPr>
              <a:defRPr sz="1800"/>
            </a:pPr>
            <a:r>
              <a:t>The intelligence is intangible</a:t>
            </a:r>
          </a:p>
          <a:p>
            <a:pPr>
              <a:defRPr sz="1800"/>
            </a:pPr>
            <a:r>
              <a:t>Problem Solving</a:t>
            </a:r>
          </a:p>
          <a:p>
            <a:pPr>
              <a:defRPr sz="1800"/>
            </a:pPr>
            <a:r>
              <a:t>Perception</a:t>
            </a:r>
          </a:p>
          <a:p>
            <a:pPr>
              <a:defRPr sz="1800"/>
            </a:pPr>
            <a:r>
              <a:t>Reasoning: It is the set of processes that enables us to provide basis for judgement,   making decisions, and prediction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They  are  used  in  pattern generation/recognition/classification</a:t>
            </a:r>
          </a:p>
          <a:p>
            <a:pPr>
              <a:defRPr sz="1800"/>
            </a:pPr>
            <a:r>
              <a:t>If the network generates a    good or desired    output, there is no need to adjust the weights</a:t>
            </a:r>
          </a:p>
          <a:p>
            <a:pPr>
              <a:defRPr sz="1800"/>
            </a:pPr>
            <a:r>
              <a:t>However, if the network generates a    poor or undesired    output or an error, then the system  alters the weights in order to improve subsequent results</a:t>
            </a:r>
          </a:p>
          <a:p>
            <a:pPr>
              <a:defRPr sz="1800"/>
            </a:pPr>
            <a:r>
              <a:t>ANNs  are  capable  of  learning  and  they  need  to  be  trained</a:t>
            </a:r>
          </a:p>
          <a:p>
            <a:pPr>
              <a:defRPr sz="1800"/>
            </a:pPr>
            <a:r>
              <a:t>There  are  several  learning  strategies:        Supervised Learning: It involves a teacher that is scholar than the ANN itself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In  this  case,  clustering  i</a:t>
            </a:r>
          </a:p>
          <a:p>
            <a:pPr>
              <a:defRPr sz="1800"/>
            </a:pPr>
            <a:r>
              <a:t>Out based on the existing data sets present</a:t>
            </a:r>
          </a:p>
          <a:p>
            <a:pPr>
              <a:defRPr sz="1800"/>
            </a:pPr>
            <a:r>
              <a:t>Bayesian Networks</a:t>
            </a:r>
          </a:p>
          <a:p>
            <a:pPr>
              <a:defRPr sz="1800"/>
            </a:pPr>
            <a:r>
              <a:t>Range of prepositions</a:t>
            </a:r>
          </a:p>
          <a:p>
            <a:pPr>
              <a:defRPr sz="1800"/>
            </a:pPr>
            <a:r>
              <a:t>If  the  observation  is  negative,  the  network  adjusts its weights to be able to make a different required decision the next time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It learns by example</a:t>
            </a:r>
          </a:p>
          <a:p>
            <a:pPr>
              <a:defRPr sz="1800"/>
            </a:pPr>
            <a:r>
              <a:t>Back Propagation networks are ideal for simple Pattern Recognition and Mapping Tasks</a:t>
            </a:r>
          </a:p>
          <a:p>
            <a:pPr>
              <a:defRPr sz="1800"/>
            </a:pPr>
            <a:r>
              <a:t>These are the graphical structures used to  represent the  probabilistic relationship among a  set of random variables</a:t>
            </a:r>
          </a:p>
          <a:p>
            <a:pPr>
              <a:defRPr sz="1800"/>
            </a:pPr>
            <a:r>
              <a:t>Bayesian networks are also called Belief Networks or Bayes Nets</a:t>
            </a:r>
          </a:p>
          <a:p>
            <a:pPr>
              <a:defRPr sz="1800"/>
            </a:pPr>
            <a:r>
              <a:t>The structure of BN is ideal for combining prior knowledge and observed data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The doctor knows that barring lung cancer, there  are various other possible diseases the patient might have such as tuberculosis and bronchitis</a:t>
            </a:r>
          </a:p>
          <a:p>
            <a:pPr>
              <a:defRPr sz="1800"/>
            </a:pPr>
            <a:r>
              <a:t>For now let us consider nodes, with only discrete values</a:t>
            </a:r>
          </a:p>
          <a:p>
            <a:pPr>
              <a:defRPr sz="1800"/>
            </a:pPr>
            <a:r>
              <a:t>The variable must take on exactly  one of these values at a time</a:t>
            </a:r>
          </a:p>
          <a:p>
            <a:pPr>
              <a:defRPr sz="1800"/>
            </a:pPr>
            <a:r>
              <a:t>Pollution and smoking</a:t>
            </a:r>
          </a:p>
          <a:p>
            <a:pPr>
              <a:defRPr sz="1800"/>
            </a:pPr>
            <a:r>
              <a:t>Then add  arcs from node Pollution and node Smoker to node Lung-Cancer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Similarly  if  patient  has  lung  cancer,  then  X-ray  result  will  be  positive</a:t>
            </a:r>
          </a:p>
          <a:p>
            <a:pPr>
              <a:defRPr sz="1800"/>
            </a:pPr>
            <a:r>
              <a:t>Then  add  arcs  from  Lung-Cancer to X-Ray</a:t>
            </a:r>
          </a:p>
          <a:p>
            <a:pPr>
              <a:defRPr sz="1800"/>
            </a:pPr>
            <a:r>
              <a:t>Node Name  Pollution  Smoker  Lung-Cancer  X-Ray                   Which nodes to represent</a:t>
            </a:r>
          </a:p>
          <a:p>
            <a:pPr>
              <a:defRPr sz="1800"/>
            </a:pPr>
            <a:r>
              <a:t>Common types of discrete nodes are:   Create Arcs between Nodes   Is the patient a smoker</a:t>
            </a:r>
          </a:p>
          <a:p>
            <a:pPr>
              <a:defRPr sz="1800"/>
            </a:pPr>
            <a:r>
              <a:t>Is the patient exposed to air pollution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Take an X-Ray positive X-ray would indicate either TB or lung cancer</a:t>
            </a:r>
          </a:p>
          <a:p>
            <a:pPr>
              <a:defRPr sz="1800"/>
            </a:pPr>
            <a:r>
              <a:t>What values can they take</a:t>
            </a:r>
          </a:p>
          <a:p>
            <a:pPr>
              <a:defRPr sz="1800"/>
            </a:pPr>
            <a:r>
              <a:t>In which state can they be</a:t>
            </a:r>
          </a:p>
          <a:p>
            <a:pPr>
              <a:defRPr sz="1800"/>
            </a:pPr>
            <a:r>
              <a:t>Boolean nodes: They represent propositions, taking binary values TRUE (T) and FALSE</a:t>
            </a:r>
          </a:p>
          <a:p>
            <a:pPr>
              <a:defRPr sz="1800"/>
            </a:pPr>
            <a:r>
              <a:t>Ordered values: A node Pollution might represent and take values from {low, medium,  high} describing degree of a patient   s exposure to pollution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Integral values: A node called Age might represent patient   s age with possible values  from 1 to</a:t>
            </a:r>
          </a:p>
          <a:p>
            <a:pPr>
              <a:defRPr sz="1800"/>
            </a:pPr>
            <a:r>
              <a:t>The set of parent  nodes of a node X is given by Parents</a:t>
            </a:r>
          </a:p>
          <a:p>
            <a:pPr>
              <a:defRPr sz="1800"/>
            </a:pPr>
            <a:r>
              <a:t>The  Lung-Cancer  node  has  two  parents  (reasons  or  causes):    Pollution  and  Smoker,  while  node  Smoker  is  an  ancestor  of  node  X-Ray</a:t>
            </a:r>
          </a:p>
          <a:p>
            <a:pPr>
              <a:defRPr sz="1800"/>
            </a:pPr>
            <a:r>
              <a:t>Now  quantify  the  relationships  between  connected  nodes:  this  is  done  by  specifying  a  conditional  probability  distribution  for  each  node</a:t>
            </a:r>
          </a:p>
          <a:p>
            <a:pPr>
              <a:defRPr sz="1800"/>
            </a:pPr>
            <a:r>
              <a:t>For each distinct  instantiation of parent node values, we need to specify the probability that the child will take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&lt;Please Fill In An Appropriate Title&gt;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For  example,  the  Lung-Cancer  node   s  parents  are  Pollution  and  Smoking</a:t>
            </a:r>
          </a:p>
          <a:p>
            <a:pPr>
              <a:defRPr sz="1800"/>
            </a:pPr>
            <a:r>
              <a:t>The CPT specifies the probability of cancer for  each of these cases as</a:t>
            </a:r>
          </a:p>
          <a:p>
            <a:pPr>
              <a:defRPr sz="1800"/>
            </a:pP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Referred Image(s)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</a:p>
          <a:p>
            <a:pPr>
              <a:defRPr sz="1800"/>
            </a:pPr>
          </a:p>
          <a:p>
            <a:pPr>
              <a:defRPr sz="1800"/>
            </a:pPr>
          </a:p>
          <a:p>
            <a:pPr>
              <a:defRPr sz="1800"/>
            </a:pPr>
            <a:r>
              <a:t>All relevant non-referred useful images are shown in upcoming slides.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7_2 (f_no.1)</a:t>
            </a:r>
          </a:p>
        </p:txBody>
      </p:sp>
      <p:pic>
        <p:nvPicPr>
          <p:cNvPr id="3" name="Picture 2" descr="Artificial_intelligence_1_tutorial-7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4114800" cy="1448007"/>
          </a:xfrm>
          <a:prstGeom prst="rect">
            <a:avLst/>
          </a:prstGeom>
        </p:spPr>
      </p:pic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There are broadly two types:   Inductive Reasoning   The ability to recognize and make distinctions among  other people   s feelings, beliefs, and intentions</a:t>
            </a:r>
          </a:p>
          <a:p>
            <a:pPr>
              <a:defRPr sz="1800"/>
            </a:pPr>
            <a:r>
              <a:t>Deductive Reasoning  It  starts  with  a  general  statement  and  examines the possibilities to reach a specific,  logical conclusion</a:t>
            </a:r>
          </a:p>
          <a:p>
            <a:pPr>
              <a:defRPr sz="1800"/>
            </a:pPr>
            <a:r>
              <a:t>If  something  is  true  of  a  class  of  things  in  general, it is also true for all members of that  class</a:t>
            </a:r>
          </a:p>
          <a:p>
            <a:pPr>
              <a:defRPr sz="1800"/>
            </a:pPr>
            <a:r>
              <a:t>Mass  Communicators,  Interviewers               Example:     Nita is a teacher</a:t>
            </a:r>
          </a:p>
          <a:p>
            <a:pPr>
              <a:defRPr sz="1800"/>
            </a:pPr>
            <a:r>
              <a:t>All teachers are studious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10_2 (f_no.1)</a:t>
            </a:r>
          </a:p>
        </p:txBody>
      </p:sp>
      <p:pic>
        <p:nvPicPr>
          <p:cNvPr id="3" name="Picture 2" descr="Artificial_intelligence_1_tutorial-10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4114800" cy="3861426"/>
          </a:xfrm>
          <a:prstGeom prst="rect">
            <a:avLst/>
          </a:prstGeom>
        </p:spPr>
      </p:pic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11_2 (f_no.1)</a:t>
            </a:r>
          </a:p>
        </p:txBody>
      </p:sp>
      <p:pic>
        <p:nvPicPr>
          <p:cNvPr id="3" name="Picture 2" descr="Artificial_intelligence_1_tutorial-11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4114800" cy="2911151"/>
          </a:xfrm>
          <a:prstGeom prst="rect">
            <a:avLst/>
          </a:prstGeom>
        </p:spPr>
      </p:pic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11_4 (f_no.1)</a:t>
            </a:r>
          </a:p>
        </p:txBody>
      </p:sp>
      <p:pic>
        <p:nvPicPr>
          <p:cNvPr id="3" name="Picture 2" descr="Artificial_intelligence_1_tutorial-11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4114800" cy="3086100"/>
          </a:xfrm>
          <a:prstGeom prst="rect">
            <a:avLst/>
          </a:prstGeom>
        </p:spPr>
      </p:pic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11_3 (f_no.1)</a:t>
            </a:r>
          </a:p>
        </p:txBody>
      </p:sp>
      <p:pic>
        <p:nvPicPr>
          <p:cNvPr id="3" name="Picture 2" descr="Artificial_intelligence_1_tutorial-11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4114800" cy="4707924"/>
          </a:xfrm>
          <a:prstGeom prst="rect">
            <a:avLst/>
          </a:prstGeom>
        </p:spPr>
      </p:pic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12_2 (f_no.1)</a:t>
            </a:r>
          </a:p>
        </p:txBody>
      </p:sp>
      <p:pic>
        <p:nvPicPr>
          <p:cNvPr id="3" name="Picture 2" descr="Artificial_intelligence_1_tutorial-12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4114800" cy="4811486"/>
          </a:xfrm>
          <a:prstGeom prst="rect">
            <a:avLst/>
          </a:prstGeom>
        </p:spPr>
      </p:pic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12_4 (f_no.1)</a:t>
            </a:r>
          </a:p>
        </p:txBody>
      </p:sp>
      <p:pic>
        <p:nvPicPr>
          <p:cNvPr id="3" name="Picture 2" descr="Artificial_intelligence_1_tutorial-12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4114800" cy="3791494"/>
          </a:xfrm>
          <a:prstGeom prst="rect">
            <a:avLst/>
          </a:prstGeom>
        </p:spPr>
      </p:pic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12_3 (f_no.1)</a:t>
            </a:r>
          </a:p>
        </p:txBody>
      </p:sp>
      <p:pic>
        <p:nvPicPr>
          <p:cNvPr id="3" name="Picture 2" descr="Artificial_intelligence_1_tutorial-12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4114800" cy="2532185"/>
          </a:xfrm>
          <a:prstGeom prst="rect">
            <a:avLst/>
          </a:prstGeom>
        </p:spPr>
      </p:pic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14_2 (f_no.1)</a:t>
            </a:r>
          </a:p>
        </p:txBody>
      </p:sp>
      <p:pic>
        <p:nvPicPr>
          <p:cNvPr id="3" name="Picture 2" descr="Artificial_intelligence_1_tutorial-14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4114800" cy="1969316"/>
          </a:xfrm>
          <a:prstGeom prst="rect">
            <a:avLst/>
          </a:prstGeom>
        </p:spPr>
      </p:pic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17_2 (f_no.1)</a:t>
            </a:r>
          </a:p>
        </p:txBody>
      </p:sp>
      <p:pic>
        <p:nvPicPr>
          <p:cNvPr id="3" name="Picture 2" descr="Artificial_intelligence_1_tutorial-17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4114800" cy="2354826"/>
          </a:xfrm>
          <a:prstGeom prst="rect">
            <a:avLst/>
          </a:prstGeom>
        </p:spPr>
      </p:pic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26_2 (f_no.1)</a:t>
            </a:r>
          </a:p>
        </p:txBody>
      </p:sp>
      <p:pic>
        <p:nvPicPr>
          <p:cNvPr id="3" name="Picture 2" descr="Artificial_intelligence_1_tutorial-26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4114800" cy="1965376"/>
          </a:xfrm>
          <a:prstGeom prst="rect">
            <a:avLst/>
          </a:prstGeom>
        </p:spPr>
      </p:pic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&lt;Please Fill In An Appropriate Title&gt;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Therefore, Nita is studious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Learning: It is the activity of gaining knowledge or skill by studying, practising, being  taught, or experiencing something</a:t>
            </a:r>
          </a:p>
          <a:p>
            <a:pPr>
              <a:defRPr sz="1800"/>
            </a:pPr>
            <a:r>
              <a:t>Learning enhances the awareness of the subjects  of the study</a:t>
            </a:r>
          </a:p>
          <a:p>
            <a:pPr>
              <a:defRPr sz="1800"/>
            </a:pPr>
            <a:r>
              <a:t>The  ability  of  learning  is  possessed  by  humans,  some  animals,  and  AI-enabled    o  Auditory Learning: It is learning by listening and hearing</a:t>
            </a:r>
          </a:p>
        </p:txBody>
      </p:sp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31_2 (f_no.1)</a:t>
            </a:r>
          </a:p>
        </p:txBody>
      </p:sp>
      <p:pic>
        <p:nvPicPr>
          <p:cNvPr id="3" name="Picture 2" descr="Artificial_intelligence_1_tutorial-31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4114800" cy="2070546"/>
          </a:xfrm>
          <a:prstGeom prst="rect">
            <a:avLst/>
          </a:prstGeom>
        </p:spPr>
      </p:pic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36_2 (f_no.1)</a:t>
            </a:r>
          </a:p>
        </p:txBody>
      </p:sp>
      <p:pic>
        <p:nvPicPr>
          <p:cNvPr id="3" name="Picture 2" descr="Artificial_intelligence_1_tutorial-36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4114800" cy="5977102"/>
          </a:xfrm>
          <a:prstGeom prst="rect">
            <a:avLst/>
          </a:prstGeom>
        </p:spPr>
      </p:pic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38_2 (f_no.1)</a:t>
            </a:r>
          </a:p>
        </p:txBody>
      </p:sp>
      <p:pic>
        <p:nvPicPr>
          <p:cNvPr id="3" name="Picture 2" descr="Artificial_intelligence_1_tutorial-38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4114800" cy="3230204"/>
          </a:xfrm>
          <a:prstGeom prst="rect">
            <a:avLst/>
          </a:prstGeom>
        </p:spPr>
      </p:pic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41_2 (f_no.1)</a:t>
            </a:r>
          </a:p>
        </p:txBody>
      </p:sp>
      <p:pic>
        <p:nvPicPr>
          <p:cNvPr id="3" name="Picture 2" descr="Artificial_intelligence_1_tutorial-41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4114800" cy="2434905"/>
          </a:xfrm>
          <a:prstGeom prst="rect">
            <a:avLst/>
          </a:prstGeom>
        </p:spPr>
      </p:pic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43_2 (f_no.1)</a:t>
            </a:r>
          </a:p>
        </p:txBody>
      </p:sp>
      <p:pic>
        <p:nvPicPr>
          <p:cNvPr id="3" name="Picture 2" descr="Artificial_intelligence_1_tutorial-43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4114800" cy="1355743"/>
          </a:xfrm>
          <a:prstGeom prst="rect">
            <a:avLst/>
          </a:prstGeom>
        </p:spPr>
      </p:pic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43_3 (f_no.1)</a:t>
            </a:r>
          </a:p>
        </p:txBody>
      </p:sp>
      <p:pic>
        <p:nvPicPr>
          <p:cNvPr id="3" name="Picture 2" descr="Artificial_intelligence_1_tutorial-43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4114800" cy="1399510"/>
          </a:xfrm>
          <a:prstGeom prst="rect">
            <a:avLst/>
          </a:prstGeom>
        </p:spPr>
      </p:pic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53_2 (f_no.1)</a:t>
            </a:r>
          </a:p>
        </p:txBody>
      </p:sp>
      <p:pic>
        <p:nvPicPr>
          <p:cNvPr id="3" name="Picture 2" descr="Artificial_intelligence_1_tutorial-53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4114800" cy="3352800"/>
          </a:xfrm>
          <a:prstGeom prst="rect">
            <a:avLst/>
          </a:prstGeom>
        </p:spPr>
      </p:pic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55_2 (f_no.1)</a:t>
            </a:r>
          </a:p>
        </p:txBody>
      </p:sp>
      <p:pic>
        <p:nvPicPr>
          <p:cNvPr id="3" name="Picture 2" descr="Artificial_intelligence_1_tutorial-55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4114800" cy="4363107"/>
          </a:xfrm>
          <a:prstGeom prst="rect">
            <a:avLst/>
          </a:prstGeom>
        </p:spPr>
      </p:pic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57_2 (f_no.1)</a:t>
            </a:r>
          </a:p>
        </p:txBody>
      </p:sp>
      <p:pic>
        <p:nvPicPr>
          <p:cNvPr id="3" name="Picture 2" descr="Artificial_intelligence_1_tutorial-57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4114800" cy="2262063"/>
          </a:xfrm>
          <a:prstGeom prst="rect">
            <a:avLst/>
          </a:prstGeom>
        </p:spPr>
      </p:pic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58_2 (f_no.1)</a:t>
            </a:r>
          </a:p>
        </p:txBody>
      </p:sp>
      <p:pic>
        <p:nvPicPr>
          <p:cNvPr id="3" name="Picture 2" descr="Artificial_intelligence_1_tutorial-58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4114800" cy="2776983"/>
          </a:xfrm>
          <a:prstGeom prst="rect">
            <a:avLst/>
          </a:prstGeom>
        </p:spPr>
      </p:pic>
      <p:pic>
        <p:nvPicPr>
          <p:cNvPr id="4" name="Picture 3" descr="book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03504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Computer Dept., AISSMS COE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2758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Civic</vt:lpstr>
    </vt:vector>
  </TitlesOfParts>
  <Company>The Catholic University of America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Presentation™ Example Page Layouts</dc:title>
  <dc:creator>Andrew Abela</dc:creator>
  <cp:lastModifiedBy>shivam</cp:lastModifiedBy>
  <cp:revision>146</cp:revision>
  <dcterms:created xsi:type="dcterms:W3CDTF">2008-10-15T22:52:39Z</dcterms:created>
  <dcterms:modified xsi:type="dcterms:W3CDTF">2018-04-27T18:31:03Z</dcterms:modified>
</cp:coreProperties>
</file>