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1956597f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11956597f4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1956597f4_2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11956597f4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1956597f4_2_1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11956597f4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1956597f4_2_1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11956597f4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1956597f4_2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11956597f4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1956597f4_2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11956597f4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1956597f4_2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11956597f4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1956597f4_2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11956597f4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1956597f4_2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11956597f4_2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1956597f4_2_1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11956597f4_2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1956597f4_2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11956597f4_2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1956597f4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11956597f4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1956597f4_2_2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11956597f4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193ecdb1e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1193ecdb1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1956597f4_2_2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11956597f4_2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1956597f4_2_2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11956597f4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193ecdb1e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1193ecdb1e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1956597f4_2_2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11956597f4_2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1956597f4_2_2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11956597f4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1956597f4_2_2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11956597f4_2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1956597f4_2_2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11956597f4_2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1956597f4_2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11956597f4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1956597f4_2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11956597f4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1956597f4_2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11956597f4_2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1956597f4_2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11956597f4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956597f4_2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11956597f4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1956597f4_2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11956597f4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1956597f4_2_1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11956597f4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5750" y="0"/>
            <a:ext cx="8280000" cy="49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spcBef>
                <a:spcPts val="0"/>
              </a:spcBef>
              <a:spcAft>
                <a:spcPts val="0"/>
              </a:spcAft>
              <a:buSzPts val="5200"/>
              <a:buNone/>
            </a:pPr>
            <a:r>
              <a:t/>
            </a:r>
            <a:endParaRPr b="1" sz="4200">
              <a:latin typeface="Montserrat"/>
              <a:ea typeface="Montserrat"/>
              <a:cs typeface="Montserrat"/>
              <a:sym typeface="Montserrat"/>
            </a:endParaRPr>
          </a:p>
          <a:p>
            <a:pPr indent="0" lvl="0" marL="0" rtl="0" algn="ctr">
              <a:spcBef>
                <a:spcPts val="0"/>
              </a:spcBef>
              <a:spcAft>
                <a:spcPts val="0"/>
              </a:spcAft>
              <a:buSzPts val="5200"/>
              <a:buNone/>
            </a:pPr>
            <a:r>
              <a:t/>
            </a:r>
            <a:endParaRPr b="1" sz="4200">
              <a:latin typeface="Montserrat"/>
              <a:ea typeface="Montserrat"/>
              <a:cs typeface="Montserrat"/>
              <a:sym typeface="Montserrat"/>
            </a:endParaRPr>
          </a:p>
          <a:p>
            <a:pPr indent="0" lvl="0" marL="0" rtl="0" algn="ctr">
              <a:spcBef>
                <a:spcPts val="0"/>
              </a:spcBef>
              <a:spcAft>
                <a:spcPts val="0"/>
              </a:spcAft>
              <a:buSzPts val="5200"/>
              <a:buNone/>
            </a:pPr>
            <a:r>
              <a:t/>
            </a:r>
            <a:endParaRPr b="1" sz="4200">
              <a:latin typeface="Montserrat"/>
              <a:ea typeface="Montserrat"/>
              <a:cs typeface="Montserrat"/>
              <a:sym typeface="Montserrat"/>
            </a:endParaRPr>
          </a:p>
          <a:p>
            <a:pPr indent="0" lvl="0" marL="0" rtl="0" algn="ctr">
              <a:spcBef>
                <a:spcPts val="0"/>
              </a:spcBef>
              <a:spcAft>
                <a:spcPts val="0"/>
              </a:spcAft>
              <a:buSzPts val="5200"/>
              <a:buNone/>
            </a:pPr>
            <a:r>
              <a:t/>
            </a:r>
            <a:endParaRPr b="1" sz="4200">
              <a:latin typeface="Montserrat"/>
              <a:ea typeface="Montserrat"/>
              <a:cs typeface="Montserrat"/>
              <a:sym typeface="Montserrat"/>
            </a:endParaRPr>
          </a:p>
          <a:p>
            <a:pPr indent="0" lvl="0" marL="0" rtl="0" algn="l">
              <a:spcBef>
                <a:spcPts val="0"/>
              </a:spcBef>
              <a:spcAft>
                <a:spcPts val="0"/>
              </a:spcAft>
              <a:buClr>
                <a:srgbClr val="000000"/>
              </a:buClr>
              <a:buSzPts val="5200"/>
              <a:buFont typeface="Arial"/>
              <a:buNone/>
            </a:pPr>
            <a:r>
              <a:rPr b="1" lang="en-GB" sz="4200">
                <a:latin typeface="Montserrat"/>
                <a:ea typeface="Montserrat"/>
                <a:cs typeface="Montserrat"/>
                <a:sym typeface="Montserrat"/>
              </a:rPr>
              <a:t>          </a:t>
            </a:r>
            <a:r>
              <a:rPr b="1" lang="en-GB" sz="4500">
                <a:solidFill>
                  <a:srgbClr val="FF0000"/>
                </a:solidFill>
                <a:latin typeface="Montserrat"/>
                <a:ea typeface="Montserrat"/>
                <a:cs typeface="Montserrat"/>
                <a:sym typeface="Montserrat"/>
              </a:rPr>
              <a:t>Capstone Project - 2</a:t>
            </a:r>
            <a:endParaRPr b="1" sz="4500">
              <a:solidFill>
                <a:srgbClr val="FF0000"/>
              </a:solidFill>
              <a:latin typeface="Montserrat"/>
              <a:ea typeface="Montserrat"/>
              <a:cs typeface="Montserrat"/>
              <a:sym typeface="Montserrat"/>
            </a:endParaRPr>
          </a:p>
          <a:p>
            <a:pPr indent="0" lvl="0" marL="0" rtl="0" algn="ctr">
              <a:lnSpc>
                <a:spcPct val="90000"/>
              </a:lnSpc>
              <a:spcBef>
                <a:spcPts val="1000"/>
              </a:spcBef>
              <a:spcAft>
                <a:spcPts val="0"/>
              </a:spcAft>
              <a:buNone/>
            </a:pPr>
            <a:r>
              <a:rPr b="1" lang="en-GB">
                <a:solidFill>
                  <a:srgbClr val="00FF00"/>
                </a:solidFill>
              </a:rPr>
              <a:t>Retails Sales Prediction Regression</a:t>
            </a:r>
            <a:endParaRPr b="1">
              <a:solidFill>
                <a:srgbClr val="00FF00"/>
              </a:solidFill>
            </a:endParaRPr>
          </a:p>
          <a:p>
            <a:pPr indent="0" lvl="0" marL="0" rtl="0" algn="l">
              <a:lnSpc>
                <a:spcPct val="100000"/>
              </a:lnSpc>
              <a:spcBef>
                <a:spcPts val="0"/>
              </a:spcBef>
              <a:spcAft>
                <a:spcPts val="0"/>
              </a:spcAft>
              <a:buSzPts val="5200"/>
              <a:buNone/>
            </a:pPr>
            <a:r>
              <a:t/>
            </a:r>
            <a:endParaRPr b="1" sz="3200">
              <a:solidFill>
                <a:schemeClr val="lt1"/>
              </a:solidFill>
              <a:latin typeface="Montserrat"/>
              <a:ea typeface="Montserrat"/>
              <a:cs typeface="Montserrat"/>
              <a:sym typeface="Montserrat"/>
            </a:endParaRPr>
          </a:p>
          <a:p>
            <a:pPr indent="0" lvl="0" marL="0" rtl="0" algn="ctr">
              <a:lnSpc>
                <a:spcPct val="90000"/>
              </a:lnSpc>
              <a:spcBef>
                <a:spcPts val="1000"/>
              </a:spcBef>
              <a:spcAft>
                <a:spcPts val="0"/>
              </a:spcAft>
              <a:buNone/>
            </a:pPr>
            <a:r>
              <a:rPr b="1" lang="en-GB" sz="3200">
                <a:solidFill>
                  <a:srgbClr val="000000"/>
                </a:solidFill>
              </a:rPr>
              <a:t>Shivam Pandey</a:t>
            </a:r>
            <a:endParaRPr b="1" sz="3200">
              <a:solidFill>
                <a:srgbClr val="000000"/>
              </a:solidFill>
            </a:endParaRPr>
          </a:p>
          <a:p>
            <a:pPr indent="0" lvl="0" marL="0" rtl="0" algn="ctr">
              <a:lnSpc>
                <a:spcPct val="90000"/>
              </a:lnSpc>
              <a:spcBef>
                <a:spcPts val="1000"/>
              </a:spcBef>
              <a:spcAft>
                <a:spcPts val="0"/>
              </a:spcAft>
              <a:buNone/>
            </a:pPr>
            <a:r>
              <a:rPr b="1" lang="en-GB" sz="3200">
                <a:solidFill>
                  <a:srgbClr val="000000"/>
                </a:solidFill>
              </a:rPr>
              <a:t>(Cohort : Enlighten)</a:t>
            </a:r>
            <a:endParaRPr b="1" sz="3200">
              <a:solidFill>
                <a:srgbClr val="000000"/>
              </a:solidFill>
            </a:endParaRPr>
          </a:p>
          <a:p>
            <a:pPr indent="0" lvl="0" marL="0" rtl="0" algn="ctr">
              <a:lnSpc>
                <a:spcPct val="100000"/>
              </a:lnSpc>
              <a:spcBef>
                <a:spcPts val="0"/>
              </a:spcBef>
              <a:spcAft>
                <a:spcPts val="0"/>
              </a:spcAft>
              <a:buSzPts val="5200"/>
              <a:buNone/>
            </a:pPr>
            <a:r>
              <a:t/>
            </a:r>
            <a:endParaRPr b="1" sz="2400" u="sng">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ctrTitle"/>
          </p:nvPr>
        </p:nvSpPr>
        <p:spPr>
          <a:xfrm>
            <a:off x="612000" y="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vs Store Types</a:t>
            </a:r>
            <a:endParaRPr b="1" sz="3000"/>
          </a:p>
        </p:txBody>
      </p:sp>
      <p:pic>
        <p:nvPicPr>
          <p:cNvPr id="161" name="Google Shape;161;p34"/>
          <p:cNvPicPr preferRelativeResize="0"/>
          <p:nvPr/>
        </p:nvPicPr>
        <p:blipFill>
          <a:blip r:embed="rId3">
            <a:alphaModFix/>
          </a:blip>
          <a:stretch>
            <a:fillRect/>
          </a:stretch>
        </p:blipFill>
        <p:spPr>
          <a:xfrm>
            <a:off x="276625" y="1075900"/>
            <a:ext cx="5275696" cy="3933900"/>
          </a:xfrm>
          <a:prstGeom prst="rect">
            <a:avLst/>
          </a:prstGeom>
          <a:noFill/>
          <a:ln>
            <a:noFill/>
          </a:ln>
        </p:spPr>
      </p:pic>
      <p:sp>
        <p:nvSpPr>
          <p:cNvPr id="162" name="Google Shape;162;p34"/>
          <p:cNvSpPr txBox="1"/>
          <p:nvPr/>
        </p:nvSpPr>
        <p:spPr>
          <a:xfrm>
            <a:off x="5667800" y="1075900"/>
            <a:ext cx="3192900" cy="3933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Store type a has the highest number of stores running promotions, followed by store type d, c, and b.</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For store types a, b, and d, the number of stores running promotions is higher than the number of stores not running promotions.</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For store type c, the number of stores running promotions is roughly the same as the number of stores not running promotions.</a:t>
            </a:r>
            <a:endParaRPr>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ctrTitle"/>
          </p:nvPr>
        </p:nvSpPr>
        <p:spPr>
          <a:xfrm>
            <a:off x="686525" y="103925"/>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a:t>
            </a:r>
            <a:r>
              <a:rPr lang="en-GB" sz="1050">
                <a:highlight>
                  <a:srgbClr val="FFFFFE"/>
                </a:highlight>
                <a:latin typeface="Courier New"/>
                <a:ea typeface="Courier New"/>
                <a:cs typeface="Courier New"/>
                <a:sym typeface="Courier New"/>
              </a:rPr>
              <a:t> </a:t>
            </a:r>
            <a:r>
              <a:rPr b="1" lang="en-GB" sz="3000">
                <a:highlight>
                  <a:srgbClr val="FFFFFE"/>
                </a:highlight>
              </a:rPr>
              <a:t>vs. Customers</a:t>
            </a:r>
            <a:endParaRPr b="1" sz="3000">
              <a:highlight>
                <a:srgbClr val="FFFFFE"/>
              </a:highlight>
            </a:endParaRPr>
          </a:p>
          <a:p>
            <a:pPr indent="0" lvl="0" marL="0" rtl="0" algn="ctr">
              <a:lnSpc>
                <a:spcPct val="100000"/>
              </a:lnSpc>
              <a:spcBef>
                <a:spcPts val="0"/>
              </a:spcBef>
              <a:spcAft>
                <a:spcPts val="0"/>
              </a:spcAft>
              <a:buSzPts val="5200"/>
              <a:buNone/>
            </a:pPr>
            <a:r>
              <a:t/>
            </a:r>
            <a:endParaRPr b="1" sz="3000"/>
          </a:p>
        </p:txBody>
      </p:sp>
      <p:pic>
        <p:nvPicPr>
          <p:cNvPr id="168" name="Google Shape;168;p35"/>
          <p:cNvPicPr preferRelativeResize="0"/>
          <p:nvPr/>
        </p:nvPicPr>
        <p:blipFill>
          <a:blip r:embed="rId3">
            <a:alphaModFix/>
          </a:blip>
          <a:stretch>
            <a:fillRect/>
          </a:stretch>
        </p:blipFill>
        <p:spPr>
          <a:xfrm>
            <a:off x="4133425" y="609675"/>
            <a:ext cx="4886325" cy="4168575"/>
          </a:xfrm>
          <a:prstGeom prst="rect">
            <a:avLst/>
          </a:prstGeom>
          <a:noFill/>
          <a:ln>
            <a:noFill/>
          </a:ln>
        </p:spPr>
      </p:pic>
      <p:sp>
        <p:nvSpPr>
          <p:cNvPr id="169" name="Google Shape;169;p35"/>
          <p:cNvSpPr txBox="1"/>
          <p:nvPr/>
        </p:nvSpPr>
        <p:spPr>
          <a:xfrm>
            <a:off x="412475" y="745350"/>
            <a:ext cx="2969400" cy="4032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lang="en-GB" sz="1800">
                <a:solidFill>
                  <a:schemeClr val="accent2"/>
                </a:solidFill>
                <a:highlight>
                  <a:srgbClr val="FFFFFF"/>
                </a:highlight>
                <a:latin typeface="Roboto"/>
                <a:ea typeface="Roboto"/>
                <a:cs typeface="Roboto"/>
                <a:sym typeface="Roboto"/>
              </a:rPr>
              <a:t>This above scatterplot show a positive correlation between 'Sales' and 'Customers</a:t>
            </a:r>
            <a:endParaRPr sz="180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Font typeface="Roboto"/>
              <a:buChar char="●"/>
            </a:pPr>
            <a:r>
              <a:rPr lang="en-GB" sz="1800">
                <a:solidFill>
                  <a:schemeClr val="accent2"/>
                </a:solidFill>
                <a:highlight>
                  <a:srgbClr val="FFFFFF"/>
                </a:highlight>
                <a:latin typeface="Roboto"/>
                <a:ea typeface="Roboto"/>
                <a:cs typeface="Roboto"/>
                <a:sym typeface="Roboto"/>
              </a:rPr>
              <a:t>As the number of customers increases, the sales also tend to increase.</a:t>
            </a:r>
            <a:endParaRPr sz="1800">
              <a:solidFill>
                <a:schemeClr val="accent2"/>
              </a:solidFill>
              <a:highlight>
                <a:srgbClr val="FFFFFF"/>
              </a:highlight>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Char char="●"/>
            </a:pPr>
            <a:r>
              <a:rPr lang="en-GB" sz="1700">
                <a:solidFill>
                  <a:schemeClr val="accent2"/>
                </a:solidFill>
                <a:highlight>
                  <a:srgbClr val="FFFFFF"/>
                </a:highlight>
                <a:latin typeface="Roboto"/>
                <a:ea typeface="Roboto"/>
                <a:cs typeface="Roboto"/>
                <a:sym typeface="Roboto"/>
              </a:rPr>
              <a:t>This positive correlation is a good indicator that the store is effectively engaging with customers and meeting their needs.</a:t>
            </a:r>
            <a:endParaRPr sz="21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63038"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Sales Vs Competition Open Since Month </a:t>
            </a:r>
            <a:endParaRPr b="1" sz="2400"/>
          </a:p>
        </p:txBody>
      </p:sp>
      <p:pic>
        <p:nvPicPr>
          <p:cNvPr id="175" name="Google Shape;175;p36"/>
          <p:cNvPicPr preferRelativeResize="0"/>
          <p:nvPr/>
        </p:nvPicPr>
        <p:blipFill>
          <a:blip r:embed="rId3">
            <a:alphaModFix/>
          </a:blip>
          <a:stretch>
            <a:fillRect/>
          </a:stretch>
        </p:blipFill>
        <p:spPr>
          <a:xfrm>
            <a:off x="202075" y="900000"/>
            <a:ext cx="5268828" cy="3810400"/>
          </a:xfrm>
          <a:prstGeom prst="rect">
            <a:avLst/>
          </a:prstGeom>
          <a:noFill/>
          <a:ln>
            <a:noFill/>
          </a:ln>
        </p:spPr>
      </p:pic>
      <p:sp>
        <p:nvSpPr>
          <p:cNvPr id="176" name="Google Shape;176;p36"/>
          <p:cNvSpPr txBox="1"/>
          <p:nvPr/>
        </p:nvSpPr>
        <p:spPr>
          <a:xfrm>
            <a:off x="5357200" y="839850"/>
            <a:ext cx="3714900" cy="4429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The moths of January, February, and June all have relatively low medians, suggesting that these months may be more challenging for existing stores when facing new competition</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On the other hand, the boxes for April and November have higher medians, suggesting that existing stores may be more resilient to new competition during these months.</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Additionally, there are some outliers in the data, such as the high sales values in September, that may be worth investigating further to understand what factors contributed to those sales.</a:t>
            </a:r>
            <a:endParaRPr>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52450" y="-173950"/>
            <a:ext cx="2683200" cy="75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Sales Vs Promo2</a:t>
            </a:r>
            <a:endParaRPr b="1" sz="2400"/>
          </a:p>
        </p:txBody>
      </p:sp>
      <p:sp>
        <p:nvSpPr>
          <p:cNvPr id="182" name="Google Shape;182;p37"/>
          <p:cNvSpPr txBox="1"/>
          <p:nvPr>
            <p:ph type="title"/>
          </p:nvPr>
        </p:nvSpPr>
        <p:spPr>
          <a:xfrm>
            <a:off x="5347125" y="4310550"/>
            <a:ext cx="4221600" cy="105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Sales Vs SchoolHolidays</a:t>
            </a:r>
            <a:endParaRPr b="1" sz="2400"/>
          </a:p>
        </p:txBody>
      </p:sp>
      <p:pic>
        <p:nvPicPr>
          <p:cNvPr id="183" name="Google Shape;183;p37"/>
          <p:cNvPicPr preferRelativeResize="0"/>
          <p:nvPr/>
        </p:nvPicPr>
        <p:blipFill>
          <a:blip r:embed="rId3">
            <a:alphaModFix/>
          </a:blip>
          <a:stretch>
            <a:fillRect/>
          </a:stretch>
        </p:blipFill>
        <p:spPr>
          <a:xfrm>
            <a:off x="0" y="356675"/>
            <a:ext cx="4221725" cy="3228875"/>
          </a:xfrm>
          <a:prstGeom prst="rect">
            <a:avLst/>
          </a:prstGeom>
          <a:noFill/>
          <a:ln>
            <a:noFill/>
          </a:ln>
        </p:spPr>
      </p:pic>
      <p:pic>
        <p:nvPicPr>
          <p:cNvPr id="184" name="Google Shape;184;p37"/>
          <p:cNvPicPr preferRelativeResize="0"/>
          <p:nvPr/>
        </p:nvPicPr>
        <p:blipFill>
          <a:blip r:embed="rId4">
            <a:alphaModFix/>
          </a:blip>
          <a:stretch>
            <a:fillRect/>
          </a:stretch>
        </p:blipFill>
        <p:spPr>
          <a:xfrm>
            <a:off x="4973225" y="1419625"/>
            <a:ext cx="4082726" cy="3122550"/>
          </a:xfrm>
          <a:prstGeom prst="rect">
            <a:avLst/>
          </a:prstGeom>
          <a:noFill/>
          <a:ln>
            <a:noFill/>
          </a:ln>
        </p:spPr>
      </p:pic>
      <p:sp>
        <p:nvSpPr>
          <p:cNvPr id="185" name="Google Shape;185;p37"/>
          <p:cNvSpPr txBox="1"/>
          <p:nvPr/>
        </p:nvSpPr>
        <p:spPr>
          <a:xfrm>
            <a:off x="250975" y="3585550"/>
            <a:ext cx="44601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The bar plot comparing the average sales by Promo2 shows that stores with Promo2 have slightly higher average sales than stores without Promo2.</a:t>
            </a:r>
            <a:endParaRPr sz="1300">
              <a:solidFill>
                <a:schemeClr val="accent2"/>
              </a:solidFill>
              <a:highlight>
                <a:srgbClr val="FFFFFF"/>
              </a:highlight>
              <a:latin typeface="Roboto"/>
              <a:ea typeface="Roboto"/>
              <a:cs typeface="Roboto"/>
              <a:sym typeface="Roboto"/>
            </a:endParaRPr>
          </a:p>
          <a:p>
            <a:pPr indent="-311150" lvl="0" marL="457200" rtl="0" algn="l">
              <a:spcBef>
                <a:spcPts val="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This suggests that Promo2 has a positive impact on sales, but the difference in sales may not be significant.</a:t>
            </a:r>
            <a:endParaRPr sz="1300">
              <a:solidFill>
                <a:schemeClr val="accent2"/>
              </a:solidFill>
              <a:highlight>
                <a:srgbClr val="FFFFFF"/>
              </a:highlight>
              <a:latin typeface="Roboto"/>
              <a:ea typeface="Roboto"/>
              <a:cs typeface="Roboto"/>
              <a:sym typeface="Roboto"/>
            </a:endParaRPr>
          </a:p>
        </p:txBody>
      </p:sp>
      <p:sp>
        <p:nvSpPr>
          <p:cNvPr id="186" name="Google Shape;186;p37"/>
          <p:cNvSpPr txBox="1"/>
          <p:nvPr/>
        </p:nvSpPr>
        <p:spPr>
          <a:xfrm>
            <a:off x="4661450" y="168975"/>
            <a:ext cx="3950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accent2"/>
                </a:solidFill>
                <a:highlight>
                  <a:srgbClr val="FFFFFF"/>
                </a:highlight>
                <a:latin typeface="Roboto"/>
                <a:ea typeface="Roboto"/>
                <a:cs typeface="Roboto"/>
                <a:sym typeface="Roboto"/>
              </a:rPr>
              <a:t>Sales tend to be higher during non-School Holiday periods compared to School Holidays, indicating that School Holidays may have a negative impact on sales.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417913" y="102825"/>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Analysis of Sales over Weekdays</a:t>
            </a:r>
            <a:endParaRPr b="1" sz="2400"/>
          </a:p>
        </p:txBody>
      </p:sp>
      <p:pic>
        <p:nvPicPr>
          <p:cNvPr id="192" name="Google Shape;192;p38"/>
          <p:cNvPicPr preferRelativeResize="0"/>
          <p:nvPr/>
        </p:nvPicPr>
        <p:blipFill>
          <a:blip r:embed="rId3">
            <a:alphaModFix/>
          </a:blip>
          <a:stretch>
            <a:fillRect/>
          </a:stretch>
        </p:blipFill>
        <p:spPr>
          <a:xfrm>
            <a:off x="152400" y="1002825"/>
            <a:ext cx="4819650" cy="3686175"/>
          </a:xfrm>
          <a:prstGeom prst="rect">
            <a:avLst/>
          </a:prstGeom>
          <a:noFill/>
          <a:ln>
            <a:noFill/>
          </a:ln>
        </p:spPr>
      </p:pic>
      <p:sp>
        <p:nvSpPr>
          <p:cNvPr id="193" name="Google Shape;193;p38"/>
          <p:cNvSpPr txBox="1"/>
          <p:nvPr/>
        </p:nvSpPr>
        <p:spPr>
          <a:xfrm>
            <a:off x="5406875" y="214200"/>
            <a:ext cx="3404700" cy="4922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accent2"/>
              </a:buClr>
              <a:buSzPts val="1800"/>
              <a:buFont typeface="Roboto"/>
              <a:buChar char="●"/>
            </a:pPr>
            <a:r>
              <a:rPr lang="en-GB" sz="1800">
                <a:solidFill>
                  <a:schemeClr val="accent2"/>
                </a:solidFill>
                <a:highlight>
                  <a:srgbClr val="FFFFFF"/>
                </a:highlight>
                <a:latin typeface="Roboto"/>
                <a:ea typeface="Roboto"/>
                <a:cs typeface="Roboto"/>
                <a:sym typeface="Roboto"/>
              </a:rPr>
              <a:t>The line plot may show that sales are generally higher on Saturdays and Sundays compared to weekdays.</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n-GB" sz="1800">
                <a:solidFill>
                  <a:schemeClr val="accent2"/>
                </a:solidFill>
                <a:highlight>
                  <a:srgbClr val="FFFFFF"/>
                </a:highlight>
                <a:latin typeface="Roboto"/>
                <a:ea typeface="Roboto"/>
                <a:cs typeface="Roboto"/>
                <a:sym typeface="Roboto"/>
              </a:rPr>
              <a:t>The line plot may also show a peak in sales around the middle of the week, on Wednesdays or Thursdays.</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n-GB" sz="1800">
                <a:solidFill>
                  <a:schemeClr val="accent2"/>
                </a:solidFill>
                <a:highlight>
                  <a:srgbClr val="FFFFFF"/>
                </a:highlight>
                <a:latin typeface="Roboto"/>
                <a:ea typeface="Roboto"/>
                <a:cs typeface="Roboto"/>
                <a:sym typeface="Roboto"/>
              </a:rPr>
              <a:t>The line plot may also reveal that sales are consistently lower on certain weekdays, such as Mondays or Tuesdays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9"/>
          <p:cNvPicPr preferRelativeResize="0"/>
          <p:nvPr/>
        </p:nvPicPr>
        <p:blipFill rotWithShape="1">
          <a:blip r:embed="rId3">
            <a:alphaModFix/>
          </a:blip>
          <a:srcRect b="17368" l="0" r="0" t="-4606"/>
          <a:stretch/>
        </p:blipFill>
        <p:spPr>
          <a:xfrm>
            <a:off x="4636575" y="1771650"/>
            <a:ext cx="4423450" cy="2745675"/>
          </a:xfrm>
          <a:prstGeom prst="rect">
            <a:avLst/>
          </a:prstGeom>
          <a:noFill/>
          <a:ln>
            <a:noFill/>
          </a:ln>
        </p:spPr>
      </p:pic>
      <p:pic>
        <p:nvPicPr>
          <p:cNvPr id="199" name="Google Shape;199;p39"/>
          <p:cNvPicPr preferRelativeResize="0"/>
          <p:nvPr/>
        </p:nvPicPr>
        <p:blipFill>
          <a:blip r:embed="rId4">
            <a:alphaModFix/>
          </a:blip>
          <a:stretch>
            <a:fillRect/>
          </a:stretch>
        </p:blipFill>
        <p:spPr>
          <a:xfrm>
            <a:off x="139175" y="461425"/>
            <a:ext cx="4370706" cy="3004850"/>
          </a:xfrm>
          <a:prstGeom prst="rect">
            <a:avLst/>
          </a:prstGeom>
          <a:noFill/>
          <a:ln>
            <a:noFill/>
          </a:ln>
        </p:spPr>
      </p:pic>
      <p:sp>
        <p:nvSpPr>
          <p:cNvPr id="200" name="Google Shape;200;p39"/>
          <p:cNvSpPr txBox="1"/>
          <p:nvPr/>
        </p:nvSpPr>
        <p:spPr>
          <a:xfrm>
            <a:off x="77025" y="0"/>
            <a:ext cx="725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800"/>
              <a:buFont typeface="Arial"/>
              <a:buNone/>
            </a:pPr>
            <a:r>
              <a:rPr b="1" lang="en-GB" sz="2400">
                <a:solidFill>
                  <a:schemeClr val="dk1"/>
                </a:solidFill>
              </a:rPr>
              <a:t>Average Sales By Store Type</a:t>
            </a:r>
            <a:endParaRPr/>
          </a:p>
        </p:txBody>
      </p:sp>
      <p:sp>
        <p:nvSpPr>
          <p:cNvPr id="201" name="Google Shape;201;p39"/>
          <p:cNvSpPr txBox="1"/>
          <p:nvPr/>
        </p:nvSpPr>
        <p:spPr>
          <a:xfrm>
            <a:off x="4388125" y="4517325"/>
            <a:ext cx="467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dk1"/>
                </a:solidFill>
              </a:rPr>
              <a:t>Sales By Competition Distance</a:t>
            </a:r>
            <a:endParaRPr/>
          </a:p>
        </p:txBody>
      </p:sp>
      <p:sp>
        <p:nvSpPr>
          <p:cNvPr id="202" name="Google Shape;202;p39"/>
          <p:cNvSpPr txBox="1"/>
          <p:nvPr/>
        </p:nvSpPr>
        <p:spPr>
          <a:xfrm>
            <a:off x="275800" y="3461300"/>
            <a:ext cx="3839100" cy="1600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500">
                <a:solidFill>
                  <a:schemeClr val="accent2"/>
                </a:solidFill>
                <a:highlight>
                  <a:srgbClr val="FFFFFF"/>
                </a:highlight>
                <a:latin typeface="Roboto"/>
                <a:ea typeface="Roboto"/>
                <a:cs typeface="Roboto"/>
                <a:sym typeface="Roboto"/>
              </a:rPr>
              <a:t>Store type B has the highest average sales</a:t>
            </a:r>
            <a:endParaRPr sz="1500">
              <a:solidFill>
                <a:schemeClr val="accent2"/>
              </a:solidFill>
              <a:highlight>
                <a:srgbClr val="FFFFFF"/>
              </a:highlight>
              <a:latin typeface="Roboto"/>
              <a:ea typeface="Roboto"/>
              <a:cs typeface="Roboto"/>
              <a:sym typeface="Roboto"/>
            </a:endParaRPr>
          </a:p>
          <a:p>
            <a:pPr indent="-323850" lvl="0" marL="457200" rtl="0" algn="l">
              <a:spcBef>
                <a:spcPts val="0"/>
              </a:spcBef>
              <a:spcAft>
                <a:spcPts val="0"/>
              </a:spcAft>
              <a:buClr>
                <a:schemeClr val="accent2"/>
              </a:buClr>
              <a:buSzPts val="1500"/>
              <a:buFont typeface="Roboto"/>
              <a:buChar char="●"/>
            </a:pPr>
            <a:r>
              <a:rPr lang="en-GB" sz="1500">
                <a:solidFill>
                  <a:schemeClr val="accent2"/>
                </a:solidFill>
                <a:highlight>
                  <a:srgbClr val="FFFFFF"/>
                </a:highlight>
                <a:latin typeface="Roboto"/>
                <a:ea typeface="Roboto"/>
                <a:cs typeface="Roboto"/>
                <a:sym typeface="Roboto"/>
              </a:rPr>
              <a:t>Store types A and C have relatively similar average sales</a:t>
            </a:r>
            <a:endParaRPr sz="1500">
              <a:solidFill>
                <a:schemeClr val="accent2"/>
              </a:solidFill>
              <a:highlight>
                <a:srgbClr val="FFFFFF"/>
              </a:highlight>
              <a:latin typeface="Roboto"/>
              <a:ea typeface="Roboto"/>
              <a:cs typeface="Roboto"/>
              <a:sym typeface="Roboto"/>
            </a:endParaRPr>
          </a:p>
          <a:p>
            <a:pPr indent="-323850" lvl="0" marL="457200" rtl="0" algn="l">
              <a:spcBef>
                <a:spcPts val="0"/>
              </a:spcBef>
              <a:spcAft>
                <a:spcPts val="0"/>
              </a:spcAft>
              <a:buClr>
                <a:schemeClr val="accent2"/>
              </a:buClr>
              <a:buSzPts val="1500"/>
              <a:buFont typeface="Roboto"/>
              <a:buChar char="●"/>
            </a:pPr>
            <a:r>
              <a:rPr lang="en-GB" sz="1500">
                <a:solidFill>
                  <a:schemeClr val="accent2"/>
                </a:solidFill>
                <a:highlight>
                  <a:srgbClr val="FFFFFF"/>
                </a:highlight>
                <a:latin typeface="Roboto"/>
                <a:ea typeface="Roboto"/>
                <a:cs typeface="Roboto"/>
                <a:sym typeface="Roboto"/>
              </a:rPr>
              <a:t>Store type D has the lowest average sales of all store types,</a:t>
            </a:r>
            <a:endParaRPr sz="1500">
              <a:solidFill>
                <a:schemeClr val="accent2"/>
              </a:solidFill>
              <a:highlight>
                <a:srgbClr val="FFFFFF"/>
              </a:highlight>
              <a:latin typeface="Roboto"/>
              <a:ea typeface="Roboto"/>
              <a:cs typeface="Roboto"/>
              <a:sym typeface="Roboto"/>
            </a:endParaRPr>
          </a:p>
        </p:txBody>
      </p:sp>
      <p:sp>
        <p:nvSpPr>
          <p:cNvPr id="203" name="Google Shape;203;p39"/>
          <p:cNvSpPr txBox="1"/>
          <p:nvPr/>
        </p:nvSpPr>
        <p:spPr>
          <a:xfrm>
            <a:off x="5021750" y="280775"/>
            <a:ext cx="35283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2"/>
              </a:buClr>
              <a:buSzPts val="1500"/>
              <a:buFont typeface="Roboto"/>
              <a:buChar char="●"/>
            </a:pPr>
            <a:r>
              <a:rPr lang="en-GB" sz="1500">
                <a:solidFill>
                  <a:schemeClr val="accent2"/>
                </a:solidFill>
                <a:highlight>
                  <a:srgbClr val="FFFFFF"/>
                </a:highlight>
                <a:latin typeface="Roboto"/>
                <a:ea typeface="Roboto"/>
                <a:cs typeface="Roboto"/>
                <a:sym typeface="Roboto"/>
              </a:rPr>
              <a:t>The scatter plot shows that there is a weak negative correlation between the two variables.</a:t>
            </a:r>
            <a:endParaRPr sz="1500">
              <a:solidFill>
                <a:schemeClr val="accent2"/>
              </a:solidFill>
              <a:highlight>
                <a:srgbClr val="FFFFFF"/>
              </a:highlight>
              <a:latin typeface="Roboto"/>
              <a:ea typeface="Roboto"/>
              <a:cs typeface="Roboto"/>
              <a:sym typeface="Roboto"/>
            </a:endParaRPr>
          </a:p>
          <a:p>
            <a:pPr indent="-323850" lvl="0" marL="457200" rtl="0" algn="l">
              <a:spcBef>
                <a:spcPts val="0"/>
              </a:spcBef>
              <a:spcAft>
                <a:spcPts val="0"/>
              </a:spcAft>
              <a:buClr>
                <a:schemeClr val="accent2"/>
              </a:buClr>
              <a:buSzPts val="1500"/>
              <a:buFont typeface="Roboto"/>
              <a:buChar char="●"/>
            </a:pPr>
            <a:r>
              <a:rPr lang="en-GB" sz="1500">
                <a:solidFill>
                  <a:schemeClr val="accent2"/>
                </a:solidFill>
                <a:highlight>
                  <a:srgbClr val="FFFFFF"/>
                </a:highlight>
                <a:latin typeface="Roboto"/>
                <a:ea typeface="Roboto"/>
                <a:cs typeface="Roboto"/>
                <a:sym typeface="Roboto"/>
              </a:rPr>
              <a:t>The scatter plot also shows that there are a few outliers in the data.</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211213" y="-211200"/>
            <a:ext cx="7920000" cy="90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800"/>
              <a:buNone/>
            </a:pPr>
            <a:r>
              <a:rPr b="1" lang="en-GB" sz="3600"/>
              <a:t>Correlation Of All Features</a:t>
            </a:r>
            <a:r>
              <a:rPr b="1" lang="en-GB" sz="3000"/>
              <a:t> </a:t>
            </a:r>
            <a:endParaRPr sz="3400"/>
          </a:p>
        </p:txBody>
      </p:sp>
      <p:pic>
        <p:nvPicPr>
          <p:cNvPr id="209" name="Google Shape;209;p40"/>
          <p:cNvPicPr preferRelativeResize="0"/>
          <p:nvPr/>
        </p:nvPicPr>
        <p:blipFill>
          <a:blip r:embed="rId3">
            <a:alphaModFix/>
          </a:blip>
          <a:stretch>
            <a:fillRect/>
          </a:stretch>
        </p:blipFill>
        <p:spPr>
          <a:xfrm>
            <a:off x="860675" y="622625"/>
            <a:ext cx="6509201" cy="452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2081700" y="1644600"/>
            <a:ext cx="4980600" cy="185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5200"/>
              <a:t>Feature Engineering</a:t>
            </a:r>
            <a:endParaRPr b="1" sz="5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Replacing Missing values</a:t>
            </a:r>
            <a:endParaRPr b="1" sz="3200"/>
          </a:p>
        </p:txBody>
      </p:sp>
      <p:sp>
        <p:nvSpPr>
          <p:cNvPr id="220" name="Google Shape;220;p42"/>
          <p:cNvSpPr txBox="1"/>
          <p:nvPr>
            <p:ph idx="1" type="body"/>
          </p:nvPr>
        </p:nvSpPr>
        <p:spPr>
          <a:xfrm>
            <a:off x="252000" y="763325"/>
            <a:ext cx="5302800" cy="3755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600">
                <a:solidFill>
                  <a:srgbClr val="000000"/>
                </a:solidFill>
                <a:highlight>
                  <a:srgbClr val="FFFFFE"/>
                </a:highlight>
              </a:rPr>
              <a:t>As a part fo Data Wrangling,</a:t>
            </a:r>
            <a:endParaRPr sz="1600">
              <a:solidFill>
                <a:srgbClr val="000000"/>
              </a:solidFill>
              <a:highlight>
                <a:srgbClr val="FFFFFE"/>
              </a:highlight>
            </a:endParaRPr>
          </a:p>
          <a:p>
            <a:pPr indent="0" lvl="0" marL="0" rtl="0" algn="l">
              <a:lnSpc>
                <a:spcPct val="135714"/>
              </a:lnSpc>
              <a:spcBef>
                <a:spcPts val="0"/>
              </a:spcBef>
              <a:spcAft>
                <a:spcPts val="0"/>
              </a:spcAft>
              <a:buNone/>
            </a:pPr>
            <a:r>
              <a:rPr lang="en-GB" sz="1600">
                <a:solidFill>
                  <a:srgbClr val="000000"/>
                </a:solidFill>
                <a:highlight>
                  <a:srgbClr val="FFFFFE"/>
                </a:highlight>
              </a:rPr>
              <a:t>In </a:t>
            </a:r>
            <a:r>
              <a:rPr b="1" lang="en-GB" sz="1600">
                <a:solidFill>
                  <a:srgbClr val="000000"/>
                </a:solidFill>
                <a:highlight>
                  <a:srgbClr val="FFFFFE"/>
                </a:highlight>
              </a:rPr>
              <a:t>**Rossmann Dataset**</a:t>
            </a:r>
            <a:r>
              <a:rPr lang="en-GB" sz="1600">
                <a:solidFill>
                  <a:srgbClr val="000000"/>
                </a:solidFill>
                <a:highlight>
                  <a:srgbClr val="FFFFFE"/>
                </a:highlight>
              </a:rPr>
              <a:t> : There is no null value in this datset.</a:t>
            </a:r>
            <a:endParaRPr sz="1600">
              <a:solidFill>
                <a:srgbClr val="000000"/>
              </a:solidFill>
              <a:highlight>
                <a:srgbClr val="FFFFFE"/>
              </a:highlight>
            </a:endParaRPr>
          </a:p>
          <a:p>
            <a:pPr indent="0" lvl="0" marL="0" rtl="0" algn="l">
              <a:lnSpc>
                <a:spcPct val="135714"/>
              </a:lnSpc>
              <a:spcBef>
                <a:spcPts val="0"/>
              </a:spcBef>
              <a:spcAft>
                <a:spcPts val="0"/>
              </a:spcAft>
              <a:buNone/>
            </a:pPr>
            <a:r>
              <a:rPr lang="en-GB" sz="1600">
                <a:solidFill>
                  <a:srgbClr val="000000"/>
                </a:solidFill>
                <a:highlight>
                  <a:srgbClr val="FFFFFE"/>
                </a:highlight>
              </a:rPr>
              <a:t>In </a:t>
            </a:r>
            <a:r>
              <a:rPr b="1" lang="en-GB" sz="1600">
                <a:solidFill>
                  <a:srgbClr val="000000"/>
                </a:solidFill>
                <a:highlight>
                  <a:srgbClr val="FFFFFE"/>
                </a:highlight>
              </a:rPr>
              <a:t>**Store Dataset**</a:t>
            </a:r>
            <a:r>
              <a:rPr lang="en-GB" sz="1600">
                <a:solidFill>
                  <a:srgbClr val="000000"/>
                </a:solidFill>
                <a:highlight>
                  <a:srgbClr val="FFFFFE"/>
                </a:highlight>
              </a:rPr>
              <a:t> : In this section I had devided into three parts.</a:t>
            </a:r>
            <a:endParaRPr sz="1600">
              <a:solidFill>
                <a:srgbClr val="000000"/>
              </a:solidFill>
              <a:highlight>
                <a:srgbClr val="FFFFFE"/>
              </a:highlight>
            </a:endParaRPr>
          </a:p>
          <a:p>
            <a:pPr indent="0" lvl="0" marL="0" rtl="0" algn="l">
              <a:lnSpc>
                <a:spcPct val="135714"/>
              </a:lnSpc>
              <a:spcBef>
                <a:spcPts val="0"/>
              </a:spcBef>
              <a:spcAft>
                <a:spcPts val="0"/>
              </a:spcAft>
              <a:buNone/>
            </a:pPr>
            <a:r>
              <a:rPr lang="en-GB" sz="1600">
                <a:solidFill>
                  <a:srgbClr val="000000"/>
                </a:solidFill>
                <a:highlight>
                  <a:srgbClr val="FFFFFE"/>
                </a:highlight>
              </a:rPr>
              <a:t>Fisrt part i.e. </a:t>
            </a:r>
            <a:r>
              <a:rPr b="1" lang="en-GB" sz="1600">
                <a:solidFill>
                  <a:srgbClr val="000000"/>
                </a:solidFill>
                <a:highlight>
                  <a:srgbClr val="FFFFFE"/>
                </a:highlight>
              </a:rPr>
              <a:t>**Promo2SinceWeek**</a:t>
            </a:r>
            <a:r>
              <a:rPr lang="en-GB" sz="1600">
                <a:solidFill>
                  <a:srgbClr val="000000"/>
                </a:solidFill>
                <a:highlight>
                  <a:srgbClr val="FFFFFE"/>
                </a:highlight>
              </a:rPr>
              <a:t>, </a:t>
            </a:r>
            <a:r>
              <a:rPr b="1" lang="en-GB" sz="1600">
                <a:solidFill>
                  <a:srgbClr val="000000"/>
                </a:solidFill>
                <a:highlight>
                  <a:srgbClr val="FFFFFE"/>
                </a:highlight>
              </a:rPr>
              <a:t>**Promo2SinceYear**</a:t>
            </a:r>
            <a:r>
              <a:rPr lang="en-GB" sz="1600">
                <a:solidFill>
                  <a:srgbClr val="000000"/>
                </a:solidFill>
                <a:highlight>
                  <a:srgbClr val="FFFFFE"/>
                </a:highlight>
              </a:rPr>
              <a:t> and  </a:t>
            </a:r>
            <a:r>
              <a:rPr b="1" lang="en-GB" sz="1600">
                <a:solidFill>
                  <a:srgbClr val="000000"/>
                </a:solidFill>
                <a:highlight>
                  <a:srgbClr val="FFFFFE"/>
                </a:highlight>
              </a:rPr>
              <a:t>**PromoInterval**</a:t>
            </a:r>
            <a:r>
              <a:rPr lang="en-GB" sz="1600">
                <a:solidFill>
                  <a:srgbClr val="000000"/>
                </a:solidFill>
                <a:highlight>
                  <a:srgbClr val="FFFFFE"/>
                </a:highlight>
              </a:rPr>
              <a:t>. flled with 0.</a:t>
            </a:r>
            <a:endParaRPr sz="1600">
              <a:solidFill>
                <a:srgbClr val="000000"/>
              </a:solidFill>
              <a:highlight>
                <a:srgbClr val="FFFFFE"/>
              </a:highlight>
            </a:endParaRPr>
          </a:p>
          <a:p>
            <a:pPr indent="0" lvl="0" marL="0" rtl="0" algn="l">
              <a:lnSpc>
                <a:spcPct val="135714"/>
              </a:lnSpc>
              <a:spcBef>
                <a:spcPts val="0"/>
              </a:spcBef>
              <a:spcAft>
                <a:spcPts val="0"/>
              </a:spcAft>
              <a:buNone/>
            </a:pPr>
            <a:r>
              <a:rPr lang="en-GB" sz="1600">
                <a:solidFill>
                  <a:srgbClr val="000000"/>
                </a:solidFill>
                <a:highlight>
                  <a:srgbClr val="FFFFFE"/>
                </a:highlight>
              </a:rPr>
              <a:t>Second part i.e.</a:t>
            </a:r>
            <a:r>
              <a:rPr b="1" lang="en-GB" sz="1600">
                <a:solidFill>
                  <a:srgbClr val="000000"/>
                </a:solidFill>
                <a:highlight>
                  <a:srgbClr val="FFFFFE"/>
                </a:highlight>
              </a:rPr>
              <a:t>**CompetitionOpenSinceMonth**</a:t>
            </a:r>
            <a:r>
              <a:rPr lang="en-GB" sz="1600">
                <a:solidFill>
                  <a:srgbClr val="000000"/>
                </a:solidFill>
                <a:highlight>
                  <a:srgbClr val="FFFFFE"/>
                </a:highlight>
              </a:rPr>
              <a:t> and  </a:t>
            </a:r>
            <a:r>
              <a:rPr b="1" lang="en-GB" sz="1600">
                <a:solidFill>
                  <a:srgbClr val="000000"/>
                </a:solidFill>
                <a:highlight>
                  <a:srgbClr val="FFFFFE"/>
                </a:highlight>
              </a:rPr>
              <a:t>**CompetitionOpenSinceMonth**</a:t>
            </a:r>
            <a:r>
              <a:rPr lang="en-GB" sz="1600">
                <a:solidFill>
                  <a:srgbClr val="000000"/>
                </a:solidFill>
                <a:highlight>
                  <a:srgbClr val="FFFFFE"/>
                </a:highlight>
              </a:rPr>
              <a:t> is filled with mode.</a:t>
            </a:r>
            <a:endParaRPr sz="1600">
              <a:solidFill>
                <a:srgbClr val="000000"/>
              </a:solidFill>
              <a:highlight>
                <a:srgbClr val="FFFFFE"/>
              </a:highlight>
            </a:endParaRPr>
          </a:p>
          <a:p>
            <a:pPr indent="0" lvl="0" marL="0" rtl="0" algn="l">
              <a:lnSpc>
                <a:spcPct val="135714"/>
              </a:lnSpc>
              <a:spcBef>
                <a:spcPts val="0"/>
              </a:spcBef>
              <a:spcAft>
                <a:spcPts val="0"/>
              </a:spcAft>
              <a:buNone/>
            </a:pPr>
            <a:r>
              <a:rPr lang="en-GB" sz="1600">
                <a:solidFill>
                  <a:srgbClr val="000000"/>
                </a:solidFill>
                <a:highlight>
                  <a:srgbClr val="FFFFFE"/>
                </a:highlight>
              </a:rPr>
              <a:t>Third part i.e. </a:t>
            </a:r>
            <a:r>
              <a:rPr b="1" lang="en-GB" sz="1600">
                <a:solidFill>
                  <a:srgbClr val="000000"/>
                </a:solidFill>
                <a:highlight>
                  <a:srgbClr val="FFFFFE"/>
                </a:highlight>
              </a:rPr>
              <a:t>**CompetitionDistance**</a:t>
            </a:r>
            <a:r>
              <a:rPr lang="en-GB" sz="1600">
                <a:solidFill>
                  <a:srgbClr val="000000"/>
                </a:solidFill>
                <a:highlight>
                  <a:srgbClr val="FFFFFE"/>
                </a:highlight>
              </a:rPr>
              <a:t> is filled with median.</a:t>
            </a:r>
            <a:endParaRPr sz="1600">
              <a:solidFill>
                <a:srgbClr val="000000"/>
              </a:solidFill>
              <a:highlight>
                <a:srgbClr val="FFFFFE"/>
              </a:highlight>
            </a:endParaRPr>
          </a:p>
          <a:p>
            <a:pPr indent="0" lvl="0" marL="457200" rtl="0" algn="l">
              <a:lnSpc>
                <a:spcPct val="115000"/>
              </a:lnSpc>
              <a:spcBef>
                <a:spcPts val="0"/>
              </a:spcBef>
              <a:spcAft>
                <a:spcPts val="0"/>
              </a:spcAft>
              <a:buNone/>
            </a:pPr>
            <a:r>
              <a:t/>
            </a:r>
            <a:endParaRPr>
              <a:solidFill>
                <a:schemeClr val="lt1"/>
              </a:solidFill>
            </a:endParaRPr>
          </a:p>
        </p:txBody>
      </p:sp>
      <p:pic>
        <p:nvPicPr>
          <p:cNvPr id="221" name="Google Shape;221;p42"/>
          <p:cNvPicPr preferRelativeResize="0"/>
          <p:nvPr/>
        </p:nvPicPr>
        <p:blipFill>
          <a:blip r:embed="rId3">
            <a:alphaModFix/>
          </a:blip>
          <a:stretch>
            <a:fillRect/>
          </a:stretch>
        </p:blipFill>
        <p:spPr>
          <a:xfrm>
            <a:off x="5707200" y="763325"/>
            <a:ext cx="3284400" cy="387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0" y="-6730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Multicollinearity</a:t>
            </a:r>
            <a:endParaRPr b="1" sz="3000"/>
          </a:p>
        </p:txBody>
      </p:sp>
      <p:pic>
        <p:nvPicPr>
          <p:cNvPr id="227" name="Google Shape;227;p43"/>
          <p:cNvPicPr preferRelativeResize="0"/>
          <p:nvPr/>
        </p:nvPicPr>
        <p:blipFill>
          <a:blip r:embed="rId3">
            <a:alphaModFix/>
          </a:blip>
          <a:stretch>
            <a:fillRect/>
          </a:stretch>
        </p:blipFill>
        <p:spPr>
          <a:xfrm>
            <a:off x="74525" y="832700"/>
            <a:ext cx="4178501" cy="4344725"/>
          </a:xfrm>
          <a:prstGeom prst="rect">
            <a:avLst/>
          </a:prstGeom>
          <a:noFill/>
          <a:ln>
            <a:noFill/>
          </a:ln>
        </p:spPr>
      </p:pic>
      <p:pic>
        <p:nvPicPr>
          <p:cNvPr id="228" name="Google Shape;228;p43"/>
          <p:cNvPicPr preferRelativeResize="0"/>
          <p:nvPr/>
        </p:nvPicPr>
        <p:blipFill>
          <a:blip r:embed="rId4">
            <a:alphaModFix/>
          </a:blip>
          <a:stretch>
            <a:fillRect/>
          </a:stretch>
        </p:blipFill>
        <p:spPr>
          <a:xfrm>
            <a:off x="4989350" y="773575"/>
            <a:ext cx="3734725" cy="446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612000" y="602400"/>
            <a:ext cx="8280000" cy="4541100"/>
          </a:xfrm>
          <a:prstGeom prst="rect">
            <a:avLst/>
          </a:prstGeom>
          <a:noFill/>
          <a:ln>
            <a:noFill/>
          </a:ln>
        </p:spPr>
        <p:txBody>
          <a:bodyPr anchorCtr="0" anchor="ctr" bIns="91425" lIns="91425" spcFirstLastPara="1" rIns="91425" wrap="square" tIns="91425">
            <a:noAutofit/>
          </a:bodyPr>
          <a:lstStyle/>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Project Name</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Problem Statement</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Data Summary</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Data wrangling</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Exploratory Data Analysis</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Data Pre-Processing</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Feature Manipulation &amp; Selection</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Model Implementation</a:t>
            </a:r>
            <a:endParaRPr b="1" sz="2500">
              <a:solidFill>
                <a:srgbClr val="000000"/>
              </a:solidFill>
            </a:endParaRPr>
          </a:p>
          <a:p>
            <a:pPr indent="-387350" lvl="0" marL="457200" rtl="0" algn="l">
              <a:lnSpc>
                <a:spcPct val="115000"/>
              </a:lnSpc>
              <a:spcBef>
                <a:spcPts val="0"/>
              </a:spcBef>
              <a:spcAft>
                <a:spcPts val="0"/>
              </a:spcAft>
              <a:buClr>
                <a:srgbClr val="000000"/>
              </a:buClr>
              <a:buSzPts val="2500"/>
              <a:buChar char="●"/>
            </a:pPr>
            <a:r>
              <a:rPr b="1" lang="en-GB" sz="2500">
                <a:solidFill>
                  <a:srgbClr val="000000"/>
                </a:solidFill>
              </a:rPr>
              <a:t> Conclusion</a:t>
            </a:r>
            <a:endParaRPr b="1" sz="2500">
              <a:solidFill>
                <a:srgbClr val="000000"/>
              </a:solidFill>
            </a:endParaRPr>
          </a:p>
        </p:txBody>
      </p:sp>
      <p:sp>
        <p:nvSpPr>
          <p:cNvPr id="106" name="Google Shape;106;p26"/>
          <p:cNvSpPr txBox="1"/>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3000" u="none" cap="none" strike="noStrike">
                <a:solidFill>
                  <a:schemeClr val="dk1"/>
                </a:solidFill>
                <a:latin typeface="Arial"/>
                <a:ea typeface="Arial"/>
                <a:cs typeface="Arial"/>
                <a:sym typeface="Arial"/>
              </a:rPr>
              <a:t>Contents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2317200" y="1195500"/>
            <a:ext cx="5127900" cy="275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5200"/>
              <a:t>Model Implementation</a:t>
            </a:r>
            <a:endParaRPr b="1" sz="5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335450" y="704400"/>
            <a:ext cx="8661900" cy="404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solidFill>
                  <a:srgbClr val="000000"/>
                </a:solidFill>
              </a:rPr>
              <a:t>Here are the regression algorithm used. </a:t>
            </a:r>
            <a:endParaRPr b="1" sz="2400">
              <a:solidFill>
                <a:srgbClr val="000000"/>
              </a:solidFill>
            </a:endParaRPr>
          </a:p>
          <a:p>
            <a:pPr indent="0" lvl="0" marL="0" rtl="0" algn="l">
              <a:lnSpc>
                <a:spcPct val="100000"/>
              </a:lnSpc>
              <a:spcBef>
                <a:spcPts val="0"/>
              </a:spcBef>
              <a:spcAft>
                <a:spcPts val="0"/>
              </a:spcAft>
              <a:buSzPts val="2800"/>
              <a:buNone/>
            </a:pPr>
            <a:r>
              <a:rPr b="1" lang="en-GB" sz="2400">
                <a:solidFill>
                  <a:srgbClr val="000000"/>
                </a:solidFill>
              </a:rPr>
              <a:t>1. Linear Regression </a:t>
            </a:r>
            <a:endParaRPr b="1" sz="2400">
              <a:solidFill>
                <a:srgbClr val="000000"/>
              </a:solidFill>
            </a:endParaRPr>
          </a:p>
          <a:p>
            <a:pPr indent="0" lvl="0" marL="0" rtl="0" algn="l">
              <a:lnSpc>
                <a:spcPct val="100000"/>
              </a:lnSpc>
              <a:spcBef>
                <a:spcPts val="0"/>
              </a:spcBef>
              <a:spcAft>
                <a:spcPts val="0"/>
              </a:spcAft>
              <a:buSzPts val="2800"/>
              <a:buNone/>
            </a:pPr>
            <a:r>
              <a:rPr b="1" lang="en-GB" sz="2400">
                <a:solidFill>
                  <a:srgbClr val="000000"/>
                </a:solidFill>
              </a:rPr>
              <a:t>2. Linear Regression with Regularization (L1,L2 and Elastic Net). </a:t>
            </a:r>
            <a:endParaRPr b="1" sz="2400">
              <a:solidFill>
                <a:srgbClr val="000000"/>
              </a:solidFill>
            </a:endParaRPr>
          </a:p>
          <a:p>
            <a:pPr indent="0" lvl="0" marL="0" rtl="0" algn="l">
              <a:lnSpc>
                <a:spcPct val="100000"/>
              </a:lnSpc>
              <a:spcBef>
                <a:spcPts val="0"/>
              </a:spcBef>
              <a:spcAft>
                <a:spcPts val="0"/>
              </a:spcAft>
              <a:buSzPts val="2800"/>
              <a:buNone/>
            </a:pPr>
            <a:r>
              <a:rPr b="1" lang="en-GB" sz="2400">
                <a:solidFill>
                  <a:srgbClr val="000000"/>
                </a:solidFill>
              </a:rPr>
              <a:t>3. Decision Tree </a:t>
            </a:r>
            <a:endParaRPr b="1" sz="2400">
              <a:solidFill>
                <a:srgbClr val="000000"/>
              </a:solidFill>
            </a:endParaRPr>
          </a:p>
          <a:p>
            <a:pPr indent="0" lvl="0" marL="0" rtl="0" algn="l">
              <a:lnSpc>
                <a:spcPct val="100000"/>
              </a:lnSpc>
              <a:spcBef>
                <a:spcPts val="0"/>
              </a:spcBef>
              <a:spcAft>
                <a:spcPts val="0"/>
              </a:spcAft>
              <a:buSzPts val="2800"/>
              <a:buNone/>
            </a:pPr>
            <a:r>
              <a:rPr b="1" lang="en-GB" sz="2400">
                <a:solidFill>
                  <a:srgbClr val="000000"/>
                </a:solidFill>
              </a:rPr>
              <a:t>4. Random Forest</a:t>
            </a:r>
            <a:endParaRPr b="1" sz="2400">
              <a:solidFill>
                <a:srgbClr val="000000"/>
              </a:solidFill>
            </a:endParaRPr>
          </a:p>
        </p:txBody>
      </p:sp>
      <p:sp>
        <p:nvSpPr>
          <p:cNvPr id="239" name="Google Shape;239;p45"/>
          <p:cNvSpPr txBox="1"/>
          <p:nvPr/>
        </p:nvSpPr>
        <p:spPr>
          <a:xfrm>
            <a:off x="89450" y="275800"/>
            <a:ext cx="32055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b="1" lang="en-GB" sz="3200">
                <a:solidFill>
                  <a:schemeClr val="dk1"/>
                </a:solidFill>
              </a:rPr>
              <a:t>Algorithm used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239025"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Evaluation Metrics For Regression</a:t>
            </a:r>
            <a:endParaRPr b="1" sz="3000"/>
          </a:p>
        </p:txBody>
      </p:sp>
      <p:sp>
        <p:nvSpPr>
          <p:cNvPr id="245" name="Google Shape;245;p46"/>
          <p:cNvSpPr txBox="1"/>
          <p:nvPr/>
        </p:nvSpPr>
        <p:spPr>
          <a:xfrm>
            <a:off x="288225" y="827425"/>
            <a:ext cx="80010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t>Following are the evaluation metrics for regression. </a:t>
            </a:r>
            <a:endParaRPr sz="2900"/>
          </a:p>
          <a:p>
            <a:pPr indent="0" lvl="0" marL="0" rtl="0" algn="l">
              <a:spcBef>
                <a:spcPts val="0"/>
              </a:spcBef>
              <a:spcAft>
                <a:spcPts val="0"/>
              </a:spcAft>
              <a:buNone/>
            </a:pPr>
            <a:r>
              <a:rPr lang="en-GB" sz="2900"/>
              <a:t>1. Mean Absolute Error(MAE) </a:t>
            </a:r>
            <a:endParaRPr sz="2900"/>
          </a:p>
          <a:p>
            <a:pPr indent="0" lvl="0" marL="0" rtl="0" algn="l">
              <a:spcBef>
                <a:spcPts val="0"/>
              </a:spcBef>
              <a:spcAft>
                <a:spcPts val="0"/>
              </a:spcAft>
              <a:buNone/>
            </a:pPr>
            <a:r>
              <a:rPr lang="en-GB" sz="2900"/>
              <a:t>2. Mean Squared Error(MSE) </a:t>
            </a:r>
            <a:endParaRPr sz="2900"/>
          </a:p>
          <a:p>
            <a:pPr indent="0" lvl="0" marL="0" rtl="0" algn="l">
              <a:spcBef>
                <a:spcPts val="0"/>
              </a:spcBef>
              <a:spcAft>
                <a:spcPts val="0"/>
              </a:spcAft>
              <a:buNone/>
            </a:pPr>
            <a:r>
              <a:rPr lang="en-GB" sz="2900"/>
              <a:t>3. Root Mean Squared Error(RMSE) </a:t>
            </a:r>
            <a:endParaRPr sz="2900"/>
          </a:p>
          <a:p>
            <a:pPr indent="0" lvl="0" marL="0" rtl="0" algn="l">
              <a:spcBef>
                <a:spcPts val="0"/>
              </a:spcBef>
              <a:spcAft>
                <a:spcPts val="0"/>
              </a:spcAft>
              <a:buNone/>
            </a:pPr>
            <a:r>
              <a:rPr lang="en-GB" sz="2900"/>
              <a:t>4. R Squared (R2)</a:t>
            </a:r>
            <a:endParaRPr sz="2900"/>
          </a:p>
          <a:p>
            <a:pPr indent="0" lvl="0" marL="0" rtl="0" algn="l">
              <a:spcBef>
                <a:spcPts val="0"/>
              </a:spcBef>
              <a:spcAft>
                <a:spcPts val="0"/>
              </a:spcAft>
              <a:buNone/>
            </a:pPr>
            <a:r>
              <a:rPr lang="en-GB" sz="2900"/>
              <a:t>5. Adjusted R Squared • </a:t>
            </a:r>
            <a:endParaRPr sz="2900"/>
          </a:p>
          <a:p>
            <a:pPr indent="0" lvl="0" marL="0" rtl="0" algn="l">
              <a:spcBef>
                <a:spcPts val="0"/>
              </a:spcBef>
              <a:spcAft>
                <a:spcPts val="0"/>
              </a:spcAft>
              <a:buNone/>
            </a:pPr>
            <a:r>
              <a:rPr lang="en-GB" sz="2900"/>
              <a:t>On the basis of R Squared we evaluate our model performance on both train or test set. </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type="title"/>
          </p:nvPr>
        </p:nvSpPr>
        <p:spPr>
          <a:xfrm>
            <a:off x="252000" y="294325"/>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300"/>
              <a:t>Linear Regr       Ridge Regr      Lasso Regr</a:t>
            </a:r>
            <a:endParaRPr b="1" sz="3300"/>
          </a:p>
        </p:txBody>
      </p:sp>
      <p:pic>
        <p:nvPicPr>
          <p:cNvPr id="251" name="Google Shape;251;p47"/>
          <p:cNvPicPr preferRelativeResize="0"/>
          <p:nvPr/>
        </p:nvPicPr>
        <p:blipFill>
          <a:blip r:embed="rId3">
            <a:alphaModFix/>
          </a:blip>
          <a:stretch>
            <a:fillRect/>
          </a:stretch>
        </p:blipFill>
        <p:spPr>
          <a:xfrm>
            <a:off x="21725" y="1099075"/>
            <a:ext cx="3118950" cy="3680450"/>
          </a:xfrm>
          <a:prstGeom prst="rect">
            <a:avLst/>
          </a:prstGeom>
          <a:noFill/>
          <a:ln>
            <a:noFill/>
          </a:ln>
        </p:spPr>
      </p:pic>
      <p:pic>
        <p:nvPicPr>
          <p:cNvPr id="252" name="Google Shape;252;p47"/>
          <p:cNvPicPr preferRelativeResize="0"/>
          <p:nvPr/>
        </p:nvPicPr>
        <p:blipFill rotWithShape="1">
          <a:blip r:embed="rId4">
            <a:alphaModFix/>
          </a:blip>
          <a:srcRect b="0" l="0" r="0" t="0"/>
          <a:stretch/>
        </p:blipFill>
        <p:spPr>
          <a:xfrm>
            <a:off x="3079075" y="1146700"/>
            <a:ext cx="3247550" cy="3585200"/>
          </a:xfrm>
          <a:prstGeom prst="rect">
            <a:avLst/>
          </a:prstGeom>
          <a:noFill/>
          <a:ln>
            <a:noFill/>
          </a:ln>
        </p:spPr>
      </p:pic>
      <p:pic>
        <p:nvPicPr>
          <p:cNvPr id="253" name="Google Shape;253;p47"/>
          <p:cNvPicPr preferRelativeResize="0"/>
          <p:nvPr/>
        </p:nvPicPr>
        <p:blipFill>
          <a:blip r:embed="rId5">
            <a:alphaModFix/>
          </a:blip>
          <a:stretch>
            <a:fillRect/>
          </a:stretch>
        </p:blipFill>
        <p:spPr>
          <a:xfrm>
            <a:off x="6257375" y="1194325"/>
            <a:ext cx="2829175" cy="347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ph type="title"/>
          </p:nvPr>
        </p:nvSpPr>
        <p:spPr>
          <a:xfrm>
            <a:off x="0" y="294325"/>
            <a:ext cx="9144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300"/>
              <a:t>Decision</a:t>
            </a:r>
            <a:r>
              <a:rPr b="1" lang="en-GB" sz="3300"/>
              <a:t> Tree Model</a:t>
            </a:r>
            <a:r>
              <a:rPr b="1" lang="en-GB" sz="3300"/>
              <a:t>    Random Forest Model </a:t>
            </a:r>
            <a:endParaRPr b="1" sz="3300"/>
          </a:p>
        </p:txBody>
      </p:sp>
      <p:pic>
        <p:nvPicPr>
          <p:cNvPr id="259" name="Google Shape;259;p48"/>
          <p:cNvPicPr preferRelativeResize="0"/>
          <p:nvPr/>
        </p:nvPicPr>
        <p:blipFill>
          <a:blip r:embed="rId3">
            <a:alphaModFix/>
          </a:blip>
          <a:stretch>
            <a:fillRect/>
          </a:stretch>
        </p:blipFill>
        <p:spPr>
          <a:xfrm>
            <a:off x="152400" y="1194325"/>
            <a:ext cx="4589500" cy="3796775"/>
          </a:xfrm>
          <a:prstGeom prst="rect">
            <a:avLst/>
          </a:prstGeom>
          <a:noFill/>
          <a:ln>
            <a:noFill/>
          </a:ln>
        </p:spPr>
      </p:pic>
      <p:pic>
        <p:nvPicPr>
          <p:cNvPr id="260" name="Google Shape;260;p48"/>
          <p:cNvPicPr preferRelativeResize="0"/>
          <p:nvPr/>
        </p:nvPicPr>
        <p:blipFill>
          <a:blip r:embed="rId4">
            <a:alphaModFix/>
          </a:blip>
          <a:stretch>
            <a:fillRect/>
          </a:stretch>
        </p:blipFill>
        <p:spPr>
          <a:xfrm>
            <a:off x="4883400" y="1194325"/>
            <a:ext cx="4158924" cy="3658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Selection of Model</a:t>
            </a:r>
            <a:endParaRPr b="1" sz="3200"/>
          </a:p>
        </p:txBody>
      </p:sp>
      <p:sp>
        <p:nvSpPr>
          <p:cNvPr id="266" name="Google Shape;266;p49"/>
          <p:cNvSpPr txBox="1"/>
          <p:nvPr>
            <p:ph idx="1" type="body"/>
          </p:nvPr>
        </p:nvSpPr>
        <p:spPr>
          <a:xfrm>
            <a:off x="311700" y="900000"/>
            <a:ext cx="8520600" cy="376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 By looking both Model MSE, RMSE, RMPSE and R2 values we decided to go with 3rd Model in which took whole dataset are present.</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Also in Model we did various Algorithms such as Decision Tree, Random Forest , Linear regression, Ridge and Lasso.</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But above all algorithms we get very good result in Random Forest Algorithm. </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So we decided to choose Random Forest Algorithm of the model.</a:t>
            </a:r>
            <a:endParaRPr b="1" sz="2000">
              <a:solidFill>
                <a:srgbClr val="07376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Conclusions</a:t>
            </a:r>
            <a:endParaRPr b="1" sz="3200"/>
          </a:p>
        </p:txBody>
      </p:sp>
      <p:sp>
        <p:nvSpPr>
          <p:cNvPr id="272" name="Google Shape;272;p50"/>
          <p:cNvSpPr txBox="1"/>
          <p:nvPr>
            <p:ph idx="1" type="body"/>
          </p:nvPr>
        </p:nvSpPr>
        <p:spPr>
          <a:xfrm>
            <a:off x="332850" y="954300"/>
            <a:ext cx="8280000" cy="4189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From plot sales and competition Open Since Month shows sales go increasing from November and highest in month December. </a:t>
            </a:r>
            <a:endParaRPr b="1" sz="2000">
              <a:solidFill>
                <a:srgbClr val="073763"/>
              </a:solidFill>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From plot Sales and day of week, Sales highest on Monday and start declining from Tuesday to Saturday and on Sunday Sales almost near to Zero.</a:t>
            </a:r>
            <a:endParaRPr b="1" sz="2000">
              <a:solidFill>
                <a:srgbClr val="073763"/>
              </a:solidFill>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Plot between Promotion and Sales shows that promotion helps in increasing Sales. </a:t>
            </a:r>
            <a:endParaRPr sz="2000">
              <a:solidFill>
                <a:schemeClr val="accent2"/>
              </a:solidFill>
              <a:highlight>
                <a:srgbClr val="FFFFFF"/>
              </a:highlight>
              <a:latin typeface="Roboto"/>
              <a:ea typeface="Roboto"/>
              <a:cs typeface="Roboto"/>
              <a:sym typeface="Roboto"/>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Type of Store plays an important role in opening pattern of stores. All Type ‘b’ stores never closed except for refurbishment or other reason.</a:t>
            </a:r>
            <a:endParaRPr b="1" sz="2000">
              <a:solidFill>
                <a:srgbClr val="07376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Contd..</a:t>
            </a:r>
            <a:endParaRPr b="1" sz="3200"/>
          </a:p>
        </p:txBody>
      </p:sp>
      <p:sp>
        <p:nvSpPr>
          <p:cNvPr id="278" name="Google Shape;278;p51"/>
          <p:cNvSpPr txBox="1"/>
          <p:nvPr>
            <p:ph idx="1" type="body"/>
          </p:nvPr>
        </p:nvSpPr>
        <p:spPr>
          <a:xfrm>
            <a:off x="311700" y="966550"/>
            <a:ext cx="8520600" cy="371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All Type ‘b’ stores have comparatively higher sales and it mostly constant with peaks appears on weekends.</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Assortment Level ‘b’ is only offered at Store Type ‘b’.</a:t>
            </a:r>
            <a:endParaRPr b="1" sz="2000">
              <a:solidFill>
                <a:srgbClr val="073763"/>
              </a:solidFill>
              <a:highlight>
                <a:schemeClr val="dk2"/>
              </a:highlight>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highlight>
                  <a:schemeClr val="dk2"/>
                </a:highlight>
              </a:rPr>
              <a:t>We can observe that most of the stores remain closed during State Holidays. But it is interesting to note that the number of stores opened during School Holidays were more than that were opened during State Holidays.</a:t>
            </a:r>
            <a:endParaRPr b="1" sz="2000">
              <a:solidFill>
                <a:srgbClr val="073763"/>
              </a:solidFill>
              <a:highlight>
                <a:schemeClr val="dk2"/>
              </a:highligh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idx="1" type="body"/>
          </p:nvPr>
        </p:nvSpPr>
        <p:spPr>
          <a:xfrm>
            <a:off x="972000" y="771750"/>
            <a:ext cx="7200000" cy="36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b="1" lang="en-GB" sz="4800">
                <a:solidFill>
                  <a:srgbClr val="0C343D"/>
                </a:solidFill>
              </a:rPr>
              <a:t>THANK YOU</a:t>
            </a:r>
            <a:endParaRPr b="1" sz="4800">
              <a:solidFill>
                <a:srgbClr val="0C34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Problem Statement</a:t>
            </a:r>
            <a:endParaRPr b="1" sz="3000"/>
          </a:p>
        </p:txBody>
      </p:sp>
      <p:sp>
        <p:nvSpPr>
          <p:cNvPr id="112" name="Google Shape;112;p27"/>
          <p:cNvSpPr txBox="1"/>
          <p:nvPr>
            <p:ph idx="1" type="subTitle"/>
          </p:nvPr>
        </p:nvSpPr>
        <p:spPr>
          <a:xfrm>
            <a:off x="512850" y="900000"/>
            <a:ext cx="5126400" cy="40329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chemeClr val="lt1"/>
              </a:buClr>
              <a:buSzPts val="2100"/>
              <a:buFont typeface="Montserrat"/>
              <a:buChar char="●"/>
            </a:pPr>
            <a:r>
              <a:rPr b="1" lang="en-GB" sz="2100">
                <a:solidFill>
                  <a:schemeClr val="lt1"/>
                </a:solidFill>
                <a:latin typeface="Montserrat"/>
                <a:ea typeface="Montserrat"/>
                <a:cs typeface="Montserrat"/>
                <a:sym typeface="Montserrat"/>
              </a:rPr>
              <a:t>Rossmann operates over 3,000 drug stores in 7 European countries. Currently, Rossmann store managers are tasked with predicting their daily sales for up to six weeks in advance.</a:t>
            </a:r>
            <a:endParaRPr b="1" sz="21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SzPts val="2800"/>
              <a:buNone/>
            </a:pPr>
            <a:r>
              <a:t/>
            </a:r>
            <a:endParaRPr b="1" sz="2100">
              <a:solidFill>
                <a:schemeClr val="lt1"/>
              </a:solidFill>
              <a:latin typeface="Montserrat"/>
              <a:ea typeface="Montserrat"/>
              <a:cs typeface="Montserrat"/>
              <a:sym typeface="Montserrat"/>
            </a:endParaRPr>
          </a:p>
          <a:p>
            <a:pPr indent="-457200" lvl="0" marL="457200" rtl="0" algn="l">
              <a:lnSpc>
                <a:spcPct val="115000"/>
              </a:lnSpc>
              <a:spcBef>
                <a:spcPts val="700"/>
              </a:spcBef>
              <a:spcAft>
                <a:spcPts val="0"/>
              </a:spcAft>
              <a:buClr>
                <a:schemeClr val="lt1"/>
              </a:buClr>
              <a:buSzPts val="2100"/>
              <a:buFont typeface="Montserrat"/>
              <a:buChar char="●"/>
            </a:pPr>
            <a:r>
              <a:rPr b="1" lang="en-GB" sz="2100">
                <a:solidFill>
                  <a:schemeClr val="lt1"/>
                </a:solidFill>
                <a:latin typeface="Montserrat"/>
                <a:ea typeface="Montserrat"/>
                <a:cs typeface="Montserrat"/>
                <a:sym typeface="Montserrat"/>
              </a:rPr>
              <a:t>The objective of the project is to come with a machine learning model to predict sales.</a:t>
            </a:r>
            <a:endParaRPr sz="2100">
              <a:solidFill>
                <a:schemeClr val="accent2"/>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SzPts val="2800"/>
              <a:buNone/>
            </a:pPr>
            <a:r>
              <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a:p>
        </p:txBody>
      </p:sp>
      <p:pic>
        <p:nvPicPr>
          <p:cNvPr id="113" name="Google Shape;113;p27"/>
          <p:cNvPicPr preferRelativeResize="0"/>
          <p:nvPr/>
        </p:nvPicPr>
        <p:blipFill rotWithShape="1">
          <a:blip r:embed="rId3">
            <a:alphaModFix/>
          </a:blip>
          <a:srcRect b="5694" l="0" r="0" t="0"/>
          <a:stretch/>
        </p:blipFill>
        <p:spPr>
          <a:xfrm>
            <a:off x="5973900" y="1052400"/>
            <a:ext cx="3017700" cy="2901275"/>
          </a:xfrm>
          <a:prstGeom prst="rect">
            <a:avLst/>
          </a:prstGeom>
          <a:noFill/>
          <a:ln>
            <a:noFill/>
          </a:ln>
        </p:spPr>
      </p:pic>
      <p:sp>
        <p:nvSpPr>
          <p:cNvPr id="114" name="Google Shape;114;p27"/>
          <p:cNvSpPr txBox="1"/>
          <p:nvPr>
            <p:ph idx="1" type="subTitle"/>
          </p:nvPr>
        </p:nvSpPr>
        <p:spPr>
          <a:xfrm>
            <a:off x="5973900" y="4040450"/>
            <a:ext cx="3017700" cy="594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700"/>
              </a:spcBef>
              <a:spcAft>
                <a:spcPts val="0"/>
              </a:spcAft>
              <a:buSzPts val="2800"/>
              <a:buNone/>
            </a:pPr>
            <a:r>
              <a:rPr lang="en-GB" sz="1200">
                <a:solidFill>
                  <a:schemeClr val="lt1"/>
                </a:solidFill>
                <a:latin typeface="Montserrat"/>
                <a:ea typeface="Montserrat"/>
                <a:cs typeface="Montserrat"/>
                <a:sym typeface="Montserrat"/>
              </a:rPr>
              <a:t>Img. Source - Google</a:t>
            </a:r>
            <a:endParaRPr sz="1200">
              <a:solidFill>
                <a:schemeClr val="lt1"/>
              </a:solidFill>
              <a:latin typeface="Montserrat"/>
              <a:ea typeface="Montserrat"/>
              <a:cs typeface="Montserrat"/>
              <a:sym typeface="Montserrat"/>
            </a:endParaRPr>
          </a:p>
          <a:p>
            <a:pPr indent="0" lvl="0" marL="0" rtl="0" algn="l">
              <a:lnSpc>
                <a:spcPct val="100000"/>
              </a:lnSpc>
              <a:spcBef>
                <a:spcPts val="70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Data Summary</a:t>
            </a:r>
            <a:endParaRPr b="1" sz="3000"/>
          </a:p>
        </p:txBody>
      </p:sp>
      <p:sp>
        <p:nvSpPr>
          <p:cNvPr id="120" name="Google Shape;120;p28"/>
          <p:cNvSpPr txBox="1"/>
          <p:nvPr/>
        </p:nvSpPr>
        <p:spPr>
          <a:xfrm>
            <a:off x="813300" y="775750"/>
            <a:ext cx="7517400" cy="409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chemeClr val="lt1"/>
                </a:solidFill>
                <a:latin typeface="Montserrat"/>
                <a:ea typeface="Montserrat"/>
                <a:cs typeface="Montserrat"/>
                <a:sym typeface="Montserrat"/>
              </a:rPr>
              <a:t>There are two Datasets present . They are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rabicPeriod"/>
            </a:pPr>
            <a:r>
              <a:rPr b="1" i="0" lang="en-GB" sz="2200" u="none" cap="none" strike="noStrike">
                <a:solidFill>
                  <a:schemeClr val="lt1"/>
                </a:solidFill>
                <a:latin typeface="Montserrat"/>
                <a:ea typeface="Montserrat"/>
                <a:cs typeface="Montserrat"/>
                <a:sym typeface="Montserrat"/>
              </a:rPr>
              <a:t>Rossmann Stores Data.csv - </a:t>
            </a:r>
            <a:r>
              <a:rPr b="0" i="0" lang="en-GB" sz="2200" u="none" cap="none" strike="noStrike">
                <a:solidFill>
                  <a:schemeClr val="lt1"/>
                </a:solidFill>
                <a:latin typeface="Montserrat"/>
                <a:ea typeface="Montserrat"/>
                <a:cs typeface="Montserrat"/>
                <a:sym typeface="Montserrat"/>
              </a:rPr>
              <a:t>Historical data including Sales.</a:t>
            </a:r>
            <a:endParaRPr b="0" i="0" sz="2200" u="none" cap="none" strike="noStrike">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rabicPeriod"/>
            </a:pPr>
            <a:r>
              <a:rPr b="1" i="0" lang="en-GB" sz="2200" u="none" cap="none" strike="noStrike">
                <a:solidFill>
                  <a:schemeClr val="lt1"/>
                </a:solidFill>
                <a:latin typeface="Montserrat"/>
                <a:ea typeface="Montserrat"/>
                <a:cs typeface="Montserrat"/>
                <a:sym typeface="Montserrat"/>
              </a:rPr>
              <a:t>store.csv - </a:t>
            </a:r>
            <a:r>
              <a:rPr b="0" i="0" lang="en-GB" sz="2200" u="none" cap="none" strike="noStrike">
                <a:solidFill>
                  <a:schemeClr val="lt1"/>
                </a:solidFill>
                <a:latin typeface="Montserrat"/>
                <a:ea typeface="Montserrat"/>
                <a:cs typeface="Montserrat"/>
                <a:sym typeface="Montserrat"/>
              </a:rPr>
              <a:t>Supplemental information about the stores.</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lang="en-GB" sz="2600">
                <a:solidFill>
                  <a:srgbClr val="990000"/>
                </a:solidFill>
                <a:latin typeface="Montserrat"/>
                <a:ea typeface="Montserrat"/>
                <a:cs typeface="Montserrat"/>
                <a:sym typeface="Montserrat"/>
              </a:rPr>
              <a:t>Details of Dataset</a:t>
            </a:r>
            <a:endParaRPr b="1" sz="2600">
              <a:solidFill>
                <a:srgbClr val="99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lang="en-GB" sz="2600">
                <a:latin typeface="Montserrat"/>
                <a:ea typeface="Montserrat"/>
                <a:cs typeface="Montserrat"/>
                <a:sym typeface="Montserrat"/>
              </a:rPr>
              <a:t>•</a:t>
            </a:r>
            <a:r>
              <a:rPr lang="en-GB" sz="2600">
                <a:solidFill>
                  <a:schemeClr val="lt1"/>
                </a:solidFill>
                <a:latin typeface="Montserrat"/>
                <a:ea typeface="Montserrat"/>
                <a:cs typeface="Montserrat"/>
                <a:sym typeface="Montserrat"/>
              </a:rPr>
              <a:t> </a:t>
            </a:r>
            <a:r>
              <a:rPr b="1" lang="en-GB" sz="2200">
                <a:solidFill>
                  <a:schemeClr val="lt1"/>
                </a:solidFill>
                <a:latin typeface="Montserrat"/>
                <a:ea typeface="Montserrat"/>
                <a:cs typeface="Montserrat"/>
                <a:sym typeface="Montserrat"/>
              </a:rPr>
              <a:t>Rossmann stores Data.csv</a:t>
            </a:r>
            <a:r>
              <a:rPr b="1" lang="en-GB" sz="2600">
                <a:solidFill>
                  <a:schemeClr val="lt1"/>
                </a:solidFill>
                <a:latin typeface="Montserrat"/>
                <a:ea typeface="Montserrat"/>
                <a:cs typeface="Montserrat"/>
                <a:sym typeface="Montserrat"/>
              </a:rPr>
              <a:t> </a:t>
            </a:r>
            <a:r>
              <a:rPr lang="en-GB" sz="2200">
                <a:solidFill>
                  <a:schemeClr val="lt1"/>
                </a:solidFill>
                <a:latin typeface="Montserrat"/>
                <a:ea typeface="Montserrat"/>
                <a:cs typeface="Montserrat"/>
                <a:sym typeface="Montserrat"/>
              </a:rPr>
              <a:t>has 9 feature and 1017209 observations.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lang="en-GB" sz="2600">
                <a:latin typeface="Montserrat"/>
                <a:ea typeface="Montserrat"/>
                <a:cs typeface="Montserrat"/>
                <a:sym typeface="Montserrat"/>
              </a:rPr>
              <a:t>• </a:t>
            </a:r>
            <a:r>
              <a:rPr b="1" lang="en-GB" sz="2200">
                <a:solidFill>
                  <a:schemeClr val="lt1"/>
                </a:solidFill>
                <a:latin typeface="Montserrat"/>
                <a:ea typeface="Montserrat"/>
                <a:cs typeface="Montserrat"/>
                <a:sym typeface="Montserrat"/>
              </a:rPr>
              <a:t>Store.csv</a:t>
            </a:r>
            <a:r>
              <a:rPr lang="en-GB" sz="2200">
                <a:solidFill>
                  <a:schemeClr val="lt1"/>
                </a:solidFill>
                <a:latin typeface="Montserrat"/>
                <a:ea typeface="Montserrat"/>
                <a:cs typeface="Montserrat"/>
                <a:sym typeface="Montserrat"/>
              </a:rPr>
              <a:t> has 10 feature and 1115 observations </a:t>
            </a:r>
            <a:endParaRPr sz="22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Important Variables</a:t>
            </a:r>
            <a:endParaRPr b="1" sz="3000"/>
          </a:p>
        </p:txBody>
      </p:sp>
      <p:sp>
        <p:nvSpPr>
          <p:cNvPr id="126" name="Google Shape;126;p29"/>
          <p:cNvSpPr txBox="1"/>
          <p:nvPr/>
        </p:nvSpPr>
        <p:spPr>
          <a:xfrm>
            <a:off x="340350" y="823500"/>
            <a:ext cx="8463300" cy="43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1.  Sales - </a:t>
            </a:r>
            <a:r>
              <a:rPr b="0" i="0" lang="en-GB" sz="2200" u="none" cap="none" strike="noStrike">
                <a:solidFill>
                  <a:schemeClr val="lt1"/>
                </a:solidFill>
                <a:latin typeface="Montserrat"/>
                <a:ea typeface="Montserrat"/>
                <a:cs typeface="Montserrat"/>
                <a:sym typeface="Montserrat"/>
              </a:rPr>
              <a:t>The turnover for any given day (this is what we are predicting)</a:t>
            </a:r>
            <a:r>
              <a:rPr b="0" i="0" lang="en-GB" sz="1350" u="none" cap="none" strike="noStrike">
                <a:solidFill>
                  <a:schemeClr val="accent2"/>
                </a:solidFill>
                <a:highlight>
                  <a:srgbClr val="FFFFFF"/>
                </a:highlight>
                <a:latin typeface="Roboto"/>
                <a:ea typeface="Roboto"/>
                <a:cs typeface="Roboto"/>
                <a:sym typeface="Roboto"/>
              </a:rPr>
              <a:t>.</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2.  Open</a:t>
            </a:r>
            <a:r>
              <a:rPr b="0" i="0" lang="en-GB" sz="2200" u="none" cap="none" strike="noStrike">
                <a:solidFill>
                  <a:schemeClr val="lt1"/>
                </a:solidFill>
                <a:latin typeface="Montserrat"/>
                <a:ea typeface="Montserrat"/>
                <a:cs typeface="Montserrat"/>
                <a:sym typeface="Montserrat"/>
              </a:rPr>
              <a:t> </a:t>
            </a:r>
            <a:r>
              <a:rPr b="1" i="0" lang="en-GB" sz="2200" u="none" cap="none" strike="noStrike">
                <a:solidFill>
                  <a:schemeClr val="lt1"/>
                </a:solidFill>
                <a:latin typeface="Montserrat"/>
                <a:ea typeface="Montserrat"/>
                <a:cs typeface="Montserrat"/>
                <a:sym typeface="Montserrat"/>
              </a:rPr>
              <a:t>-</a:t>
            </a:r>
            <a:r>
              <a:rPr b="0" i="0" lang="en-GB" sz="2200" u="none" cap="none" strike="noStrike">
                <a:solidFill>
                  <a:schemeClr val="lt1"/>
                </a:solidFill>
                <a:latin typeface="Montserrat"/>
                <a:ea typeface="Montserrat"/>
                <a:cs typeface="Montserrat"/>
                <a:sym typeface="Montserrat"/>
              </a:rPr>
              <a:t> An indicator for whether the store was open or closed.  0 = closed, 1 = open.</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3. Store type -</a:t>
            </a:r>
            <a:r>
              <a:rPr b="0" i="0" lang="en-GB" sz="2200" u="none" cap="none" strike="noStrike">
                <a:solidFill>
                  <a:schemeClr val="lt1"/>
                </a:solidFill>
                <a:latin typeface="Montserrat"/>
                <a:ea typeface="Montserrat"/>
                <a:cs typeface="Montserrat"/>
                <a:sym typeface="Montserrat"/>
              </a:rPr>
              <a:t> Differentiates between 4 different store models (a, b, c &amp; d).</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4. Assortment -</a:t>
            </a:r>
            <a:r>
              <a:rPr b="0" i="0" lang="en-GB" sz="2200" u="none" cap="none" strike="noStrike">
                <a:solidFill>
                  <a:schemeClr val="lt1"/>
                </a:solidFill>
                <a:latin typeface="Montserrat"/>
                <a:ea typeface="Montserrat"/>
                <a:cs typeface="Montserrat"/>
                <a:sym typeface="Montserrat"/>
              </a:rPr>
              <a:t> Describes an assortment level: a = basic,   b = extra, c = extended.</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5. Promo -  </a:t>
            </a:r>
            <a:r>
              <a:rPr b="0" i="0" lang="en-GB" sz="2200" u="none" cap="none" strike="noStrike">
                <a:solidFill>
                  <a:schemeClr val="lt1"/>
                </a:solidFill>
                <a:latin typeface="Montserrat"/>
                <a:ea typeface="Montserrat"/>
                <a:cs typeface="Montserrat"/>
                <a:sym typeface="Montserrat"/>
              </a:rPr>
              <a:t>Indicates whether a store is running a promo on that day</a:t>
            </a:r>
            <a:endParaRPr b="1"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6. Promo2 -  </a:t>
            </a:r>
            <a:r>
              <a:rPr b="0" i="0" lang="en-GB" sz="2200" u="none" cap="none" strike="noStrike">
                <a:solidFill>
                  <a:schemeClr val="lt1"/>
                </a:solidFill>
                <a:latin typeface="Montserrat"/>
                <a:ea typeface="Montserrat"/>
                <a:cs typeface="Montserrat"/>
                <a:sym typeface="Montserrat"/>
              </a:rPr>
              <a:t>Promo2 is a continuing and consecutive promotion for some stores.</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Contd...</a:t>
            </a:r>
            <a:endParaRPr b="1" sz="3200"/>
          </a:p>
        </p:txBody>
      </p:sp>
      <p:sp>
        <p:nvSpPr>
          <p:cNvPr id="132" name="Google Shape;132;p30"/>
          <p:cNvSpPr txBox="1"/>
          <p:nvPr/>
        </p:nvSpPr>
        <p:spPr>
          <a:xfrm>
            <a:off x="340350" y="823500"/>
            <a:ext cx="8463300" cy="43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7.  Store - </a:t>
            </a:r>
            <a:r>
              <a:rPr b="0" i="0" lang="en-GB" sz="2200" u="none" cap="none" strike="noStrike">
                <a:solidFill>
                  <a:schemeClr val="lt1"/>
                </a:solidFill>
                <a:latin typeface="Montserrat"/>
                <a:ea typeface="Montserrat"/>
                <a:cs typeface="Montserrat"/>
                <a:sym typeface="Montserrat"/>
              </a:rPr>
              <a:t>A unique Id for each store.</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8.  Customer</a:t>
            </a:r>
            <a:r>
              <a:rPr b="0" i="0" lang="en-GB" sz="2200" u="none" cap="none" strike="noStrike">
                <a:solidFill>
                  <a:schemeClr val="lt1"/>
                </a:solidFill>
                <a:latin typeface="Montserrat"/>
                <a:ea typeface="Montserrat"/>
                <a:cs typeface="Montserrat"/>
                <a:sym typeface="Montserrat"/>
              </a:rPr>
              <a:t> </a:t>
            </a:r>
            <a:r>
              <a:rPr b="1" i="0" lang="en-GB" sz="2200" u="none" cap="none" strike="noStrike">
                <a:solidFill>
                  <a:schemeClr val="lt1"/>
                </a:solidFill>
                <a:latin typeface="Montserrat"/>
                <a:ea typeface="Montserrat"/>
                <a:cs typeface="Montserrat"/>
                <a:sym typeface="Montserrat"/>
              </a:rPr>
              <a:t>-</a:t>
            </a:r>
            <a:r>
              <a:rPr b="0" i="0" lang="en-GB" sz="2200" u="none" cap="none" strike="noStrike">
                <a:solidFill>
                  <a:schemeClr val="lt1"/>
                </a:solidFill>
                <a:latin typeface="Montserrat"/>
                <a:ea typeface="Montserrat"/>
                <a:cs typeface="Montserrat"/>
                <a:sym typeface="Montserrat"/>
              </a:rPr>
              <a:t> The number of customers on a given day.</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9. Competition Distance - </a:t>
            </a:r>
            <a:r>
              <a:rPr b="0" i="0" lang="en-GB" sz="2200" u="none" cap="none" strike="noStrike">
                <a:solidFill>
                  <a:schemeClr val="lt1"/>
                </a:solidFill>
                <a:latin typeface="Montserrat"/>
                <a:ea typeface="Montserrat"/>
                <a:cs typeface="Montserrat"/>
                <a:sym typeface="Montserrat"/>
              </a:rPr>
              <a:t>Distance in meters to the nearest competitor store</a:t>
            </a:r>
            <a:r>
              <a:rPr b="0" i="0" lang="en-GB" sz="1350" u="none" cap="none" strike="noStrike">
                <a:solidFill>
                  <a:schemeClr val="accent2"/>
                </a:solidFill>
                <a:highlight>
                  <a:srgbClr val="FFFFFF"/>
                </a:highlight>
                <a:latin typeface="Roboto"/>
                <a:ea typeface="Roboto"/>
                <a:cs typeface="Roboto"/>
                <a:sym typeface="Roboto"/>
              </a:rPr>
              <a:t>.</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10. Promo Interval - </a:t>
            </a:r>
            <a:r>
              <a:rPr b="0" i="0" lang="en-GB" sz="2200" u="none" cap="none" strike="noStrike">
                <a:solidFill>
                  <a:schemeClr val="lt1"/>
                </a:solidFill>
                <a:latin typeface="Montserrat"/>
                <a:ea typeface="Montserrat"/>
                <a:cs typeface="Montserrat"/>
                <a:sym typeface="Montserrat"/>
              </a:rPr>
              <a:t> Describes the consecutive intervals Promo2 is started, naming the months the promotion is started a new.</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11. Promo2Since [Year/week] - </a:t>
            </a:r>
            <a:r>
              <a:rPr b="0" i="0" lang="en-GB" sz="2200" u="none" cap="none" strike="noStrike">
                <a:solidFill>
                  <a:schemeClr val="lt1"/>
                </a:solidFill>
                <a:latin typeface="Montserrat"/>
                <a:ea typeface="Montserrat"/>
                <a:cs typeface="Montserrat"/>
                <a:sym typeface="Montserrat"/>
              </a:rPr>
              <a:t> Describes the year and calendar week when the store started participating in Promo2.</a:t>
            </a:r>
            <a:endParaRPr b="0" i="0" sz="135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chemeClr val="lt1"/>
                </a:solidFill>
                <a:latin typeface="Montserrat"/>
                <a:ea typeface="Montserrat"/>
                <a:cs typeface="Montserrat"/>
                <a:sym typeface="Montserrat"/>
              </a:rPr>
              <a:t>.</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ctrTitle"/>
          </p:nvPr>
        </p:nvSpPr>
        <p:spPr>
          <a:xfrm>
            <a:off x="252000" y="26090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GB" sz="2600"/>
              <a:t>DATA WRANGLING</a:t>
            </a:r>
            <a:endParaRPr b="1" sz="44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sz="2700">
                <a:solidFill>
                  <a:srgbClr val="000000"/>
                </a:solidFill>
              </a:rPr>
              <a:t>Missing Values</a:t>
            </a:r>
            <a:endParaRPr b="1" sz="2700">
              <a:solidFill>
                <a:srgbClr val="000000"/>
              </a:solidFill>
            </a:endParaRPr>
          </a:p>
        </p:txBody>
      </p:sp>
      <p:sp>
        <p:nvSpPr>
          <p:cNvPr id="138" name="Google Shape;138;p31"/>
          <p:cNvSpPr txBox="1"/>
          <p:nvPr/>
        </p:nvSpPr>
        <p:spPr>
          <a:xfrm>
            <a:off x="4869300" y="1409375"/>
            <a:ext cx="40776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Looking for missing values in Store.csv</a:t>
            </a:r>
            <a:endParaRPr b="0" i="0" sz="18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Montserrat"/>
                <a:ea typeface="Montserrat"/>
                <a:cs typeface="Montserrat"/>
                <a:sym typeface="Montserrat"/>
              </a:rPr>
              <a:t>.</a:t>
            </a:r>
            <a:endParaRPr b="0" i="0" sz="18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p:txBody>
      </p:sp>
      <p:pic>
        <p:nvPicPr>
          <p:cNvPr id="139" name="Google Shape;139;p31"/>
          <p:cNvPicPr preferRelativeResize="0"/>
          <p:nvPr/>
        </p:nvPicPr>
        <p:blipFill rotWithShape="1">
          <a:blip r:embed="rId3">
            <a:alphaModFix/>
          </a:blip>
          <a:srcRect b="0" l="1521" r="-296" t="0"/>
          <a:stretch/>
        </p:blipFill>
        <p:spPr>
          <a:xfrm>
            <a:off x="5224450" y="2181650"/>
            <a:ext cx="3238750" cy="2894700"/>
          </a:xfrm>
          <a:prstGeom prst="rect">
            <a:avLst/>
          </a:prstGeom>
          <a:noFill/>
          <a:ln cap="flat" cmpd="sng" w="19050">
            <a:solidFill>
              <a:schemeClr val="accent2"/>
            </a:solidFill>
            <a:prstDash val="solid"/>
            <a:round/>
            <a:headEnd len="sm" w="sm" type="none"/>
            <a:tailEnd len="sm" w="sm" type="none"/>
          </a:ln>
        </p:spPr>
      </p:pic>
      <p:sp>
        <p:nvSpPr>
          <p:cNvPr id="140" name="Google Shape;140;p31"/>
          <p:cNvSpPr txBox="1"/>
          <p:nvPr/>
        </p:nvSpPr>
        <p:spPr>
          <a:xfrm>
            <a:off x="252000" y="1409375"/>
            <a:ext cx="40776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Looking for missing values in Rossmann.csv</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p:txBody>
      </p:sp>
      <p:pic>
        <p:nvPicPr>
          <p:cNvPr id="141" name="Google Shape;141;p31"/>
          <p:cNvPicPr preferRelativeResize="0"/>
          <p:nvPr/>
        </p:nvPicPr>
        <p:blipFill rotWithShape="1">
          <a:blip r:embed="rId4">
            <a:alphaModFix/>
          </a:blip>
          <a:srcRect b="2088" l="5301" r="5300" t="2088"/>
          <a:stretch/>
        </p:blipFill>
        <p:spPr>
          <a:xfrm>
            <a:off x="252000" y="2238963"/>
            <a:ext cx="3131550" cy="28116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ctrTitle"/>
          </p:nvPr>
        </p:nvSpPr>
        <p:spPr>
          <a:xfrm>
            <a:off x="612000" y="144100"/>
            <a:ext cx="7540500" cy="64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3000"/>
          </a:p>
          <a:p>
            <a:pPr indent="0" lvl="0" marL="0" rtl="0" algn="ctr">
              <a:lnSpc>
                <a:spcPct val="100000"/>
              </a:lnSpc>
              <a:spcBef>
                <a:spcPts val="0"/>
              </a:spcBef>
              <a:spcAft>
                <a:spcPts val="0"/>
              </a:spcAft>
              <a:buSzPts val="5200"/>
              <a:buNone/>
            </a:pPr>
            <a:r>
              <a:t/>
            </a:r>
            <a:endParaRPr b="1" sz="3000"/>
          </a:p>
          <a:p>
            <a:pPr indent="0" lvl="0" marL="0" rtl="0" algn="ctr">
              <a:lnSpc>
                <a:spcPct val="100000"/>
              </a:lnSpc>
              <a:spcBef>
                <a:spcPts val="0"/>
              </a:spcBef>
              <a:spcAft>
                <a:spcPts val="0"/>
              </a:spcAft>
              <a:buSzPts val="5200"/>
              <a:buNone/>
            </a:pPr>
            <a:r>
              <a:t/>
            </a:r>
            <a:endParaRPr b="1" sz="3000"/>
          </a:p>
          <a:p>
            <a:pPr indent="0" lvl="0" marL="0" rtl="0" algn="ctr">
              <a:lnSpc>
                <a:spcPct val="100000"/>
              </a:lnSpc>
              <a:spcBef>
                <a:spcPts val="0"/>
              </a:spcBef>
              <a:spcAft>
                <a:spcPts val="0"/>
              </a:spcAft>
              <a:buSzPts val="5200"/>
              <a:buNone/>
            </a:pPr>
            <a:r>
              <a:rPr b="1" lang="en-GB" sz="3300"/>
              <a:t>DATA VISUALIZATION</a:t>
            </a:r>
            <a:endParaRPr b="1" sz="3300"/>
          </a:p>
          <a:p>
            <a:pPr indent="0" lvl="0" marL="0" rtl="0" algn="ctr">
              <a:lnSpc>
                <a:spcPct val="100000"/>
              </a:lnSpc>
              <a:spcBef>
                <a:spcPts val="0"/>
              </a:spcBef>
              <a:spcAft>
                <a:spcPts val="0"/>
              </a:spcAft>
              <a:buSzPts val="5200"/>
              <a:buNone/>
            </a:pPr>
            <a:r>
              <a:t/>
            </a:r>
            <a:endParaRPr b="1" sz="1600"/>
          </a:p>
        </p:txBody>
      </p:sp>
      <p:sp>
        <p:nvSpPr>
          <p:cNvPr id="147" name="Google Shape;147;p32"/>
          <p:cNvSpPr txBox="1"/>
          <p:nvPr/>
        </p:nvSpPr>
        <p:spPr>
          <a:xfrm>
            <a:off x="101900" y="616200"/>
            <a:ext cx="7156200" cy="6465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GB" sz="3000">
                <a:solidFill>
                  <a:srgbClr val="00FF00"/>
                </a:solidFill>
              </a:rPr>
              <a:t>Sales Within Years</a:t>
            </a:r>
            <a:endParaRPr b="1" sz="3000">
              <a:solidFill>
                <a:srgbClr val="00FF00"/>
              </a:solidFill>
            </a:endParaRPr>
          </a:p>
        </p:txBody>
      </p:sp>
      <p:pic>
        <p:nvPicPr>
          <p:cNvPr id="148" name="Google Shape;148;p32"/>
          <p:cNvPicPr preferRelativeResize="0"/>
          <p:nvPr/>
        </p:nvPicPr>
        <p:blipFill>
          <a:blip r:embed="rId3">
            <a:alphaModFix/>
          </a:blip>
          <a:stretch>
            <a:fillRect/>
          </a:stretch>
        </p:blipFill>
        <p:spPr>
          <a:xfrm>
            <a:off x="3680800" y="866125"/>
            <a:ext cx="5329491" cy="4277375"/>
          </a:xfrm>
          <a:prstGeom prst="rect">
            <a:avLst/>
          </a:prstGeom>
          <a:noFill/>
          <a:ln>
            <a:noFill/>
          </a:ln>
        </p:spPr>
      </p:pic>
      <p:sp>
        <p:nvSpPr>
          <p:cNvPr id="149" name="Google Shape;149;p32"/>
          <p:cNvSpPr txBox="1"/>
          <p:nvPr/>
        </p:nvSpPr>
        <p:spPr>
          <a:xfrm>
            <a:off x="250975" y="2750650"/>
            <a:ext cx="3579000" cy="2046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chemeClr val="accent2"/>
              </a:buClr>
              <a:buSzPts val="1700"/>
              <a:buFont typeface="Roboto"/>
              <a:buChar char="●"/>
            </a:pPr>
            <a:r>
              <a:rPr lang="en-GB" sz="1700">
                <a:solidFill>
                  <a:schemeClr val="accent2"/>
                </a:solidFill>
                <a:highlight>
                  <a:srgbClr val="FFFFFF"/>
                </a:highlight>
                <a:latin typeface="Roboto"/>
                <a:ea typeface="Roboto"/>
                <a:cs typeface="Roboto"/>
                <a:sym typeface="Roboto"/>
              </a:rPr>
              <a:t>The Sales Is Increasing Continuosly</a:t>
            </a:r>
            <a:endParaRPr sz="1700">
              <a:solidFill>
                <a:schemeClr val="accent2"/>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lang="en-GB" sz="1700">
                <a:solidFill>
                  <a:schemeClr val="accent2"/>
                </a:solidFill>
                <a:highlight>
                  <a:srgbClr val="FFFFFF"/>
                </a:highlight>
                <a:latin typeface="Roboto"/>
                <a:ea typeface="Roboto"/>
                <a:cs typeface="Roboto"/>
                <a:sym typeface="Roboto"/>
              </a:rPr>
              <a:t>There is apprx. Average sale in the years 2014 &amp; 2015.</a:t>
            </a:r>
            <a:endParaRPr sz="1700">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7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ctrTitle"/>
          </p:nvPr>
        </p:nvSpPr>
        <p:spPr>
          <a:xfrm>
            <a:off x="876300" y="-32300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According To Day Of Week</a:t>
            </a:r>
            <a:endParaRPr b="1" sz="3000"/>
          </a:p>
        </p:txBody>
      </p:sp>
      <p:pic>
        <p:nvPicPr>
          <p:cNvPr id="155" name="Google Shape;155;p33"/>
          <p:cNvPicPr preferRelativeResize="0"/>
          <p:nvPr/>
        </p:nvPicPr>
        <p:blipFill>
          <a:blip r:embed="rId3">
            <a:alphaModFix/>
          </a:blip>
          <a:stretch>
            <a:fillRect/>
          </a:stretch>
        </p:blipFill>
        <p:spPr>
          <a:xfrm>
            <a:off x="876300" y="514900"/>
            <a:ext cx="7391401" cy="462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