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69" r:id="rId2"/>
    <p:sldId id="256" r:id="rId3"/>
    <p:sldId id="276" r:id="rId4"/>
    <p:sldId id="257" r:id="rId5"/>
    <p:sldId id="258" r:id="rId6"/>
    <p:sldId id="259" r:id="rId7"/>
    <p:sldId id="260" r:id="rId8"/>
    <p:sldId id="261" r:id="rId9"/>
    <p:sldId id="268" r:id="rId10"/>
    <p:sldId id="262" r:id="rId11"/>
    <p:sldId id="267" r:id="rId12"/>
    <p:sldId id="265" r:id="rId13"/>
    <p:sldId id="266" r:id="rId14"/>
    <p:sldId id="264" r:id="rId15"/>
    <p:sldId id="263" r:id="rId16"/>
    <p:sldId id="271" r:id="rId17"/>
    <p:sldId id="272" r:id="rId18"/>
    <p:sldId id="273" r:id="rId19"/>
    <p:sldId id="270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vam pandey" initials="sp" lastIdx="1" clrIdx="0">
    <p:extLst>
      <p:ext uri="{19B8F6BF-5375-455C-9EA6-DF929625EA0E}">
        <p15:presenceInfo xmlns:p15="http://schemas.microsoft.com/office/powerpoint/2012/main" userId="9b1a3fbe25b822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6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4660"/>
  </p:normalViewPr>
  <p:slideViewPr>
    <p:cSldViewPr snapToGrid="0">
      <p:cViewPr>
        <p:scale>
          <a:sx n="83" d="100"/>
          <a:sy n="83" d="100"/>
        </p:scale>
        <p:origin x="106" y="-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B90BC-A298-4B84-BBA6-7ACA8ADCB34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9C34F-5F32-4699-BC92-1F93D61D7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89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9C34F-5F32-4699-BC92-1F93D61D7A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8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7A7F-94AF-4DDA-8F1C-BE4535ECD14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D4ED-4CE7-4BB5-A30A-D23D6972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2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7A7F-94AF-4DDA-8F1C-BE4535ECD14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D4ED-4CE7-4BB5-A30A-D23D6972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4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7A7F-94AF-4DDA-8F1C-BE4535ECD14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D4ED-4CE7-4BB5-A30A-D23D6972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3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7A7F-94AF-4DDA-8F1C-BE4535ECD14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D4ED-4CE7-4BB5-A30A-D23D6972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9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7A7F-94AF-4DDA-8F1C-BE4535ECD14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D4ED-4CE7-4BB5-A30A-D23D6972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3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7A7F-94AF-4DDA-8F1C-BE4535ECD14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D4ED-4CE7-4BB5-A30A-D23D6972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5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7A7F-94AF-4DDA-8F1C-BE4535ECD14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D4ED-4CE7-4BB5-A30A-D23D6972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1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7A7F-94AF-4DDA-8F1C-BE4535ECD14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D4ED-4CE7-4BB5-A30A-D23D6972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9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7A7F-94AF-4DDA-8F1C-BE4535ECD14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D4ED-4CE7-4BB5-A30A-D23D6972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0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7A7F-94AF-4DDA-8F1C-BE4535ECD14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D4ED-4CE7-4BB5-A30A-D23D6972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8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7A7F-94AF-4DDA-8F1C-BE4535ECD14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D4ED-4CE7-4BB5-A30A-D23D6972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2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B7A7F-94AF-4DDA-8F1C-BE4535ECD14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3D4ED-4CE7-4BB5-A30A-D23D6972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1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3439" y="434386"/>
            <a:ext cx="9144000" cy="10373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Capstone Project-1</a:t>
            </a:r>
            <a:endParaRPr lang="en-US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593" y="2069330"/>
            <a:ext cx="11355978" cy="455789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EDA On Hotel Booking Analysis 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By</a:t>
            </a:r>
          </a:p>
          <a:p>
            <a:r>
              <a:rPr lang="en-US" sz="3200" dirty="0" smtClean="0">
                <a:latin typeface="Arial Black" panose="020B0A04020102020204" pitchFamily="34" charset="0"/>
              </a:rPr>
              <a:t>Shivam Pandey</a:t>
            </a:r>
          </a:p>
          <a:p>
            <a:r>
              <a:rPr lang="en-US" sz="3200" dirty="0" err="1" smtClean="0">
                <a:latin typeface="Arial Black" panose="020B0A04020102020204" pitchFamily="34" charset="0"/>
              </a:rPr>
              <a:t>Samardita</a:t>
            </a:r>
            <a:endParaRPr lang="en-US" sz="3200" dirty="0" smtClean="0">
              <a:latin typeface="Arial Black" panose="020B0A04020102020204" pitchFamily="34" charset="0"/>
            </a:endParaRPr>
          </a:p>
          <a:p>
            <a:r>
              <a:rPr lang="en-US" sz="3200" dirty="0" smtClean="0">
                <a:latin typeface="Arial Black" panose="020B0A04020102020204" pitchFamily="34" charset="0"/>
              </a:rPr>
              <a:t>Dinesh </a:t>
            </a:r>
            <a:r>
              <a:rPr lang="en-US" sz="3200" dirty="0" err="1" smtClean="0">
                <a:latin typeface="Arial Black" panose="020B0A04020102020204" pitchFamily="34" charset="0"/>
              </a:rPr>
              <a:t>Nayak</a:t>
            </a:r>
            <a:endParaRPr lang="en-US" sz="3200" dirty="0" smtClean="0">
              <a:latin typeface="Arial Black" panose="020B0A04020102020204" pitchFamily="34" charset="0"/>
            </a:endParaRPr>
          </a:p>
          <a:p>
            <a:r>
              <a:rPr lang="en-US" sz="3200" dirty="0" smtClean="0">
                <a:latin typeface="Arial Black" panose="020B0A04020102020204" pitchFamily="34" charset="0"/>
              </a:rPr>
              <a:t>(</a:t>
            </a:r>
            <a:r>
              <a:rPr lang="en-US" sz="3200" dirty="0" err="1">
                <a:latin typeface="Arial Black" panose="020B0A04020102020204" pitchFamily="34" charset="0"/>
              </a:rPr>
              <a:t>C</a:t>
            </a:r>
            <a:r>
              <a:rPr lang="en-US" sz="3200" dirty="0" err="1" smtClean="0">
                <a:latin typeface="Arial Black" panose="020B0A04020102020204" pitchFamily="34" charset="0"/>
              </a:rPr>
              <a:t>ohort:Enlighten</a:t>
            </a:r>
            <a:r>
              <a:rPr lang="en-US" sz="3200" dirty="0" smtClean="0">
                <a:latin typeface="Arial Black" panose="020B0A04020102020204" pitchFamily="34" charset="0"/>
              </a:rPr>
              <a:t>)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103" y="-310629"/>
            <a:ext cx="2651897" cy="14900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10" y="3179452"/>
            <a:ext cx="3518263" cy="325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6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91184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 smtClean="0">
                <a:solidFill>
                  <a:srgbClr val="FF0000"/>
                </a:solidFill>
              </a:rPr>
              <a:t>Exploratory Data Analysis(EDA)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53144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13" y="-171911"/>
            <a:ext cx="1648687" cy="9067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4" y="1053254"/>
            <a:ext cx="7817421" cy="51977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50207" y="584775"/>
            <a:ext cx="419753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FF0000"/>
                </a:solidFill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Portugal has the maximum numbers of bookings.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Brazil has the least numbers of bookings.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Country only Portugal and GBR has more resort hotels bookings as compared to city hotels.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Contries</a:t>
            </a:r>
            <a:r>
              <a:rPr lang="en-US" sz="2400" dirty="0" smtClean="0"/>
              <a:t> like, Brazil, </a:t>
            </a:r>
            <a:r>
              <a:rPr lang="en-US" sz="2400" dirty="0" err="1" smtClean="0"/>
              <a:t>Itali</a:t>
            </a:r>
            <a:r>
              <a:rPr lang="en-US" sz="2400" dirty="0" smtClean="0"/>
              <a:t> </a:t>
            </a:r>
            <a:r>
              <a:rPr lang="en-US" sz="2400" dirty="0" err="1" smtClean="0"/>
              <a:t>Belgium,Netherland,</a:t>
            </a:r>
            <a:r>
              <a:rPr lang="en-US" sz="2400" dirty="0" err="1" smtClean="0"/>
              <a:t>has</a:t>
            </a:r>
            <a:r>
              <a:rPr lang="en-US" sz="2400" dirty="0" smtClean="0"/>
              <a:t> </a:t>
            </a:r>
            <a:r>
              <a:rPr lang="en-US" sz="2400" dirty="0"/>
              <a:t>the least </a:t>
            </a:r>
            <a:r>
              <a:rPr lang="en-US" sz="2400" dirty="0" smtClean="0"/>
              <a:t>number </a:t>
            </a:r>
            <a:r>
              <a:rPr lang="en-US" sz="2400" dirty="0"/>
              <a:t>of city resort to hotel resort.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average sum of bookings of countries (BEL,ITA,NLD,BRA) is less than the bookings of GBR alone.</a:t>
            </a:r>
          </a:p>
        </p:txBody>
      </p:sp>
    </p:spTree>
    <p:extLst>
      <p:ext uri="{BB962C8B-B14F-4D97-AF65-F5344CB8AC3E}">
        <p14:creationId xmlns:p14="http://schemas.microsoft.com/office/powerpoint/2010/main" val="342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91184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 smtClean="0">
                <a:solidFill>
                  <a:srgbClr val="FF0000"/>
                </a:solidFill>
              </a:rPr>
              <a:t>Exploratory Data Analysis(EDA)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53144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13" y="-171911"/>
            <a:ext cx="1648687" cy="906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27" y="734869"/>
            <a:ext cx="6950660" cy="42773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420" y="4873703"/>
            <a:ext cx="11970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rgbClr val="FF0000"/>
                </a:solidFill>
              </a:rPr>
              <a:t>CONCLUSION</a:t>
            </a:r>
            <a:r>
              <a:rPr lang="en-US" sz="3600" b="1" dirty="0" smtClean="0">
                <a:solidFill>
                  <a:srgbClr val="FF0000"/>
                </a:solidFill>
              </a:rPr>
              <a:t>:</a:t>
            </a:r>
            <a:endParaRPr lang="en-US" sz="36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City Hotel</a:t>
            </a:r>
            <a:r>
              <a:rPr lang="en-US" sz="2800" dirty="0"/>
              <a:t> is likely to </a:t>
            </a:r>
            <a:r>
              <a:rPr lang="en-US" sz="2800" dirty="0" err="1" smtClean="0"/>
              <a:t>reciev</a:t>
            </a:r>
            <a:r>
              <a:rPr lang="en-US" sz="2800" dirty="0" smtClean="0"/>
              <a:t> </a:t>
            </a:r>
            <a:r>
              <a:rPr lang="en-US" sz="2800" dirty="0"/>
              <a:t>more </a:t>
            </a:r>
            <a:r>
              <a:rPr lang="en-US" sz="2800" dirty="0" smtClean="0"/>
              <a:t>special </a:t>
            </a:r>
            <a:r>
              <a:rPr lang="en-US" sz="2800" dirty="0"/>
              <a:t>request than </a:t>
            </a:r>
            <a:r>
              <a:rPr lang="en-US" sz="2800" b="1" dirty="0"/>
              <a:t>Resort Hotel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can conclude from the Bar graph that </a:t>
            </a:r>
            <a:r>
              <a:rPr lang="en-US" sz="2800" b="1" dirty="0"/>
              <a:t>City Hotel</a:t>
            </a:r>
            <a:r>
              <a:rPr lang="en-US" sz="2800" dirty="0"/>
              <a:t> is more Popular than </a:t>
            </a:r>
            <a:r>
              <a:rPr lang="en-US" sz="2800" b="1" dirty="0"/>
              <a:t>Resort Hotel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72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91184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 smtClean="0">
                <a:solidFill>
                  <a:srgbClr val="FF0000"/>
                </a:solidFill>
              </a:rPr>
              <a:t>Exploratory Data Analysis(EDA)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53144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13" y="-171911"/>
            <a:ext cx="1648687" cy="906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28" y="853199"/>
            <a:ext cx="11351490" cy="40640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635" y="5329381"/>
            <a:ext cx="118687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FF0000"/>
                </a:solidFill>
              </a:rPr>
              <a:t>Inference: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August In City Hotel </a:t>
            </a:r>
            <a:r>
              <a:rPr lang="en-US" sz="2400" dirty="0" err="1"/>
              <a:t>Avg</a:t>
            </a:r>
            <a:r>
              <a:rPr lang="en-US" sz="2400" dirty="0"/>
              <a:t> rate per Night was High and On December its Low Same as On City Hotel Its high on Month of May and January its low for Per Night cos.</a:t>
            </a:r>
          </a:p>
        </p:txBody>
      </p:sp>
    </p:spTree>
    <p:extLst>
      <p:ext uri="{BB962C8B-B14F-4D97-AF65-F5344CB8AC3E}">
        <p14:creationId xmlns:p14="http://schemas.microsoft.com/office/powerpoint/2010/main" val="220769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91184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 smtClean="0">
                <a:solidFill>
                  <a:srgbClr val="FF0000"/>
                </a:solidFill>
              </a:rPr>
              <a:t>Exploratory Data Analysis(EDA)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53144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     Hotels cancellation percentage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13" y="-171911"/>
            <a:ext cx="1648687" cy="906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547" y="2017550"/>
            <a:ext cx="4112436" cy="32273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8545" y="1657331"/>
            <a:ext cx="737061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FF0000"/>
                </a:solidFill>
              </a:rPr>
              <a:t>COCLUSION: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Resort Hotels</a:t>
            </a:r>
            <a:r>
              <a:rPr lang="en-US" sz="2800" dirty="0"/>
              <a:t>:-There are 33.2% cancellation of resort hotels.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City Hotels</a:t>
            </a:r>
            <a:r>
              <a:rPr lang="en-US" sz="2800" dirty="0"/>
              <a:t>:-There are 66.80% cancellation of city hotels.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Finally</a:t>
            </a:r>
            <a:r>
              <a:rPr lang="en-US" sz="2800" dirty="0"/>
              <a:t>, we can </a:t>
            </a:r>
            <a:r>
              <a:rPr lang="en-US" sz="2800" dirty="0" smtClean="0"/>
              <a:t>conclude that </a:t>
            </a:r>
            <a:r>
              <a:rPr lang="en-US" sz="2800" dirty="0"/>
              <a:t>the cancellation </a:t>
            </a:r>
            <a:r>
              <a:rPr lang="en-US" sz="2800" dirty="0" smtClean="0"/>
              <a:t>percentage </a:t>
            </a:r>
            <a:r>
              <a:rPr lang="en-US" sz="2800" dirty="0"/>
              <a:t>of city hotels is greater than cancellation </a:t>
            </a:r>
            <a:r>
              <a:rPr lang="en-US" sz="2800" dirty="0" smtClean="0"/>
              <a:t>percentage </a:t>
            </a:r>
            <a:r>
              <a:rPr lang="en-US" sz="2800" dirty="0"/>
              <a:t>of resort hotels.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Approx</a:t>
            </a:r>
            <a:r>
              <a:rPr lang="en-US" sz="2800" dirty="0"/>
              <a:t>. (cancellation % )city hotels is 2 times greater than resort hotels</a:t>
            </a:r>
          </a:p>
        </p:txBody>
      </p:sp>
    </p:spTree>
    <p:extLst>
      <p:ext uri="{BB962C8B-B14F-4D97-AF65-F5344CB8AC3E}">
        <p14:creationId xmlns:p14="http://schemas.microsoft.com/office/powerpoint/2010/main" val="237977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91184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 smtClean="0">
                <a:solidFill>
                  <a:srgbClr val="FF0000"/>
                </a:solidFill>
              </a:rPr>
              <a:t>Exploratory Data Analysis(EDA)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63782" y="1428998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13" y="-171911"/>
            <a:ext cx="1648687" cy="906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72" y="584775"/>
            <a:ext cx="9005456" cy="4735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5491" y="5209309"/>
            <a:ext cx="120165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FF0000"/>
                </a:solidFill>
              </a:rPr>
              <a:t>Inference: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Transient customer types have higher </a:t>
            </a:r>
            <a:r>
              <a:rPr lang="en-US" sz="2800" dirty="0" smtClean="0"/>
              <a:t>Cancellation.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cancellation done by Group is least </a:t>
            </a:r>
            <a:r>
              <a:rPr lang="en-US" sz="2800" dirty="0" err="1"/>
              <a:t>amoung</a:t>
            </a:r>
            <a:r>
              <a:rPr lang="en-US" sz="2800" dirty="0"/>
              <a:t> </a:t>
            </a:r>
            <a:r>
              <a:rPr lang="en-US" sz="2800" dirty="0" smtClean="0"/>
              <a:t>all.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874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91184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 smtClean="0">
                <a:solidFill>
                  <a:srgbClr val="FF0000"/>
                </a:solidFill>
              </a:rPr>
              <a:t>Exploratory Data Analysis(EDA)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53144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13" y="-171911"/>
            <a:ext cx="1648687" cy="906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956542"/>
            <a:ext cx="9402618" cy="37968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3163" y="5056781"/>
            <a:ext cx="119056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rgbClr val="FF0000"/>
                </a:solidFill>
              </a:rPr>
              <a:t>Conclusion</a:t>
            </a:r>
            <a:r>
              <a:rPr lang="en-US" sz="3600" b="1" dirty="0" smtClean="0">
                <a:solidFill>
                  <a:srgbClr val="FF0000"/>
                </a:solidFill>
              </a:rPr>
              <a:t>:</a:t>
            </a:r>
            <a:endParaRPr lang="en-US" sz="36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month August has the busiest month in the year.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 the month of December the least </a:t>
            </a:r>
            <a:r>
              <a:rPr lang="en-US" sz="3200" dirty="0" smtClean="0"/>
              <a:t>bookings </a:t>
            </a:r>
            <a:r>
              <a:rPr lang="en-US" sz="3200" dirty="0"/>
              <a:t>has been monitor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813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91184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 smtClean="0">
                <a:solidFill>
                  <a:srgbClr val="FF0000"/>
                </a:solidFill>
              </a:rPr>
              <a:t>Exploratory Data Analysis(EDA)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53144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13" y="-171911"/>
            <a:ext cx="1648687" cy="906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1" y="584775"/>
            <a:ext cx="10073493" cy="47190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836" y="5070764"/>
            <a:ext cx="1195185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FF0000"/>
                </a:solidFill>
              </a:rPr>
              <a:t>Conclusion: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Month August has the maximum number of bookings.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the </a:t>
            </a:r>
            <a:r>
              <a:rPr lang="en-US" sz="2800" dirty="0" smtClean="0"/>
              <a:t>month </a:t>
            </a:r>
            <a:r>
              <a:rPr lang="en-US" sz="2800" dirty="0"/>
              <a:t>of January people has least visited to the hotels.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the </a:t>
            </a:r>
            <a:r>
              <a:rPr lang="en-US" sz="2800" dirty="0" smtClean="0"/>
              <a:t>month </a:t>
            </a:r>
            <a:r>
              <a:rPr lang="en-US" sz="2800" dirty="0"/>
              <a:t>of April and June the number of bookings are </a:t>
            </a:r>
            <a:r>
              <a:rPr lang="en-US" sz="2800" dirty="0" err="1" smtClean="0"/>
              <a:t>approx.same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460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91184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 smtClean="0">
                <a:solidFill>
                  <a:srgbClr val="FF0000"/>
                </a:solidFill>
              </a:rPr>
              <a:t>Exploratory Data Analysis(EDA)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53144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13" y="-171911"/>
            <a:ext cx="1648687" cy="906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773" y="653144"/>
            <a:ext cx="7834046" cy="610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8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91184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 smtClean="0">
                <a:solidFill>
                  <a:srgbClr val="FF0000"/>
                </a:solidFill>
              </a:rPr>
              <a:t>Exploratory Data Analysis(EDA)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53144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13" y="-171911"/>
            <a:ext cx="1648687" cy="9067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3077" y="653144"/>
            <a:ext cx="11504813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dirty="0" smtClean="0">
                <a:solidFill>
                  <a:srgbClr val="FF0000"/>
                </a:solidFill>
                <a:effectLst/>
                <a:latin typeface="Roboto"/>
              </a:rPr>
              <a:t>Conclusion: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i="0" dirty="0" err="1" smtClean="0">
                <a:effectLst/>
                <a:latin typeface="Roboto"/>
              </a:rPr>
              <a:t>Adults,childrens</a:t>
            </a:r>
            <a:r>
              <a:rPr lang="en-US" sz="2400" b="0" i="0" dirty="0" smtClean="0">
                <a:effectLst/>
                <a:latin typeface="Roboto"/>
              </a:rPr>
              <a:t> and babies are correlated to each others .This means that the </a:t>
            </a:r>
            <a:r>
              <a:rPr lang="en-US" sz="2400" b="0" i="0" dirty="0" err="1" smtClean="0">
                <a:effectLst/>
                <a:latin typeface="Roboto"/>
              </a:rPr>
              <a:t>adr</a:t>
            </a:r>
            <a:r>
              <a:rPr lang="en-US" sz="2400" b="0" i="0" dirty="0" smtClean="0">
                <a:effectLst/>
                <a:latin typeface="Roboto"/>
              </a:rPr>
              <a:t> id directly proportional to the people. More people more </a:t>
            </a:r>
            <a:r>
              <a:rPr lang="en-US" sz="2400" b="0" i="0" dirty="0" err="1" smtClean="0">
                <a:effectLst/>
                <a:latin typeface="Roboto"/>
              </a:rPr>
              <a:t>adr</a:t>
            </a:r>
            <a:r>
              <a:rPr lang="en-US" sz="2400" b="0" i="0" dirty="0" smtClean="0">
                <a:effectLst/>
                <a:latin typeface="Roboto"/>
              </a:rPr>
              <a:t> and vise versa.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i="0" dirty="0" smtClean="0">
              <a:effectLst/>
              <a:latin typeface="Robot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effectLst/>
                <a:latin typeface="Roboto"/>
              </a:rPr>
              <a:t>Previous bookings not canceled and </a:t>
            </a:r>
            <a:r>
              <a:rPr lang="en-US" sz="2400" b="0" i="0" dirty="0" err="1" smtClean="0">
                <a:effectLst/>
                <a:latin typeface="Roboto"/>
              </a:rPr>
              <a:t>is_repeated</a:t>
            </a:r>
            <a:r>
              <a:rPr lang="en-US" sz="2400" b="0" i="0" dirty="0" smtClean="0">
                <a:effectLst/>
                <a:latin typeface="Roboto"/>
              </a:rPr>
              <a:t> guest are co related with each others.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i="0" dirty="0" smtClean="0">
              <a:effectLst/>
              <a:latin typeface="Robot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i="0" dirty="0" err="1" smtClean="0">
                <a:effectLst/>
                <a:latin typeface="Roboto"/>
              </a:rPr>
              <a:t>same_room</a:t>
            </a:r>
            <a:r>
              <a:rPr lang="en-US" sz="2400" b="0" i="0" dirty="0" smtClean="0">
                <a:effectLst/>
                <a:latin typeface="Roboto"/>
              </a:rPr>
              <a:t> and </a:t>
            </a:r>
            <a:r>
              <a:rPr lang="en-US" sz="2400" b="0" i="0" dirty="0" err="1" smtClean="0">
                <a:effectLst/>
                <a:latin typeface="Roboto"/>
              </a:rPr>
              <a:t>is_cancelled</a:t>
            </a:r>
            <a:r>
              <a:rPr lang="en-US" sz="2400" b="0" i="0" dirty="0" smtClean="0">
                <a:effectLst/>
                <a:latin typeface="Roboto"/>
              </a:rPr>
              <a:t> are negatively co </a:t>
            </a:r>
            <a:r>
              <a:rPr lang="en-US" sz="2400" b="0" i="0" dirty="0" err="1" smtClean="0">
                <a:effectLst/>
                <a:latin typeface="Roboto"/>
              </a:rPr>
              <a:t>related.means</a:t>
            </a:r>
            <a:r>
              <a:rPr lang="en-US" sz="2400" b="0" i="0" dirty="0" smtClean="0">
                <a:effectLst/>
                <a:latin typeface="Roboto"/>
              </a:rPr>
              <a:t> if customer is unlikely to cancel his bookings if he is not get same room reserved.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i="0" dirty="0" smtClean="0">
              <a:effectLst/>
              <a:latin typeface="Robot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i="0" dirty="0" err="1" smtClean="0">
                <a:effectLst/>
                <a:latin typeface="Roboto"/>
              </a:rPr>
              <a:t>lead_time</a:t>
            </a:r>
            <a:r>
              <a:rPr lang="en-US" sz="2400" b="0" i="0" dirty="0" smtClean="0">
                <a:effectLst/>
                <a:latin typeface="Roboto"/>
              </a:rPr>
              <a:t> and total stay are </a:t>
            </a:r>
            <a:r>
              <a:rPr lang="en-US" sz="2400" b="0" i="0" dirty="0" err="1" smtClean="0">
                <a:effectLst/>
                <a:latin typeface="Roboto"/>
              </a:rPr>
              <a:t>positevely</a:t>
            </a:r>
            <a:r>
              <a:rPr lang="en-US" sz="2400" b="0" i="0" dirty="0" smtClean="0">
                <a:effectLst/>
                <a:latin typeface="Roboto"/>
              </a:rPr>
              <a:t> co related. Means more is the stay of the customer more will be the lead time.</a:t>
            </a:r>
            <a:endParaRPr lang="en-US" sz="2400" b="0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6329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10836"/>
            <a:ext cx="1091184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 smtClean="0">
                <a:solidFill>
                  <a:srgbClr val="FF0000"/>
                </a:solidFill>
              </a:rPr>
              <a:t>CONCLUSIONS: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53144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13" y="-171911"/>
            <a:ext cx="1648687" cy="906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71" y="535014"/>
            <a:ext cx="9349330" cy="43062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1672" y="4841295"/>
            <a:ext cx="114900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err="1">
                <a:solidFill>
                  <a:srgbClr val="FF0000"/>
                </a:solidFill>
              </a:rPr>
              <a:t>Coclusion</a:t>
            </a:r>
            <a:r>
              <a:rPr lang="en-US" sz="3200" b="1" dirty="0">
                <a:solidFill>
                  <a:srgbClr val="FF000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Majority of the distribution channels and market segments involve travel agencies (online or offline).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can target our marketing area to be on these travel agencies website and work with them since majority of the visitors tend to reach out to them</a:t>
            </a:r>
          </a:p>
        </p:txBody>
      </p:sp>
    </p:spTree>
    <p:extLst>
      <p:ext uri="{BB962C8B-B14F-4D97-AF65-F5344CB8AC3E}">
        <p14:creationId xmlns:p14="http://schemas.microsoft.com/office/powerpoint/2010/main" val="198017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84963"/>
            <a:ext cx="12192000" cy="6286546"/>
          </a:xfrm>
        </p:spPr>
        <p:txBody>
          <a:bodyPr anchor="t">
            <a:normAutofit fontScale="92500" lnSpcReduction="10000"/>
          </a:bodyPr>
          <a:lstStyle/>
          <a:p>
            <a:pPr marL="457200" indent="-457200" algn="l" fontAlgn="base">
              <a:buFont typeface="Wingdings" panose="05000000000000000000" pitchFamily="2" charset="2"/>
              <a:buChar char="Ø"/>
            </a:pPr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 COLLECTION.</a:t>
            </a:r>
          </a:p>
          <a:p>
            <a:pPr algn="l" fontAlgn="base"/>
            <a:endParaRPr lang="en-US" sz="4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 algn="l" fontAlgn="base">
              <a:buFont typeface="Wingdings" panose="05000000000000000000" pitchFamily="2" charset="2"/>
              <a:buChar char="Ø"/>
            </a:pPr>
            <a:r>
              <a:rPr lang="en-US" sz="4800" dirty="0" smtClean="0">
                <a:solidFill>
                  <a:schemeClr val="accent5"/>
                </a:solidFill>
              </a:rPr>
              <a:t>DATA DEFINING.</a:t>
            </a:r>
          </a:p>
          <a:p>
            <a:pPr marL="457200" indent="-457200" algn="l" fontAlgn="base">
              <a:buFont typeface="Wingdings" panose="05000000000000000000" pitchFamily="2" charset="2"/>
              <a:buChar char="Ø"/>
            </a:pPr>
            <a:endParaRPr lang="en-US" sz="4800" dirty="0" smtClean="0">
              <a:solidFill>
                <a:schemeClr val="accent5"/>
              </a:solidFill>
            </a:endParaRPr>
          </a:p>
          <a:p>
            <a:pPr marL="457200" indent="-457200" algn="l" fontAlgn="base">
              <a:buFont typeface="Wingdings" panose="05000000000000000000" pitchFamily="2" charset="2"/>
              <a:buChar char="Ø"/>
            </a:pPr>
            <a:r>
              <a:rPr lang="en-US" sz="4800" dirty="0" smtClean="0">
                <a:solidFill>
                  <a:srgbClr val="FF0000"/>
                </a:solidFill>
              </a:rPr>
              <a:t>DATA PREPARATION.</a:t>
            </a:r>
          </a:p>
          <a:p>
            <a:pPr marL="457200" indent="-457200" algn="l" fontAlgn="base">
              <a:buFont typeface="Wingdings" panose="05000000000000000000" pitchFamily="2" charset="2"/>
              <a:buChar char="Ø"/>
            </a:pPr>
            <a:endParaRPr lang="en-US" sz="4800" dirty="0" smtClean="0">
              <a:solidFill>
                <a:srgbClr val="FF0000"/>
              </a:solidFill>
            </a:endParaRPr>
          </a:p>
          <a:p>
            <a:pPr marL="457200" indent="-457200" algn="l" fontAlgn="base">
              <a:buFont typeface="Wingdings" panose="05000000000000000000" pitchFamily="2" charset="2"/>
              <a:buChar char="Ø"/>
            </a:pPr>
            <a:r>
              <a:rPr lang="en-US" sz="4800" dirty="0" smtClean="0">
                <a:solidFill>
                  <a:schemeClr val="accent4"/>
                </a:solidFill>
              </a:rPr>
              <a:t>DATA MANUPLATION.</a:t>
            </a:r>
          </a:p>
          <a:p>
            <a:pPr algn="l" fontAlgn="base"/>
            <a:endParaRPr lang="en-US" sz="4800" dirty="0" smtClean="0">
              <a:solidFill>
                <a:schemeClr val="accent4"/>
              </a:solidFill>
            </a:endParaRPr>
          </a:p>
          <a:p>
            <a:pPr marL="457200" indent="-457200" algn="l" fontAlgn="base">
              <a:buFont typeface="Wingdings" panose="05000000000000000000" pitchFamily="2" charset="2"/>
              <a:buChar char="Ø"/>
            </a:pPr>
            <a:r>
              <a:rPr lang="en-US" sz="4800" dirty="0" smtClean="0">
                <a:solidFill>
                  <a:srgbClr val="00B050"/>
                </a:solidFill>
              </a:rPr>
              <a:t>EXPLORATORY DATA ANALYSIS.</a:t>
            </a:r>
            <a:endParaRPr lang="en-US" sz="48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043286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Index</a:t>
            </a:r>
            <a:endParaRPr lang="en-US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13" y="-171911"/>
            <a:ext cx="1648687" cy="9067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04" y="1970855"/>
            <a:ext cx="5173933" cy="365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5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10836"/>
            <a:ext cx="1091184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 smtClean="0">
                <a:solidFill>
                  <a:srgbClr val="FF0000"/>
                </a:solidFill>
              </a:rPr>
              <a:t>CONCLUSIONS: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91" y="976417"/>
            <a:ext cx="12191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/>
              <a:t>City hotels are the most preferred hotel type by the guests. We can say City hotel is the busiest hotel.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/>
              <a:t>27.5 % bookings were got cancelled out of all the bookings.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/>
              <a:t>Only 3.9 % people were revisited the hotels. Rest 96.1 % were new guests. Thus retention rate is low.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/>
              <a:t>Maximum number of guests were from Portugal, i.e. more than 25000 guests.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/>
              <a:t>Most of the bookings for City hotels and Resort hotel were happened in 2016.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13" y="-171911"/>
            <a:ext cx="1648687" cy="9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10836"/>
            <a:ext cx="1091184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 smtClean="0">
                <a:solidFill>
                  <a:srgbClr val="FF0000"/>
                </a:solidFill>
              </a:rPr>
              <a:t>CONCLUSIONS: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" y="634672"/>
            <a:ext cx="1219199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/>
              <a:t>Average ADR for city hotel is high as compared to resort hotels.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/>
              <a:t>These City hotels are generating more revenue than the resort hotels.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/>
              <a:t>Booking cancellation rate is high for City hotels which almost 33.3 %.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/>
              <a:t>The time period for City hotel is high as compared to resort hotels. That means city hotels are much busier than Resort hotels.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/>
              <a:t>Resort hotels have the most repeated. guests.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/>
              <a:t>The cancellation done by Group is least </a:t>
            </a:r>
            <a:r>
              <a:rPr lang="en-US" sz="3600" dirty="0" err="1" smtClean="0"/>
              <a:t>amoung</a:t>
            </a:r>
            <a:r>
              <a:rPr lang="en-US" sz="3600" dirty="0" smtClean="0"/>
              <a:t> all.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3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13" y="-171911"/>
            <a:ext cx="1648687" cy="9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6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71454"/>
            <a:ext cx="12192000" cy="6286546"/>
          </a:xfrm>
        </p:spPr>
        <p:txBody>
          <a:bodyPr anchor="t">
            <a:normAutofit lnSpcReduction="10000"/>
          </a:bodyPr>
          <a:lstStyle/>
          <a:p>
            <a:pPr marL="457200" indent="-457200" algn="l" fontAlgn="base">
              <a:buFont typeface="Wingdings" panose="05000000000000000000" pitchFamily="2" charset="2"/>
              <a:buChar char="q"/>
            </a:pPr>
            <a:r>
              <a:rPr lang="en-US" sz="3200" dirty="0"/>
              <a:t>For this project we will be analyzing Hotel Booking data. </a:t>
            </a:r>
            <a:r>
              <a:rPr lang="en-US" sz="3200" dirty="0"/>
              <a:t>This data set contains booking information for a city hotel and </a:t>
            </a:r>
            <a:r>
              <a:rPr lang="en-US" sz="3200" dirty="0" smtClean="0"/>
              <a:t>as well as </a:t>
            </a:r>
            <a:r>
              <a:rPr lang="en-US" sz="3200" dirty="0"/>
              <a:t>resort hotel, and includes information such as when the booking was made, length of stay, the number of adults, children, </a:t>
            </a:r>
            <a:r>
              <a:rPr lang="en-US" sz="3200" dirty="0" smtClean="0"/>
              <a:t>or </a:t>
            </a:r>
            <a:r>
              <a:rPr lang="en-US" sz="3200" dirty="0"/>
              <a:t>babies, and the </a:t>
            </a:r>
            <a:r>
              <a:rPr lang="en-US" sz="3200" dirty="0" smtClean="0"/>
              <a:t>country visiting the most and </a:t>
            </a:r>
            <a:r>
              <a:rPr lang="en-US" sz="3200" dirty="0"/>
              <a:t>many more. </a:t>
            </a:r>
          </a:p>
          <a:p>
            <a:pPr algn="l" fontAlgn="base"/>
            <a:endParaRPr lang="en-US" sz="3200" dirty="0" smtClean="0"/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en-US" dirty="0"/>
              <a:t>Which Year has the maximum numbers of bookings?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en-US" dirty="0"/>
              <a:t>What is the visited no of Adults</a:t>
            </a:r>
            <a:r>
              <a:rPr lang="en-US" dirty="0" smtClean="0"/>
              <a:t>, Children </a:t>
            </a:r>
            <a:r>
              <a:rPr lang="en-US" dirty="0"/>
              <a:t>and babies in each type of hotel</a:t>
            </a:r>
            <a:r>
              <a:rPr lang="en-US" dirty="0" smtClean="0"/>
              <a:t>?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en-US" dirty="0" smtClean="0"/>
              <a:t>Which </a:t>
            </a:r>
            <a:r>
              <a:rPr lang="en-US" dirty="0"/>
              <a:t>Country Has the maximum numbers of bookings</a:t>
            </a:r>
            <a:r>
              <a:rPr lang="en-US" dirty="0" smtClean="0"/>
              <a:t>?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en-US" dirty="0"/>
              <a:t>Which Hotel gets more Special Request? Show its popularity in terms of </a:t>
            </a:r>
            <a:r>
              <a:rPr lang="en-US" dirty="0" err="1"/>
              <a:t>speacial</a:t>
            </a:r>
            <a:r>
              <a:rPr lang="en-US" dirty="0"/>
              <a:t> request</a:t>
            </a:r>
            <a:r>
              <a:rPr lang="en-US" dirty="0" smtClean="0"/>
              <a:t>.?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en-US" dirty="0" smtClean="0"/>
              <a:t>ROOM </a:t>
            </a:r>
            <a:r>
              <a:rPr lang="en-US" dirty="0"/>
              <a:t>Price </a:t>
            </a:r>
            <a:r>
              <a:rPr lang="en-US" dirty="0" smtClean="0"/>
              <a:t>Analysis?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en-US" dirty="0"/>
              <a:t>Which Hotels have more cancellation city or resort</a:t>
            </a:r>
            <a:r>
              <a:rPr lang="en-US" dirty="0" smtClean="0"/>
              <a:t>?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en-US" dirty="0" smtClean="0"/>
              <a:t>Months </a:t>
            </a:r>
            <a:r>
              <a:rPr lang="en-US" dirty="0"/>
              <a:t>with the most numbers of bookings</a:t>
            </a:r>
            <a:r>
              <a:rPr lang="en-US" dirty="0" smtClean="0"/>
              <a:t>?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en-US" dirty="0"/>
              <a:t>Types of market segment?</a:t>
            </a:r>
          </a:p>
          <a:p>
            <a:pPr marL="457200" indent="-457200" algn="l" fontAlgn="base"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043286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Problem Statement:</a:t>
            </a:r>
            <a:endParaRPr lang="en-US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13" y="-171911"/>
            <a:ext cx="1648687" cy="9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3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" y="1"/>
            <a:ext cx="10633167" cy="670559"/>
          </a:xfrm>
          <a:solidFill>
            <a:schemeClr val="tx1"/>
          </a:solidFill>
          <a:ln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  <a:latin typeface="+mn-lt"/>
              </a:rPr>
              <a:t>Work Flow :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0" y="1071154"/>
            <a:ext cx="7783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So we will divide our work flow into following 3 steps.</a:t>
            </a:r>
            <a:endParaRPr lang="en-US" sz="2000" dirty="0"/>
          </a:p>
        </p:txBody>
      </p:sp>
      <p:sp>
        <p:nvSpPr>
          <p:cNvPr id="7" name="Chevron 6"/>
          <p:cNvSpPr/>
          <p:nvPr/>
        </p:nvSpPr>
        <p:spPr>
          <a:xfrm>
            <a:off x="215811" y="2299045"/>
            <a:ext cx="3693522" cy="1384664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Data Collection and Understanding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013019" y="2299045"/>
            <a:ext cx="3510644" cy="1384664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Data Cleaning and Manipulation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7783287" y="2299045"/>
            <a:ext cx="3468187" cy="1384664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Exploratory Data Analysis(EDA)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249814"/>
            <a:ext cx="118349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EDA will be divided into following 3 analysis.</a:t>
            </a:r>
          </a:p>
          <a:p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1) Single Attribute analysis</a:t>
            </a:r>
            <a:r>
              <a:rPr lang="en-US" sz="2400" dirty="0" smtClean="0"/>
              <a:t>: Single attribute analysis is use to describe the only one characteristics or only one variable.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2) Double Attribute analysis: </a:t>
            </a:r>
            <a:r>
              <a:rPr lang="en-US" sz="2400" dirty="0" smtClean="0"/>
              <a:t>Double attribute analysis is use for comparing two variables to study their relationships.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3) Multi Attribute </a:t>
            </a:r>
            <a:r>
              <a:rPr lang="en-US" sz="2400" b="1" dirty="0" err="1" smtClean="0">
                <a:solidFill>
                  <a:srgbClr val="FF0000"/>
                </a:solidFill>
              </a:rPr>
              <a:t>anlysis</a:t>
            </a:r>
            <a:r>
              <a:rPr lang="en-US" sz="2400" b="1" dirty="0" smtClean="0">
                <a:solidFill>
                  <a:srgbClr val="FF0000"/>
                </a:solidFill>
              </a:rPr>
              <a:t>: </a:t>
            </a:r>
            <a:r>
              <a:rPr lang="en-US" sz="2400" dirty="0" smtClean="0"/>
              <a:t>Multi attribute analysis use for comparing more than two variables.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13" y="-171911"/>
            <a:ext cx="1648687" cy="9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1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-1" y="0"/>
            <a:ext cx="10668001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rgbClr val="FF0000"/>
                </a:solidFill>
              </a:rPr>
              <a:t>Data Collection and Understanding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" y="523220"/>
            <a:ext cx="12191999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After collecting data it’s very important to understand your data. So we had hotel Booking analysis data. Which had 119390 rows and 32 columns. So let’s understand this 32 columns.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Data Description: </a:t>
            </a:r>
          </a:p>
          <a:p>
            <a:r>
              <a:rPr lang="en-US" sz="2400" b="1" dirty="0" smtClean="0"/>
              <a:t>hotel </a:t>
            </a:r>
            <a:r>
              <a:rPr lang="en-US" sz="2400" dirty="0" smtClean="0"/>
              <a:t>:Resort Hotel or City Hotel </a:t>
            </a:r>
          </a:p>
          <a:p>
            <a:r>
              <a:rPr lang="en-US" sz="2400" b="1" dirty="0" err="1" smtClean="0"/>
              <a:t>is_canceled</a:t>
            </a:r>
            <a:r>
              <a:rPr lang="en-US" sz="2400" dirty="0" smtClean="0"/>
              <a:t> : Value indicating if the booking was canceled (1) or not (0) </a:t>
            </a:r>
          </a:p>
          <a:p>
            <a:r>
              <a:rPr lang="en-US" sz="2400" dirty="0" err="1" smtClean="0"/>
              <a:t>l</a:t>
            </a:r>
            <a:r>
              <a:rPr lang="en-US" sz="2400" b="1" dirty="0" err="1" smtClean="0"/>
              <a:t>ead_time</a:t>
            </a:r>
            <a:r>
              <a:rPr lang="en-US" sz="2400" dirty="0" smtClean="0"/>
              <a:t> : Number of days that elapsed between the entering date of the booking and the arrival date </a:t>
            </a:r>
          </a:p>
          <a:p>
            <a:r>
              <a:rPr lang="en-US" sz="2400" b="1" dirty="0" err="1" smtClean="0"/>
              <a:t>arrival_date_year</a:t>
            </a:r>
            <a:r>
              <a:rPr lang="en-US" sz="2400" dirty="0" smtClean="0"/>
              <a:t> : Year of arrival date </a:t>
            </a:r>
          </a:p>
          <a:p>
            <a:r>
              <a:rPr lang="en-US" sz="2400" b="1" dirty="0" err="1" smtClean="0"/>
              <a:t>arrival_date_month</a:t>
            </a:r>
            <a:r>
              <a:rPr lang="en-US" sz="2400" b="1" dirty="0" smtClean="0"/>
              <a:t> </a:t>
            </a:r>
            <a:r>
              <a:rPr lang="en-US" sz="2400" dirty="0" smtClean="0"/>
              <a:t>: Month of arrival date </a:t>
            </a:r>
          </a:p>
          <a:p>
            <a:r>
              <a:rPr lang="en-US" sz="2400" b="1" dirty="0" err="1" smtClean="0"/>
              <a:t>arrival_date_week_number</a:t>
            </a:r>
            <a:r>
              <a:rPr lang="en-US" sz="2400" b="1" dirty="0" smtClean="0"/>
              <a:t> </a:t>
            </a:r>
            <a:r>
              <a:rPr lang="en-US" sz="2400" dirty="0" smtClean="0"/>
              <a:t>: Week number of year for arrival date </a:t>
            </a:r>
          </a:p>
          <a:p>
            <a:r>
              <a:rPr lang="en-US" sz="2400" b="1" dirty="0" err="1" smtClean="0"/>
              <a:t>arrival_date_day_of_month</a:t>
            </a:r>
            <a:r>
              <a:rPr lang="en-US" sz="2400" dirty="0" smtClean="0"/>
              <a:t> : Day of arrival date </a:t>
            </a:r>
          </a:p>
          <a:p>
            <a:r>
              <a:rPr lang="en-US" sz="2400" b="1" dirty="0" err="1" smtClean="0"/>
              <a:t>stays_in_weekend_nights</a:t>
            </a:r>
            <a:r>
              <a:rPr lang="en-US" sz="2400" dirty="0" smtClean="0"/>
              <a:t> : Number of weekend nights </a:t>
            </a:r>
          </a:p>
          <a:p>
            <a:r>
              <a:rPr lang="en-US" sz="2400" b="1" dirty="0" err="1" smtClean="0"/>
              <a:t>stays_in_week_nights</a:t>
            </a:r>
            <a:r>
              <a:rPr lang="en-US" sz="2400" dirty="0" smtClean="0"/>
              <a:t> : Number of week nights. </a:t>
            </a:r>
          </a:p>
          <a:p>
            <a:r>
              <a:rPr lang="en-US" sz="2400" b="1" dirty="0" smtClean="0"/>
              <a:t>adults</a:t>
            </a:r>
            <a:r>
              <a:rPr lang="en-US" sz="2400" dirty="0" smtClean="0"/>
              <a:t> : Number of adults </a:t>
            </a:r>
          </a:p>
          <a:p>
            <a:r>
              <a:rPr lang="en-US" sz="2400" b="1" dirty="0" smtClean="0"/>
              <a:t>children</a:t>
            </a:r>
            <a:r>
              <a:rPr lang="en-US" sz="2400" dirty="0" smtClean="0"/>
              <a:t> : Number of children </a:t>
            </a:r>
          </a:p>
          <a:p>
            <a:r>
              <a:rPr lang="en-US" sz="2400" b="1" dirty="0" smtClean="0"/>
              <a:t>babies</a:t>
            </a:r>
            <a:r>
              <a:rPr lang="en-US" sz="2400" dirty="0" smtClean="0"/>
              <a:t> : Number of babies </a:t>
            </a:r>
          </a:p>
          <a:p>
            <a:r>
              <a:rPr lang="en-US" sz="2400" b="1" dirty="0" smtClean="0"/>
              <a:t>meal</a:t>
            </a:r>
            <a:r>
              <a:rPr lang="en-US" sz="2400" dirty="0" smtClean="0"/>
              <a:t> : Type of meal booked. </a:t>
            </a:r>
          </a:p>
          <a:p>
            <a:r>
              <a:rPr lang="en-US" sz="2400" b="1" dirty="0" smtClean="0"/>
              <a:t>country </a:t>
            </a:r>
            <a:r>
              <a:rPr lang="en-US" sz="2400" dirty="0" smtClean="0"/>
              <a:t>: Country of origin</a:t>
            </a:r>
          </a:p>
          <a:p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13" y="-171911"/>
            <a:ext cx="1648687" cy="9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91184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 smtClean="0">
                <a:solidFill>
                  <a:srgbClr val="FF0000"/>
                </a:solidFill>
              </a:rPr>
              <a:t>Data Collection and Understanding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" y="584775"/>
            <a:ext cx="1219199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market_segment</a:t>
            </a:r>
            <a:r>
              <a:rPr lang="en-US" sz="2000" b="1" dirty="0" smtClean="0"/>
              <a:t> </a:t>
            </a:r>
            <a:r>
              <a:rPr lang="en-US" sz="2000" dirty="0" smtClean="0"/>
              <a:t>: Market segment designation.(TA/TO) </a:t>
            </a:r>
          </a:p>
          <a:p>
            <a:r>
              <a:rPr lang="en-US" sz="2000" b="1" dirty="0" err="1" smtClean="0"/>
              <a:t>distribution_channel</a:t>
            </a:r>
            <a:r>
              <a:rPr lang="en-US" sz="2000" dirty="0" smtClean="0"/>
              <a:t> : Booking distribution channel.(T/A/TO) </a:t>
            </a:r>
          </a:p>
          <a:p>
            <a:r>
              <a:rPr lang="en-US" sz="2000" b="1" dirty="0" err="1" smtClean="0"/>
              <a:t>is_repeated_guest</a:t>
            </a:r>
            <a:r>
              <a:rPr lang="en-US" sz="2000" b="1" dirty="0" smtClean="0"/>
              <a:t> </a:t>
            </a:r>
            <a:r>
              <a:rPr lang="en-US" sz="2000" dirty="0" smtClean="0"/>
              <a:t>: is a repeated guest (1) or not (0) </a:t>
            </a:r>
          </a:p>
          <a:p>
            <a:r>
              <a:rPr lang="en-US" sz="2000" b="1" dirty="0" err="1" smtClean="0"/>
              <a:t>previous_cancellations</a:t>
            </a:r>
            <a:r>
              <a:rPr lang="en-US" sz="2000" dirty="0" smtClean="0"/>
              <a:t> : Number of previous bookings that were cancelled by the customer prior to the current booking </a:t>
            </a:r>
          </a:p>
          <a:p>
            <a:r>
              <a:rPr lang="en-US" sz="2000" b="1" dirty="0" err="1" smtClean="0"/>
              <a:t>previous_bookings_not_canceled</a:t>
            </a:r>
            <a:r>
              <a:rPr lang="en-US" sz="2000" dirty="0" smtClean="0"/>
              <a:t> : Number of previous bookings not cancelled by the customer prior to the current booking</a:t>
            </a:r>
          </a:p>
          <a:p>
            <a:r>
              <a:rPr lang="en-US" sz="2000" dirty="0" smtClean="0"/>
              <a:t> </a:t>
            </a:r>
            <a:r>
              <a:rPr lang="en-US" sz="2000" b="1" dirty="0" err="1" smtClean="0"/>
              <a:t>reserved_room_type</a:t>
            </a:r>
            <a:r>
              <a:rPr lang="en-US" sz="2000" b="1" dirty="0" smtClean="0"/>
              <a:t> </a:t>
            </a:r>
            <a:r>
              <a:rPr lang="en-US" sz="2000" dirty="0" smtClean="0"/>
              <a:t>: Code of room type reserved. </a:t>
            </a:r>
          </a:p>
          <a:p>
            <a:r>
              <a:rPr lang="en-US" sz="2000" b="1" dirty="0" err="1" smtClean="0"/>
              <a:t>assigned_room_type</a:t>
            </a:r>
            <a:r>
              <a:rPr lang="en-US" sz="2000" dirty="0" smtClean="0"/>
              <a:t> : Code for the type of room assigned to the booking. </a:t>
            </a:r>
          </a:p>
          <a:p>
            <a:r>
              <a:rPr lang="en-US" sz="2000" b="1" dirty="0" err="1" smtClean="0"/>
              <a:t>booking_changes</a:t>
            </a:r>
            <a:r>
              <a:rPr lang="en-US" sz="2000" b="1" dirty="0" smtClean="0"/>
              <a:t> </a:t>
            </a:r>
            <a:r>
              <a:rPr lang="en-US" sz="2000" dirty="0" smtClean="0"/>
              <a:t>: Number of changes made to the booking from the moment the booking was entered on the PMS until the moment of check-in or cancellation </a:t>
            </a:r>
          </a:p>
          <a:p>
            <a:r>
              <a:rPr lang="en-US" sz="2000" b="1" dirty="0" err="1" smtClean="0"/>
              <a:t>deposit_type</a:t>
            </a:r>
            <a:r>
              <a:rPr lang="en-US" sz="2000" dirty="0" smtClean="0"/>
              <a:t> : No Deposit, Non Refund , Refundable. </a:t>
            </a:r>
          </a:p>
          <a:p>
            <a:r>
              <a:rPr lang="en-US" sz="2000" b="1" dirty="0" smtClean="0"/>
              <a:t>agent </a:t>
            </a:r>
            <a:r>
              <a:rPr lang="en-US" sz="2000" dirty="0" smtClean="0"/>
              <a:t>: ID of the travel agency that made the booking </a:t>
            </a:r>
          </a:p>
          <a:p>
            <a:r>
              <a:rPr lang="en-US" sz="2000" b="1" dirty="0" smtClean="0"/>
              <a:t>company </a:t>
            </a:r>
            <a:r>
              <a:rPr lang="en-US" sz="2000" dirty="0" smtClean="0"/>
              <a:t>: ID of the company/entity that made the booking . </a:t>
            </a:r>
          </a:p>
          <a:p>
            <a:r>
              <a:rPr lang="en-US" sz="2000" b="1" dirty="0" err="1" smtClean="0"/>
              <a:t>days_in_waiting_list</a:t>
            </a:r>
            <a:r>
              <a:rPr lang="en-US" sz="2000" dirty="0" smtClean="0"/>
              <a:t> : Number of days the booking was in the waiting list before it was confirmed to the customer </a:t>
            </a:r>
          </a:p>
          <a:p>
            <a:r>
              <a:rPr lang="en-US" sz="2000" b="1" dirty="0" err="1" smtClean="0"/>
              <a:t>customer_type</a:t>
            </a:r>
            <a:r>
              <a:rPr lang="en-US" sz="2000" b="1" dirty="0" smtClean="0"/>
              <a:t> </a:t>
            </a:r>
            <a:r>
              <a:rPr lang="en-US" sz="2000" dirty="0" smtClean="0"/>
              <a:t>: type of customer. </a:t>
            </a:r>
            <a:r>
              <a:rPr lang="en-US" sz="2000" dirty="0" err="1" smtClean="0"/>
              <a:t>Contract,Group,transient,Transient</a:t>
            </a:r>
            <a:r>
              <a:rPr lang="en-US" sz="2000" dirty="0" smtClean="0"/>
              <a:t> party. </a:t>
            </a:r>
          </a:p>
          <a:p>
            <a:r>
              <a:rPr lang="en-US" sz="2000" b="1" dirty="0" err="1" smtClean="0"/>
              <a:t>adr</a:t>
            </a:r>
            <a:r>
              <a:rPr lang="en-US" sz="2000" dirty="0" smtClean="0"/>
              <a:t> : Average Daily Rate as defined by dividing the sum of all lodging transactions by the total number of staying nights </a:t>
            </a:r>
            <a:r>
              <a:rPr lang="en-US" sz="2000" b="1" dirty="0" err="1" smtClean="0"/>
              <a:t>required_car_parking_spaces</a:t>
            </a:r>
            <a:r>
              <a:rPr lang="en-US" sz="2000" dirty="0" smtClean="0"/>
              <a:t> : Number of car parking spaces required by the customer</a:t>
            </a:r>
          </a:p>
          <a:p>
            <a:r>
              <a:rPr lang="en-US" sz="2000" b="1" dirty="0" err="1" smtClean="0"/>
              <a:t>total_of_special_requests</a:t>
            </a:r>
            <a:r>
              <a:rPr lang="en-US" sz="2000" dirty="0" smtClean="0"/>
              <a:t> : Number of special requests made by the customer (e.g. twin bed or high floor) </a:t>
            </a:r>
          </a:p>
          <a:p>
            <a:r>
              <a:rPr lang="en-US" sz="2000" b="1" dirty="0" err="1" smtClean="0"/>
              <a:t>reservation_status</a:t>
            </a:r>
            <a:r>
              <a:rPr lang="en-US" sz="2000" b="1" dirty="0" smtClean="0"/>
              <a:t> </a:t>
            </a:r>
            <a:r>
              <a:rPr lang="en-US" sz="2000" dirty="0" smtClean="0"/>
              <a:t>: Reservation last status.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13" y="-171911"/>
            <a:ext cx="1648687" cy="9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6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91184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 smtClean="0">
                <a:solidFill>
                  <a:srgbClr val="FF0000"/>
                </a:solidFill>
              </a:rPr>
              <a:t>Data Wiping and </a:t>
            </a:r>
            <a:r>
              <a:rPr lang="en-US" sz="3200" b="1" dirty="0" err="1" smtClean="0">
                <a:solidFill>
                  <a:srgbClr val="FF0000"/>
                </a:solidFill>
              </a:rPr>
              <a:t>Trickerie</a:t>
            </a:r>
            <a:r>
              <a:rPr lang="en-US" sz="3200" b="1" dirty="0" smtClean="0">
                <a:solidFill>
                  <a:srgbClr val="FF0000"/>
                </a:solidFill>
              </a:rPr>
              <a:t>/Manipulation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3152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There were 4 columns company, agent, country and children with missing values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" y="1278377"/>
            <a:ext cx="925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" y="1278377"/>
            <a:ext cx="5578323" cy="20347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431" y="1131631"/>
            <a:ext cx="4579833" cy="923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8431" y="2201802"/>
            <a:ext cx="4579833" cy="17389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920" y="4362995"/>
            <a:ext cx="11852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Handling Duplicates: Lets check duplicate value and drop it from the data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" y="4795649"/>
            <a:ext cx="6370872" cy="20347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9570" y="4795649"/>
            <a:ext cx="5233859" cy="19273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13" y="-171911"/>
            <a:ext cx="1648687" cy="9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9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91184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 smtClean="0">
                <a:solidFill>
                  <a:srgbClr val="FF0000"/>
                </a:solidFill>
              </a:rPr>
              <a:t>Exploratory Data Analysis(EDA)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53144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13" y="-171911"/>
            <a:ext cx="1648687" cy="906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502" y="756686"/>
            <a:ext cx="4382498" cy="35314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6091" y="1175657"/>
            <a:ext cx="699298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 smtClean="0"/>
              <a:t>Conclusion</a:t>
            </a:r>
            <a:r>
              <a:rPr lang="en-US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From the graph we can see that the amount of False value are much greater than the True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False value is apprx.36.60% is greater than the True value.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499" y="3424810"/>
            <a:ext cx="5521419" cy="34331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11587" y="3874480"/>
            <a:ext cx="527165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Year 2016 had the </a:t>
            </a:r>
            <a:r>
              <a:rPr lang="en-US" sz="2400" dirty="0" smtClean="0"/>
              <a:t>highest </a:t>
            </a:r>
            <a:r>
              <a:rPr lang="en-US" sz="2400" dirty="0"/>
              <a:t>bookings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dirty="0"/>
              <a:t>Year 2015 the number of bookings of city and resort Hotels were nearly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year 2016 and 2017 the number of bookings of city hotels were much greater than resort hotels.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1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91184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 smtClean="0">
                <a:solidFill>
                  <a:srgbClr val="FF0000"/>
                </a:solidFill>
              </a:rPr>
              <a:t>Exploratory Data Analysis(EDA)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53144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13" y="-171911"/>
            <a:ext cx="1648687" cy="906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96" y="734869"/>
            <a:ext cx="6101101" cy="31786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314" y="906780"/>
            <a:ext cx="5952435" cy="30881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6972" y="4085406"/>
            <a:ext cx="113915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000" b="1" dirty="0" smtClean="0">
                <a:solidFill>
                  <a:srgbClr val="FF0000"/>
                </a:solidFill>
              </a:rPr>
              <a:t>Conclusion:</a:t>
            </a:r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Highest no of visitors are Adults.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Second highest no of visitors are Children.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Least no of visitors are Babies.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Numbers of adults visitors are higher in city hotels as compare to resort hotels.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458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3117</TotalTime>
  <Words>1344</Words>
  <Application>Microsoft Office PowerPoint</Application>
  <PresentationFormat>Widescreen</PresentationFormat>
  <Paragraphs>151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Roboto</vt:lpstr>
      <vt:lpstr>Wingdings</vt:lpstr>
      <vt:lpstr>Office Theme</vt:lpstr>
      <vt:lpstr>Capstone Project-1</vt:lpstr>
      <vt:lpstr>PowerPoint Presentation</vt:lpstr>
      <vt:lpstr>PowerPoint Presentation</vt:lpstr>
      <vt:lpstr>Work Flow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 pandey</dc:creator>
  <cp:lastModifiedBy>shivam pandey</cp:lastModifiedBy>
  <cp:revision>44</cp:revision>
  <dcterms:created xsi:type="dcterms:W3CDTF">2022-12-04T10:13:29Z</dcterms:created>
  <dcterms:modified xsi:type="dcterms:W3CDTF">2022-12-06T14:10:59Z</dcterms:modified>
</cp:coreProperties>
</file>