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9" r:id="rId2"/>
    <p:sldId id="256" r:id="rId3"/>
    <p:sldId id="27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7" r:id="rId12"/>
    <p:sldId id="265" r:id="rId13"/>
    <p:sldId id="266" r:id="rId14"/>
    <p:sldId id="264" r:id="rId15"/>
    <p:sldId id="263" r:id="rId16"/>
    <p:sldId id="271" r:id="rId17"/>
    <p:sldId id="272" r:id="rId18"/>
    <p:sldId id="273" r:id="rId19"/>
    <p:sldId id="27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pandey" initials="sp" lastIdx="1" clrIdx="0">
    <p:extLst>
      <p:ext uri="{19B8F6BF-5375-455C-9EA6-DF929625EA0E}">
        <p15:presenceInfo xmlns:p15="http://schemas.microsoft.com/office/powerpoint/2012/main" userId="9b1a3fbe25b82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83" d="100"/>
          <a:sy n="83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B90BC-A298-4B84-BBA6-7ACA8ADCB34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9C34F-5F32-4699-BC92-1F93D61D7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9C34F-5F32-4699-BC92-1F93D61D7A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7A7F-94AF-4DDA-8F1C-BE4535ECD14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D4ED-4CE7-4BB5-A30A-D23D6972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39" y="434386"/>
            <a:ext cx="9144000" cy="1037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Capstone Project-1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593" y="2069330"/>
            <a:ext cx="11355978" cy="455789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EDA On Hotel Booking Analysis 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Shivam Pandey</a:t>
            </a:r>
          </a:p>
          <a:p>
            <a:r>
              <a:rPr lang="en-US" sz="3200" dirty="0" err="1" smtClean="0">
                <a:latin typeface="Arial Black" panose="020B0A04020102020204" pitchFamily="34" charset="0"/>
              </a:rPr>
              <a:t>Samardita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Arial Black" panose="020B0A04020102020204" pitchFamily="34" charset="0"/>
              </a:rPr>
              <a:t>Dinesh </a:t>
            </a:r>
            <a:r>
              <a:rPr lang="en-US" sz="3200" dirty="0" err="1" smtClean="0">
                <a:latin typeface="Arial Black" panose="020B0A04020102020204" pitchFamily="34" charset="0"/>
              </a:rPr>
              <a:t>Nayak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Arial Black" panose="020B0A04020102020204" pitchFamily="34" charset="0"/>
              </a:rPr>
              <a:t>(</a:t>
            </a:r>
            <a:r>
              <a:rPr lang="en-US" sz="3200" dirty="0" err="1">
                <a:latin typeface="Arial Black" panose="020B0A04020102020204" pitchFamily="34" charset="0"/>
              </a:rPr>
              <a:t>C</a:t>
            </a:r>
            <a:r>
              <a:rPr lang="en-US" sz="3200" dirty="0" err="1" smtClean="0">
                <a:latin typeface="Arial Black" panose="020B0A04020102020204" pitchFamily="34" charset="0"/>
              </a:rPr>
              <a:t>ohort:Enlighten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03" y="-310629"/>
            <a:ext cx="2651897" cy="149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3179452"/>
            <a:ext cx="3518263" cy="3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" y="1053254"/>
            <a:ext cx="7817421" cy="519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50207" y="584775"/>
            <a:ext cx="419753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Portugal has the maximum numbers of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Brazil has the least numbers of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Country only Portugal and GBR has more resort hotels bookings as compared to city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Contries</a:t>
            </a:r>
            <a:r>
              <a:rPr lang="en-US" sz="2400" dirty="0" smtClean="0"/>
              <a:t> like, Brazil, </a:t>
            </a:r>
            <a:r>
              <a:rPr lang="en-US" sz="2400" dirty="0" err="1" smtClean="0"/>
              <a:t>Itali</a:t>
            </a:r>
            <a:r>
              <a:rPr lang="en-US" sz="2400" dirty="0" smtClean="0"/>
              <a:t> </a:t>
            </a:r>
            <a:r>
              <a:rPr lang="en-US" sz="2400" dirty="0" err="1" smtClean="0"/>
              <a:t>Belgium,Netherland,</a:t>
            </a:r>
            <a:r>
              <a:rPr lang="en-US" sz="2400" dirty="0" err="1" smtClean="0"/>
              <a:t>has</a:t>
            </a:r>
            <a:r>
              <a:rPr lang="en-US" sz="2400" dirty="0" smtClean="0"/>
              <a:t> </a:t>
            </a:r>
            <a:r>
              <a:rPr lang="en-US" sz="2400" dirty="0"/>
              <a:t>the least </a:t>
            </a:r>
            <a:r>
              <a:rPr lang="en-US" sz="2400" dirty="0" smtClean="0"/>
              <a:t>number </a:t>
            </a:r>
            <a:r>
              <a:rPr lang="en-US" sz="2400" dirty="0"/>
              <a:t>of city resort to hotel resort.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sum of bookings of countries (BEL,ITA,NLD,BRA) is less than the bookings of GBR alone.</a:t>
            </a:r>
          </a:p>
        </p:txBody>
      </p:sp>
    </p:spTree>
    <p:extLst>
      <p:ext uri="{BB962C8B-B14F-4D97-AF65-F5344CB8AC3E}">
        <p14:creationId xmlns:p14="http://schemas.microsoft.com/office/powerpoint/2010/main" val="34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27" y="734869"/>
            <a:ext cx="6950660" cy="4277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420" y="4873703"/>
            <a:ext cx="11970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FF0000"/>
                </a:solidFill>
              </a:rPr>
              <a:t>CONCLUSION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City Hotel</a:t>
            </a:r>
            <a:r>
              <a:rPr lang="en-US" sz="2800" dirty="0"/>
              <a:t> is likely to </a:t>
            </a:r>
            <a:r>
              <a:rPr lang="en-US" sz="2800" dirty="0" err="1" smtClean="0"/>
              <a:t>reciev</a:t>
            </a:r>
            <a:r>
              <a:rPr lang="en-US" sz="2800" dirty="0" smtClean="0"/>
              <a:t> </a:t>
            </a:r>
            <a:r>
              <a:rPr lang="en-US" sz="2800" dirty="0"/>
              <a:t>more </a:t>
            </a:r>
            <a:r>
              <a:rPr lang="en-US" sz="2800" dirty="0" smtClean="0"/>
              <a:t>special </a:t>
            </a:r>
            <a:r>
              <a:rPr lang="en-US" sz="2800" dirty="0"/>
              <a:t>request than </a:t>
            </a:r>
            <a:r>
              <a:rPr lang="en-US" sz="2800" b="1" dirty="0"/>
              <a:t>Resort Hotel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conclude from the Bar graph that </a:t>
            </a:r>
            <a:r>
              <a:rPr lang="en-US" sz="2800" b="1" dirty="0"/>
              <a:t>City Hotel</a:t>
            </a:r>
            <a:r>
              <a:rPr lang="en-US" sz="2800" dirty="0"/>
              <a:t> is more Popular than </a:t>
            </a:r>
            <a:r>
              <a:rPr lang="en-US" sz="2800" b="1" dirty="0"/>
              <a:t>Resort Hotel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8" y="853199"/>
            <a:ext cx="11351490" cy="4064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635" y="5329381"/>
            <a:ext cx="11868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August In City Hotel </a:t>
            </a:r>
            <a:r>
              <a:rPr lang="en-US" sz="2400" dirty="0" err="1"/>
              <a:t>Avg</a:t>
            </a:r>
            <a:r>
              <a:rPr lang="en-US" sz="2400" dirty="0"/>
              <a:t> rate per Night was High and On December its Low Same as On City Hotel Its high on Month of May and January its low for Per Night cos.</a:t>
            </a:r>
          </a:p>
        </p:txBody>
      </p:sp>
    </p:spTree>
    <p:extLst>
      <p:ext uri="{BB962C8B-B14F-4D97-AF65-F5344CB8AC3E}">
        <p14:creationId xmlns:p14="http://schemas.microsoft.com/office/powerpoint/2010/main" val="22076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Hotels cancellation percentage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47" y="2017550"/>
            <a:ext cx="4112436" cy="3227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545" y="1657331"/>
            <a:ext cx="73706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COCLUSION: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Resort Hotels</a:t>
            </a:r>
            <a:r>
              <a:rPr lang="en-US" sz="2800" dirty="0"/>
              <a:t>:-There are 33.2% cancellation of resort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City Hotels</a:t>
            </a:r>
            <a:r>
              <a:rPr lang="en-US" sz="2800" dirty="0"/>
              <a:t>:-There are 66.80% cancellation of city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Finally</a:t>
            </a:r>
            <a:r>
              <a:rPr lang="en-US" sz="2800" dirty="0"/>
              <a:t>, we can </a:t>
            </a:r>
            <a:r>
              <a:rPr lang="en-US" sz="2800" dirty="0" smtClean="0"/>
              <a:t>conclude that </a:t>
            </a:r>
            <a:r>
              <a:rPr lang="en-US" sz="2800" dirty="0"/>
              <a:t>the cancellation </a:t>
            </a:r>
            <a:r>
              <a:rPr lang="en-US" sz="2800" dirty="0" smtClean="0"/>
              <a:t>percentage </a:t>
            </a:r>
            <a:r>
              <a:rPr lang="en-US" sz="2800" dirty="0"/>
              <a:t>of city hotels is greater than cancellation </a:t>
            </a:r>
            <a:r>
              <a:rPr lang="en-US" sz="2800" dirty="0" smtClean="0"/>
              <a:t>percentage </a:t>
            </a:r>
            <a:r>
              <a:rPr lang="en-US" sz="2800" dirty="0"/>
              <a:t>of resort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Approx</a:t>
            </a:r>
            <a:r>
              <a:rPr lang="en-US" sz="2800" dirty="0"/>
              <a:t>. (cancellation % )city hotels is 2 times greater than resort hotels</a:t>
            </a:r>
          </a:p>
        </p:txBody>
      </p:sp>
    </p:spTree>
    <p:extLst>
      <p:ext uri="{BB962C8B-B14F-4D97-AF65-F5344CB8AC3E}">
        <p14:creationId xmlns:p14="http://schemas.microsoft.com/office/powerpoint/2010/main" val="23797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3782" y="142899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" y="584775"/>
            <a:ext cx="9005456" cy="473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491" y="5209309"/>
            <a:ext cx="12016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Transient customer types have higher </a:t>
            </a:r>
            <a:r>
              <a:rPr lang="en-US" sz="2800" dirty="0" smtClean="0"/>
              <a:t>Cancellation.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cancellation done by Group is least </a:t>
            </a:r>
            <a:r>
              <a:rPr lang="en-US" sz="2800" dirty="0" err="1"/>
              <a:t>amoung</a:t>
            </a:r>
            <a:r>
              <a:rPr lang="en-US" sz="2800" dirty="0"/>
              <a:t> </a:t>
            </a:r>
            <a:r>
              <a:rPr lang="en-US" sz="2800" dirty="0" smtClean="0"/>
              <a:t>all.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7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956542"/>
            <a:ext cx="9402618" cy="3796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163" y="5056781"/>
            <a:ext cx="11905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Conclusion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month August has the busiest month in the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month of December the least </a:t>
            </a:r>
            <a:r>
              <a:rPr lang="en-US" sz="3200" dirty="0" smtClean="0"/>
              <a:t>bookings </a:t>
            </a:r>
            <a:r>
              <a:rPr lang="en-US" sz="3200" dirty="0"/>
              <a:t>has been monitor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" y="584775"/>
            <a:ext cx="10073493" cy="47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" y="5070764"/>
            <a:ext cx="119518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 August has the maximum number of bookings.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month </a:t>
            </a:r>
            <a:r>
              <a:rPr lang="en-US" sz="2800" dirty="0"/>
              <a:t>of January people has least visited to the hotels.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month </a:t>
            </a:r>
            <a:r>
              <a:rPr lang="en-US" sz="2800" dirty="0"/>
              <a:t>of April and June the number of bookings are </a:t>
            </a:r>
            <a:r>
              <a:rPr lang="en-US" sz="2800" dirty="0" err="1" smtClean="0"/>
              <a:t>approx.same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6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73" y="653144"/>
            <a:ext cx="7834046" cy="61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077" y="653144"/>
            <a:ext cx="1150481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  <a:effectLst/>
                <a:latin typeface="Roboto"/>
              </a:rPr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Adults,childrens</a:t>
            </a:r>
            <a:r>
              <a:rPr lang="en-US" sz="2400" b="0" i="0" dirty="0" smtClean="0">
                <a:effectLst/>
                <a:latin typeface="Roboto"/>
              </a:rPr>
              <a:t> and babies are correlated to each others .This means that the </a:t>
            </a:r>
            <a:r>
              <a:rPr lang="en-US" sz="2400" b="0" i="0" dirty="0" err="1" smtClean="0">
                <a:effectLst/>
                <a:latin typeface="Roboto"/>
              </a:rPr>
              <a:t>adr</a:t>
            </a:r>
            <a:r>
              <a:rPr lang="en-US" sz="2400" b="0" i="0" dirty="0" smtClean="0">
                <a:effectLst/>
                <a:latin typeface="Roboto"/>
              </a:rPr>
              <a:t> id directly proportional to the people. More people more </a:t>
            </a:r>
            <a:r>
              <a:rPr lang="en-US" sz="2400" b="0" i="0" dirty="0" err="1" smtClean="0">
                <a:effectLst/>
                <a:latin typeface="Roboto"/>
              </a:rPr>
              <a:t>adr</a:t>
            </a:r>
            <a:r>
              <a:rPr lang="en-US" sz="2400" b="0" i="0" dirty="0" smtClean="0">
                <a:effectLst/>
                <a:latin typeface="Roboto"/>
              </a:rPr>
              <a:t> and vise versa.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Roboto"/>
              </a:rPr>
              <a:t>Previous bookings not canceled and </a:t>
            </a:r>
            <a:r>
              <a:rPr lang="en-US" sz="2400" b="0" i="0" dirty="0" err="1" smtClean="0">
                <a:effectLst/>
                <a:latin typeface="Roboto"/>
              </a:rPr>
              <a:t>is_repeated</a:t>
            </a:r>
            <a:r>
              <a:rPr lang="en-US" sz="2400" b="0" i="0" dirty="0" smtClean="0">
                <a:effectLst/>
                <a:latin typeface="Roboto"/>
              </a:rPr>
              <a:t> guest are co related with each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same_room</a:t>
            </a:r>
            <a:r>
              <a:rPr lang="en-US" sz="2400" b="0" i="0" dirty="0" smtClean="0">
                <a:effectLst/>
                <a:latin typeface="Roboto"/>
              </a:rPr>
              <a:t> and </a:t>
            </a:r>
            <a:r>
              <a:rPr lang="en-US" sz="2400" b="0" i="0" dirty="0" err="1" smtClean="0">
                <a:effectLst/>
                <a:latin typeface="Roboto"/>
              </a:rPr>
              <a:t>is_cancelled</a:t>
            </a:r>
            <a:r>
              <a:rPr lang="en-US" sz="2400" b="0" i="0" dirty="0" smtClean="0">
                <a:effectLst/>
                <a:latin typeface="Roboto"/>
              </a:rPr>
              <a:t> are negatively co </a:t>
            </a:r>
            <a:r>
              <a:rPr lang="en-US" sz="2400" b="0" i="0" dirty="0" err="1" smtClean="0">
                <a:effectLst/>
                <a:latin typeface="Roboto"/>
              </a:rPr>
              <a:t>related.means</a:t>
            </a:r>
            <a:r>
              <a:rPr lang="en-US" sz="2400" b="0" i="0" dirty="0" smtClean="0">
                <a:effectLst/>
                <a:latin typeface="Roboto"/>
              </a:rPr>
              <a:t> if customer is unlikely to cancel his bookings if he is not get same room reserved.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effectLst/>
                <a:latin typeface="Roboto"/>
              </a:rPr>
              <a:t>lead_time</a:t>
            </a:r>
            <a:r>
              <a:rPr lang="en-US" sz="2400" b="0" i="0" dirty="0" smtClean="0">
                <a:effectLst/>
                <a:latin typeface="Roboto"/>
              </a:rPr>
              <a:t> and total stay are </a:t>
            </a:r>
            <a:r>
              <a:rPr lang="en-US" sz="2400" b="0" i="0" dirty="0" err="1" smtClean="0">
                <a:effectLst/>
                <a:latin typeface="Roboto"/>
              </a:rPr>
              <a:t>positevely</a:t>
            </a:r>
            <a:r>
              <a:rPr lang="en-US" sz="2400" b="0" i="0" dirty="0" smtClean="0">
                <a:effectLst/>
                <a:latin typeface="Roboto"/>
              </a:rPr>
              <a:t> co related. Means more is the stay of the customer more will be the lead time.</a:t>
            </a:r>
            <a:endParaRPr lang="en-US" sz="2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32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1" y="535014"/>
            <a:ext cx="9349330" cy="4306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672" y="4841295"/>
            <a:ext cx="11490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rgbClr val="FF0000"/>
                </a:solidFill>
              </a:rPr>
              <a:t>Coclusion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Majority of the distribution channels and market segments involve travel agencies (online or offline).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target our marketing area to be on these travel agencies website and work with them since majority of the visitors tend to reach out to them</a:t>
            </a:r>
          </a:p>
        </p:txBody>
      </p:sp>
    </p:spTree>
    <p:extLst>
      <p:ext uri="{BB962C8B-B14F-4D97-AF65-F5344CB8AC3E}">
        <p14:creationId xmlns:p14="http://schemas.microsoft.com/office/powerpoint/2010/main" val="19801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84963"/>
            <a:ext cx="12192000" cy="6286546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COLLECTION.</a:t>
            </a:r>
          </a:p>
          <a:p>
            <a:pPr algn="l" fontAlgn="base"/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accent5"/>
                </a:solidFill>
              </a:rPr>
              <a:t>DATA DEFINING.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endParaRPr lang="en-US" sz="4800" dirty="0" smtClean="0">
              <a:solidFill>
                <a:schemeClr val="accent5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FF0000"/>
                </a:solidFill>
              </a:rPr>
              <a:t>DATA PREPARATION.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endParaRPr lang="en-US" sz="4800" dirty="0" smtClean="0">
              <a:solidFill>
                <a:srgbClr val="FF0000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accent4"/>
                </a:solidFill>
              </a:rPr>
              <a:t>DATA MANUPLATION.</a:t>
            </a:r>
          </a:p>
          <a:p>
            <a:pPr algn="l" fontAlgn="base"/>
            <a:endParaRPr lang="en-US" sz="4800" dirty="0" smtClean="0">
              <a:solidFill>
                <a:schemeClr val="accent4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00B050"/>
                </a:solidFill>
              </a:rPr>
              <a:t>EXPLORATORY DATA ANALYSIS.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043286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Index</a:t>
            </a:r>
            <a:endParaRPr 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04" y="1970855"/>
            <a:ext cx="5173933" cy="36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91" y="976417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City hotels are the most preferred hotel type by the guests. We can say City hotel is the busiest hotel.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27.5 % bookings were got cancelled out of all the bookings.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Only 3.9 % people were revisited the hotels. Rest 96.1 % were new guests. Thus retention rate is low.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Maximum number of guests were from Portugal, i.e. more than 25000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Most of the bookings for City hotels and Resort hotel were happened in 2016.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0836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CONCLUSIONS: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34672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Average ADR for city hotel is high as compared to resort hotels.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These City hotels are generating more revenue than the resort hotels.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Booking cancellation rate is high for City hotels which almost 33.3 %.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 time period for City hotel is high as compared to resort hotels. That means city hotels are much busier than Resort hotels.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Resort hotels have the most repeated.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The cancellation done by Group is least </a:t>
            </a:r>
            <a:r>
              <a:rPr lang="en-US" sz="3600" dirty="0" err="1" smtClean="0"/>
              <a:t>amoung</a:t>
            </a:r>
            <a:r>
              <a:rPr lang="en-US" sz="3600" dirty="0" smtClean="0"/>
              <a:t> all.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454"/>
            <a:ext cx="12192000" cy="6286546"/>
          </a:xfrm>
        </p:spPr>
        <p:txBody>
          <a:bodyPr anchor="t">
            <a:normAutofit lnSpcReduction="10000"/>
          </a:bodyPr>
          <a:lstStyle/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US" sz="3200" dirty="0"/>
              <a:t>For this project we will be analyzing Hotel Booking data. </a:t>
            </a:r>
            <a:r>
              <a:rPr lang="en-US" sz="3200" dirty="0"/>
              <a:t>This data set contains booking information for a city hotel and </a:t>
            </a:r>
            <a:r>
              <a:rPr lang="en-US" sz="3200" dirty="0" smtClean="0"/>
              <a:t>as well as </a:t>
            </a:r>
            <a:r>
              <a:rPr lang="en-US" sz="3200" dirty="0"/>
              <a:t>resort hotel, and includes information such as when the booking was made, length of stay, the number of adults, children, </a:t>
            </a:r>
            <a:r>
              <a:rPr lang="en-US" sz="3200" dirty="0" smtClean="0"/>
              <a:t>or </a:t>
            </a:r>
            <a:r>
              <a:rPr lang="en-US" sz="3200" dirty="0"/>
              <a:t>babies, and the </a:t>
            </a:r>
            <a:r>
              <a:rPr lang="en-US" sz="3200" dirty="0" smtClean="0"/>
              <a:t>country visiting the most and </a:t>
            </a:r>
            <a:r>
              <a:rPr lang="en-US" sz="3200" dirty="0"/>
              <a:t>many more. </a:t>
            </a:r>
          </a:p>
          <a:p>
            <a:pPr algn="l" fontAlgn="base"/>
            <a:endParaRPr lang="en-US" sz="3200" dirty="0" smtClean="0"/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Year has the maximum numbers of bookings?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What is the visited no of Adults</a:t>
            </a:r>
            <a:r>
              <a:rPr lang="en-US" dirty="0" smtClean="0"/>
              <a:t>, Children </a:t>
            </a:r>
            <a:r>
              <a:rPr lang="en-US" dirty="0"/>
              <a:t>and babies in each type of hotel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Which </a:t>
            </a:r>
            <a:r>
              <a:rPr lang="en-US" dirty="0"/>
              <a:t>Country Has the maximum numbers of bookings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Hotel gets more Special Request? Show its popularity in terms of </a:t>
            </a:r>
            <a:r>
              <a:rPr lang="en-US" dirty="0" err="1"/>
              <a:t>speacial</a:t>
            </a:r>
            <a:r>
              <a:rPr lang="en-US" dirty="0"/>
              <a:t> request</a:t>
            </a:r>
            <a:r>
              <a:rPr lang="en-US" dirty="0" smtClean="0"/>
              <a:t>.?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ROOM </a:t>
            </a:r>
            <a:r>
              <a:rPr lang="en-US" dirty="0"/>
              <a:t>Price </a:t>
            </a:r>
            <a:r>
              <a:rPr lang="en-US" dirty="0" smtClean="0"/>
              <a:t>Analysis?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Which Hotels have more cancellation city or resort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 smtClean="0"/>
              <a:t>Months </a:t>
            </a:r>
            <a:r>
              <a:rPr lang="en-US" dirty="0"/>
              <a:t>with the most numbers of bookings</a:t>
            </a:r>
            <a:r>
              <a:rPr lang="en-US" dirty="0" smtClean="0"/>
              <a:t>?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dirty="0"/>
              <a:t>Types of market segment?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043286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Problem Statement:</a:t>
            </a:r>
            <a:endParaRPr 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1"/>
            <a:ext cx="10633167" cy="670559"/>
          </a:xfrm>
          <a:solidFill>
            <a:schemeClr val="tx1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Work Flow 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0" y="1071154"/>
            <a:ext cx="7783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So we will divide our work flow into following 3 steps.</a:t>
            </a:r>
            <a:endParaRPr lang="en-US" sz="2000" dirty="0"/>
          </a:p>
        </p:txBody>
      </p:sp>
      <p:sp>
        <p:nvSpPr>
          <p:cNvPr id="7" name="Chevron 6"/>
          <p:cNvSpPr/>
          <p:nvPr/>
        </p:nvSpPr>
        <p:spPr>
          <a:xfrm>
            <a:off x="215811" y="2299045"/>
            <a:ext cx="3693522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Collection and Understanding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013019" y="2299045"/>
            <a:ext cx="3510644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Cleaning and Manipulation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783287" y="2299045"/>
            <a:ext cx="3468187" cy="1384664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Exploratory Data Analysis(EDA)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49814"/>
            <a:ext cx="11834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EDA will be divided into following 3 analysis.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1) Single Attribute analysis</a:t>
            </a:r>
            <a:r>
              <a:rPr lang="en-US" sz="2400" dirty="0" smtClean="0"/>
              <a:t>: Single attribute analysis is use to describe the only one characteristics or only one variable.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2) Double Attribute analysis: </a:t>
            </a:r>
            <a:r>
              <a:rPr lang="en-US" sz="2400" dirty="0" smtClean="0"/>
              <a:t>Double attribute analysis is use for comparing two variables to study their relationships.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3) Multi Attribute </a:t>
            </a:r>
            <a:r>
              <a:rPr lang="en-US" sz="2400" b="1" dirty="0" err="1" smtClean="0">
                <a:solidFill>
                  <a:srgbClr val="FF0000"/>
                </a:solidFill>
              </a:rPr>
              <a:t>anlysis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Multi attribute analysis use for comparing more than two variables.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-1" y="0"/>
            <a:ext cx="1066800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</a:rPr>
              <a:t>Data Collection and Understanding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4437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collecting data it’s very important to understand your data. So we had hotel Booking analysis data. Which had 119390 rows and 32 columns. So let’s understand this 32 columns.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Data Description: </a:t>
            </a:r>
          </a:p>
          <a:p>
            <a:r>
              <a:rPr lang="en-US" sz="2400" b="1" dirty="0" smtClean="0"/>
              <a:t>hotel </a:t>
            </a:r>
            <a:r>
              <a:rPr lang="en-US" sz="2400" dirty="0" smtClean="0"/>
              <a:t>:Resort Hotel or City Hotel </a:t>
            </a:r>
          </a:p>
          <a:p>
            <a:r>
              <a:rPr lang="en-US" sz="2400" b="1" dirty="0" err="1" smtClean="0"/>
              <a:t>is_canceled</a:t>
            </a:r>
            <a:r>
              <a:rPr lang="en-US" sz="2400" dirty="0" smtClean="0"/>
              <a:t> : Value indicating if the booking was canceled (1) or not (0) </a:t>
            </a:r>
          </a:p>
          <a:p>
            <a:r>
              <a:rPr lang="en-US" sz="2400" dirty="0" err="1" smtClean="0"/>
              <a:t>l</a:t>
            </a:r>
            <a:r>
              <a:rPr lang="en-US" sz="2400" b="1" dirty="0" err="1" smtClean="0"/>
              <a:t>ead_time</a:t>
            </a:r>
            <a:r>
              <a:rPr lang="en-US" sz="2400" dirty="0" smtClean="0"/>
              <a:t> : Number of days that elapsed between the entering date of the booking and the arrival date </a:t>
            </a:r>
          </a:p>
          <a:p>
            <a:r>
              <a:rPr lang="en-US" sz="2400" b="1" dirty="0" err="1" smtClean="0"/>
              <a:t>arrival_date_year</a:t>
            </a:r>
            <a:r>
              <a:rPr lang="en-US" sz="2400" dirty="0" smtClean="0"/>
              <a:t> : Year of arrival date </a:t>
            </a:r>
          </a:p>
          <a:p>
            <a:r>
              <a:rPr lang="en-US" sz="2400" b="1" dirty="0" err="1" smtClean="0"/>
              <a:t>arrival_date_month</a:t>
            </a:r>
            <a:r>
              <a:rPr lang="en-US" sz="2400" b="1" dirty="0" smtClean="0"/>
              <a:t> </a:t>
            </a:r>
            <a:r>
              <a:rPr lang="en-US" sz="2400" dirty="0" smtClean="0"/>
              <a:t>: Month of arrival date </a:t>
            </a:r>
          </a:p>
          <a:p>
            <a:r>
              <a:rPr lang="en-US" sz="2400" b="1" dirty="0" err="1" smtClean="0"/>
              <a:t>arrival_date_week_number</a:t>
            </a:r>
            <a:r>
              <a:rPr lang="en-US" sz="2400" b="1" dirty="0" smtClean="0"/>
              <a:t> </a:t>
            </a:r>
            <a:r>
              <a:rPr lang="en-US" sz="2400" dirty="0" smtClean="0"/>
              <a:t>: Week number of year for arrival date </a:t>
            </a:r>
          </a:p>
          <a:p>
            <a:r>
              <a:rPr lang="en-US" sz="2400" b="1" dirty="0" err="1" smtClean="0"/>
              <a:t>arrival_date_day_of_month</a:t>
            </a:r>
            <a:r>
              <a:rPr lang="en-US" sz="2400" dirty="0" smtClean="0"/>
              <a:t> : Day of arrival date </a:t>
            </a:r>
          </a:p>
          <a:p>
            <a:r>
              <a:rPr lang="en-US" sz="2400" b="1" dirty="0" err="1" smtClean="0"/>
              <a:t>stays_in_weekend_nights</a:t>
            </a:r>
            <a:r>
              <a:rPr lang="en-US" sz="2400" dirty="0" smtClean="0"/>
              <a:t> : Number of weekend nights </a:t>
            </a:r>
          </a:p>
          <a:p>
            <a:r>
              <a:rPr lang="en-US" sz="2400" b="1" dirty="0" err="1" smtClean="0"/>
              <a:t>stays_in_week_nights</a:t>
            </a:r>
            <a:r>
              <a:rPr lang="en-US" sz="2400" dirty="0" smtClean="0"/>
              <a:t> : Number of week nights. </a:t>
            </a:r>
          </a:p>
          <a:p>
            <a:r>
              <a:rPr lang="en-US" sz="2400" b="1" dirty="0" smtClean="0"/>
              <a:t>adults</a:t>
            </a:r>
            <a:r>
              <a:rPr lang="en-US" sz="2400" dirty="0" smtClean="0"/>
              <a:t> : Number of adults </a:t>
            </a:r>
          </a:p>
          <a:p>
            <a:r>
              <a:rPr lang="en-US" sz="2400" b="1" dirty="0" smtClean="0"/>
              <a:t>children</a:t>
            </a:r>
            <a:r>
              <a:rPr lang="en-US" sz="2400" dirty="0" smtClean="0"/>
              <a:t> : Number of children </a:t>
            </a:r>
          </a:p>
          <a:p>
            <a:r>
              <a:rPr lang="en-US" sz="2400" b="1" dirty="0" smtClean="0"/>
              <a:t>babies</a:t>
            </a:r>
            <a:r>
              <a:rPr lang="en-US" sz="2400" dirty="0" smtClean="0"/>
              <a:t> : Number of babies </a:t>
            </a:r>
          </a:p>
          <a:p>
            <a:r>
              <a:rPr lang="en-US" sz="2400" b="1" dirty="0" smtClean="0"/>
              <a:t>meal</a:t>
            </a:r>
            <a:r>
              <a:rPr lang="en-US" sz="2400" dirty="0" smtClean="0"/>
              <a:t> : Type of meal booked.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Data Collection and Understanding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country </a:t>
            </a:r>
            <a:r>
              <a:rPr lang="en-US" sz="2000" dirty="0" smtClean="0"/>
              <a:t>: Country of origin</a:t>
            </a:r>
          </a:p>
          <a:p>
            <a:r>
              <a:rPr lang="en-US" sz="2000" b="1" dirty="0" err="1" smtClean="0"/>
              <a:t>market_segment</a:t>
            </a:r>
            <a:r>
              <a:rPr lang="en-US" sz="2000" b="1" dirty="0" smtClean="0"/>
              <a:t> </a:t>
            </a:r>
            <a:r>
              <a:rPr lang="en-US" sz="2000" dirty="0" smtClean="0"/>
              <a:t>: Market segment designation.(TA/TO) </a:t>
            </a:r>
          </a:p>
          <a:p>
            <a:r>
              <a:rPr lang="en-US" sz="2000" b="1" dirty="0" err="1" smtClean="0"/>
              <a:t>distribution_channel</a:t>
            </a:r>
            <a:r>
              <a:rPr lang="en-US" sz="2000" dirty="0" smtClean="0"/>
              <a:t> : Booking distribution channel.(T/A/TO) </a:t>
            </a:r>
          </a:p>
          <a:p>
            <a:r>
              <a:rPr lang="en-US" sz="2000" b="1" dirty="0" err="1" smtClean="0"/>
              <a:t>is_repeated_guest</a:t>
            </a:r>
            <a:r>
              <a:rPr lang="en-US" sz="2000" b="1" dirty="0" smtClean="0"/>
              <a:t> </a:t>
            </a:r>
            <a:r>
              <a:rPr lang="en-US" sz="2000" dirty="0" smtClean="0"/>
              <a:t>: is a repeated guest (1) or not (0) </a:t>
            </a:r>
          </a:p>
          <a:p>
            <a:r>
              <a:rPr lang="en-US" sz="2000" b="1" dirty="0" err="1" smtClean="0"/>
              <a:t>previous_cancellations</a:t>
            </a:r>
            <a:r>
              <a:rPr lang="en-US" sz="2000" dirty="0" smtClean="0"/>
              <a:t> : Number of previous bookings that were cancelled by the customer prior to the current booking </a:t>
            </a:r>
            <a:r>
              <a:rPr lang="en-US" sz="2000" b="1" dirty="0" err="1" smtClean="0"/>
              <a:t>previous_bookings_not_canceled</a:t>
            </a:r>
            <a:r>
              <a:rPr lang="en-US" sz="2000" dirty="0" smtClean="0"/>
              <a:t> : Number of previous bookings not cancelled by the customer prior to the current booking </a:t>
            </a:r>
            <a:r>
              <a:rPr lang="en-US" sz="2000" b="1" dirty="0" err="1" smtClean="0"/>
              <a:t>reserved_room_type</a:t>
            </a:r>
            <a:r>
              <a:rPr lang="en-US" sz="2000" b="1" dirty="0" smtClean="0"/>
              <a:t> </a:t>
            </a:r>
            <a:r>
              <a:rPr lang="en-US" sz="2000" dirty="0" smtClean="0"/>
              <a:t>: Code of room type reserved. </a:t>
            </a:r>
          </a:p>
          <a:p>
            <a:r>
              <a:rPr lang="en-US" sz="2000" b="1" dirty="0" err="1" smtClean="0"/>
              <a:t>assigned_room_type</a:t>
            </a:r>
            <a:r>
              <a:rPr lang="en-US" sz="2000" dirty="0" smtClean="0"/>
              <a:t> : Code for the type of room assigned to the booking. </a:t>
            </a:r>
          </a:p>
          <a:p>
            <a:r>
              <a:rPr lang="en-US" sz="2000" b="1" dirty="0" err="1" smtClean="0"/>
              <a:t>booking_changes</a:t>
            </a:r>
            <a:r>
              <a:rPr lang="en-US" sz="2000" b="1" dirty="0" smtClean="0"/>
              <a:t> </a:t>
            </a:r>
            <a:r>
              <a:rPr lang="en-US" sz="2000" dirty="0" smtClean="0"/>
              <a:t>: Number of changes made to the booking from the moment the booking was entered on the PMS until the moment of check-in or cancellation </a:t>
            </a:r>
          </a:p>
          <a:p>
            <a:r>
              <a:rPr lang="en-US" sz="2000" b="1" dirty="0" err="1" smtClean="0"/>
              <a:t>deposit_type</a:t>
            </a:r>
            <a:r>
              <a:rPr lang="en-US" sz="2000" dirty="0" smtClean="0"/>
              <a:t> : No Deposit, Non Refund , Refundable. </a:t>
            </a:r>
          </a:p>
          <a:p>
            <a:r>
              <a:rPr lang="en-US" sz="2000" b="1" dirty="0" smtClean="0"/>
              <a:t>agent </a:t>
            </a:r>
            <a:r>
              <a:rPr lang="en-US" sz="2000" dirty="0" smtClean="0"/>
              <a:t>: ID of the travel agency that made the booking </a:t>
            </a:r>
          </a:p>
          <a:p>
            <a:r>
              <a:rPr lang="en-US" sz="2000" b="1" dirty="0" smtClean="0"/>
              <a:t>company </a:t>
            </a:r>
            <a:r>
              <a:rPr lang="en-US" sz="2000" dirty="0" smtClean="0"/>
              <a:t>: ID of the company/entity that made the booking . </a:t>
            </a:r>
          </a:p>
          <a:p>
            <a:r>
              <a:rPr lang="en-US" sz="2000" b="1" dirty="0" err="1" smtClean="0"/>
              <a:t>days_in_waiting_list</a:t>
            </a:r>
            <a:r>
              <a:rPr lang="en-US" sz="2000" dirty="0" smtClean="0"/>
              <a:t> : Number of days the booking was in the waiting list before it was confirmed to the customer </a:t>
            </a:r>
          </a:p>
          <a:p>
            <a:r>
              <a:rPr lang="en-US" sz="2000" b="1" dirty="0" err="1" smtClean="0"/>
              <a:t>customer_type</a:t>
            </a:r>
            <a:r>
              <a:rPr lang="en-US" sz="2000" b="1" dirty="0" smtClean="0"/>
              <a:t> </a:t>
            </a:r>
            <a:r>
              <a:rPr lang="en-US" sz="2000" dirty="0" smtClean="0"/>
              <a:t>: type of customer. </a:t>
            </a:r>
            <a:r>
              <a:rPr lang="en-US" sz="2000" dirty="0" err="1" smtClean="0"/>
              <a:t>Contract,Group,transient,Transient</a:t>
            </a:r>
            <a:r>
              <a:rPr lang="en-US" sz="2000" dirty="0" smtClean="0"/>
              <a:t> party. </a:t>
            </a:r>
          </a:p>
          <a:p>
            <a:r>
              <a:rPr lang="en-US" sz="2000" b="1" dirty="0" err="1" smtClean="0"/>
              <a:t>adr</a:t>
            </a:r>
            <a:r>
              <a:rPr lang="en-US" sz="2000" dirty="0" smtClean="0"/>
              <a:t> : Average Daily Rate as defined by dividing the sum of all lodging transactions by the total number of staying nights </a:t>
            </a:r>
            <a:r>
              <a:rPr lang="en-US" sz="2000" b="1" dirty="0" err="1" smtClean="0"/>
              <a:t>required_car_parking_spaces</a:t>
            </a:r>
            <a:r>
              <a:rPr lang="en-US" sz="2000" dirty="0" smtClean="0"/>
              <a:t> : Number of car parking spaces required by the customer</a:t>
            </a:r>
          </a:p>
          <a:p>
            <a:r>
              <a:rPr lang="en-US" sz="2000" b="1" dirty="0" err="1" smtClean="0"/>
              <a:t>total_of_special_requests</a:t>
            </a:r>
            <a:r>
              <a:rPr lang="en-US" sz="2000" dirty="0" smtClean="0"/>
              <a:t> : Number of special requests made by the customer (e.g. twin bed or high floor) </a:t>
            </a:r>
          </a:p>
          <a:p>
            <a:r>
              <a:rPr lang="en-US" sz="2000" b="1" dirty="0" err="1" smtClean="0"/>
              <a:t>reservation_status</a:t>
            </a:r>
            <a:r>
              <a:rPr lang="en-US" sz="2000" b="1" dirty="0" smtClean="0"/>
              <a:t> </a:t>
            </a:r>
            <a:r>
              <a:rPr lang="en-US" sz="2000" dirty="0" smtClean="0"/>
              <a:t>: Reservation last status.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Data Wiping and </a:t>
            </a:r>
            <a:r>
              <a:rPr lang="en-US" sz="3200" b="1" dirty="0" err="1" smtClean="0">
                <a:solidFill>
                  <a:srgbClr val="FF0000"/>
                </a:solidFill>
              </a:rPr>
              <a:t>Trickerie</a:t>
            </a:r>
            <a:r>
              <a:rPr lang="en-US" sz="3200" b="1" dirty="0" smtClean="0">
                <a:solidFill>
                  <a:srgbClr val="FF0000"/>
                </a:solidFill>
              </a:rPr>
              <a:t>/Manipulation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3152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There were 4 columns company, agent, country and children with missing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" y="1278377"/>
            <a:ext cx="925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278377"/>
            <a:ext cx="5578323" cy="203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31" y="1131631"/>
            <a:ext cx="4579833" cy="92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31" y="2201802"/>
            <a:ext cx="4579833" cy="1738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" y="4362995"/>
            <a:ext cx="1185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Handling Duplicates: Lets check duplicate value and drop it from the data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" y="4795649"/>
            <a:ext cx="6370872" cy="2034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570" y="4795649"/>
            <a:ext cx="5233859" cy="1927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02" y="756686"/>
            <a:ext cx="4382498" cy="3531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091" y="1175657"/>
            <a:ext cx="69929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 smtClean="0"/>
              <a:t>Conclusion</a:t>
            </a:r>
            <a:r>
              <a:rPr lang="en-US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the graph we can see that the amount of False value are much greater than the True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False value is apprx.36.60% is greater than the True value.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99" y="3424810"/>
            <a:ext cx="5521419" cy="3433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1587" y="3874480"/>
            <a:ext cx="5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Year 2016 had the </a:t>
            </a:r>
            <a:r>
              <a:rPr lang="en-US" sz="2400" dirty="0" smtClean="0"/>
              <a:t>highest </a:t>
            </a:r>
            <a:r>
              <a:rPr lang="en-US" sz="2400" dirty="0"/>
              <a:t>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Year 2015 the number of bookings of city and resort Hotels were nearly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year 2016 and 2017 the number of bookings of city hotels were much greater than resort hotels.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9118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FF0000"/>
                </a:solidFill>
              </a:rPr>
              <a:t>Exploratory Data Analysis(EDA)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314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3" y="-171911"/>
            <a:ext cx="1648687" cy="906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6" y="734869"/>
            <a:ext cx="6101101" cy="3178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14" y="906780"/>
            <a:ext cx="5952435" cy="3088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72" y="4085406"/>
            <a:ext cx="11391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FF0000"/>
                </a:solidFill>
              </a:rPr>
              <a:t>Conclusion: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Highest no of visitors are Adults.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Second highest no of visitors are Children.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Least no of visitors are Babies.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Numbers of adults visitors are higher in city hotels as compare to resort hotels.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5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3005</TotalTime>
  <Words>1343</Words>
  <Application>Microsoft Office PowerPoint</Application>
  <PresentationFormat>Widescreen</PresentationFormat>
  <Paragraphs>149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Roboto</vt:lpstr>
      <vt:lpstr>Wingdings</vt:lpstr>
      <vt:lpstr>Office Theme</vt:lpstr>
      <vt:lpstr>Capstone Project-1</vt:lpstr>
      <vt:lpstr>PowerPoint Presentation</vt:lpstr>
      <vt:lpstr>PowerPoint Presentation</vt:lpstr>
      <vt:lpstr>Work Flow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pandey</dc:creator>
  <cp:lastModifiedBy>shivam pandey</cp:lastModifiedBy>
  <cp:revision>43</cp:revision>
  <dcterms:created xsi:type="dcterms:W3CDTF">2022-12-04T10:13:29Z</dcterms:created>
  <dcterms:modified xsi:type="dcterms:W3CDTF">2022-12-06T12:19:14Z</dcterms:modified>
</cp:coreProperties>
</file>