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 id="214748366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embeddedFontLst>
    <p:embeddedFont>
      <p:font typeface="Roboto"/>
      <p:regular r:id="rId34"/>
      <p:bold r:id="rId35"/>
      <p:italic r:id="rId36"/>
      <p:boldItalic r:id="rId37"/>
    </p:embeddedFont>
    <p:embeddedFont>
      <p:font typeface="Montserra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AE817D-FA62-498F-835C-FBB82D048278}">
  <a:tblStyle styleId="{C3AE817D-FA62-498F-835C-FBB82D048278}"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3.xml"/><Relationship Id="rId41" Type="http://schemas.openxmlformats.org/officeDocument/2006/relationships/font" Target="fonts/Montserrat-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bold.fntdata"/><Relationship Id="rId12" Type="http://schemas.openxmlformats.org/officeDocument/2006/relationships/slide" Target="slides/slide5.xml"/><Relationship Id="rId34" Type="http://schemas.openxmlformats.org/officeDocument/2006/relationships/font" Target="fonts/Roboto-regular.fntdata"/><Relationship Id="rId15" Type="http://schemas.openxmlformats.org/officeDocument/2006/relationships/slide" Target="slides/slide8.xml"/><Relationship Id="rId37" Type="http://schemas.openxmlformats.org/officeDocument/2006/relationships/font" Target="fonts/Roboto-boldItalic.fntdata"/><Relationship Id="rId14" Type="http://schemas.openxmlformats.org/officeDocument/2006/relationships/slide" Target="slides/slide7.xml"/><Relationship Id="rId36" Type="http://schemas.openxmlformats.org/officeDocument/2006/relationships/font" Target="fonts/Roboto-italic.fntdata"/><Relationship Id="rId17" Type="http://schemas.openxmlformats.org/officeDocument/2006/relationships/slide" Target="slides/slide10.xml"/><Relationship Id="rId39" Type="http://schemas.openxmlformats.org/officeDocument/2006/relationships/font" Target="fonts/Montserrat-bold.fntdata"/><Relationship Id="rId16" Type="http://schemas.openxmlformats.org/officeDocument/2006/relationships/slide" Target="slides/slide9.xml"/><Relationship Id="rId38" Type="http://schemas.openxmlformats.org/officeDocument/2006/relationships/font" Target="fonts/Montserrat-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1468d69278_2_35: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21468d69278_2_35: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468d69278_2_76: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21468d69278_2_76: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1468d69278_2_8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1468d69278_2_83: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468d69278_2_91: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1468d69278_2_91: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1468d69278_2_10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21468d69278_2_102: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468d69278_2_11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21468d69278_2_110: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1468d6927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1468d6927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1468d6927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1468d6927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1468d6927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1468d6927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1468d69278_2_131: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21468d69278_2_131: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1468d6927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1468d6927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468d69278_2_46: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21468d69278_2_46: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1468d69278_2_141: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21468d69278_2_141: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1468d69278_2_15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21468d69278_2_153: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1468d69278_2_16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21468d69278_2_162: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1468d6927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1468d6927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1468d69278_2_169: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21468d69278_2_169: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1468d69278_2_174: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21468d69278_2_174: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1468d69278_2_17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21468d69278_2_178: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1468d69278_2_41: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21468d69278_2_41: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468d69278_2_51: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21468d69278_2_51: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1468d6927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1468d6927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1468d69278_0_2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1468d69278_0_23:notes"/>
          <p:cNvSpPr/>
          <p:nvPr>
            <p:ph idx="2" type="sldImg"/>
          </p:nvPr>
        </p:nvSpPr>
        <p:spPr>
          <a:xfrm>
            <a:off x="1143225" y="685778"/>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468d6927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1468d6927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468d69278_2_56: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21468d69278_2_56: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468d69278_2_66: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1468d69278_2_66: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p14"/>
          <p:cNvSpPr txBox="1"/>
          <p:nvPr>
            <p:ph type="title"/>
          </p:nvPr>
        </p:nvSpPr>
        <p:spPr>
          <a:xfrm>
            <a:off x="2049249" y="1467915"/>
            <a:ext cx="4838065" cy="6654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200">
                <a:solidFill>
                  <a:srgbClr val="CC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idx="1" type="body"/>
          </p:nvPr>
        </p:nvSpPr>
        <p:spPr>
          <a:xfrm>
            <a:off x="611850" y="1082100"/>
            <a:ext cx="8023225" cy="16459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3" name="Shape 63"/>
        <p:cNvGrpSpPr/>
        <p:nvPr/>
      </p:nvGrpSpPr>
      <p:grpSpPr>
        <a:xfrm>
          <a:off x="0" y="0"/>
          <a:ext cx="0" cy="0"/>
          <a:chOff x="0" y="0"/>
          <a:chExt cx="0" cy="0"/>
        </a:xfrm>
      </p:grpSpPr>
      <p:sp>
        <p:nvSpPr>
          <p:cNvPr id="64" name="Google Shape;64;p15"/>
          <p:cNvSpPr txBox="1"/>
          <p:nvPr>
            <p:ph type="title"/>
          </p:nvPr>
        </p:nvSpPr>
        <p:spPr>
          <a:xfrm>
            <a:off x="2049249" y="1467915"/>
            <a:ext cx="4838065" cy="6654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200">
                <a:solidFill>
                  <a:srgbClr val="CC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5"/>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15"/>
          <p:cNvSpPr txBox="1"/>
          <p:nvPr>
            <p:ph idx="2" type="body"/>
          </p:nvPr>
        </p:nvSpPr>
        <p:spPr>
          <a:xfrm>
            <a:off x="5046824" y="1969321"/>
            <a:ext cx="3244215" cy="283781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600">
                <a:solidFill>
                  <a:schemeClr val="dk1"/>
                </a:solidFill>
                <a:latin typeface="Times New Roman"/>
                <a:ea typeface="Times New Roman"/>
                <a:cs typeface="Times New Roman"/>
                <a:sym typeface="Times New Roma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7" name="Google Shape;67;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0" name="Shape 70"/>
        <p:cNvGrpSpPr/>
        <p:nvPr/>
      </p:nvGrpSpPr>
      <p:grpSpPr>
        <a:xfrm>
          <a:off x="0" y="0"/>
          <a:ext cx="0" cy="0"/>
          <a:chOff x="0" y="0"/>
          <a:chExt cx="0" cy="0"/>
        </a:xfrm>
      </p:grpSpPr>
      <p:sp>
        <p:nvSpPr>
          <p:cNvPr id="71" name="Google Shape;71;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4" name="Shape 74"/>
        <p:cNvGrpSpPr/>
        <p:nvPr/>
      </p:nvGrpSpPr>
      <p:grpSpPr>
        <a:xfrm>
          <a:off x="0" y="0"/>
          <a:ext cx="0" cy="0"/>
          <a:chOff x="0" y="0"/>
          <a:chExt cx="0" cy="0"/>
        </a:xfrm>
      </p:grpSpPr>
      <p:sp>
        <p:nvSpPr>
          <p:cNvPr id="75" name="Google Shape;75;p17"/>
          <p:cNvSpPr txBox="1"/>
          <p:nvPr>
            <p:ph type="title"/>
          </p:nvPr>
        </p:nvSpPr>
        <p:spPr>
          <a:xfrm>
            <a:off x="2049249" y="1467915"/>
            <a:ext cx="4838065" cy="6654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200">
                <a:solidFill>
                  <a:srgbClr val="CC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9" name="Shape 79"/>
        <p:cNvGrpSpPr/>
        <p:nvPr/>
      </p:nvGrpSpPr>
      <p:grpSpPr>
        <a:xfrm>
          <a:off x="0" y="0"/>
          <a:ext cx="0" cy="0"/>
          <a:chOff x="0" y="0"/>
          <a:chExt cx="0" cy="0"/>
        </a:xfrm>
      </p:grpSpPr>
      <p:sp>
        <p:nvSpPr>
          <p:cNvPr id="80" name="Google Shape;80;p18"/>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8"/>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2.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0" l="0" r="0" t="0"/>
          <a:stretch/>
        </p:blipFill>
        <p:spPr>
          <a:xfrm>
            <a:off x="8602975" y="66525"/>
            <a:ext cx="348618" cy="357955"/>
          </a:xfrm>
          <a:prstGeom prst="rect">
            <a:avLst/>
          </a:prstGeom>
          <a:noFill/>
          <a:ln>
            <a:noFill/>
          </a:ln>
        </p:spPr>
      </p:pic>
      <p:sp>
        <p:nvSpPr>
          <p:cNvPr id="52" name="Google Shape;52;p13"/>
          <p:cNvSpPr txBox="1"/>
          <p:nvPr>
            <p:ph type="title"/>
          </p:nvPr>
        </p:nvSpPr>
        <p:spPr>
          <a:xfrm>
            <a:off x="2049249" y="1467915"/>
            <a:ext cx="4838065" cy="66548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200" u="none" cap="none" strike="noStrike">
                <a:solidFill>
                  <a:srgbClr val="CC0000"/>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3" name="Google Shape;53;p13"/>
          <p:cNvSpPr txBox="1"/>
          <p:nvPr>
            <p:ph idx="1" type="body"/>
          </p:nvPr>
        </p:nvSpPr>
        <p:spPr>
          <a:xfrm>
            <a:off x="611850" y="1082100"/>
            <a:ext cx="8023225" cy="164592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54" name="Google Shape;54;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5" name="Google Shape;55;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6" name="Google Shape;56;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GB"/>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8.jpg"/><Relationship Id="rId4" Type="http://schemas.openxmlformats.org/officeDocument/2006/relationships/image" Target="../media/image17.png"/><Relationship Id="rId5"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7.png"/><Relationship Id="rId5"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25.jp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nvSpPr>
        <p:spPr>
          <a:xfrm>
            <a:off x="0" y="240125"/>
            <a:ext cx="9144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4500">
                <a:solidFill>
                  <a:srgbClr val="FF0000"/>
                </a:solidFill>
                <a:latin typeface="Montserrat"/>
                <a:ea typeface="Montserrat"/>
                <a:cs typeface="Montserrat"/>
                <a:sym typeface="Montserrat"/>
              </a:rPr>
              <a:t>  </a:t>
            </a:r>
            <a:endParaRPr b="1" sz="5200">
              <a:solidFill>
                <a:srgbClr val="00FF00"/>
              </a:solidFill>
            </a:endParaRPr>
          </a:p>
        </p:txBody>
      </p:sp>
      <p:sp>
        <p:nvSpPr>
          <p:cNvPr id="90" name="Google Shape;90;p19"/>
          <p:cNvSpPr txBox="1"/>
          <p:nvPr/>
        </p:nvSpPr>
        <p:spPr>
          <a:xfrm>
            <a:off x="179450" y="93525"/>
            <a:ext cx="8593500" cy="50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5800">
                <a:solidFill>
                  <a:srgbClr val="FF0000"/>
                </a:solidFill>
                <a:latin typeface="Montserrat"/>
                <a:ea typeface="Montserrat"/>
                <a:cs typeface="Montserrat"/>
                <a:sym typeface="Montserrat"/>
              </a:rPr>
              <a:t>Capstone Project - 4</a:t>
            </a:r>
            <a:endParaRPr b="1" sz="4900">
              <a:solidFill>
                <a:srgbClr val="00FF00"/>
              </a:solidFill>
            </a:endParaRPr>
          </a:p>
          <a:p>
            <a:pPr indent="0" lvl="0" marL="0" rtl="0" algn="ctr">
              <a:lnSpc>
                <a:spcPct val="90000"/>
              </a:lnSpc>
              <a:spcBef>
                <a:spcPts val="1000"/>
              </a:spcBef>
              <a:spcAft>
                <a:spcPts val="0"/>
              </a:spcAft>
              <a:buNone/>
            </a:pPr>
            <a:r>
              <a:t/>
            </a:r>
            <a:endParaRPr b="1" sz="4900">
              <a:solidFill>
                <a:srgbClr val="00FF00"/>
              </a:solidFill>
            </a:endParaRPr>
          </a:p>
          <a:p>
            <a:pPr indent="0" lvl="0" marL="0" rtl="0" algn="ctr">
              <a:lnSpc>
                <a:spcPct val="90000"/>
              </a:lnSpc>
              <a:spcBef>
                <a:spcPts val="1000"/>
              </a:spcBef>
              <a:spcAft>
                <a:spcPts val="0"/>
              </a:spcAft>
              <a:buClr>
                <a:schemeClr val="dk1"/>
              </a:buClr>
              <a:buSzPts val="1100"/>
              <a:buFont typeface="Arial"/>
              <a:buNone/>
            </a:pPr>
            <a:r>
              <a:rPr b="1" lang="en-GB" sz="4900">
                <a:solidFill>
                  <a:srgbClr val="00FF00"/>
                </a:solidFill>
              </a:rPr>
              <a:t>NETFLIX MOVIES AND TV SHOWS CLUSTERING</a:t>
            </a:r>
            <a:endParaRPr b="1" sz="4900">
              <a:solidFill>
                <a:srgbClr val="00FF00"/>
              </a:solidFill>
            </a:endParaRPr>
          </a:p>
          <a:p>
            <a:pPr indent="0" lvl="0" marL="0" rtl="0" algn="l">
              <a:lnSpc>
                <a:spcPct val="90000"/>
              </a:lnSpc>
              <a:spcBef>
                <a:spcPts val="1000"/>
              </a:spcBef>
              <a:spcAft>
                <a:spcPts val="0"/>
              </a:spcAft>
              <a:buNone/>
            </a:pPr>
            <a:r>
              <a:rPr b="1" lang="en-GB" sz="3200">
                <a:solidFill>
                  <a:schemeClr val="dk1"/>
                </a:solidFill>
              </a:rPr>
              <a:t>                       </a:t>
            </a:r>
            <a:endParaRPr b="1" sz="32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b="1" lang="en-GB" sz="3200">
                <a:solidFill>
                  <a:schemeClr val="dk1"/>
                </a:solidFill>
              </a:rPr>
              <a:t>                        Shivam Pandey</a:t>
            </a:r>
            <a:endParaRPr b="1" sz="3200">
              <a:solidFill>
                <a:schemeClr val="dk1"/>
              </a:solidFill>
            </a:endParaRPr>
          </a:p>
          <a:p>
            <a:pPr indent="0" lvl="0" marL="0" rtl="0" algn="ctr">
              <a:lnSpc>
                <a:spcPct val="90000"/>
              </a:lnSpc>
              <a:spcBef>
                <a:spcPts val="1000"/>
              </a:spcBef>
              <a:spcAft>
                <a:spcPts val="0"/>
              </a:spcAft>
              <a:buClr>
                <a:schemeClr val="dk1"/>
              </a:buClr>
              <a:buSzPts val="1100"/>
              <a:buFont typeface="Arial"/>
              <a:buNone/>
            </a:pPr>
            <a:r>
              <a:rPr b="1" lang="en-GB" sz="3200">
                <a:solidFill>
                  <a:schemeClr val="dk1"/>
                </a:solidFill>
              </a:rPr>
              <a:t>(Cohort : Enlighten)</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59450" y="-53150"/>
            <a:ext cx="74277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GB" sz="4000">
                <a:latin typeface="Times New Roman"/>
                <a:ea typeface="Times New Roman"/>
                <a:cs typeface="Times New Roman"/>
                <a:sym typeface="Times New Roman"/>
              </a:rPr>
              <a:t>Release month</a:t>
            </a:r>
            <a:endParaRPr sz="4000">
              <a:latin typeface="Times New Roman"/>
              <a:ea typeface="Times New Roman"/>
              <a:cs typeface="Times New Roman"/>
              <a:sym typeface="Times New Roman"/>
            </a:endParaRPr>
          </a:p>
        </p:txBody>
      </p:sp>
      <p:sp>
        <p:nvSpPr>
          <p:cNvPr id="161" name="Google Shape;161;p28"/>
          <p:cNvSpPr txBox="1"/>
          <p:nvPr/>
        </p:nvSpPr>
        <p:spPr>
          <a:xfrm>
            <a:off x="565371" y="3702696"/>
            <a:ext cx="3801745" cy="866775"/>
          </a:xfrm>
          <a:prstGeom prst="rect">
            <a:avLst/>
          </a:prstGeom>
          <a:noFill/>
          <a:ln>
            <a:noFill/>
          </a:ln>
        </p:spPr>
        <p:txBody>
          <a:bodyPr anchorCtr="0" anchor="t" bIns="0" lIns="0" spcFirstLastPara="1" rIns="0" wrap="square" tIns="12700">
            <a:spAutoFit/>
          </a:bodyPr>
          <a:lstStyle/>
          <a:p>
            <a:pPr indent="-351790" lvl="0" marL="363855" marR="5080" rtl="0" algn="l">
              <a:lnSpc>
                <a:spcPct val="114999"/>
              </a:lnSpc>
              <a:spcBef>
                <a:spcPts val="0"/>
              </a:spcBef>
              <a:spcAft>
                <a:spcPts val="0"/>
              </a:spcAft>
              <a:buSzPts val="1600"/>
              <a:buFont typeface="Arial"/>
              <a:buChar char="●"/>
            </a:pPr>
            <a:r>
              <a:rPr b="0" i="0" lang="en-GB" sz="1600" u="none" cap="none" strike="noStrike">
                <a:latin typeface="Times New Roman"/>
                <a:ea typeface="Times New Roman"/>
                <a:cs typeface="Times New Roman"/>
                <a:sym typeface="Times New Roman"/>
              </a:rPr>
              <a:t>The above graph shows that in both cases  the most content is added to Netflix from  october to january</a:t>
            </a:r>
            <a:endParaRPr b="0" i="0" sz="1600" u="none" cap="none" strike="noStrike">
              <a:latin typeface="Times New Roman"/>
              <a:ea typeface="Times New Roman"/>
              <a:cs typeface="Times New Roman"/>
              <a:sym typeface="Times New Roman"/>
            </a:endParaRPr>
          </a:p>
        </p:txBody>
      </p:sp>
      <p:pic>
        <p:nvPicPr>
          <p:cNvPr id="162" name="Google Shape;162;p28"/>
          <p:cNvPicPr preferRelativeResize="0"/>
          <p:nvPr/>
        </p:nvPicPr>
        <p:blipFill>
          <a:blip r:embed="rId3">
            <a:alphaModFix/>
          </a:blip>
          <a:stretch>
            <a:fillRect/>
          </a:stretch>
        </p:blipFill>
        <p:spPr>
          <a:xfrm>
            <a:off x="634400" y="744675"/>
            <a:ext cx="7696300" cy="29024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0" y="0"/>
            <a:ext cx="85581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GB" sz="4000">
                <a:latin typeface="Times New Roman"/>
                <a:ea typeface="Times New Roman"/>
                <a:cs typeface="Times New Roman"/>
                <a:sym typeface="Times New Roman"/>
              </a:rPr>
              <a:t>Top 10 Genre Of Movies and Tv Shows </a:t>
            </a:r>
            <a:endParaRPr sz="4000">
              <a:latin typeface="Times New Roman"/>
              <a:ea typeface="Times New Roman"/>
              <a:cs typeface="Times New Roman"/>
              <a:sym typeface="Times New Roman"/>
            </a:endParaRPr>
          </a:p>
        </p:txBody>
      </p:sp>
      <p:sp>
        <p:nvSpPr>
          <p:cNvPr id="168" name="Google Shape;168;p29"/>
          <p:cNvSpPr txBox="1"/>
          <p:nvPr/>
        </p:nvSpPr>
        <p:spPr>
          <a:xfrm>
            <a:off x="4931202" y="1058400"/>
            <a:ext cx="3941700" cy="1736700"/>
          </a:xfrm>
          <a:prstGeom prst="rect">
            <a:avLst/>
          </a:prstGeom>
          <a:noFill/>
          <a:ln>
            <a:noFill/>
          </a:ln>
        </p:spPr>
        <p:txBody>
          <a:bodyPr anchorCtr="0" anchor="t" bIns="0" lIns="0" spcFirstLastPara="1" rIns="0" wrap="square" tIns="12700">
            <a:spAutoFit/>
          </a:bodyPr>
          <a:lstStyle/>
          <a:p>
            <a:pPr indent="-377190" lvl="0" marL="363855" marR="5080" rtl="0" algn="just">
              <a:lnSpc>
                <a:spcPct val="114999"/>
              </a:lnSpc>
              <a:spcBef>
                <a:spcPts val="0"/>
              </a:spcBef>
              <a:spcAft>
                <a:spcPts val="0"/>
              </a:spcAft>
              <a:buSzPts val="2000"/>
              <a:buChar char="●"/>
            </a:pPr>
            <a:r>
              <a:rPr b="1" i="0" lang="en-GB" sz="2000" u="none" cap="none" strike="noStrike">
                <a:latin typeface="Times New Roman"/>
                <a:ea typeface="Times New Roman"/>
                <a:cs typeface="Times New Roman"/>
                <a:sym typeface="Times New Roman"/>
              </a:rPr>
              <a:t>Documentaries are the top  most genre in netflix which is  </a:t>
            </a:r>
            <a:r>
              <a:rPr b="1" lang="en-GB" sz="2000">
                <a:latin typeface="Times New Roman"/>
                <a:ea typeface="Times New Roman"/>
                <a:cs typeface="Times New Roman"/>
                <a:sym typeface="Times New Roman"/>
              </a:rPr>
              <a:t>followed</a:t>
            </a:r>
            <a:r>
              <a:rPr b="1" i="0" lang="en-GB" sz="2000" u="none" cap="none" strike="noStrike">
                <a:latin typeface="Times New Roman"/>
                <a:ea typeface="Times New Roman"/>
                <a:cs typeface="Times New Roman"/>
                <a:sym typeface="Times New Roman"/>
              </a:rPr>
              <a:t> by </a:t>
            </a:r>
            <a:r>
              <a:rPr b="1" lang="en-GB" sz="2000">
                <a:latin typeface="Times New Roman"/>
                <a:ea typeface="Times New Roman"/>
                <a:cs typeface="Times New Roman"/>
                <a:sym typeface="Times New Roman"/>
              </a:rPr>
              <a:t>stand up</a:t>
            </a:r>
            <a:r>
              <a:rPr b="1" i="0" lang="en-GB" sz="2000" u="none" cap="none" strike="noStrike">
                <a:latin typeface="Times New Roman"/>
                <a:ea typeface="Times New Roman"/>
                <a:cs typeface="Times New Roman"/>
                <a:sym typeface="Times New Roman"/>
              </a:rPr>
              <a:t> comedy  and </a:t>
            </a:r>
            <a:r>
              <a:rPr b="1" lang="en-GB" sz="2000">
                <a:latin typeface="Times New Roman"/>
                <a:ea typeface="Times New Roman"/>
                <a:cs typeface="Times New Roman"/>
                <a:sym typeface="Times New Roman"/>
              </a:rPr>
              <a:t>Drama</a:t>
            </a:r>
            <a:r>
              <a:rPr b="1" i="0" lang="en-GB" sz="2000" u="none" cap="none" strike="noStrike">
                <a:latin typeface="Times New Roman"/>
                <a:ea typeface="Times New Roman"/>
                <a:cs typeface="Times New Roman"/>
                <a:sym typeface="Times New Roman"/>
              </a:rPr>
              <a:t> and international  movies.</a:t>
            </a:r>
            <a:endParaRPr b="1" i="0" sz="2000" u="none" cap="none" strike="noStrike">
              <a:latin typeface="Times New Roman"/>
              <a:ea typeface="Times New Roman"/>
              <a:cs typeface="Times New Roman"/>
              <a:sym typeface="Times New Roman"/>
            </a:endParaRPr>
          </a:p>
        </p:txBody>
      </p:sp>
      <p:sp>
        <p:nvSpPr>
          <p:cNvPr id="169" name="Google Shape;169;p29"/>
          <p:cNvSpPr txBox="1"/>
          <p:nvPr/>
        </p:nvSpPr>
        <p:spPr>
          <a:xfrm>
            <a:off x="5442025" y="3405600"/>
            <a:ext cx="3482700" cy="707700"/>
          </a:xfrm>
          <a:prstGeom prst="rect">
            <a:avLst/>
          </a:prstGeom>
          <a:noFill/>
          <a:ln>
            <a:noFill/>
          </a:ln>
        </p:spPr>
        <p:txBody>
          <a:bodyPr anchorCtr="0" anchor="t" bIns="0" lIns="0" spcFirstLastPara="1" rIns="0" wrap="square" tIns="12700">
            <a:spAutoFit/>
          </a:bodyPr>
          <a:lstStyle/>
          <a:p>
            <a:pPr indent="-383540" lvl="0" marL="363855" marR="5080" rtl="0" algn="l">
              <a:lnSpc>
                <a:spcPct val="114999"/>
              </a:lnSpc>
              <a:spcBef>
                <a:spcPts val="0"/>
              </a:spcBef>
              <a:spcAft>
                <a:spcPts val="0"/>
              </a:spcAft>
              <a:buSzPts val="2100"/>
              <a:buChar char="●"/>
            </a:pPr>
            <a:r>
              <a:rPr b="1" lang="en-GB" sz="2100">
                <a:latin typeface="Times New Roman"/>
                <a:ea typeface="Times New Roman"/>
                <a:cs typeface="Times New Roman"/>
                <a:sym typeface="Times New Roman"/>
              </a:rPr>
              <a:t>K</a:t>
            </a:r>
            <a:r>
              <a:rPr b="1" i="0" lang="en-GB" sz="2100" u="none" cap="none" strike="noStrike">
                <a:latin typeface="Times New Roman"/>
                <a:ea typeface="Times New Roman"/>
                <a:cs typeface="Times New Roman"/>
                <a:sym typeface="Times New Roman"/>
              </a:rPr>
              <a:t>ids  tv  is  the  top  most	TV  show genre in netflix.</a:t>
            </a:r>
            <a:endParaRPr b="1" i="0" sz="2100" u="none" cap="none" strike="noStrike">
              <a:latin typeface="Times New Roman"/>
              <a:ea typeface="Times New Roman"/>
              <a:cs typeface="Times New Roman"/>
              <a:sym typeface="Times New Roman"/>
            </a:endParaRPr>
          </a:p>
        </p:txBody>
      </p:sp>
      <p:pic>
        <p:nvPicPr>
          <p:cNvPr id="170" name="Google Shape;170;p29"/>
          <p:cNvPicPr preferRelativeResize="0"/>
          <p:nvPr/>
        </p:nvPicPr>
        <p:blipFill>
          <a:blip r:embed="rId3">
            <a:alphaModFix/>
          </a:blip>
          <a:stretch>
            <a:fillRect/>
          </a:stretch>
        </p:blipFill>
        <p:spPr>
          <a:xfrm>
            <a:off x="937700" y="767705"/>
            <a:ext cx="3161174" cy="2233575"/>
          </a:xfrm>
          <a:prstGeom prst="rect">
            <a:avLst/>
          </a:prstGeom>
          <a:noFill/>
          <a:ln>
            <a:noFill/>
          </a:ln>
        </p:spPr>
      </p:pic>
      <p:pic>
        <p:nvPicPr>
          <p:cNvPr id="171" name="Google Shape;171;p29"/>
          <p:cNvPicPr preferRelativeResize="0"/>
          <p:nvPr/>
        </p:nvPicPr>
        <p:blipFill>
          <a:blip r:embed="rId4">
            <a:alphaModFix/>
          </a:blip>
          <a:stretch>
            <a:fillRect/>
          </a:stretch>
        </p:blipFill>
        <p:spPr>
          <a:xfrm>
            <a:off x="937700" y="3140475"/>
            <a:ext cx="3398500" cy="1881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136661" y="-113750"/>
            <a:ext cx="51684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GB" sz="4000">
                <a:latin typeface="Times New Roman"/>
                <a:ea typeface="Times New Roman"/>
                <a:cs typeface="Times New Roman"/>
                <a:sym typeface="Times New Roman"/>
              </a:rPr>
              <a:t>Duration</a:t>
            </a:r>
            <a:endParaRPr sz="4000">
              <a:latin typeface="Times New Roman"/>
              <a:ea typeface="Times New Roman"/>
              <a:cs typeface="Times New Roman"/>
              <a:sym typeface="Times New Roman"/>
            </a:endParaRPr>
          </a:p>
        </p:txBody>
      </p:sp>
      <p:sp>
        <p:nvSpPr>
          <p:cNvPr id="177" name="Google Shape;177;p30"/>
          <p:cNvSpPr txBox="1"/>
          <p:nvPr/>
        </p:nvSpPr>
        <p:spPr>
          <a:xfrm>
            <a:off x="339475" y="4392353"/>
            <a:ext cx="6604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GB" sz="1200" u="none" cap="none" strike="noStrike">
                <a:solidFill>
                  <a:srgbClr val="212121"/>
                </a:solidFill>
                <a:latin typeface="Roboto"/>
                <a:ea typeface="Roboto"/>
                <a:cs typeface="Roboto"/>
                <a:sym typeface="Roboto"/>
              </a:rPr>
              <a:t>.</a:t>
            </a:r>
            <a:endParaRPr b="0" i="0" sz="1200" u="none" cap="none" strike="noStrike">
              <a:latin typeface="Roboto"/>
              <a:ea typeface="Roboto"/>
              <a:cs typeface="Roboto"/>
              <a:sym typeface="Roboto"/>
            </a:endParaRPr>
          </a:p>
        </p:txBody>
      </p:sp>
      <p:sp>
        <p:nvSpPr>
          <p:cNvPr id="178" name="Google Shape;178;p30"/>
          <p:cNvSpPr txBox="1"/>
          <p:nvPr/>
        </p:nvSpPr>
        <p:spPr>
          <a:xfrm>
            <a:off x="490621" y="3655046"/>
            <a:ext cx="3307200" cy="1028700"/>
          </a:xfrm>
          <a:prstGeom prst="rect">
            <a:avLst/>
          </a:prstGeom>
          <a:noFill/>
          <a:ln>
            <a:noFill/>
          </a:ln>
        </p:spPr>
        <p:txBody>
          <a:bodyPr anchorCtr="0" anchor="t" bIns="0" lIns="0" spcFirstLastPara="1" rIns="0" wrap="square" tIns="12700">
            <a:spAutoFit/>
          </a:bodyPr>
          <a:lstStyle/>
          <a:p>
            <a:pPr indent="-377190" lvl="0" marL="363855" marR="5080" rtl="0" algn="l">
              <a:lnSpc>
                <a:spcPct val="114999"/>
              </a:lnSpc>
              <a:spcBef>
                <a:spcPts val="0"/>
              </a:spcBef>
              <a:spcAft>
                <a:spcPts val="0"/>
              </a:spcAft>
              <a:buSzPts val="2000"/>
              <a:buChar char="●"/>
            </a:pPr>
            <a:r>
              <a:rPr b="1" lang="en-GB" sz="2000">
                <a:latin typeface="Times New Roman"/>
                <a:ea typeface="Times New Roman"/>
                <a:cs typeface="Times New Roman"/>
                <a:sym typeface="Times New Roman"/>
              </a:rPr>
              <a:t>M</a:t>
            </a:r>
            <a:r>
              <a:rPr b="1" i="0" lang="en-GB" sz="2000" u="none" cap="none" strike="noStrike">
                <a:latin typeface="Times New Roman"/>
                <a:ea typeface="Times New Roman"/>
                <a:cs typeface="Times New Roman"/>
                <a:sym typeface="Times New Roman"/>
              </a:rPr>
              <a:t>ost of the movies have duration of  between 50 to 150</a:t>
            </a:r>
            <a:endParaRPr b="1" i="0" sz="2000" u="none" cap="none" strike="noStrike">
              <a:latin typeface="Times New Roman"/>
              <a:ea typeface="Times New Roman"/>
              <a:cs typeface="Times New Roman"/>
              <a:sym typeface="Times New Roman"/>
            </a:endParaRPr>
          </a:p>
        </p:txBody>
      </p:sp>
      <p:sp>
        <p:nvSpPr>
          <p:cNvPr id="179" name="Google Shape;179;p30"/>
          <p:cNvSpPr txBox="1"/>
          <p:nvPr/>
        </p:nvSpPr>
        <p:spPr>
          <a:xfrm>
            <a:off x="5482496" y="1764972"/>
            <a:ext cx="3661500" cy="628500"/>
          </a:xfrm>
          <a:prstGeom prst="rect">
            <a:avLst/>
          </a:prstGeom>
          <a:noFill/>
          <a:ln>
            <a:noFill/>
          </a:ln>
        </p:spPr>
        <p:txBody>
          <a:bodyPr anchorCtr="0" anchor="t" bIns="0" lIns="0" spcFirstLastPara="1" rIns="0" wrap="square" tIns="12700">
            <a:spAutoFit/>
          </a:bodyPr>
          <a:lstStyle/>
          <a:p>
            <a:pPr indent="-377190" lvl="0" marL="363855" marR="5080" rtl="0" algn="l">
              <a:lnSpc>
                <a:spcPct val="100000"/>
              </a:lnSpc>
              <a:spcBef>
                <a:spcPts val="0"/>
              </a:spcBef>
              <a:spcAft>
                <a:spcPts val="0"/>
              </a:spcAft>
              <a:buSzPts val="2000"/>
              <a:buChar char="●"/>
            </a:pPr>
            <a:r>
              <a:rPr b="1" lang="en-GB" sz="2000">
                <a:latin typeface="Times New Roman"/>
                <a:ea typeface="Times New Roman"/>
                <a:cs typeface="Times New Roman"/>
                <a:sym typeface="Times New Roman"/>
              </a:rPr>
              <a:t>H</a:t>
            </a:r>
            <a:r>
              <a:rPr b="1" i="0" lang="en-GB" sz="2000" u="none" cap="none" strike="noStrike">
                <a:latin typeface="Times New Roman"/>
                <a:ea typeface="Times New Roman"/>
                <a:cs typeface="Times New Roman"/>
                <a:sym typeface="Times New Roman"/>
              </a:rPr>
              <a:t>ighest number of tv_shows </a:t>
            </a:r>
            <a:r>
              <a:rPr b="1" lang="en-GB" sz="2000">
                <a:latin typeface="Times New Roman"/>
                <a:ea typeface="Times New Roman"/>
                <a:cs typeface="Times New Roman"/>
                <a:sym typeface="Times New Roman"/>
              </a:rPr>
              <a:t>consisting</a:t>
            </a:r>
            <a:r>
              <a:rPr b="1" i="0" lang="en-GB" sz="2000" u="none" cap="none" strike="noStrike">
                <a:latin typeface="Times New Roman"/>
                <a:ea typeface="Times New Roman"/>
                <a:cs typeface="Times New Roman"/>
                <a:sym typeface="Times New Roman"/>
              </a:rPr>
              <a:t> of  single season</a:t>
            </a:r>
            <a:endParaRPr b="1" i="0" sz="2000" u="none" cap="none" strike="noStrike">
              <a:latin typeface="Times New Roman"/>
              <a:ea typeface="Times New Roman"/>
              <a:cs typeface="Times New Roman"/>
              <a:sym typeface="Times New Roman"/>
            </a:endParaRPr>
          </a:p>
        </p:txBody>
      </p:sp>
      <p:pic>
        <p:nvPicPr>
          <p:cNvPr id="180" name="Google Shape;180;p30"/>
          <p:cNvPicPr preferRelativeResize="0"/>
          <p:nvPr/>
        </p:nvPicPr>
        <p:blipFill>
          <a:blip r:embed="rId3">
            <a:alphaModFix/>
          </a:blip>
          <a:stretch>
            <a:fillRect/>
          </a:stretch>
        </p:blipFill>
        <p:spPr>
          <a:xfrm>
            <a:off x="0" y="628497"/>
            <a:ext cx="5441737" cy="2282625"/>
          </a:xfrm>
          <a:prstGeom prst="rect">
            <a:avLst/>
          </a:prstGeom>
          <a:noFill/>
          <a:ln>
            <a:noFill/>
          </a:ln>
        </p:spPr>
      </p:pic>
      <p:pic>
        <p:nvPicPr>
          <p:cNvPr id="181" name="Google Shape;181;p30"/>
          <p:cNvPicPr preferRelativeResize="0"/>
          <p:nvPr/>
        </p:nvPicPr>
        <p:blipFill>
          <a:blip r:embed="rId4">
            <a:alphaModFix/>
          </a:blip>
          <a:stretch>
            <a:fillRect/>
          </a:stretch>
        </p:blipFill>
        <p:spPr>
          <a:xfrm>
            <a:off x="5020469" y="3024875"/>
            <a:ext cx="4019555" cy="19759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0" y="0"/>
            <a:ext cx="91440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GB" sz="4000">
                <a:latin typeface="Times New Roman"/>
                <a:ea typeface="Times New Roman"/>
                <a:cs typeface="Times New Roman"/>
                <a:sym typeface="Times New Roman"/>
              </a:rPr>
              <a:t>Top 10 Countries For Content Creation</a:t>
            </a:r>
            <a:endParaRPr sz="4000">
              <a:latin typeface="Times New Roman"/>
              <a:ea typeface="Times New Roman"/>
              <a:cs typeface="Times New Roman"/>
              <a:sym typeface="Times New Roman"/>
            </a:endParaRPr>
          </a:p>
        </p:txBody>
      </p:sp>
      <p:sp>
        <p:nvSpPr>
          <p:cNvPr id="187" name="Google Shape;187;p31"/>
          <p:cNvSpPr txBox="1"/>
          <p:nvPr/>
        </p:nvSpPr>
        <p:spPr>
          <a:xfrm>
            <a:off x="5133675" y="858900"/>
            <a:ext cx="3917400" cy="4014900"/>
          </a:xfrm>
          <a:prstGeom prst="rect">
            <a:avLst/>
          </a:prstGeom>
          <a:noFill/>
          <a:ln>
            <a:noFill/>
          </a:ln>
        </p:spPr>
        <p:txBody>
          <a:bodyPr anchorCtr="0" anchor="t" bIns="0" lIns="0" spcFirstLastPara="1" rIns="0" wrap="square" tIns="12700">
            <a:spAutoFit/>
          </a:bodyPr>
          <a:lstStyle/>
          <a:p>
            <a:pPr indent="-377190" lvl="0" marL="363855" marR="5080" rtl="0" algn="just">
              <a:lnSpc>
                <a:spcPct val="100000"/>
              </a:lnSpc>
              <a:spcBef>
                <a:spcPts val="0"/>
              </a:spcBef>
              <a:spcAft>
                <a:spcPts val="0"/>
              </a:spcAft>
              <a:buSzPts val="2000"/>
              <a:buChar char="●"/>
            </a:pPr>
            <a:r>
              <a:rPr b="1" lang="en-GB" sz="2000">
                <a:latin typeface="Times New Roman"/>
                <a:ea typeface="Times New Roman"/>
                <a:cs typeface="Times New Roman"/>
                <a:sym typeface="Times New Roman"/>
              </a:rPr>
              <a:t>U</a:t>
            </a:r>
            <a:r>
              <a:rPr b="1" lang="en-GB" sz="2000">
                <a:latin typeface="Times New Roman"/>
                <a:ea typeface="Times New Roman"/>
                <a:cs typeface="Times New Roman"/>
                <a:sym typeface="Times New Roman"/>
              </a:rPr>
              <a:t>nited</a:t>
            </a:r>
            <a:r>
              <a:rPr b="1" i="0" lang="en-GB" sz="2000" u="none" cap="none" strike="noStrike">
                <a:latin typeface="Times New Roman"/>
                <a:ea typeface="Times New Roman"/>
                <a:cs typeface="Times New Roman"/>
                <a:sym typeface="Times New Roman"/>
              </a:rPr>
              <a:t> states has the highest number of  content on the netflix ,followed by india</a:t>
            </a:r>
            <a:endParaRPr b="1" i="0" sz="2000" u="none" cap="none" strike="noStrike">
              <a:latin typeface="Times New Roman"/>
              <a:ea typeface="Times New Roman"/>
              <a:cs typeface="Times New Roman"/>
              <a:sym typeface="Times New Roman"/>
            </a:endParaRPr>
          </a:p>
          <a:p>
            <a:pPr indent="-377190" lvl="0" marL="363855" marR="7620" rtl="0" algn="just">
              <a:lnSpc>
                <a:spcPct val="100000"/>
              </a:lnSpc>
              <a:spcBef>
                <a:spcPts val="0"/>
              </a:spcBef>
              <a:spcAft>
                <a:spcPts val="0"/>
              </a:spcAft>
              <a:buSzPts val="2000"/>
              <a:buChar char="●"/>
            </a:pPr>
            <a:r>
              <a:rPr b="1" i="0" lang="en-GB" sz="2000" u="none" cap="none" strike="noStrike">
                <a:latin typeface="Times New Roman"/>
                <a:ea typeface="Times New Roman"/>
                <a:cs typeface="Times New Roman"/>
                <a:sym typeface="Times New Roman"/>
              </a:rPr>
              <a:t>india has highest number of movies in  netflix</a:t>
            </a:r>
            <a:endParaRPr b="1" i="0" sz="2000" u="none" cap="none" strike="noStrike">
              <a:latin typeface="Times New Roman"/>
              <a:ea typeface="Times New Roman"/>
              <a:cs typeface="Times New Roman"/>
              <a:sym typeface="Times New Roman"/>
            </a:endParaRPr>
          </a:p>
          <a:p>
            <a:pPr indent="-377190" lvl="0" marL="363855" marR="11430" rtl="0" algn="just">
              <a:lnSpc>
                <a:spcPct val="100000"/>
              </a:lnSpc>
              <a:spcBef>
                <a:spcPts val="0"/>
              </a:spcBef>
              <a:spcAft>
                <a:spcPts val="0"/>
              </a:spcAft>
              <a:buSzPts val="2000"/>
              <a:buChar char="●"/>
            </a:pPr>
            <a:r>
              <a:rPr b="1" lang="en-GB" sz="2000">
                <a:latin typeface="Times New Roman"/>
                <a:ea typeface="Times New Roman"/>
                <a:cs typeface="Times New Roman"/>
                <a:sym typeface="Times New Roman"/>
              </a:rPr>
              <a:t>T</a:t>
            </a:r>
            <a:r>
              <a:rPr b="1" i="0" lang="en-GB" sz="2000" u="none" cap="none" strike="noStrike">
                <a:latin typeface="Times New Roman"/>
                <a:ea typeface="Times New Roman"/>
                <a:cs typeface="Times New Roman"/>
                <a:sym typeface="Times New Roman"/>
              </a:rPr>
              <a:t>he Countries US and UK are closely aligned with  their Netflix target ages, but radically  different from, example, India or Japan!</a:t>
            </a:r>
            <a:endParaRPr b="1" i="0" sz="2000" u="none" cap="none" strike="noStrike">
              <a:latin typeface="Times New Roman"/>
              <a:ea typeface="Times New Roman"/>
              <a:cs typeface="Times New Roman"/>
              <a:sym typeface="Times New Roman"/>
            </a:endParaRPr>
          </a:p>
          <a:p>
            <a:pPr indent="-377190" lvl="0" marL="363855" marR="5080" rtl="0" algn="just">
              <a:lnSpc>
                <a:spcPct val="100000"/>
              </a:lnSpc>
              <a:spcBef>
                <a:spcPts val="0"/>
              </a:spcBef>
              <a:spcAft>
                <a:spcPts val="0"/>
              </a:spcAft>
              <a:buSzPts val="2000"/>
              <a:buChar char="●"/>
            </a:pPr>
            <a:r>
              <a:rPr b="1" i="0" lang="en-GB" sz="2000" u="none" cap="none" strike="noStrike">
                <a:latin typeface="Times New Roman"/>
                <a:ea typeface="Times New Roman"/>
                <a:cs typeface="Times New Roman"/>
                <a:sym typeface="Times New Roman"/>
              </a:rPr>
              <a:t>Also, Mexico and Spain have similar  content on Netflix for different age  groups.</a:t>
            </a:r>
            <a:endParaRPr b="1" i="0" sz="2000" u="none" cap="none" strike="noStrike">
              <a:latin typeface="Times New Roman"/>
              <a:ea typeface="Times New Roman"/>
              <a:cs typeface="Times New Roman"/>
              <a:sym typeface="Times New Roman"/>
            </a:endParaRPr>
          </a:p>
        </p:txBody>
      </p:sp>
      <p:pic>
        <p:nvPicPr>
          <p:cNvPr id="188" name="Google Shape;188;p31"/>
          <p:cNvPicPr preferRelativeResize="0"/>
          <p:nvPr/>
        </p:nvPicPr>
        <p:blipFill>
          <a:blip r:embed="rId3">
            <a:alphaModFix/>
          </a:blip>
          <a:stretch>
            <a:fillRect/>
          </a:stretch>
        </p:blipFill>
        <p:spPr>
          <a:xfrm>
            <a:off x="113750" y="788075"/>
            <a:ext cx="4830075" cy="2116700"/>
          </a:xfrm>
          <a:prstGeom prst="rect">
            <a:avLst/>
          </a:prstGeom>
          <a:noFill/>
          <a:ln>
            <a:noFill/>
          </a:ln>
        </p:spPr>
      </p:pic>
      <p:pic>
        <p:nvPicPr>
          <p:cNvPr id="189" name="Google Shape;189;p31"/>
          <p:cNvPicPr preferRelativeResize="0"/>
          <p:nvPr/>
        </p:nvPicPr>
        <p:blipFill>
          <a:blip r:embed="rId4">
            <a:alphaModFix/>
          </a:blip>
          <a:stretch>
            <a:fillRect/>
          </a:stretch>
        </p:blipFill>
        <p:spPr>
          <a:xfrm>
            <a:off x="152400" y="3057175"/>
            <a:ext cx="4588206" cy="1933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0" y="0"/>
            <a:ext cx="85962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GB" sz="4000">
                <a:latin typeface="Roboto"/>
                <a:ea typeface="Roboto"/>
                <a:cs typeface="Roboto"/>
                <a:sym typeface="Roboto"/>
              </a:rPr>
              <a:t>Contents Added By(Year,Month,Day)</a:t>
            </a:r>
            <a:endParaRPr sz="4000">
              <a:latin typeface="Roboto"/>
              <a:ea typeface="Roboto"/>
              <a:cs typeface="Roboto"/>
              <a:sym typeface="Roboto"/>
            </a:endParaRPr>
          </a:p>
        </p:txBody>
      </p:sp>
      <p:sp>
        <p:nvSpPr>
          <p:cNvPr id="195" name="Google Shape;195;p32"/>
          <p:cNvSpPr txBox="1"/>
          <p:nvPr/>
        </p:nvSpPr>
        <p:spPr>
          <a:xfrm>
            <a:off x="63950" y="3702725"/>
            <a:ext cx="8991600" cy="1548900"/>
          </a:xfrm>
          <a:prstGeom prst="rect">
            <a:avLst/>
          </a:prstGeom>
          <a:noFill/>
          <a:ln>
            <a:noFill/>
          </a:ln>
        </p:spPr>
        <p:txBody>
          <a:bodyPr anchorCtr="0" anchor="t" bIns="0" lIns="0" spcFirstLastPara="1" rIns="0" wrap="square" tIns="48875">
            <a:spAutoFit/>
          </a:bodyPr>
          <a:lstStyle/>
          <a:p>
            <a:pPr indent="-323850" lvl="0" marL="457200" rtl="0" algn="l">
              <a:lnSpc>
                <a:spcPct val="135714"/>
              </a:lnSpc>
              <a:spcBef>
                <a:spcPts val="0"/>
              </a:spcBef>
              <a:spcAft>
                <a:spcPts val="0"/>
              </a:spcAft>
              <a:buClr>
                <a:schemeClr val="dk1"/>
              </a:buClr>
              <a:buSzPts val="1500"/>
              <a:buFont typeface="Courier New"/>
              <a:buChar char="●"/>
            </a:pPr>
            <a:r>
              <a:rPr b="1" lang="en-GB" sz="1500">
                <a:solidFill>
                  <a:schemeClr val="dk1"/>
                </a:solidFill>
                <a:highlight>
                  <a:srgbClr val="FFFFFE"/>
                </a:highlight>
                <a:latin typeface="Courier New"/>
                <a:ea typeface="Courier New"/>
                <a:cs typeface="Courier New"/>
                <a:sym typeface="Courier New"/>
              </a:rPr>
              <a:t>It is interesting to note that only 30% of the movies available on the platform were actually released by Netflix themselves. </a:t>
            </a:r>
            <a:endParaRPr b="1" sz="1500">
              <a:solidFill>
                <a:schemeClr val="dk1"/>
              </a:solidFill>
              <a:highlight>
                <a:srgbClr val="FFFFFE"/>
              </a:highlight>
              <a:latin typeface="Courier New"/>
              <a:ea typeface="Courier New"/>
              <a:cs typeface="Courier New"/>
              <a:sym typeface="Courier New"/>
            </a:endParaRPr>
          </a:p>
          <a:p>
            <a:pPr indent="-323850" lvl="0" marL="457200" rtl="0" algn="l">
              <a:lnSpc>
                <a:spcPct val="135714"/>
              </a:lnSpc>
              <a:spcBef>
                <a:spcPts val="0"/>
              </a:spcBef>
              <a:spcAft>
                <a:spcPts val="0"/>
              </a:spcAft>
              <a:buClr>
                <a:schemeClr val="dk1"/>
              </a:buClr>
              <a:buSzPts val="1500"/>
              <a:buFont typeface="Courier New"/>
              <a:buChar char="●"/>
            </a:pPr>
            <a:r>
              <a:rPr b="1" lang="en-GB" sz="1500">
                <a:solidFill>
                  <a:schemeClr val="dk1"/>
                </a:solidFill>
                <a:highlight>
                  <a:srgbClr val="FFFFFE"/>
                </a:highlight>
                <a:latin typeface="Courier New"/>
                <a:ea typeface="Courier New"/>
                <a:cs typeface="Courier New"/>
                <a:sym typeface="Courier New"/>
              </a:rPr>
              <a:t>The remaining 70% of movies were added to Netflix after being released by different modes, such as theaters or other streaming platforms.</a:t>
            </a:r>
            <a:endParaRPr b="1" sz="1500">
              <a:solidFill>
                <a:schemeClr val="dk1"/>
              </a:solidFill>
              <a:highlight>
                <a:srgbClr val="FFFFFE"/>
              </a:highlight>
              <a:latin typeface="Courier New"/>
              <a:ea typeface="Courier New"/>
              <a:cs typeface="Courier New"/>
              <a:sym typeface="Courier New"/>
            </a:endParaRPr>
          </a:p>
          <a:p>
            <a:pPr indent="0" lvl="0" marL="12700" marR="5080" rtl="0" algn="l">
              <a:lnSpc>
                <a:spcPct val="114999"/>
              </a:lnSpc>
              <a:spcBef>
                <a:spcPts val="0"/>
              </a:spcBef>
              <a:spcAft>
                <a:spcPts val="0"/>
              </a:spcAft>
              <a:buNone/>
            </a:pPr>
            <a:r>
              <a:t/>
            </a:r>
            <a:endParaRPr sz="1600">
              <a:latin typeface="Times New Roman"/>
              <a:ea typeface="Times New Roman"/>
              <a:cs typeface="Times New Roman"/>
              <a:sym typeface="Times New Roman"/>
            </a:endParaRPr>
          </a:p>
        </p:txBody>
      </p:sp>
      <p:pic>
        <p:nvPicPr>
          <p:cNvPr id="196" name="Google Shape;196;p32"/>
          <p:cNvPicPr preferRelativeResize="0"/>
          <p:nvPr/>
        </p:nvPicPr>
        <p:blipFill>
          <a:blip r:embed="rId3">
            <a:alphaModFix/>
          </a:blip>
          <a:stretch>
            <a:fillRect/>
          </a:stretch>
        </p:blipFill>
        <p:spPr>
          <a:xfrm>
            <a:off x="63950" y="1164825"/>
            <a:ext cx="8839197" cy="25378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2049249" y="1467915"/>
            <a:ext cx="4838100" cy="646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202" name="Google Shape;202;p33"/>
          <p:cNvSpPr txBox="1"/>
          <p:nvPr>
            <p:ph idx="1" type="body"/>
          </p:nvPr>
        </p:nvSpPr>
        <p:spPr>
          <a:xfrm>
            <a:off x="611850" y="1082100"/>
            <a:ext cx="8023200" cy="277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203" name="Google Shape;203;p33"/>
          <p:cNvPicPr preferRelativeResize="0"/>
          <p:nvPr/>
        </p:nvPicPr>
        <p:blipFill>
          <a:blip r:embed="rId3">
            <a:alphaModFix/>
          </a:blip>
          <a:stretch>
            <a:fillRect/>
          </a:stretch>
        </p:blipFill>
        <p:spPr>
          <a:xfrm>
            <a:off x="152400" y="666450"/>
            <a:ext cx="8759625" cy="4324650"/>
          </a:xfrm>
          <a:prstGeom prst="rect">
            <a:avLst/>
          </a:prstGeom>
          <a:noFill/>
          <a:ln>
            <a:noFill/>
          </a:ln>
        </p:spPr>
      </p:pic>
      <p:sp>
        <p:nvSpPr>
          <p:cNvPr id="204" name="Google Shape;204;p33"/>
          <p:cNvSpPr txBox="1"/>
          <p:nvPr/>
        </p:nvSpPr>
        <p:spPr>
          <a:xfrm>
            <a:off x="204725" y="0"/>
            <a:ext cx="7835400" cy="10158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Clr>
                <a:schemeClr val="dk1"/>
              </a:buClr>
              <a:buFont typeface="Arial"/>
              <a:buNone/>
            </a:pPr>
            <a:r>
              <a:rPr b="1" lang="en-GB" sz="4000">
                <a:solidFill>
                  <a:srgbClr val="CC0000"/>
                </a:solidFill>
                <a:latin typeface="Roboto"/>
                <a:ea typeface="Roboto"/>
                <a:cs typeface="Roboto"/>
                <a:sym typeface="Roboto"/>
              </a:rPr>
              <a:t>Correlation</a:t>
            </a:r>
            <a:endParaRPr b="1" sz="4000">
              <a:solidFill>
                <a:srgbClr val="CC0000"/>
              </a:solidFill>
              <a:latin typeface="Roboto"/>
              <a:ea typeface="Roboto"/>
              <a:cs typeface="Roboto"/>
              <a:sym typeface="Roboto"/>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637125" y="1041322"/>
            <a:ext cx="8252400" cy="2487300"/>
          </a:xfrm>
          <a:prstGeom prst="rect">
            <a:avLst/>
          </a:prstGeom>
        </p:spPr>
        <p:txBody>
          <a:bodyPr anchorCtr="0" anchor="t" bIns="0" lIns="0" spcFirstLastPara="1" rIns="0" wrap="square" tIns="0">
            <a:spAutoFit/>
          </a:bodyPr>
          <a:lstStyle/>
          <a:p>
            <a:pPr indent="0" lvl="0" marL="0" rtl="0" algn="ctr">
              <a:lnSpc>
                <a:spcPct val="115000"/>
              </a:lnSpc>
              <a:spcBef>
                <a:spcPts val="0"/>
              </a:spcBef>
              <a:spcAft>
                <a:spcPts val="0"/>
              </a:spcAft>
              <a:buNone/>
            </a:pPr>
            <a:r>
              <a:rPr lang="en-GB" sz="5200">
                <a:solidFill>
                  <a:srgbClr val="CC0000"/>
                </a:solidFill>
                <a:latin typeface="Arial"/>
                <a:ea typeface="Arial"/>
                <a:cs typeface="Arial"/>
                <a:sym typeface="Arial"/>
              </a:rPr>
              <a:t>Feature </a:t>
            </a:r>
            <a:endParaRPr sz="5200">
              <a:solidFill>
                <a:srgbClr val="CC0000"/>
              </a:solidFill>
              <a:latin typeface="Arial"/>
              <a:ea typeface="Arial"/>
              <a:cs typeface="Arial"/>
              <a:sym typeface="Arial"/>
            </a:endParaRPr>
          </a:p>
          <a:p>
            <a:pPr indent="0" lvl="0" marL="0" rtl="0" algn="ctr">
              <a:lnSpc>
                <a:spcPct val="115000"/>
              </a:lnSpc>
              <a:spcBef>
                <a:spcPts val="0"/>
              </a:spcBef>
              <a:spcAft>
                <a:spcPts val="0"/>
              </a:spcAft>
              <a:buClr>
                <a:schemeClr val="dk1"/>
              </a:buClr>
              <a:buSzPts val="1100"/>
              <a:buFont typeface="Arial"/>
              <a:buNone/>
            </a:pPr>
            <a:r>
              <a:rPr lang="en-GB" sz="5200">
                <a:solidFill>
                  <a:srgbClr val="CC0000"/>
                </a:solidFill>
                <a:latin typeface="Arial"/>
                <a:ea typeface="Arial"/>
                <a:cs typeface="Arial"/>
                <a:sym typeface="Arial"/>
              </a:rPr>
              <a:t>Engineering</a:t>
            </a:r>
            <a:endParaRPr sz="5200">
              <a:solidFill>
                <a:srgbClr val="CC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6220225" y="1041325"/>
            <a:ext cx="2669400" cy="1566900"/>
          </a:xfrm>
          <a:prstGeom prst="rect">
            <a:avLst/>
          </a:prstGeom>
        </p:spPr>
        <p:txBody>
          <a:bodyPr anchorCtr="0" anchor="t" bIns="0" lIns="0" spcFirstLastPara="1" rIns="0" wrap="square" tIns="0">
            <a:spAutoFit/>
          </a:bodyPr>
          <a:lstStyle/>
          <a:p>
            <a:pPr indent="0" lvl="0" marL="0" rtl="0" algn="ctr">
              <a:lnSpc>
                <a:spcPct val="115000"/>
              </a:lnSpc>
              <a:spcBef>
                <a:spcPts val="0"/>
              </a:spcBef>
              <a:spcAft>
                <a:spcPts val="0"/>
              </a:spcAft>
              <a:buNone/>
            </a:pPr>
            <a:r>
              <a:t/>
            </a:r>
            <a:endParaRPr sz="5200">
              <a:solidFill>
                <a:srgbClr val="CC0000"/>
              </a:solidFill>
              <a:latin typeface="Arial"/>
              <a:ea typeface="Arial"/>
              <a:cs typeface="Arial"/>
              <a:sym typeface="Arial"/>
            </a:endParaRPr>
          </a:p>
          <a:p>
            <a:pPr indent="0" lvl="0" marL="0" rtl="0" algn="l">
              <a:spcBef>
                <a:spcPts val="0"/>
              </a:spcBef>
              <a:spcAft>
                <a:spcPts val="0"/>
              </a:spcAft>
              <a:buNone/>
            </a:pPr>
            <a:r>
              <a:t/>
            </a:r>
            <a:endParaRPr/>
          </a:p>
        </p:txBody>
      </p:sp>
      <p:pic>
        <p:nvPicPr>
          <p:cNvPr id="215" name="Google Shape;215;p35"/>
          <p:cNvPicPr preferRelativeResize="0"/>
          <p:nvPr/>
        </p:nvPicPr>
        <p:blipFill>
          <a:blip r:embed="rId3">
            <a:alphaModFix/>
          </a:blip>
          <a:stretch>
            <a:fillRect/>
          </a:stretch>
        </p:blipFill>
        <p:spPr>
          <a:xfrm>
            <a:off x="267475" y="661400"/>
            <a:ext cx="8609075" cy="2703874"/>
          </a:xfrm>
          <a:prstGeom prst="rect">
            <a:avLst/>
          </a:prstGeom>
          <a:noFill/>
          <a:ln>
            <a:noFill/>
          </a:ln>
        </p:spPr>
      </p:pic>
      <p:sp>
        <p:nvSpPr>
          <p:cNvPr id="216" name="Google Shape;216;p35"/>
          <p:cNvSpPr txBox="1"/>
          <p:nvPr/>
        </p:nvSpPr>
        <p:spPr>
          <a:xfrm>
            <a:off x="0" y="-139000"/>
            <a:ext cx="7266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4000">
                <a:solidFill>
                  <a:srgbClr val="FF0000"/>
                </a:solidFill>
              </a:rPr>
              <a:t>Outliers</a:t>
            </a:r>
            <a:r>
              <a:rPr b="1" lang="en-GB" sz="4000">
                <a:solidFill>
                  <a:srgbClr val="FF0000"/>
                </a:solidFill>
              </a:rPr>
              <a:t> Treatment</a:t>
            </a:r>
            <a:endParaRPr sz="3200">
              <a:latin typeface="Calibri"/>
              <a:ea typeface="Calibri"/>
              <a:cs typeface="Calibri"/>
              <a:sym typeface="Calibri"/>
            </a:endParaRPr>
          </a:p>
        </p:txBody>
      </p:sp>
      <p:sp>
        <p:nvSpPr>
          <p:cNvPr id="217" name="Google Shape;217;p35"/>
          <p:cNvSpPr txBox="1"/>
          <p:nvPr/>
        </p:nvSpPr>
        <p:spPr>
          <a:xfrm>
            <a:off x="280550" y="3422250"/>
            <a:ext cx="8609100" cy="18804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600"/>
              </a:spcBef>
              <a:spcAft>
                <a:spcPts val="0"/>
              </a:spcAft>
              <a:buClr>
                <a:schemeClr val="dk1"/>
              </a:buClr>
              <a:buSzPts val="2000"/>
              <a:buFont typeface="Roboto"/>
              <a:buChar char="●"/>
            </a:pPr>
            <a:r>
              <a:rPr b="1" lang="en-GB" sz="2000">
                <a:solidFill>
                  <a:schemeClr val="dk1"/>
                </a:solidFill>
                <a:highlight>
                  <a:srgbClr val="FFFFFF"/>
                </a:highlight>
                <a:latin typeface="Roboto"/>
                <a:ea typeface="Roboto"/>
                <a:cs typeface="Roboto"/>
                <a:sym typeface="Roboto"/>
              </a:rPr>
              <a:t>Except for the release year, almost all of the data are presented in text format.</a:t>
            </a:r>
            <a:endParaRPr b="1" sz="2000">
              <a:solidFill>
                <a:schemeClr val="dk1"/>
              </a:solidFill>
              <a:highlight>
                <a:srgbClr val="FFFFFF"/>
              </a:highlight>
              <a:latin typeface="Roboto"/>
              <a:ea typeface="Roboto"/>
              <a:cs typeface="Roboto"/>
              <a:sym typeface="Roboto"/>
            </a:endParaRPr>
          </a:p>
          <a:p>
            <a:pPr indent="-355600" lvl="0" marL="457200" rtl="0" algn="l">
              <a:lnSpc>
                <a:spcPct val="115000"/>
              </a:lnSpc>
              <a:spcBef>
                <a:spcPts val="0"/>
              </a:spcBef>
              <a:spcAft>
                <a:spcPts val="0"/>
              </a:spcAft>
              <a:buClr>
                <a:schemeClr val="dk1"/>
              </a:buClr>
              <a:buSzPts val="2000"/>
              <a:buFont typeface="Roboto"/>
              <a:buChar char="●"/>
            </a:pPr>
            <a:r>
              <a:rPr b="1" lang="en-GB" sz="2000">
                <a:solidFill>
                  <a:schemeClr val="dk1"/>
                </a:solidFill>
                <a:highlight>
                  <a:srgbClr val="FFFFFF"/>
                </a:highlight>
                <a:latin typeface="Roboto"/>
                <a:ea typeface="Roboto"/>
                <a:cs typeface="Roboto"/>
                <a:sym typeface="Roboto"/>
              </a:rPr>
              <a:t>The textual format contains the data we need to build a cluster/building model. Therefore, there is no need to handle outliers.</a:t>
            </a:r>
            <a:endParaRPr b="1" sz="2000">
              <a:solidFill>
                <a:schemeClr val="dk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73025" y="0"/>
            <a:ext cx="56037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GB" sz="4000">
                <a:latin typeface="Times New Roman"/>
                <a:ea typeface="Times New Roman"/>
                <a:cs typeface="Times New Roman"/>
                <a:sym typeface="Times New Roman"/>
              </a:rPr>
              <a:t>Features selection</a:t>
            </a:r>
            <a:endParaRPr sz="4000">
              <a:latin typeface="Times New Roman"/>
              <a:ea typeface="Times New Roman"/>
              <a:cs typeface="Times New Roman"/>
              <a:sym typeface="Times New Roman"/>
            </a:endParaRPr>
          </a:p>
        </p:txBody>
      </p:sp>
      <p:sp>
        <p:nvSpPr>
          <p:cNvPr id="223" name="Google Shape;223;p36"/>
          <p:cNvSpPr txBox="1"/>
          <p:nvPr/>
        </p:nvSpPr>
        <p:spPr>
          <a:xfrm>
            <a:off x="73026" y="919850"/>
            <a:ext cx="8813700" cy="4190100"/>
          </a:xfrm>
          <a:prstGeom prst="rect">
            <a:avLst/>
          </a:prstGeom>
          <a:noFill/>
          <a:ln>
            <a:noFill/>
          </a:ln>
        </p:spPr>
        <p:txBody>
          <a:bodyPr anchorCtr="0" anchor="t" bIns="0" lIns="0" spcFirstLastPara="1" rIns="0" wrap="square" tIns="48875">
            <a:spAutoFit/>
          </a:bodyPr>
          <a:lstStyle/>
          <a:p>
            <a:pPr indent="-389890" lvl="0" marL="363855" marR="0" rtl="0" algn="l">
              <a:lnSpc>
                <a:spcPct val="100000"/>
              </a:lnSpc>
              <a:spcBef>
                <a:spcPts val="0"/>
              </a:spcBef>
              <a:spcAft>
                <a:spcPts val="0"/>
              </a:spcAft>
              <a:buSzPts val="2200"/>
              <a:buChar char="●"/>
            </a:pPr>
            <a:r>
              <a:rPr b="1" i="0" lang="en-GB" sz="2200" u="none" cap="none" strike="noStrike">
                <a:latin typeface="Times New Roman"/>
                <a:ea typeface="Times New Roman"/>
                <a:cs typeface="Times New Roman"/>
                <a:sym typeface="Times New Roman"/>
              </a:rPr>
              <a:t>Initially Separating the column type into movie and tv shows</a:t>
            </a:r>
            <a:endParaRPr b="1" i="0" sz="2200" u="none" cap="none" strike="noStrike">
              <a:latin typeface="Times New Roman"/>
              <a:ea typeface="Times New Roman"/>
              <a:cs typeface="Times New Roman"/>
              <a:sym typeface="Times New Roman"/>
            </a:endParaRPr>
          </a:p>
          <a:p>
            <a:pPr indent="-389890" lvl="0" marL="363855" marR="5080" rtl="0" algn="l">
              <a:lnSpc>
                <a:spcPct val="114999"/>
              </a:lnSpc>
              <a:spcBef>
                <a:spcPts val="0"/>
              </a:spcBef>
              <a:spcAft>
                <a:spcPts val="0"/>
              </a:spcAft>
              <a:buSzPts val="2200"/>
              <a:buChar char="●"/>
            </a:pPr>
            <a:r>
              <a:rPr b="1" i="0" lang="en-GB" sz="2200" u="none" cap="none" strike="noStrike">
                <a:latin typeface="Times New Roman"/>
                <a:ea typeface="Times New Roman"/>
                <a:cs typeface="Times New Roman"/>
                <a:sym typeface="Times New Roman"/>
              </a:rPr>
              <a:t>here we are going to do </a:t>
            </a:r>
            <a:r>
              <a:rPr b="1" i="0" lang="en-GB" sz="2200" u="none" cap="none" strike="noStrike">
                <a:solidFill>
                  <a:srgbClr val="212121"/>
                </a:solidFill>
                <a:latin typeface="Times New Roman"/>
                <a:ea typeface="Times New Roman"/>
                <a:cs typeface="Times New Roman"/>
                <a:sym typeface="Times New Roman"/>
              </a:rPr>
              <a:t>Clustering similar content by matching text-based features so  column description is one of the important feature</a:t>
            </a:r>
            <a:endParaRPr b="1" i="0" sz="2200" u="none" cap="none" strike="noStrike">
              <a:latin typeface="Times New Roman"/>
              <a:ea typeface="Times New Roman"/>
              <a:cs typeface="Times New Roman"/>
              <a:sym typeface="Times New Roman"/>
            </a:endParaRPr>
          </a:p>
          <a:p>
            <a:pPr indent="-389890" lvl="0" marL="363855" marR="0" rtl="0" algn="l">
              <a:lnSpc>
                <a:spcPct val="100000"/>
              </a:lnSpc>
              <a:spcBef>
                <a:spcPts val="290"/>
              </a:spcBef>
              <a:spcAft>
                <a:spcPts val="0"/>
              </a:spcAft>
              <a:buClr>
                <a:srgbClr val="212121"/>
              </a:buClr>
              <a:buSzPts val="2200"/>
              <a:buChar char="●"/>
            </a:pPr>
            <a:r>
              <a:rPr b="1" i="0" lang="en-GB" sz="2200" u="none" cap="none" strike="noStrike">
                <a:solidFill>
                  <a:srgbClr val="212121"/>
                </a:solidFill>
                <a:latin typeface="Times New Roman"/>
                <a:ea typeface="Times New Roman"/>
                <a:cs typeface="Times New Roman"/>
                <a:sym typeface="Times New Roman"/>
              </a:rPr>
              <a:t>Convert the text to </a:t>
            </a:r>
            <a:r>
              <a:rPr b="1" lang="en-GB" sz="2200">
                <a:solidFill>
                  <a:srgbClr val="212121"/>
                </a:solidFill>
                <a:latin typeface="Times New Roman"/>
                <a:ea typeface="Times New Roman"/>
                <a:cs typeface="Times New Roman"/>
                <a:sym typeface="Times New Roman"/>
              </a:rPr>
              <a:t>lowercase</a:t>
            </a:r>
            <a:endParaRPr b="1" i="0" sz="2200" u="none" cap="none" strike="noStrike">
              <a:latin typeface="Times New Roman"/>
              <a:ea typeface="Times New Roman"/>
              <a:cs typeface="Times New Roman"/>
              <a:sym typeface="Times New Roman"/>
            </a:endParaRPr>
          </a:p>
          <a:p>
            <a:pPr indent="-389890" lvl="0" marL="363855" marR="0" rtl="0" algn="l">
              <a:lnSpc>
                <a:spcPct val="100000"/>
              </a:lnSpc>
              <a:spcBef>
                <a:spcPts val="290"/>
              </a:spcBef>
              <a:spcAft>
                <a:spcPts val="0"/>
              </a:spcAft>
              <a:buClr>
                <a:srgbClr val="212121"/>
              </a:buClr>
              <a:buSzPts val="2200"/>
              <a:buChar char="●"/>
            </a:pPr>
            <a:r>
              <a:rPr b="1" i="0" lang="en-GB" sz="2200" u="none" cap="none" strike="noStrike">
                <a:solidFill>
                  <a:srgbClr val="212121"/>
                </a:solidFill>
                <a:latin typeface="Times New Roman"/>
                <a:ea typeface="Times New Roman"/>
                <a:cs typeface="Times New Roman"/>
                <a:sym typeface="Times New Roman"/>
              </a:rPr>
              <a:t>Tokenize the text</a:t>
            </a:r>
            <a:endParaRPr b="1" i="0" sz="2200" u="none" cap="none" strike="noStrike">
              <a:latin typeface="Times New Roman"/>
              <a:ea typeface="Times New Roman"/>
              <a:cs typeface="Times New Roman"/>
              <a:sym typeface="Times New Roman"/>
            </a:endParaRPr>
          </a:p>
          <a:p>
            <a:pPr indent="-389890" lvl="0" marL="363855" marR="0" rtl="0" algn="l">
              <a:lnSpc>
                <a:spcPct val="100000"/>
              </a:lnSpc>
              <a:spcBef>
                <a:spcPts val="285"/>
              </a:spcBef>
              <a:spcAft>
                <a:spcPts val="0"/>
              </a:spcAft>
              <a:buClr>
                <a:srgbClr val="212121"/>
              </a:buClr>
              <a:buSzPts val="2200"/>
              <a:buChar char="●"/>
            </a:pPr>
            <a:r>
              <a:rPr b="1" i="0" lang="en-GB" sz="2200" u="none" cap="none" strike="noStrike">
                <a:solidFill>
                  <a:srgbClr val="212121"/>
                </a:solidFill>
                <a:latin typeface="Times New Roman"/>
                <a:ea typeface="Times New Roman"/>
                <a:cs typeface="Times New Roman"/>
                <a:sym typeface="Times New Roman"/>
              </a:rPr>
              <a:t>Removed all the stop words and punctuation</a:t>
            </a:r>
            <a:endParaRPr b="1" i="0" sz="2200" u="none" cap="none" strike="noStrike">
              <a:latin typeface="Times New Roman"/>
              <a:ea typeface="Times New Roman"/>
              <a:cs typeface="Times New Roman"/>
              <a:sym typeface="Times New Roman"/>
            </a:endParaRPr>
          </a:p>
          <a:p>
            <a:pPr indent="-389890" lvl="0" marL="363855" marR="5715" rtl="0" algn="just">
              <a:lnSpc>
                <a:spcPct val="114999"/>
              </a:lnSpc>
              <a:spcBef>
                <a:spcPts val="0"/>
              </a:spcBef>
              <a:spcAft>
                <a:spcPts val="0"/>
              </a:spcAft>
              <a:buClr>
                <a:srgbClr val="000000"/>
              </a:buClr>
              <a:buSzPts val="2200"/>
              <a:buChar char="●"/>
            </a:pPr>
            <a:r>
              <a:rPr b="1" lang="en-GB" sz="2200">
                <a:solidFill>
                  <a:srgbClr val="212121"/>
                </a:solidFill>
                <a:latin typeface="Times New Roman"/>
                <a:ea typeface="Times New Roman"/>
                <a:cs typeface="Times New Roman"/>
                <a:sym typeface="Times New Roman"/>
              </a:rPr>
              <a:t>I</a:t>
            </a:r>
            <a:r>
              <a:rPr b="1" i="0" lang="en-GB" sz="2200" u="none" cap="none" strike="noStrike">
                <a:solidFill>
                  <a:srgbClr val="212121"/>
                </a:solidFill>
                <a:latin typeface="Times New Roman"/>
                <a:ea typeface="Times New Roman"/>
                <a:cs typeface="Times New Roman"/>
                <a:sym typeface="Times New Roman"/>
              </a:rPr>
              <a:t> use </a:t>
            </a:r>
            <a:r>
              <a:rPr b="1" i="0" lang="en-GB" sz="2200" u="none" cap="none" strike="noStrike">
                <a:solidFill>
                  <a:srgbClr val="292929"/>
                </a:solidFill>
                <a:latin typeface="Times New Roman"/>
                <a:ea typeface="Times New Roman"/>
                <a:cs typeface="Times New Roman"/>
                <a:sym typeface="Times New Roman"/>
              </a:rPr>
              <a:t>TF-IDF is an abbreviation for Term Frequency Inverse Document Frequency.  This is very common algorithm to transform text into a meaningful representation of  numbers which is used to fit machine algorithm for prediction</a:t>
            </a:r>
            <a:endParaRPr b="1" i="0" sz="2200" u="none" cap="none" strike="noStrike">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1000900" y="889675"/>
            <a:ext cx="7772400" cy="2806500"/>
          </a:xfrm>
          <a:prstGeom prst="rect">
            <a:avLst/>
          </a:prstGeom>
        </p:spPr>
        <p:txBody>
          <a:bodyPr anchorCtr="0" anchor="t" bIns="0" lIns="0" spcFirstLastPara="1" rIns="0" wrap="square" tIns="0">
            <a:spAutoFit/>
          </a:bodyPr>
          <a:lstStyle/>
          <a:p>
            <a:pPr indent="0" lvl="0" marL="0" rtl="0" algn="l">
              <a:lnSpc>
                <a:spcPct val="90000"/>
              </a:lnSpc>
              <a:spcBef>
                <a:spcPts val="1000"/>
              </a:spcBef>
              <a:spcAft>
                <a:spcPts val="0"/>
              </a:spcAft>
              <a:buClr>
                <a:schemeClr val="dk1"/>
              </a:buClr>
              <a:buSzPts val="1100"/>
              <a:buFont typeface="Arial"/>
              <a:buNone/>
            </a:pPr>
            <a:r>
              <a:rPr lang="en-GB" sz="6600">
                <a:solidFill>
                  <a:srgbClr val="FF0000"/>
                </a:solidFill>
                <a:latin typeface="Arial"/>
                <a:ea typeface="Arial"/>
                <a:cs typeface="Arial"/>
                <a:sym typeface="Arial"/>
              </a:rPr>
              <a:t>        Model</a:t>
            </a:r>
            <a:endParaRPr sz="6600">
              <a:solidFill>
                <a:srgbClr val="FF0000"/>
              </a:solidFill>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GB" sz="6600">
                <a:solidFill>
                  <a:srgbClr val="FF0000"/>
                </a:solidFill>
                <a:latin typeface="Arial"/>
                <a:ea typeface="Arial"/>
                <a:cs typeface="Arial"/>
                <a:sym typeface="Arial"/>
              </a:rPr>
              <a:t>     Formulation</a:t>
            </a:r>
            <a:endParaRPr sz="6600">
              <a:solidFill>
                <a:srgbClr val="FF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410025" y="160225"/>
            <a:ext cx="48750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GB" sz="4000">
                <a:latin typeface="Times New Roman"/>
                <a:ea typeface="Times New Roman"/>
                <a:cs typeface="Times New Roman"/>
                <a:sym typeface="Times New Roman"/>
              </a:rPr>
              <a:t>Points to discuss</a:t>
            </a:r>
            <a:endParaRPr sz="4000">
              <a:latin typeface="Times New Roman"/>
              <a:ea typeface="Times New Roman"/>
              <a:cs typeface="Times New Roman"/>
              <a:sym typeface="Times New Roman"/>
            </a:endParaRPr>
          </a:p>
        </p:txBody>
      </p:sp>
      <p:sp>
        <p:nvSpPr>
          <p:cNvPr id="96" name="Google Shape;96;p20"/>
          <p:cNvSpPr txBox="1"/>
          <p:nvPr/>
        </p:nvSpPr>
        <p:spPr>
          <a:xfrm>
            <a:off x="103625" y="978150"/>
            <a:ext cx="8530500" cy="4061100"/>
          </a:xfrm>
          <a:prstGeom prst="rect">
            <a:avLst/>
          </a:prstGeom>
          <a:noFill/>
          <a:ln>
            <a:noFill/>
          </a:ln>
        </p:spPr>
        <p:txBody>
          <a:bodyPr anchorCtr="0" anchor="t" bIns="0" lIns="0" spcFirstLastPara="1" rIns="0" wrap="square" tIns="40000">
            <a:spAutoFit/>
          </a:bodyPr>
          <a:lstStyle/>
          <a:p>
            <a:pPr indent="-425450" lvl="0" marL="457200" rtl="0" algn="l">
              <a:lnSpc>
                <a:spcPct val="90000"/>
              </a:lnSpc>
              <a:spcBef>
                <a:spcPts val="1000"/>
              </a:spcBef>
              <a:spcAft>
                <a:spcPts val="0"/>
              </a:spcAft>
              <a:buClr>
                <a:schemeClr val="dk1"/>
              </a:buClr>
              <a:buSzPts val="3100"/>
              <a:buFont typeface="Calibri"/>
              <a:buChar char="●"/>
            </a:pPr>
            <a:r>
              <a:rPr b="1" lang="en-GB" sz="3100">
                <a:solidFill>
                  <a:schemeClr val="dk1"/>
                </a:solidFill>
                <a:latin typeface="Calibri"/>
                <a:ea typeface="Calibri"/>
                <a:cs typeface="Calibri"/>
                <a:sym typeface="Calibri"/>
              </a:rPr>
              <a:t>Problem Sta</a:t>
            </a:r>
            <a:r>
              <a:rPr b="1" lang="en-GB" sz="3100">
                <a:solidFill>
                  <a:schemeClr val="dk1"/>
                </a:solidFill>
                <a:latin typeface="Roboto"/>
                <a:ea typeface="Roboto"/>
                <a:cs typeface="Roboto"/>
                <a:sym typeface="Roboto"/>
              </a:rPr>
              <a:t>tement</a:t>
            </a:r>
            <a:endParaRPr b="1" sz="2400">
              <a:solidFill>
                <a:srgbClr val="212121"/>
              </a:solidFill>
              <a:latin typeface="Roboto"/>
              <a:ea typeface="Roboto"/>
              <a:cs typeface="Roboto"/>
              <a:sym typeface="Roboto"/>
            </a:endParaRPr>
          </a:p>
          <a:p>
            <a:pPr indent="-406400" lvl="0" marL="457200" marR="0" rtl="0" algn="l">
              <a:lnSpc>
                <a:spcPct val="100000"/>
              </a:lnSpc>
              <a:spcBef>
                <a:spcPts val="0"/>
              </a:spcBef>
              <a:spcAft>
                <a:spcPts val="0"/>
              </a:spcAft>
              <a:buClr>
                <a:srgbClr val="212121"/>
              </a:buClr>
              <a:buSzPts val="2800"/>
              <a:buFont typeface="Roboto"/>
              <a:buChar char="●"/>
            </a:pPr>
            <a:r>
              <a:rPr b="1" i="0" lang="en-GB" sz="2800" u="none" cap="none" strike="noStrike">
                <a:solidFill>
                  <a:srgbClr val="212121"/>
                </a:solidFill>
                <a:latin typeface="Roboto"/>
                <a:ea typeface="Roboto"/>
                <a:cs typeface="Roboto"/>
                <a:sym typeface="Roboto"/>
              </a:rPr>
              <a:t>Data description</a:t>
            </a:r>
            <a:endParaRPr b="1" i="0" sz="2800" u="none" cap="none" strike="noStrike">
              <a:latin typeface="Roboto"/>
              <a:ea typeface="Roboto"/>
              <a:cs typeface="Roboto"/>
              <a:sym typeface="Roboto"/>
            </a:endParaRPr>
          </a:p>
          <a:p>
            <a:pPr indent="-406400" lvl="0" marL="457200" marR="0" rtl="0" algn="l">
              <a:lnSpc>
                <a:spcPct val="100000"/>
              </a:lnSpc>
              <a:spcBef>
                <a:spcPts val="0"/>
              </a:spcBef>
              <a:spcAft>
                <a:spcPts val="0"/>
              </a:spcAft>
              <a:buClr>
                <a:srgbClr val="212121"/>
              </a:buClr>
              <a:buSzPts val="2800"/>
              <a:buFont typeface="Roboto"/>
              <a:buChar char="●"/>
            </a:pPr>
            <a:r>
              <a:rPr b="1" i="0" lang="en-GB" sz="2800" u="none" cap="none" strike="noStrike">
                <a:solidFill>
                  <a:srgbClr val="212121"/>
                </a:solidFill>
                <a:latin typeface="Roboto"/>
                <a:ea typeface="Roboto"/>
                <a:cs typeface="Roboto"/>
                <a:sym typeface="Roboto"/>
              </a:rPr>
              <a:t>Exploratory data analysis</a:t>
            </a:r>
            <a:endParaRPr b="1" sz="2300">
              <a:solidFill>
                <a:srgbClr val="212121"/>
              </a:solidFill>
              <a:latin typeface="Roboto"/>
              <a:ea typeface="Roboto"/>
              <a:cs typeface="Roboto"/>
              <a:sym typeface="Roboto"/>
            </a:endParaRPr>
          </a:p>
          <a:p>
            <a:pPr indent="-406400" lvl="0" marL="457200" marR="0" rtl="0" algn="l">
              <a:lnSpc>
                <a:spcPct val="100000"/>
              </a:lnSpc>
              <a:spcBef>
                <a:spcPts val="0"/>
              </a:spcBef>
              <a:spcAft>
                <a:spcPts val="0"/>
              </a:spcAft>
              <a:buClr>
                <a:srgbClr val="212121"/>
              </a:buClr>
              <a:buSzPts val="2800"/>
              <a:buFont typeface="Roboto"/>
              <a:buChar char="●"/>
            </a:pPr>
            <a:r>
              <a:rPr b="1" i="0" lang="en-GB" sz="2800" u="none" cap="none" strike="noStrike">
                <a:solidFill>
                  <a:srgbClr val="212121"/>
                </a:solidFill>
                <a:latin typeface="Roboto"/>
                <a:ea typeface="Roboto"/>
                <a:cs typeface="Roboto"/>
                <a:sym typeface="Roboto"/>
              </a:rPr>
              <a:t>Feature selection</a:t>
            </a:r>
            <a:endParaRPr b="1" i="0" sz="2800" u="none" cap="none" strike="noStrike">
              <a:latin typeface="Roboto"/>
              <a:ea typeface="Roboto"/>
              <a:cs typeface="Roboto"/>
              <a:sym typeface="Roboto"/>
            </a:endParaRPr>
          </a:p>
          <a:p>
            <a:pPr indent="-406400" lvl="0" marL="457200" marR="0" rtl="0" algn="l">
              <a:lnSpc>
                <a:spcPct val="100000"/>
              </a:lnSpc>
              <a:spcBef>
                <a:spcPts val="0"/>
              </a:spcBef>
              <a:spcAft>
                <a:spcPts val="0"/>
              </a:spcAft>
              <a:buClr>
                <a:srgbClr val="212121"/>
              </a:buClr>
              <a:buSzPts val="2800"/>
              <a:buFont typeface="Roboto"/>
              <a:buChar char="●"/>
            </a:pPr>
            <a:r>
              <a:rPr b="1" i="0" lang="en-GB" sz="2800" u="none" cap="none" strike="noStrike">
                <a:solidFill>
                  <a:srgbClr val="212121"/>
                </a:solidFill>
                <a:latin typeface="Roboto"/>
                <a:ea typeface="Roboto"/>
                <a:cs typeface="Roboto"/>
                <a:sym typeface="Roboto"/>
              </a:rPr>
              <a:t>Machine learning algorithms(unsupervised)</a:t>
            </a:r>
            <a:endParaRPr b="1" i="0" sz="2800" u="none" cap="none" strike="noStrike">
              <a:latin typeface="Roboto"/>
              <a:ea typeface="Roboto"/>
              <a:cs typeface="Roboto"/>
              <a:sym typeface="Roboto"/>
            </a:endParaRPr>
          </a:p>
          <a:p>
            <a:pPr indent="-294640" lvl="1" marL="656590" marR="0" rtl="0" algn="l">
              <a:lnSpc>
                <a:spcPct val="100000"/>
              </a:lnSpc>
              <a:spcBef>
                <a:spcPts val="455"/>
              </a:spcBef>
              <a:spcAft>
                <a:spcPts val="0"/>
              </a:spcAft>
              <a:buClr>
                <a:srgbClr val="212121"/>
              </a:buClr>
              <a:buSzPts val="2800"/>
              <a:buFont typeface="Roboto"/>
              <a:buAutoNum type="arabicPeriod"/>
            </a:pPr>
            <a:r>
              <a:rPr b="1" i="0" lang="en-GB" sz="2800" u="none" cap="none" strike="noStrike">
                <a:solidFill>
                  <a:srgbClr val="212121"/>
                </a:solidFill>
                <a:latin typeface="Roboto"/>
                <a:ea typeface="Roboto"/>
                <a:cs typeface="Roboto"/>
                <a:sym typeface="Roboto"/>
              </a:rPr>
              <a:t>K-mean</a:t>
            </a:r>
            <a:endParaRPr b="1" i="0" sz="2800" u="none" cap="none" strike="noStrike">
              <a:latin typeface="Roboto"/>
              <a:ea typeface="Roboto"/>
              <a:cs typeface="Roboto"/>
              <a:sym typeface="Roboto"/>
            </a:endParaRPr>
          </a:p>
          <a:p>
            <a:pPr indent="-245109" lvl="1" marL="657225" marR="0" rtl="0" algn="l">
              <a:lnSpc>
                <a:spcPct val="100000"/>
              </a:lnSpc>
              <a:spcBef>
                <a:spcPts val="290"/>
              </a:spcBef>
              <a:spcAft>
                <a:spcPts val="0"/>
              </a:spcAft>
              <a:buClr>
                <a:srgbClr val="212121"/>
              </a:buClr>
              <a:buSzPts val="2800"/>
              <a:buFont typeface="Roboto"/>
              <a:buAutoNum type="arabicPeriod"/>
            </a:pPr>
            <a:r>
              <a:rPr b="1" i="0" lang="en-GB" sz="2800" u="none" cap="none" strike="noStrike">
                <a:solidFill>
                  <a:srgbClr val="212121"/>
                </a:solidFill>
                <a:latin typeface="Roboto"/>
                <a:ea typeface="Roboto"/>
                <a:cs typeface="Roboto"/>
                <a:sym typeface="Roboto"/>
              </a:rPr>
              <a:t>agglomerative clustering</a:t>
            </a:r>
            <a:endParaRPr b="1" i="0" sz="2800" u="none" cap="none" strike="noStrike">
              <a:latin typeface="Roboto"/>
              <a:ea typeface="Roboto"/>
              <a:cs typeface="Roboto"/>
              <a:sym typeface="Roboto"/>
            </a:endParaRPr>
          </a:p>
          <a:p>
            <a:pPr indent="-406400" lvl="0" marL="457200" marR="0" rtl="0" algn="l">
              <a:lnSpc>
                <a:spcPct val="100000"/>
              </a:lnSpc>
              <a:spcBef>
                <a:spcPts val="0"/>
              </a:spcBef>
              <a:spcAft>
                <a:spcPts val="0"/>
              </a:spcAft>
              <a:buClr>
                <a:srgbClr val="212121"/>
              </a:buClr>
              <a:buSzPts val="2800"/>
              <a:buFont typeface="Roboto"/>
              <a:buChar char="●"/>
            </a:pPr>
            <a:r>
              <a:rPr b="1" i="0" lang="en-GB" sz="2800" u="none" cap="none" strike="noStrike">
                <a:solidFill>
                  <a:srgbClr val="212121"/>
                </a:solidFill>
                <a:latin typeface="Roboto"/>
                <a:ea typeface="Roboto"/>
                <a:cs typeface="Roboto"/>
                <a:sym typeface="Roboto"/>
              </a:rPr>
              <a:t>Model performance</a:t>
            </a:r>
            <a:endParaRPr b="1" i="0" sz="2800" u="none" cap="none" strike="noStrike">
              <a:latin typeface="Roboto"/>
              <a:ea typeface="Roboto"/>
              <a:cs typeface="Roboto"/>
              <a:sym typeface="Roboto"/>
            </a:endParaRPr>
          </a:p>
          <a:p>
            <a:pPr indent="-406400" lvl="0" marL="457200" marR="0" rtl="0" algn="l">
              <a:lnSpc>
                <a:spcPct val="100000"/>
              </a:lnSpc>
              <a:spcBef>
                <a:spcPts val="0"/>
              </a:spcBef>
              <a:spcAft>
                <a:spcPts val="0"/>
              </a:spcAft>
              <a:buClr>
                <a:srgbClr val="212121"/>
              </a:buClr>
              <a:buSzPts val="2800"/>
              <a:buFont typeface="Roboto"/>
              <a:buChar char="●"/>
            </a:pPr>
            <a:r>
              <a:rPr b="1" i="0" lang="en-GB" sz="2800" u="none" cap="none" strike="noStrike">
                <a:solidFill>
                  <a:srgbClr val="212121"/>
                </a:solidFill>
                <a:latin typeface="Roboto"/>
                <a:ea typeface="Roboto"/>
                <a:cs typeface="Roboto"/>
                <a:sym typeface="Roboto"/>
              </a:rPr>
              <a:t>Conclusion</a:t>
            </a:r>
            <a:endParaRPr b="1" i="0" sz="2800" u="none" cap="none" strike="noStrike">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383452" y="0"/>
            <a:ext cx="35565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GB" sz="4000">
                <a:latin typeface="Times New Roman"/>
                <a:ea typeface="Times New Roman"/>
                <a:cs typeface="Times New Roman"/>
                <a:sym typeface="Times New Roman"/>
              </a:rPr>
              <a:t>K-Means</a:t>
            </a:r>
            <a:r>
              <a:rPr lang="en-GB" sz="4000">
                <a:solidFill>
                  <a:srgbClr val="000000"/>
                </a:solidFill>
                <a:latin typeface="Times New Roman"/>
                <a:ea typeface="Times New Roman"/>
                <a:cs typeface="Times New Roman"/>
                <a:sym typeface="Times New Roman"/>
              </a:rPr>
              <a:t>:</a:t>
            </a:r>
            <a:endParaRPr sz="4000">
              <a:latin typeface="Times New Roman"/>
              <a:ea typeface="Times New Roman"/>
              <a:cs typeface="Times New Roman"/>
              <a:sym typeface="Times New Roman"/>
            </a:endParaRPr>
          </a:p>
        </p:txBody>
      </p:sp>
      <p:sp>
        <p:nvSpPr>
          <p:cNvPr id="234" name="Google Shape;234;p38"/>
          <p:cNvSpPr txBox="1"/>
          <p:nvPr/>
        </p:nvSpPr>
        <p:spPr>
          <a:xfrm>
            <a:off x="383450" y="674297"/>
            <a:ext cx="8208600" cy="1423800"/>
          </a:xfrm>
          <a:prstGeom prst="rect">
            <a:avLst/>
          </a:prstGeom>
          <a:noFill/>
          <a:ln>
            <a:noFill/>
          </a:ln>
        </p:spPr>
        <p:txBody>
          <a:bodyPr anchorCtr="0" anchor="t" bIns="0" lIns="0" spcFirstLastPara="1" rIns="0" wrap="square" tIns="12700">
            <a:spAutoFit/>
          </a:bodyPr>
          <a:lstStyle/>
          <a:p>
            <a:pPr indent="-351790" lvl="0" marL="469900" marR="5080" rtl="0" algn="just">
              <a:lnSpc>
                <a:spcPct val="100000"/>
              </a:lnSpc>
              <a:spcBef>
                <a:spcPts val="0"/>
              </a:spcBef>
              <a:spcAft>
                <a:spcPts val="0"/>
              </a:spcAft>
              <a:buClr>
                <a:srgbClr val="333333"/>
              </a:buClr>
              <a:buSzPts val="1600"/>
              <a:buFont typeface="Arial"/>
              <a:buChar char="●"/>
            </a:pPr>
            <a:r>
              <a:rPr b="0" i="0" lang="en-GB" sz="1600" u="none" cap="none" strike="noStrike">
                <a:solidFill>
                  <a:srgbClr val="333333"/>
                </a:solidFill>
                <a:latin typeface="Times New Roman"/>
                <a:ea typeface="Times New Roman"/>
                <a:cs typeface="Times New Roman"/>
                <a:sym typeface="Times New Roman"/>
              </a:rPr>
              <a:t>K-Means Clustering is an Unsupervised Learning algorithm which groups the unlabeled  dataset into different clusters. Here K defines the number of predefined clusters that need to be  created in the process, as if K=2, there will be two clusters, and for K=3, there will be three  clusters, and so on.</a:t>
            </a:r>
            <a:endParaRPr b="0" i="0" sz="1600" u="none" cap="none" strike="noStrike">
              <a:latin typeface="Times New Roman"/>
              <a:ea typeface="Times New Roman"/>
              <a:cs typeface="Times New Roman"/>
              <a:sym typeface="Times New Roman"/>
            </a:endParaRPr>
          </a:p>
          <a:p>
            <a:pPr indent="0" lvl="0" marL="12700" marR="0" rtl="0" algn="l">
              <a:lnSpc>
                <a:spcPct val="100000"/>
              </a:lnSpc>
              <a:spcBef>
                <a:spcPts val="1400"/>
              </a:spcBef>
              <a:spcAft>
                <a:spcPts val="0"/>
              </a:spcAft>
              <a:buNone/>
            </a:pPr>
            <a:r>
              <a:rPr b="1" i="0" lang="en-GB" sz="1600" u="none" cap="none" strike="noStrike">
                <a:solidFill>
                  <a:srgbClr val="292929"/>
                </a:solidFill>
                <a:latin typeface="Times New Roman"/>
                <a:ea typeface="Times New Roman"/>
                <a:cs typeface="Times New Roman"/>
                <a:sym typeface="Times New Roman"/>
              </a:rPr>
              <a:t>Elbow Method</a:t>
            </a:r>
            <a:endParaRPr b="0" i="0" sz="1600" u="none" cap="none" strike="noStrike">
              <a:latin typeface="Times New Roman"/>
              <a:ea typeface="Times New Roman"/>
              <a:cs typeface="Times New Roman"/>
              <a:sym typeface="Times New Roman"/>
            </a:endParaRPr>
          </a:p>
        </p:txBody>
      </p:sp>
      <p:sp>
        <p:nvSpPr>
          <p:cNvPr id="235" name="Google Shape;235;p38"/>
          <p:cNvSpPr txBox="1"/>
          <p:nvPr/>
        </p:nvSpPr>
        <p:spPr>
          <a:xfrm>
            <a:off x="5559217" y="2213882"/>
            <a:ext cx="621000" cy="246300"/>
          </a:xfrm>
          <a:prstGeom prst="rect">
            <a:avLst/>
          </a:prstGeom>
          <a:noFill/>
          <a:ln>
            <a:noFill/>
          </a:ln>
        </p:spPr>
        <p:txBody>
          <a:bodyPr anchorCtr="0" anchor="t" bIns="0" lIns="0" spcFirstLastPara="1" rIns="0" wrap="square" tIns="0">
            <a:spAutoFit/>
          </a:bodyPr>
          <a:lstStyle/>
          <a:p>
            <a:pPr indent="0" lvl="0" marL="0" marR="0" rtl="0" algn="l">
              <a:lnSpc>
                <a:spcPct val="109062"/>
              </a:lnSpc>
              <a:spcBef>
                <a:spcPts val="0"/>
              </a:spcBef>
              <a:spcAft>
                <a:spcPts val="0"/>
              </a:spcAft>
              <a:buNone/>
            </a:pPr>
            <a:r>
              <a:rPr b="1" i="0" lang="en-GB" sz="1600" u="none" cap="none" strike="noStrike">
                <a:latin typeface="Times New Roman"/>
                <a:ea typeface="Times New Roman"/>
                <a:cs typeface="Times New Roman"/>
                <a:sym typeface="Times New Roman"/>
              </a:rPr>
              <a:t>Result:</a:t>
            </a:r>
            <a:endParaRPr b="0" i="0" sz="1600" u="none" cap="none" strike="noStrike">
              <a:latin typeface="Times New Roman"/>
              <a:ea typeface="Times New Roman"/>
              <a:cs typeface="Times New Roman"/>
              <a:sym typeface="Times New Roman"/>
            </a:endParaRPr>
          </a:p>
        </p:txBody>
      </p:sp>
      <p:sp>
        <p:nvSpPr>
          <p:cNvPr id="236" name="Google Shape;236;p38"/>
          <p:cNvSpPr txBox="1"/>
          <p:nvPr/>
        </p:nvSpPr>
        <p:spPr>
          <a:xfrm>
            <a:off x="5145718" y="2816286"/>
            <a:ext cx="3836700" cy="259200"/>
          </a:xfrm>
          <a:prstGeom prst="rect">
            <a:avLst/>
          </a:prstGeom>
          <a:noFill/>
          <a:ln>
            <a:noFill/>
          </a:ln>
        </p:spPr>
        <p:txBody>
          <a:bodyPr anchorCtr="0" anchor="t" bIns="0" lIns="0" spcFirstLastPara="1" rIns="0" wrap="square" tIns="12700">
            <a:spAutoFit/>
          </a:bodyPr>
          <a:lstStyle/>
          <a:p>
            <a:pPr indent="-336550" lvl="0" marL="348615" marR="0" rtl="0" algn="l">
              <a:lnSpc>
                <a:spcPct val="100000"/>
              </a:lnSpc>
              <a:spcBef>
                <a:spcPts val="0"/>
              </a:spcBef>
              <a:spcAft>
                <a:spcPts val="0"/>
              </a:spcAft>
              <a:buSzPts val="1400"/>
              <a:buFont typeface="Arial"/>
              <a:buChar char="●"/>
            </a:pPr>
            <a:r>
              <a:rPr b="0" i="0" lang="en-GB" sz="1600" u="none" cap="none" strike="noStrike">
                <a:latin typeface="Times New Roman"/>
                <a:ea typeface="Times New Roman"/>
                <a:cs typeface="Times New Roman"/>
                <a:sym typeface="Times New Roman"/>
              </a:rPr>
              <a:t>From elbow method generating </a:t>
            </a:r>
            <a:r>
              <a:rPr lang="en-GB" sz="1600">
                <a:latin typeface="Times New Roman"/>
                <a:ea typeface="Times New Roman"/>
                <a:cs typeface="Times New Roman"/>
                <a:sym typeface="Times New Roman"/>
              </a:rPr>
              <a:t>16 </a:t>
            </a:r>
            <a:r>
              <a:rPr b="0" i="0" lang="en-GB" sz="1600" u="none" cap="none" strike="noStrike">
                <a:latin typeface="Times New Roman"/>
                <a:ea typeface="Times New Roman"/>
                <a:cs typeface="Times New Roman"/>
                <a:sym typeface="Times New Roman"/>
              </a:rPr>
              <a:t>clusters</a:t>
            </a:r>
            <a:endParaRPr b="0" i="0" sz="1600" u="none" cap="none" strike="noStrike">
              <a:latin typeface="Times New Roman"/>
              <a:ea typeface="Times New Roman"/>
              <a:cs typeface="Times New Roman"/>
              <a:sym typeface="Times New Roman"/>
            </a:endParaRPr>
          </a:p>
        </p:txBody>
      </p:sp>
      <p:sp>
        <p:nvSpPr>
          <p:cNvPr id="237" name="Google Shape;237;p38"/>
          <p:cNvSpPr txBox="1"/>
          <p:nvPr/>
        </p:nvSpPr>
        <p:spPr>
          <a:xfrm>
            <a:off x="5312796" y="3293297"/>
            <a:ext cx="3170700" cy="751800"/>
          </a:xfrm>
          <a:prstGeom prst="rect">
            <a:avLst/>
          </a:prstGeom>
          <a:noFill/>
          <a:ln>
            <a:noFill/>
          </a:ln>
        </p:spPr>
        <p:txBody>
          <a:bodyPr anchorCtr="0" anchor="t" bIns="0" lIns="0" spcFirstLastPara="1" rIns="0" wrap="square" tIns="12700">
            <a:spAutoFit/>
          </a:bodyPr>
          <a:lstStyle/>
          <a:p>
            <a:pPr indent="-351790" lvl="0" marL="363855" marR="0" rtl="0" algn="l">
              <a:lnSpc>
                <a:spcPct val="100000"/>
              </a:lnSpc>
              <a:spcBef>
                <a:spcPts val="0"/>
              </a:spcBef>
              <a:spcAft>
                <a:spcPts val="0"/>
              </a:spcAft>
              <a:buClr>
                <a:srgbClr val="212121"/>
              </a:buClr>
              <a:buSzPts val="1600"/>
              <a:buFont typeface="Arial"/>
              <a:buChar char="●"/>
            </a:pPr>
            <a:r>
              <a:rPr lang="en-GB" sz="1600">
                <a:solidFill>
                  <a:srgbClr val="212121"/>
                </a:solidFill>
                <a:latin typeface="Times New Roman"/>
                <a:ea typeface="Times New Roman"/>
                <a:cs typeface="Times New Roman"/>
                <a:sym typeface="Times New Roman"/>
              </a:rPr>
              <a:t>C</a:t>
            </a:r>
            <a:r>
              <a:rPr b="0" i="0" lang="en-GB" sz="1600" u="none" cap="none" strike="noStrike">
                <a:solidFill>
                  <a:srgbClr val="212121"/>
                </a:solidFill>
                <a:latin typeface="Times New Roman"/>
                <a:ea typeface="Times New Roman"/>
                <a:cs typeface="Times New Roman"/>
                <a:sym typeface="Times New Roman"/>
              </a:rPr>
              <a:t>luster 0 has the highest number </a:t>
            </a:r>
            <a:r>
              <a:rPr lang="en-GB" sz="1600">
                <a:solidFill>
                  <a:srgbClr val="212121"/>
                </a:solidFill>
                <a:latin typeface="Times New Roman"/>
                <a:ea typeface="Times New Roman"/>
                <a:cs typeface="Times New Roman"/>
                <a:sym typeface="Times New Roman"/>
              </a:rPr>
              <a:t> Of data points and evenly distributed for other cluster</a:t>
            </a:r>
            <a:r>
              <a:rPr lang="en-GB" sz="1600">
                <a:latin typeface="Times New Roman"/>
                <a:ea typeface="Times New Roman"/>
                <a:cs typeface="Times New Roman"/>
                <a:sym typeface="Times New Roman"/>
              </a:rPr>
              <a:t>.</a:t>
            </a:r>
            <a:endParaRPr sz="1600">
              <a:solidFill>
                <a:srgbClr val="212121"/>
              </a:solidFill>
              <a:latin typeface="Times New Roman"/>
              <a:ea typeface="Times New Roman"/>
              <a:cs typeface="Times New Roman"/>
              <a:sym typeface="Times New Roman"/>
            </a:endParaRPr>
          </a:p>
        </p:txBody>
      </p:sp>
      <p:pic>
        <p:nvPicPr>
          <p:cNvPr id="238" name="Google Shape;238;p38"/>
          <p:cNvPicPr preferRelativeResize="0"/>
          <p:nvPr/>
        </p:nvPicPr>
        <p:blipFill>
          <a:blip r:embed="rId3">
            <a:alphaModFix/>
          </a:blip>
          <a:stretch>
            <a:fillRect/>
          </a:stretch>
        </p:blipFill>
        <p:spPr>
          <a:xfrm>
            <a:off x="-12" y="2213874"/>
            <a:ext cx="4369212" cy="2477650"/>
          </a:xfrm>
          <a:prstGeom prst="rect">
            <a:avLst/>
          </a:prstGeom>
          <a:noFill/>
          <a:ln>
            <a:noFill/>
          </a:ln>
        </p:spPr>
      </p:pic>
      <p:pic>
        <p:nvPicPr>
          <p:cNvPr id="239" name="Google Shape;239;p38"/>
          <p:cNvPicPr preferRelativeResize="0"/>
          <p:nvPr/>
        </p:nvPicPr>
        <p:blipFill>
          <a:blip r:embed="rId4">
            <a:alphaModFix/>
          </a:blip>
          <a:stretch>
            <a:fillRect/>
          </a:stretch>
        </p:blipFill>
        <p:spPr>
          <a:xfrm>
            <a:off x="0" y="2143900"/>
            <a:ext cx="5079350" cy="2999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390875" y="0"/>
            <a:ext cx="30657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GB" sz="4000">
                <a:latin typeface="Times New Roman"/>
                <a:ea typeface="Times New Roman"/>
                <a:cs typeface="Times New Roman"/>
                <a:sym typeface="Times New Roman"/>
              </a:rPr>
              <a:t>E</a:t>
            </a:r>
            <a:r>
              <a:rPr b="0" lang="en-GB" sz="4000">
                <a:latin typeface="Times New Roman"/>
                <a:ea typeface="Times New Roman"/>
                <a:cs typeface="Times New Roman"/>
                <a:sym typeface="Times New Roman"/>
              </a:rPr>
              <a:t>valuation</a:t>
            </a:r>
            <a:endParaRPr sz="4000">
              <a:latin typeface="Times New Roman"/>
              <a:ea typeface="Times New Roman"/>
              <a:cs typeface="Times New Roman"/>
              <a:sym typeface="Times New Roman"/>
            </a:endParaRPr>
          </a:p>
        </p:txBody>
      </p:sp>
      <p:graphicFrame>
        <p:nvGraphicFramePr>
          <p:cNvPr id="245" name="Google Shape;245;p39"/>
          <p:cNvGraphicFramePr/>
          <p:nvPr/>
        </p:nvGraphicFramePr>
        <p:xfrm>
          <a:off x="611850" y="1082100"/>
          <a:ext cx="3000000" cy="3000000"/>
        </p:xfrm>
        <a:graphic>
          <a:graphicData uri="http://schemas.openxmlformats.org/drawingml/2006/table">
            <a:tbl>
              <a:tblPr bandRow="1" firstRow="1">
                <a:noFill/>
                <a:tableStyleId>{C3AE817D-FA62-498F-835C-FBB82D048278}</a:tableStyleId>
              </a:tblPr>
              <a:tblGrid>
                <a:gridCol w="1177300"/>
                <a:gridCol w="4220200"/>
                <a:gridCol w="2635875"/>
              </a:tblGrid>
              <a:tr h="262125">
                <a:tc gridSpan="3">
                  <a:txBody>
                    <a:bodyPr/>
                    <a:lstStyle/>
                    <a:p>
                      <a:pPr indent="0" lvl="0" marL="0" marR="0" rtl="0" algn="l">
                        <a:lnSpc>
                          <a:spcPct val="115937"/>
                        </a:lnSpc>
                        <a:spcBef>
                          <a:spcPts val="0"/>
                        </a:spcBef>
                        <a:spcAft>
                          <a:spcPts val="0"/>
                        </a:spcAft>
                        <a:buNone/>
                      </a:pPr>
                      <a:r>
                        <a:rPr b="1" lang="en-GB" sz="1300" u="none" cap="none" strike="noStrike">
                          <a:solidFill>
                            <a:srgbClr val="3D3E3E"/>
                          </a:solidFill>
                          <a:latin typeface="Times New Roman"/>
                          <a:ea typeface="Times New Roman"/>
                          <a:cs typeface="Times New Roman"/>
                          <a:sym typeface="Times New Roman"/>
                        </a:rPr>
                        <a:t>1</a:t>
                      </a:r>
                      <a:r>
                        <a:rPr b="1" lang="en-GB" sz="1600" u="none" cap="none" strike="noStrike">
                          <a:solidFill>
                            <a:srgbClr val="3D3E3E"/>
                          </a:solidFill>
                          <a:latin typeface="Times New Roman"/>
                          <a:ea typeface="Times New Roman"/>
                          <a:cs typeface="Times New Roman"/>
                          <a:sym typeface="Times New Roman"/>
                        </a:rPr>
                        <a:t>.Silhouette Score : </a:t>
                      </a:r>
                      <a:r>
                        <a:rPr lang="en-GB" sz="1600" u="none" cap="none" strike="noStrike">
                          <a:solidFill>
                            <a:srgbClr val="3D3E3E"/>
                          </a:solidFill>
                          <a:latin typeface="Times New Roman"/>
                          <a:ea typeface="Times New Roman"/>
                          <a:cs typeface="Times New Roman"/>
                          <a:sym typeface="Times New Roman"/>
                        </a:rPr>
                        <a:t>is a metric to evaluate the performance of clustering algorithm. It uses</a:t>
                      </a:r>
                      <a:endParaRPr sz="1600" u="none" cap="none" strike="noStrike">
                        <a:latin typeface="Times New Roman"/>
                        <a:ea typeface="Times New Roman"/>
                        <a:cs typeface="Times New Roman"/>
                        <a:sym typeface="Times New Roman"/>
                      </a:endParaRPr>
                    </a:p>
                  </a:txBody>
                  <a:tcPr marT="0" marB="0" marR="0" marL="0">
                    <a:lnB cap="flat" cmpd="sng" w="38100">
                      <a:solidFill>
                        <a:srgbClr val="FFFFFF"/>
                      </a:solidFill>
                      <a:prstDash val="solid"/>
                      <a:round/>
                      <a:headEnd len="sm" w="sm" type="none"/>
                      <a:tailEnd len="sm" w="sm" type="none"/>
                    </a:lnB>
                    <a:solidFill>
                      <a:srgbClr val="FCFCFC"/>
                    </a:solidFill>
                  </a:tcPr>
                </a:tc>
                <a:tc hMerge="1"/>
                <a:tc hMerge="1"/>
              </a:tr>
              <a:tr h="280425">
                <a:tc gridSpan="3">
                  <a:txBody>
                    <a:bodyPr/>
                    <a:lstStyle/>
                    <a:p>
                      <a:pPr indent="0" lvl="0" marL="0" marR="0" rtl="0" algn="l">
                        <a:lnSpc>
                          <a:spcPct val="100000"/>
                        </a:lnSpc>
                        <a:spcBef>
                          <a:spcPts val="0"/>
                        </a:spcBef>
                        <a:spcAft>
                          <a:spcPts val="0"/>
                        </a:spcAft>
                        <a:buNone/>
                      </a:pPr>
                      <a:r>
                        <a:rPr lang="en-GB" sz="1600" u="none" cap="none" strike="noStrike">
                          <a:solidFill>
                            <a:srgbClr val="3D3E3E"/>
                          </a:solidFill>
                          <a:latin typeface="Times New Roman"/>
                          <a:ea typeface="Times New Roman"/>
                          <a:cs typeface="Times New Roman"/>
                          <a:sym typeface="Times New Roman"/>
                        </a:rPr>
                        <a:t>compactness of individual clusters(intra cluster distance) and separation amongst clusters (inter</a:t>
                      </a:r>
                      <a:endParaRPr sz="1600" u="none" cap="none" strike="noStrike">
                        <a:latin typeface="Times New Roman"/>
                        <a:ea typeface="Times New Roman"/>
                        <a:cs typeface="Times New Roman"/>
                        <a:sym typeface="Times New Roman"/>
                      </a:endParaRPr>
                    </a:p>
                  </a:txBody>
                  <a:tcPr marT="10150" marB="0" marR="0" marL="0">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FCFC"/>
                    </a:solidFill>
                  </a:tcPr>
                </a:tc>
                <a:tc hMerge="1"/>
                <a:tc hMerge="1"/>
              </a:tr>
              <a:tr h="280425">
                <a:tc gridSpan="3">
                  <a:txBody>
                    <a:bodyPr/>
                    <a:lstStyle/>
                    <a:p>
                      <a:pPr indent="0" lvl="0" marL="0" marR="0" rtl="0" algn="l">
                        <a:lnSpc>
                          <a:spcPct val="100000"/>
                        </a:lnSpc>
                        <a:spcBef>
                          <a:spcPts val="0"/>
                        </a:spcBef>
                        <a:spcAft>
                          <a:spcPts val="0"/>
                        </a:spcAft>
                        <a:buNone/>
                      </a:pPr>
                      <a:r>
                        <a:rPr lang="en-GB" sz="1600" u="none" cap="none" strike="noStrike">
                          <a:solidFill>
                            <a:srgbClr val="3D3E3E"/>
                          </a:solidFill>
                          <a:latin typeface="Times New Roman"/>
                          <a:ea typeface="Times New Roman"/>
                          <a:cs typeface="Times New Roman"/>
                          <a:sym typeface="Times New Roman"/>
                        </a:rPr>
                        <a:t>cluster distance) to measure an overall representative score of how well our clustering algorithm</a:t>
                      </a:r>
                      <a:endParaRPr sz="1600" u="none" cap="none" strike="noStrike">
                        <a:latin typeface="Times New Roman"/>
                        <a:ea typeface="Times New Roman"/>
                        <a:cs typeface="Times New Roman"/>
                        <a:sym typeface="Times New Roman"/>
                      </a:endParaRPr>
                    </a:p>
                  </a:txBody>
                  <a:tcPr marT="10150" marB="0" marR="0" marL="0">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FCFC"/>
                    </a:solidFill>
                  </a:tcPr>
                </a:tc>
                <a:tc hMerge="1"/>
                <a:tc hMerge="1"/>
              </a:tr>
              <a:tr h="280425">
                <a:tc>
                  <a:txBody>
                    <a:bodyPr/>
                    <a:lstStyle/>
                    <a:p>
                      <a:pPr indent="0" lvl="0" marL="0" marR="0" rtl="0" algn="l">
                        <a:lnSpc>
                          <a:spcPct val="100000"/>
                        </a:lnSpc>
                        <a:spcBef>
                          <a:spcPts val="0"/>
                        </a:spcBef>
                        <a:spcAft>
                          <a:spcPts val="0"/>
                        </a:spcAft>
                        <a:buNone/>
                      </a:pPr>
                      <a:r>
                        <a:rPr lang="en-GB" sz="1600" u="none" cap="none" strike="noStrike">
                          <a:solidFill>
                            <a:srgbClr val="3D3E3E"/>
                          </a:solidFill>
                          <a:latin typeface="Times New Roman"/>
                          <a:ea typeface="Times New Roman"/>
                          <a:cs typeface="Times New Roman"/>
                          <a:sym typeface="Times New Roman"/>
                        </a:rPr>
                        <a:t>has performed</a:t>
                      </a:r>
                      <a:endParaRPr sz="1600" u="none" cap="none" strike="noStrike">
                        <a:latin typeface="Times New Roman"/>
                        <a:ea typeface="Times New Roman"/>
                        <a:cs typeface="Times New Roman"/>
                        <a:sym typeface="Times New Roman"/>
                      </a:endParaRPr>
                    </a:p>
                  </a:txBody>
                  <a:tcPr marT="10150" marB="0" marR="0" marL="0">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FCFC"/>
                    </a:solidFill>
                  </a:tcPr>
                </a:tc>
                <a:tc gridSpan="2">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hMerge="1"/>
              </a:tr>
            </a:tbl>
          </a:graphicData>
        </a:graphic>
      </p:graphicFrame>
      <p:pic>
        <p:nvPicPr>
          <p:cNvPr id="246" name="Google Shape;246;p39"/>
          <p:cNvPicPr preferRelativeResize="0"/>
          <p:nvPr/>
        </p:nvPicPr>
        <p:blipFill rotWithShape="1">
          <a:blip r:embed="rId3">
            <a:alphaModFix/>
          </a:blip>
          <a:srcRect b="0" l="0" r="0" t="0"/>
          <a:stretch/>
        </p:blipFill>
        <p:spPr>
          <a:xfrm>
            <a:off x="788491" y="2571750"/>
            <a:ext cx="2668137" cy="1854565"/>
          </a:xfrm>
          <a:prstGeom prst="rect">
            <a:avLst/>
          </a:prstGeom>
          <a:noFill/>
          <a:ln>
            <a:noFill/>
          </a:ln>
        </p:spPr>
      </p:pic>
      <p:sp>
        <p:nvSpPr>
          <p:cNvPr id="247" name="Google Shape;247;p39"/>
          <p:cNvSpPr txBox="1"/>
          <p:nvPr/>
        </p:nvSpPr>
        <p:spPr>
          <a:xfrm>
            <a:off x="4280633" y="4011325"/>
            <a:ext cx="4568700" cy="246300"/>
          </a:xfrm>
          <a:prstGeom prst="rect">
            <a:avLst/>
          </a:prstGeom>
          <a:solidFill>
            <a:srgbClr val="FCFCFC"/>
          </a:solidFill>
          <a:ln>
            <a:noFill/>
          </a:ln>
        </p:spPr>
        <p:txBody>
          <a:bodyPr anchorCtr="0" anchor="t" bIns="0" lIns="0" spcFirstLastPara="1" rIns="0" wrap="square" tIns="0">
            <a:spAutoFit/>
          </a:bodyPr>
          <a:lstStyle/>
          <a:p>
            <a:pPr indent="-351155" lvl="0" marL="351155" marR="0" rtl="0" algn="l">
              <a:lnSpc>
                <a:spcPct val="115937"/>
              </a:lnSpc>
              <a:spcBef>
                <a:spcPts val="0"/>
              </a:spcBef>
              <a:spcAft>
                <a:spcPts val="0"/>
              </a:spcAft>
              <a:buClr>
                <a:srgbClr val="3D3E3E"/>
              </a:buClr>
              <a:buSzPts val="1600"/>
              <a:buFont typeface="Arial"/>
              <a:buChar char="●"/>
            </a:pPr>
            <a:r>
              <a:rPr b="0" i="0" lang="en-GB" sz="1600" u="none" cap="none" strike="noStrike">
                <a:solidFill>
                  <a:srgbClr val="3D3E3E"/>
                </a:solidFill>
                <a:latin typeface="Times New Roman"/>
                <a:ea typeface="Times New Roman"/>
                <a:cs typeface="Times New Roman"/>
                <a:sym typeface="Times New Roman"/>
              </a:rPr>
              <a:t>silhouette score would always lie between -1 to 1. 1</a:t>
            </a:r>
            <a:endParaRPr b="0" i="0" sz="1600" u="none" cap="none" strike="noStrike">
              <a:latin typeface="Times New Roman"/>
              <a:ea typeface="Times New Roman"/>
              <a:cs typeface="Times New Roman"/>
              <a:sym typeface="Times New Roman"/>
            </a:endParaRPr>
          </a:p>
        </p:txBody>
      </p:sp>
      <p:sp>
        <p:nvSpPr>
          <p:cNvPr id="248" name="Google Shape;248;p39"/>
          <p:cNvSpPr txBox="1"/>
          <p:nvPr/>
        </p:nvSpPr>
        <p:spPr>
          <a:xfrm>
            <a:off x="4514025" y="4426325"/>
            <a:ext cx="4335300" cy="246300"/>
          </a:xfrm>
          <a:prstGeom prst="rect">
            <a:avLst/>
          </a:prstGeom>
          <a:solidFill>
            <a:srgbClr val="FCFCFC"/>
          </a:solidFill>
          <a:ln>
            <a:noFill/>
          </a:ln>
        </p:spPr>
        <p:txBody>
          <a:bodyPr anchorCtr="0" anchor="t" bIns="0" lIns="0" spcFirstLastPara="1" rIns="0" wrap="square" tIns="0">
            <a:spAutoFit/>
          </a:bodyPr>
          <a:lstStyle/>
          <a:p>
            <a:pPr indent="0" lvl="0" marL="0" marR="0" rtl="0" algn="l">
              <a:lnSpc>
                <a:spcPct val="115937"/>
              </a:lnSpc>
              <a:spcBef>
                <a:spcPts val="0"/>
              </a:spcBef>
              <a:spcAft>
                <a:spcPts val="0"/>
              </a:spcAft>
              <a:buNone/>
            </a:pPr>
            <a:r>
              <a:rPr b="0" i="0" lang="en-GB" sz="1600" u="none" cap="none" strike="noStrike">
                <a:solidFill>
                  <a:srgbClr val="3D3E3E"/>
                </a:solidFill>
                <a:latin typeface="Times New Roman"/>
                <a:ea typeface="Times New Roman"/>
                <a:cs typeface="Times New Roman"/>
                <a:sym typeface="Times New Roman"/>
              </a:rPr>
              <a:t>representing better clustering</a:t>
            </a:r>
            <a:endParaRPr b="0" i="0" sz="1600" u="none" cap="none" strike="noStrike">
              <a:latin typeface="Times New Roman"/>
              <a:ea typeface="Times New Roman"/>
              <a:cs typeface="Times New Roman"/>
              <a:sym typeface="Times New Roman"/>
            </a:endParaRPr>
          </a:p>
        </p:txBody>
      </p:sp>
      <p:pic>
        <p:nvPicPr>
          <p:cNvPr id="249" name="Google Shape;249;p39"/>
          <p:cNvPicPr preferRelativeResize="0"/>
          <p:nvPr/>
        </p:nvPicPr>
        <p:blipFill>
          <a:blip r:embed="rId4">
            <a:alphaModFix/>
          </a:blip>
          <a:stretch>
            <a:fillRect/>
          </a:stretch>
        </p:blipFill>
        <p:spPr>
          <a:xfrm>
            <a:off x="0" y="2236100"/>
            <a:ext cx="4173300" cy="2798758"/>
          </a:xfrm>
          <a:prstGeom prst="rect">
            <a:avLst/>
          </a:prstGeom>
          <a:noFill/>
          <a:ln>
            <a:noFill/>
          </a:ln>
        </p:spPr>
      </p:pic>
      <p:pic>
        <p:nvPicPr>
          <p:cNvPr id="250" name="Google Shape;250;p39"/>
          <p:cNvPicPr preferRelativeResize="0"/>
          <p:nvPr/>
        </p:nvPicPr>
        <p:blipFill>
          <a:blip r:embed="rId5">
            <a:alphaModFix/>
          </a:blip>
          <a:stretch>
            <a:fillRect/>
          </a:stretch>
        </p:blipFill>
        <p:spPr>
          <a:xfrm>
            <a:off x="4627299" y="2445713"/>
            <a:ext cx="3280425" cy="130538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0" y="0"/>
            <a:ext cx="62919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GB" sz="4000">
                <a:latin typeface="Times New Roman"/>
                <a:ea typeface="Times New Roman"/>
                <a:cs typeface="Times New Roman"/>
                <a:sym typeface="Times New Roman"/>
              </a:rPr>
              <a:t>2.</a:t>
            </a:r>
            <a:r>
              <a:rPr b="0" lang="en-GB" sz="4000">
                <a:latin typeface="Times New Roman"/>
                <a:ea typeface="Times New Roman"/>
                <a:cs typeface="Times New Roman"/>
                <a:sym typeface="Times New Roman"/>
              </a:rPr>
              <a:t>Agglomerative Clustering</a:t>
            </a:r>
            <a:endParaRPr sz="4000">
              <a:latin typeface="Times New Roman"/>
              <a:ea typeface="Times New Roman"/>
              <a:cs typeface="Times New Roman"/>
              <a:sym typeface="Times New Roman"/>
            </a:endParaRPr>
          </a:p>
        </p:txBody>
      </p:sp>
      <p:sp>
        <p:nvSpPr>
          <p:cNvPr id="256" name="Google Shape;256;p40"/>
          <p:cNvSpPr txBox="1"/>
          <p:nvPr/>
        </p:nvSpPr>
        <p:spPr>
          <a:xfrm>
            <a:off x="717196" y="910421"/>
            <a:ext cx="4205100" cy="1244100"/>
          </a:xfrm>
          <a:prstGeom prst="rect">
            <a:avLst/>
          </a:prstGeom>
          <a:noFill/>
          <a:ln>
            <a:noFill/>
          </a:ln>
        </p:spPr>
        <p:txBody>
          <a:bodyPr anchorCtr="0" anchor="t" bIns="0" lIns="0" spcFirstLastPara="1" rIns="0" wrap="square" tIns="12700">
            <a:spAutoFit/>
          </a:bodyPr>
          <a:lstStyle/>
          <a:p>
            <a:pPr indent="-351790" lvl="0" marL="363855" marR="6350" rtl="0" algn="l">
              <a:lnSpc>
                <a:spcPct val="100000"/>
              </a:lnSpc>
              <a:spcBef>
                <a:spcPts val="0"/>
              </a:spcBef>
              <a:spcAft>
                <a:spcPts val="0"/>
              </a:spcAft>
              <a:buClr>
                <a:srgbClr val="212121"/>
              </a:buClr>
              <a:buSzPts val="1600"/>
              <a:buFont typeface="Arial"/>
              <a:buChar char="●"/>
            </a:pPr>
            <a:r>
              <a:rPr b="0" i="0" lang="en-GB" sz="1600" u="none" cap="none" strike="noStrike">
                <a:solidFill>
                  <a:srgbClr val="212121"/>
                </a:solidFill>
                <a:latin typeface="Times New Roman"/>
                <a:ea typeface="Times New Roman"/>
                <a:cs typeface="Times New Roman"/>
                <a:sym typeface="Times New Roman"/>
              </a:rPr>
              <a:t>In agglomerative clustering no need to give the  value of k beforehand</a:t>
            </a:r>
            <a:endParaRPr b="0" i="0" sz="1600" u="none" cap="none" strike="noStrike">
              <a:latin typeface="Times New Roman"/>
              <a:ea typeface="Times New Roman"/>
              <a:cs typeface="Times New Roman"/>
              <a:sym typeface="Times New Roman"/>
            </a:endParaRPr>
          </a:p>
          <a:p>
            <a:pPr indent="-351790" lvl="0" marL="363855" marR="5080" rtl="0" algn="l">
              <a:lnSpc>
                <a:spcPct val="100000"/>
              </a:lnSpc>
              <a:spcBef>
                <a:spcPts val="0"/>
              </a:spcBef>
              <a:spcAft>
                <a:spcPts val="0"/>
              </a:spcAft>
              <a:buClr>
                <a:srgbClr val="333333"/>
              </a:buClr>
              <a:buSzPts val="1600"/>
              <a:buFont typeface="Arial"/>
              <a:buChar char="●"/>
            </a:pPr>
            <a:r>
              <a:rPr b="0" i="0" lang="en-GB" sz="1600" u="none" cap="none" strike="noStrike">
                <a:solidFill>
                  <a:srgbClr val="333333"/>
                </a:solidFill>
                <a:latin typeface="Times New Roman"/>
                <a:ea typeface="Times New Roman"/>
                <a:cs typeface="Times New Roman"/>
                <a:sym typeface="Times New Roman"/>
              </a:rPr>
              <a:t>The	agglomerative	hierarchical	clustering  algorithm is a popular example of HCA</a:t>
            </a:r>
            <a:endParaRPr b="0" i="0" sz="1600" u="none" cap="none" strike="noStrike">
              <a:latin typeface="Times New Roman"/>
              <a:ea typeface="Times New Roman"/>
              <a:cs typeface="Times New Roman"/>
              <a:sym typeface="Times New Roman"/>
            </a:endParaRPr>
          </a:p>
        </p:txBody>
      </p:sp>
      <p:sp>
        <p:nvSpPr>
          <p:cNvPr id="257" name="Google Shape;257;p40"/>
          <p:cNvSpPr txBox="1"/>
          <p:nvPr>
            <p:ph idx="2" type="body"/>
          </p:nvPr>
        </p:nvSpPr>
        <p:spPr>
          <a:xfrm>
            <a:off x="5046824" y="1969321"/>
            <a:ext cx="3244200" cy="1889400"/>
          </a:xfrm>
          <a:prstGeom prst="rect">
            <a:avLst/>
          </a:prstGeom>
          <a:noFill/>
          <a:ln>
            <a:noFill/>
          </a:ln>
        </p:spPr>
        <p:txBody>
          <a:bodyPr anchorCtr="0" anchor="t" bIns="0" lIns="0" spcFirstLastPara="1" rIns="0" wrap="square" tIns="12700">
            <a:spAutoFit/>
          </a:bodyPr>
          <a:lstStyle/>
          <a:p>
            <a:pPr indent="0" lvl="0" marL="0" rtl="0" algn="l">
              <a:spcBef>
                <a:spcPts val="1360"/>
              </a:spcBef>
              <a:spcAft>
                <a:spcPts val="0"/>
              </a:spcAft>
              <a:buNone/>
            </a:pPr>
            <a:r>
              <a:t/>
            </a:r>
            <a:endParaRPr/>
          </a:p>
          <a:p>
            <a:pPr indent="0" lvl="0" marL="0" rtl="0" algn="l">
              <a:lnSpc>
                <a:spcPct val="100000"/>
              </a:lnSpc>
              <a:spcBef>
                <a:spcPts val="0"/>
              </a:spcBef>
              <a:spcAft>
                <a:spcPts val="0"/>
              </a:spcAft>
              <a:buClr>
                <a:schemeClr val="dk1"/>
              </a:buClr>
              <a:buSzPts val="1700"/>
              <a:buFont typeface="Arial"/>
              <a:buNone/>
            </a:pPr>
            <a:r>
              <a:t/>
            </a:r>
            <a:endParaRPr sz="1700"/>
          </a:p>
          <a:p>
            <a:pPr indent="0" lvl="0" marL="12700" rtl="0" algn="l">
              <a:lnSpc>
                <a:spcPct val="100000"/>
              </a:lnSpc>
              <a:spcBef>
                <a:spcPts val="1360"/>
              </a:spcBef>
              <a:spcAft>
                <a:spcPts val="0"/>
              </a:spcAft>
              <a:buNone/>
            </a:pPr>
            <a:r>
              <a:t/>
            </a:r>
            <a:endParaRPr sz="1650">
              <a:latin typeface="Courier New"/>
              <a:ea typeface="Courier New"/>
              <a:cs typeface="Courier New"/>
              <a:sym typeface="Courier New"/>
            </a:endParaRPr>
          </a:p>
          <a:p>
            <a:pPr indent="0" lvl="0" marL="0" rtl="0" algn="l">
              <a:lnSpc>
                <a:spcPct val="100000"/>
              </a:lnSpc>
              <a:spcBef>
                <a:spcPts val="5"/>
              </a:spcBef>
              <a:spcAft>
                <a:spcPts val="0"/>
              </a:spcAft>
              <a:buNone/>
            </a:pPr>
            <a:r>
              <a:t/>
            </a:r>
            <a:endParaRPr sz="1750">
              <a:latin typeface="Courier New"/>
              <a:ea typeface="Courier New"/>
              <a:cs typeface="Courier New"/>
              <a:sym typeface="Courier New"/>
            </a:endParaRPr>
          </a:p>
          <a:p>
            <a:pPr indent="0" lvl="0" marL="457200" rtl="0" algn="l">
              <a:lnSpc>
                <a:spcPct val="100000"/>
              </a:lnSpc>
              <a:spcBef>
                <a:spcPts val="5"/>
              </a:spcBef>
              <a:spcAft>
                <a:spcPts val="0"/>
              </a:spcAft>
              <a:buNone/>
            </a:pPr>
            <a:r>
              <a:t/>
            </a:r>
            <a:endParaRPr sz="145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450">
              <a:latin typeface="Times New Roman"/>
              <a:ea typeface="Times New Roman"/>
              <a:cs typeface="Times New Roman"/>
              <a:sym typeface="Times New Roman"/>
            </a:endParaRPr>
          </a:p>
          <a:p>
            <a:pPr indent="0" lvl="0" marL="0" marR="149225" rtl="0" algn="l">
              <a:lnSpc>
                <a:spcPct val="100000"/>
              </a:lnSpc>
              <a:spcBef>
                <a:spcPts val="0"/>
              </a:spcBef>
              <a:spcAft>
                <a:spcPts val="0"/>
              </a:spcAft>
              <a:buNone/>
            </a:pPr>
            <a:r>
              <a:t/>
            </a:r>
            <a:endParaRPr sz="1450">
              <a:latin typeface="Times New Roman"/>
              <a:ea typeface="Times New Roman"/>
              <a:cs typeface="Times New Roman"/>
              <a:sym typeface="Times New Roman"/>
            </a:endParaRPr>
          </a:p>
        </p:txBody>
      </p:sp>
      <p:pic>
        <p:nvPicPr>
          <p:cNvPr id="258" name="Google Shape;258;p40"/>
          <p:cNvPicPr preferRelativeResize="0"/>
          <p:nvPr/>
        </p:nvPicPr>
        <p:blipFill>
          <a:blip r:embed="rId3">
            <a:alphaModFix/>
          </a:blip>
          <a:stretch>
            <a:fillRect/>
          </a:stretch>
        </p:blipFill>
        <p:spPr>
          <a:xfrm>
            <a:off x="356175" y="2294100"/>
            <a:ext cx="8645750" cy="28493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2049249" y="1467915"/>
            <a:ext cx="4838100" cy="646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264" name="Google Shape;264;p41"/>
          <p:cNvSpPr txBox="1"/>
          <p:nvPr>
            <p:ph idx="1" type="body"/>
          </p:nvPr>
        </p:nvSpPr>
        <p:spPr>
          <a:xfrm>
            <a:off x="457200" y="1183005"/>
            <a:ext cx="3977700" cy="277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265" name="Google Shape;265;p41"/>
          <p:cNvSpPr txBox="1"/>
          <p:nvPr>
            <p:ph idx="2" type="body"/>
          </p:nvPr>
        </p:nvSpPr>
        <p:spPr>
          <a:xfrm>
            <a:off x="5046824" y="1969321"/>
            <a:ext cx="3244200" cy="246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266" name="Google Shape;266;p41"/>
          <p:cNvPicPr preferRelativeResize="0"/>
          <p:nvPr/>
        </p:nvPicPr>
        <p:blipFill>
          <a:blip r:embed="rId3">
            <a:alphaModFix/>
          </a:blip>
          <a:stretch>
            <a:fillRect/>
          </a:stretch>
        </p:blipFill>
        <p:spPr>
          <a:xfrm>
            <a:off x="351500" y="819125"/>
            <a:ext cx="8057300" cy="4229250"/>
          </a:xfrm>
          <a:prstGeom prst="rect">
            <a:avLst/>
          </a:prstGeom>
          <a:noFill/>
          <a:ln>
            <a:noFill/>
          </a:ln>
        </p:spPr>
      </p:pic>
      <p:sp>
        <p:nvSpPr>
          <p:cNvPr id="267" name="Google Shape;267;p41"/>
          <p:cNvSpPr txBox="1"/>
          <p:nvPr/>
        </p:nvSpPr>
        <p:spPr>
          <a:xfrm>
            <a:off x="168125" y="70800"/>
            <a:ext cx="5951100" cy="8004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Clr>
                <a:schemeClr val="dk1"/>
              </a:buClr>
              <a:buFont typeface="Arial"/>
              <a:buNone/>
            </a:pPr>
            <a:r>
              <a:rPr lang="en-GB" sz="4000">
                <a:solidFill>
                  <a:srgbClr val="CC0000"/>
                </a:solidFill>
                <a:latin typeface="Times New Roman"/>
                <a:ea typeface="Times New Roman"/>
                <a:cs typeface="Times New Roman"/>
                <a:sym typeface="Times New Roman"/>
              </a:rPr>
              <a:t>Agglomerative Clustering</a:t>
            </a:r>
            <a:endParaRPr>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0" y="0"/>
            <a:ext cx="53550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GB" sz="4000">
                <a:latin typeface="Times New Roman"/>
                <a:ea typeface="Times New Roman"/>
                <a:cs typeface="Times New Roman"/>
                <a:sym typeface="Times New Roman"/>
              </a:rPr>
              <a:t>Conclusion</a:t>
            </a:r>
            <a:endParaRPr sz="4000">
              <a:latin typeface="Times New Roman"/>
              <a:ea typeface="Times New Roman"/>
              <a:cs typeface="Times New Roman"/>
              <a:sym typeface="Times New Roman"/>
            </a:endParaRPr>
          </a:p>
        </p:txBody>
      </p:sp>
      <p:sp>
        <p:nvSpPr>
          <p:cNvPr id="273" name="Google Shape;273;p42"/>
          <p:cNvSpPr txBox="1"/>
          <p:nvPr/>
        </p:nvSpPr>
        <p:spPr>
          <a:xfrm>
            <a:off x="154896" y="748522"/>
            <a:ext cx="8110200" cy="4183800"/>
          </a:xfrm>
          <a:prstGeom prst="rect">
            <a:avLst/>
          </a:prstGeom>
          <a:noFill/>
          <a:ln>
            <a:noFill/>
          </a:ln>
        </p:spPr>
        <p:txBody>
          <a:bodyPr anchorCtr="0" anchor="t" bIns="0" lIns="0" spcFirstLastPara="1" rIns="0" wrap="square" tIns="12700">
            <a:spAutoFit/>
          </a:bodyPr>
          <a:lstStyle/>
          <a:p>
            <a:pPr indent="-358140" lvl="0" marL="363855" marR="6985" rtl="0" algn="just">
              <a:lnSpc>
                <a:spcPct val="114999"/>
              </a:lnSpc>
              <a:spcBef>
                <a:spcPts val="0"/>
              </a:spcBef>
              <a:spcAft>
                <a:spcPts val="0"/>
              </a:spcAft>
              <a:buClr>
                <a:srgbClr val="292929"/>
              </a:buClr>
              <a:buSzPts val="1700"/>
              <a:buChar char="●"/>
            </a:pPr>
            <a:r>
              <a:rPr b="1" lang="en-GB" sz="1700">
                <a:solidFill>
                  <a:srgbClr val="292929"/>
                </a:solidFill>
                <a:latin typeface="Times New Roman"/>
                <a:ea typeface="Times New Roman"/>
                <a:cs typeface="Times New Roman"/>
                <a:sym typeface="Times New Roman"/>
              </a:rPr>
              <a:t>F</a:t>
            </a:r>
            <a:r>
              <a:rPr b="1" i="0" lang="en-GB" sz="1700" u="none" cap="none" strike="noStrike">
                <a:solidFill>
                  <a:srgbClr val="292929"/>
                </a:solidFill>
                <a:latin typeface="Times New Roman"/>
                <a:ea typeface="Times New Roman"/>
                <a:cs typeface="Times New Roman"/>
                <a:sym typeface="Times New Roman"/>
              </a:rPr>
              <a:t>rom elbow and </a:t>
            </a:r>
            <a:r>
              <a:rPr b="1" lang="en-GB" sz="1700">
                <a:solidFill>
                  <a:srgbClr val="292929"/>
                </a:solidFill>
                <a:latin typeface="Times New Roman"/>
                <a:ea typeface="Times New Roman"/>
                <a:cs typeface="Times New Roman"/>
                <a:sym typeface="Times New Roman"/>
              </a:rPr>
              <a:t>silhouette</a:t>
            </a:r>
            <a:r>
              <a:rPr b="1" i="0" lang="en-GB" sz="1700" u="none" cap="none" strike="noStrike">
                <a:solidFill>
                  <a:srgbClr val="292929"/>
                </a:solidFill>
                <a:latin typeface="Times New Roman"/>
                <a:ea typeface="Times New Roman"/>
                <a:cs typeface="Times New Roman"/>
                <a:sym typeface="Times New Roman"/>
              </a:rPr>
              <a:t> score ,optimal of 26 clusters formed , K Means is best for  identification than Hierarchical as the evaluation metrics also indicates the same.In kmean  cluster 0 has the highest number of datapoints and evenly distributed for other cluster</a:t>
            </a:r>
            <a:endParaRPr b="1" i="0" sz="1700" u="none" cap="none" strike="noStrike">
              <a:latin typeface="Times New Roman"/>
              <a:ea typeface="Times New Roman"/>
              <a:cs typeface="Times New Roman"/>
              <a:sym typeface="Times New Roman"/>
            </a:endParaRPr>
          </a:p>
          <a:p>
            <a:pPr indent="-358140" lvl="0" marL="363855" marR="23495" rtl="0" algn="just">
              <a:lnSpc>
                <a:spcPct val="114999"/>
              </a:lnSpc>
              <a:spcBef>
                <a:spcPts val="0"/>
              </a:spcBef>
              <a:spcAft>
                <a:spcPts val="0"/>
              </a:spcAft>
              <a:buClr>
                <a:srgbClr val="292929"/>
              </a:buClr>
              <a:buSzPts val="1700"/>
              <a:buChar char="●"/>
            </a:pPr>
            <a:r>
              <a:rPr b="1" i="0" lang="en-GB" sz="1700" u="none" cap="none" strike="noStrike">
                <a:solidFill>
                  <a:srgbClr val="292929"/>
                </a:solidFill>
                <a:latin typeface="Times New Roman"/>
                <a:ea typeface="Times New Roman"/>
                <a:cs typeface="Times New Roman"/>
                <a:sym typeface="Times New Roman"/>
              </a:rPr>
              <a:t>Netflix has 5372 movies and 2398 TV shows, there are more movies on Netflix than TV  shows.</a:t>
            </a:r>
            <a:endParaRPr b="1" i="0" sz="1700" u="none" cap="none" strike="noStrike">
              <a:latin typeface="Times New Roman"/>
              <a:ea typeface="Times New Roman"/>
              <a:cs typeface="Times New Roman"/>
              <a:sym typeface="Times New Roman"/>
            </a:endParaRPr>
          </a:p>
          <a:p>
            <a:pPr indent="-358140" lvl="0" marL="363855" marR="0" rtl="0" algn="just">
              <a:lnSpc>
                <a:spcPct val="100000"/>
              </a:lnSpc>
              <a:spcBef>
                <a:spcPts val="285"/>
              </a:spcBef>
              <a:spcAft>
                <a:spcPts val="0"/>
              </a:spcAft>
              <a:buClr>
                <a:srgbClr val="292929"/>
              </a:buClr>
              <a:buSzPts val="1700"/>
              <a:buChar char="●"/>
            </a:pPr>
            <a:r>
              <a:rPr b="1" i="0" lang="en-GB" sz="1700" u="none" cap="none" strike="noStrike">
                <a:solidFill>
                  <a:srgbClr val="292929"/>
                </a:solidFill>
                <a:latin typeface="Times New Roman"/>
                <a:ea typeface="Times New Roman"/>
                <a:cs typeface="Times New Roman"/>
                <a:sym typeface="Times New Roman"/>
              </a:rPr>
              <a:t>TV-MA has the highest number of ratings for tv shows i,e adult ratings</a:t>
            </a:r>
            <a:endParaRPr b="1" i="0" sz="1700" u="none" cap="none" strike="noStrike">
              <a:latin typeface="Times New Roman"/>
              <a:ea typeface="Times New Roman"/>
              <a:cs typeface="Times New Roman"/>
              <a:sym typeface="Times New Roman"/>
            </a:endParaRPr>
          </a:p>
          <a:p>
            <a:pPr indent="-358140" lvl="0" marL="363855" marR="5080" rtl="0" algn="just">
              <a:lnSpc>
                <a:spcPct val="114999"/>
              </a:lnSpc>
              <a:spcBef>
                <a:spcPts val="0"/>
              </a:spcBef>
              <a:spcAft>
                <a:spcPts val="0"/>
              </a:spcAft>
              <a:buClr>
                <a:srgbClr val="292929"/>
              </a:buClr>
              <a:buSzPts val="1700"/>
              <a:buChar char="●"/>
            </a:pPr>
            <a:r>
              <a:rPr b="1" i="0" lang="en-GB" sz="1700" u="none" cap="none" strike="noStrike">
                <a:solidFill>
                  <a:srgbClr val="292929"/>
                </a:solidFill>
                <a:latin typeface="Times New Roman"/>
                <a:ea typeface="Times New Roman"/>
                <a:cs typeface="Times New Roman"/>
                <a:sym typeface="Times New Roman"/>
              </a:rPr>
              <a:t>highest number of movies released in 2017 and 2018 highest number of movies released in  2020 The number of movies on Netflix is growing significantly faster than the number of TV  shows. We saw a huge increase in the number of movies and television episodes after 2015.  there is a significant drop in the number of movies and television episodes produced after  2020. It appears that Netflix has focused more attention on increasing Movie content than TV  Shows. Movies have increased much more dramatically than TV shows</a:t>
            </a:r>
            <a:endParaRPr b="1" i="0" sz="1700" u="none" cap="none" strike="noStrike">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3"/>
          <p:cNvSpPr txBox="1"/>
          <p:nvPr/>
        </p:nvSpPr>
        <p:spPr>
          <a:xfrm>
            <a:off x="115726" y="589900"/>
            <a:ext cx="8973300" cy="4345500"/>
          </a:xfrm>
          <a:prstGeom prst="rect">
            <a:avLst/>
          </a:prstGeom>
          <a:noFill/>
          <a:ln>
            <a:noFill/>
          </a:ln>
        </p:spPr>
        <p:txBody>
          <a:bodyPr anchorCtr="0" anchor="t" bIns="0" lIns="0" spcFirstLastPara="1" rIns="0" wrap="square" tIns="48875">
            <a:spAutoFit/>
          </a:bodyPr>
          <a:lstStyle/>
          <a:p>
            <a:pPr indent="-374015" lvl="0" marL="363855" marR="0" rtl="0" algn="l">
              <a:lnSpc>
                <a:spcPct val="100000"/>
              </a:lnSpc>
              <a:spcBef>
                <a:spcPts val="0"/>
              </a:spcBef>
              <a:spcAft>
                <a:spcPts val="0"/>
              </a:spcAft>
              <a:buClr>
                <a:srgbClr val="292929"/>
              </a:buClr>
              <a:buSzPts val="1950"/>
              <a:buFont typeface="Arial"/>
              <a:buChar char="●"/>
            </a:pPr>
            <a:r>
              <a:rPr b="1" lang="en-GB" sz="1950">
                <a:solidFill>
                  <a:srgbClr val="292929"/>
                </a:solidFill>
                <a:latin typeface="Times New Roman"/>
                <a:ea typeface="Times New Roman"/>
                <a:cs typeface="Times New Roman"/>
                <a:sym typeface="Times New Roman"/>
              </a:rPr>
              <a:t>T</a:t>
            </a:r>
            <a:r>
              <a:rPr b="1" i="0" lang="en-GB" sz="1950" u="none" cap="none" strike="noStrike">
                <a:solidFill>
                  <a:srgbClr val="292929"/>
                </a:solidFill>
                <a:latin typeface="Times New Roman"/>
                <a:ea typeface="Times New Roman"/>
                <a:cs typeface="Times New Roman"/>
                <a:sym typeface="Times New Roman"/>
              </a:rPr>
              <a:t>he most content is added to Netflix from october to january.</a:t>
            </a:r>
            <a:endParaRPr b="1" i="0" sz="1950" u="none" cap="none" strike="noStrike">
              <a:latin typeface="Times New Roman"/>
              <a:ea typeface="Times New Roman"/>
              <a:cs typeface="Times New Roman"/>
              <a:sym typeface="Times New Roman"/>
            </a:endParaRPr>
          </a:p>
          <a:p>
            <a:pPr indent="-374015" lvl="0" marL="363855" marR="6350" rtl="0" algn="l">
              <a:lnSpc>
                <a:spcPct val="114999"/>
              </a:lnSpc>
              <a:spcBef>
                <a:spcPts val="0"/>
              </a:spcBef>
              <a:spcAft>
                <a:spcPts val="0"/>
              </a:spcAft>
              <a:buClr>
                <a:srgbClr val="212121"/>
              </a:buClr>
              <a:buSzPts val="1950"/>
              <a:buChar char="●"/>
            </a:pPr>
            <a:r>
              <a:rPr b="1" i="0" lang="en-GB" sz="1950" u="none" cap="none" strike="noStrike">
                <a:solidFill>
                  <a:srgbClr val="212121"/>
                </a:solidFill>
                <a:latin typeface="Times New Roman"/>
                <a:ea typeface="Times New Roman"/>
                <a:cs typeface="Times New Roman"/>
                <a:sym typeface="Times New Roman"/>
              </a:rPr>
              <a:t>Documentaries are the top most genre in netflix which is followed by </a:t>
            </a:r>
            <a:r>
              <a:rPr b="1" lang="en-GB" sz="1950">
                <a:solidFill>
                  <a:srgbClr val="212121"/>
                </a:solidFill>
                <a:latin typeface="Times New Roman"/>
                <a:ea typeface="Times New Roman"/>
                <a:cs typeface="Times New Roman"/>
                <a:sym typeface="Times New Roman"/>
              </a:rPr>
              <a:t>stand up</a:t>
            </a:r>
            <a:r>
              <a:rPr b="1" i="0" lang="en-GB" sz="1950" u="none" cap="none" strike="noStrike">
                <a:solidFill>
                  <a:srgbClr val="212121"/>
                </a:solidFill>
                <a:latin typeface="Times New Roman"/>
                <a:ea typeface="Times New Roman"/>
                <a:cs typeface="Times New Roman"/>
                <a:sym typeface="Times New Roman"/>
              </a:rPr>
              <a:t> comedy and  Drama and international movies.</a:t>
            </a:r>
            <a:endParaRPr b="1" i="0" sz="1950" u="none" cap="none" strike="noStrike">
              <a:latin typeface="Times New Roman"/>
              <a:ea typeface="Times New Roman"/>
              <a:cs typeface="Times New Roman"/>
              <a:sym typeface="Times New Roman"/>
            </a:endParaRPr>
          </a:p>
          <a:p>
            <a:pPr indent="-374015" lvl="0" marL="363855" marR="0" rtl="0" algn="l">
              <a:lnSpc>
                <a:spcPct val="100000"/>
              </a:lnSpc>
              <a:spcBef>
                <a:spcPts val="290"/>
              </a:spcBef>
              <a:spcAft>
                <a:spcPts val="0"/>
              </a:spcAft>
              <a:buClr>
                <a:srgbClr val="212121"/>
              </a:buClr>
              <a:buSzPts val="1950"/>
              <a:buChar char="●"/>
            </a:pPr>
            <a:r>
              <a:rPr b="1" lang="en-GB" sz="1950">
                <a:solidFill>
                  <a:srgbClr val="212121"/>
                </a:solidFill>
                <a:latin typeface="Times New Roman"/>
                <a:ea typeface="Times New Roman"/>
                <a:cs typeface="Times New Roman"/>
                <a:sym typeface="Times New Roman"/>
              </a:rPr>
              <a:t>K</a:t>
            </a:r>
            <a:r>
              <a:rPr b="1" i="0" lang="en-GB" sz="1950" u="none" cap="none" strike="noStrike">
                <a:solidFill>
                  <a:srgbClr val="212121"/>
                </a:solidFill>
                <a:latin typeface="Times New Roman"/>
                <a:ea typeface="Times New Roman"/>
                <a:cs typeface="Times New Roman"/>
                <a:sym typeface="Times New Roman"/>
              </a:rPr>
              <a:t>ids tv is the top most TV show genre in netflix.</a:t>
            </a:r>
            <a:endParaRPr b="1" i="0" sz="1950" u="none" cap="none" strike="noStrike">
              <a:latin typeface="Times New Roman"/>
              <a:ea typeface="Times New Roman"/>
              <a:cs typeface="Times New Roman"/>
              <a:sym typeface="Times New Roman"/>
            </a:endParaRPr>
          </a:p>
          <a:p>
            <a:pPr indent="-374015" lvl="0" marL="363855" marR="0" rtl="0" algn="l">
              <a:lnSpc>
                <a:spcPct val="100000"/>
              </a:lnSpc>
              <a:spcBef>
                <a:spcPts val="290"/>
              </a:spcBef>
              <a:spcAft>
                <a:spcPts val="0"/>
              </a:spcAft>
              <a:buClr>
                <a:srgbClr val="212121"/>
              </a:buClr>
              <a:buSzPts val="1950"/>
              <a:buChar char="●"/>
            </a:pPr>
            <a:r>
              <a:rPr b="1" lang="en-GB" sz="1950">
                <a:solidFill>
                  <a:srgbClr val="212121"/>
                </a:solidFill>
                <a:latin typeface="Times New Roman"/>
                <a:ea typeface="Times New Roman"/>
                <a:cs typeface="Times New Roman"/>
                <a:sym typeface="Times New Roman"/>
              </a:rPr>
              <a:t>M</a:t>
            </a:r>
            <a:r>
              <a:rPr b="1" i="0" lang="en-GB" sz="1950" u="none" cap="none" strike="noStrike">
                <a:solidFill>
                  <a:srgbClr val="212121"/>
                </a:solidFill>
                <a:latin typeface="Times New Roman"/>
                <a:ea typeface="Times New Roman"/>
                <a:cs typeface="Times New Roman"/>
                <a:sym typeface="Times New Roman"/>
              </a:rPr>
              <a:t>ost of the movies have duration of between 50 to 150.</a:t>
            </a:r>
            <a:endParaRPr b="1" i="0" sz="1950" u="none" cap="none" strike="noStrike">
              <a:latin typeface="Times New Roman"/>
              <a:ea typeface="Times New Roman"/>
              <a:cs typeface="Times New Roman"/>
              <a:sym typeface="Times New Roman"/>
            </a:endParaRPr>
          </a:p>
          <a:p>
            <a:pPr indent="-374015" lvl="0" marL="363855" marR="0" rtl="0" algn="l">
              <a:lnSpc>
                <a:spcPct val="100000"/>
              </a:lnSpc>
              <a:spcBef>
                <a:spcPts val="285"/>
              </a:spcBef>
              <a:spcAft>
                <a:spcPts val="0"/>
              </a:spcAft>
              <a:buClr>
                <a:srgbClr val="212121"/>
              </a:buClr>
              <a:buSzPts val="1950"/>
              <a:buChar char="●"/>
            </a:pPr>
            <a:r>
              <a:rPr b="1" lang="en-GB" sz="1950">
                <a:solidFill>
                  <a:srgbClr val="212121"/>
                </a:solidFill>
                <a:latin typeface="Times New Roman"/>
                <a:ea typeface="Times New Roman"/>
                <a:cs typeface="Times New Roman"/>
                <a:sym typeface="Times New Roman"/>
              </a:rPr>
              <a:t>H</a:t>
            </a:r>
            <a:r>
              <a:rPr b="1" i="0" lang="en-GB" sz="1950" u="none" cap="none" strike="noStrike">
                <a:solidFill>
                  <a:srgbClr val="212121"/>
                </a:solidFill>
                <a:latin typeface="Times New Roman"/>
                <a:ea typeface="Times New Roman"/>
                <a:cs typeface="Times New Roman"/>
                <a:sym typeface="Times New Roman"/>
              </a:rPr>
              <a:t>ighest number of tv_shows consisting of single season.</a:t>
            </a:r>
            <a:endParaRPr b="1" i="0" sz="1950" u="none" cap="none" strike="noStrike">
              <a:latin typeface="Times New Roman"/>
              <a:ea typeface="Times New Roman"/>
              <a:cs typeface="Times New Roman"/>
              <a:sym typeface="Times New Roman"/>
            </a:endParaRPr>
          </a:p>
          <a:p>
            <a:pPr indent="-374015" lvl="0" marL="363855" marR="0" rtl="0" algn="l">
              <a:lnSpc>
                <a:spcPct val="100000"/>
              </a:lnSpc>
              <a:spcBef>
                <a:spcPts val="290"/>
              </a:spcBef>
              <a:spcAft>
                <a:spcPts val="0"/>
              </a:spcAft>
              <a:buClr>
                <a:srgbClr val="212121"/>
              </a:buClr>
              <a:buSzPts val="1950"/>
              <a:buChar char="●"/>
            </a:pPr>
            <a:r>
              <a:rPr b="1" i="0" lang="en-GB" sz="1950" u="none" cap="none" strike="noStrike">
                <a:latin typeface="Times New Roman"/>
                <a:ea typeface="Times New Roman"/>
                <a:cs typeface="Times New Roman"/>
                <a:sym typeface="Times New Roman"/>
              </a:rPr>
              <a:t>Those movies that have a rating of NC-17 have the longest average duration..</a:t>
            </a:r>
            <a:endParaRPr b="1" i="0" sz="1950" u="none" cap="none" strike="noStrike">
              <a:latin typeface="Times New Roman"/>
              <a:ea typeface="Times New Roman"/>
              <a:cs typeface="Times New Roman"/>
              <a:sym typeface="Times New Roman"/>
            </a:endParaRPr>
          </a:p>
          <a:p>
            <a:pPr indent="-374015" lvl="0" marL="363855" marR="0" rtl="0" algn="l">
              <a:lnSpc>
                <a:spcPct val="100000"/>
              </a:lnSpc>
              <a:spcBef>
                <a:spcPts val="285"/>
              </a:spcBef>
              <a:spcAft>
                <a:spcPts val="0"/>
              </a:spcAft>
              <a:buClr>
                <a:srgbClr val="212121"/>
              </a:buClr>
              <a:buSzPts val="1950"/>
              <a:buChar char="●"/>
            </a:pPr>
            <a:r>
              <a:rPr b="1" i="0" lang="en-GB" sz="1950" u="none" cap="none" strike="noStrike">
                <a:latin typeface="Times New Roman"/>
                <a:ea typeface="Times New Roman"/>
                <a:cs typeface="Times New Roman"/>
                <a:sym typeface="Times New Roman"/>
              </a:rPr>
              <a:t>When it comes to movies having a TV-Y rating, they have the shortest runtime on average.</a:t>
            </a:r>
            <a:endParaRPr b="1" i="0" sz="1950" u="none" cap="none" strike="noStrike">
              <a:latin typeface="Times New Roman"/>
              <a:ea typeface="Times New Roman"/>
              <a:cs typeface="Times New Roman"/>
              <a:sym typeface="Times New Roman"/>
            </a:endParaRPr>
          </a:p>
          <a:p>
            <a:pPr indent="-374015" lvl="0" marL="363855" marR="0" rtl="0" algn="l">
              <a:lnSpc>
                <a:spcPct val="100000"/>
              </a:lnSpc>
              <a:spcBef>
                <a:spcPts val="290"/>
              </a:spcBef>
              <a:spcAft>
                <a:spcPts val="0"/>
              </a:spcAft>
              <a:buSzPts val="1950"/>
              <a:buChar char="●"/>
            </a:pPr>
            <a:r>
              <a:rPr b="1" lang="en-GB" sz="1950">
                <a:latin typeface="Times New Roman"/>
                <a:ea typeface="Times New Roman"/>
                <a:cs typeface="Times New Roman"/>
                <a:sym typeface="Times New Roman"/>
              </a:rPr>
              <a:t>U</a:t>
            </a:r>
            <a:r>
              <a:rPr b="1" i="0" lang="en-GB" sz="1950" u="none" cap="none" strike="noStrike">
                <a:latin typeface="Times New Roman"/>
                <a:ea typeface="Times New Roman"/>
                <a:cs typeface="Times New Roman"/>
                <a:sym typeface="Times New Roman"/>
              </a:rPr>
              <a:t>nited states has the highest number of content on the netflix ,followed by india.</a:t>
            </a:r>
            <a:endParaRPr b="1" i="0" sz="1950" u="none" cap="none" strike="noStrike">
              <a:latin typeface="Times New Roman"/>
              <a:ea typeface="Times New Roman"/>
              <a:cs typeface="Times New Roman"/>
              <a:sym typeface="Times New Roman"/>
            </a:endParaRPr>
          </a:p>
          <a:p>
            <a:pPr indent="-374015" lvl="0" marL="363855" marR="0" rtl="0" algn="l">
              <a:lnSpc>
                <a:spcPct val="100000"/>
              </a:lnSpc>
              <a:spcBef>
                <a:spcPts val="290"/>
              </a:spcBef>
              <a:spcAft>
                <a:spcPts val="0"/>
              </a:spcAft>
              <a:buSzPts val="1950"/>
              <a:buChar char="●"/>
            </a:pPr>
            <a:r>
              <a:rPr b="1" lang="en-GB" sz="1950">
                <a:latin typeface="Times New Roman"/>
                <a:ea typeface="Times New Roman"/>
                <a:cs typeface="Times New Roman"/>
                <a:sym typeface="Times New Roman"/>
              </a:rPr>
              <a:t>I</a:t>
            </a:r>
            <a:r>
              <a:rPr b="1" i="0" lang="en-GB" sz="1950" u="none" cap="none" strike="noStrike">
                <a:latin typeface="Times New Roman"/>
                <a:ea typeface="Times New Roman"/>
                <a:cs typeface="Times New Roman"/>
                <a:sym typeface="Times New Roman"/>
              </a:rPr>
              <a:t>ndia has highest number of movies in netflix.</a:t>
            </a:r>
            <a:endParaRPr b="1" i="0" sz="1950" u="none" cap="none" strike="noStrike">
              <a:latin typeface="Times New Roman"/>
              <a:ea typeface="Times New Roman"/>
              <a:cs typeface="Times New Roman"/>
              <a:sym typeface="Times New Roman"/>
            </a:endParaRPr>
          </a:p>
          <a:p>
            <a:pPr indent="-374015" lvl="0" marL="363855" marR="5080" rtl="0" algn="l">
              <a:lnSpc>
                <a:spcPct val="114999"/>
              </a:lnSpc>
              <a:spcBef>
                <a:spcPts val="0"/>
              </a:spcBef>
              <a:spcAft>
                <a:spcPts val="0"/>
              </a:spcAft>
              <a:buSzPts val="1950"/>
              <a:buChar char="●"/>
            </a:pPr>
            <a:r>
              <a:rPr b="1" i="0" lang="en-GB" sz="1950" u="none" cap="none" strike="noStrike">
                <a:latin typeface="Times New Roman"/>
                <a:ea typeface="Times New Roman"/>
                <a:cs typeface="Times New Roman"/>
                <a:sym typeface="Times New Roman"/>
              </a:rPr>
              <a:t>30% movies released on Netflix. 70% movies added on Netflix were released earlier by  different mode.</a:t>
            </a:r>
            <a:endParaRPr b="1" i="0" sz="1950" u="none" cap="none" strike="noStrike">
              <a:latin typeface="Times New Roman"/>
              <a:ea typeface="Times New Roman"/>
              <a:cs typeface="Times New Roman"/>
              <a:sym typeface="Times New Roman"/>
            </a:endParaRPr>
          </a:p>
        </p:txBody>
      </p:sp>
      <p:sp>
        <p:nvSpPr>
          <p:cNvPr id="279" name="Google Shape;279;p43"/>
          <p:cNvSpPr txBox="1"/>
          <p:nvPr/>
        </p:nvSpPr>
        <p:spPr>
          <a:xfrm>
            <a:off x="0" y="-146575"/>
            <a:ext cx="5838600" cy="8004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Clr>
                <a:schemeClr val="dk1"/>
              </a:buClr>
              <a:buFont typeface="Arial"/>
              <a:buNone/>
            </a:pPr>
            <a:r>
              <a:rPr b="1" lang="en-GB" sz="4000">
                <a:solidFill>
                  <a:srgbClr val="CC0000"/>
                </a:solidFill>
                <a:latin typeface="Times New Roman"/>
                <a:ea typeface="Times New Roman"/>
                <a:cs typeface="Times New Roman"/>
                <a:sym typeface="Times New Roman"/>
              </a:rPr>
              <a:t>Conclusion</a:t>
            </a:r>
            <a:endParaRPr b="1" sz="4000">
              <a:solidFill>
                <a:srgbClr val="98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4"/>
          <p:cNvSpPr txBox="1"/>
          <p:nvPr>
            <p:ph type="title"/>
          </p:nvPr>
        </p:nvSpPr>
        <p:spPr>
          <a:xfrm>
            <a:off x="3017576" y="1879854"/>
            <a:ext cx="3103245" cy="817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GB" sz="5200">
                <a:latin typeface="Arial"/>
                <a:ea typeface="Arial"/>
                <a:cs typeface="Arial"/>
                <a:sym typeface="Arial"/>
              </a:rPr>
              <a:t>Thank you</a:t>
            </a:r>
            <a:endParaRPr sz="52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84725" y="112200"/>
            <a:ext cx="69096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GB" sz="4000">
                <a:latin typeface="Times New Roman"/>
                <a:ea typeface="Times New Roman"/>
                <a:cs typeface="Times New Roman"/>
                <a:sym typeface="Times New Roman"/>
              </a:rPr>
              <a:t>Problem statement</a:t>
            </a:r>
            <a:endParaRPr sz="4000">
              <a:latin typeface="Times New Roman"/>
              <a:ea typeface="Times New Roman"/>
              <a:cs typeface="Times New Roman"/>
              <a:sym typeface="Times New Roman"/>
            </a:endParaRPr>
          </a:p>
        </p:txBody>
      </p:sp>
      <p:sp>
        <p:nvSpPr>
          <p:cNvPr id="102" name="Google Shape;102;p21"/>
          <p:cNvSpPr txBox="1"/>
          <p:nvPr/>
        </p:nvSpPr>
        <p:spPr>
          <a:xfrm>
            <a:off x="384725" y="811700"/>
            <a:ext cx="8565300" cy="4276500"/>
          </a:xfrm>
          <a:prstGeom prst="rect">
            <a:avLst/>
          </a:prstGeom>
          <a:noFill/>
          <a:ln>
            <a:noFill/>
          </a:ln>
        </p:spPr>
        <p:txBody>
          <a:bodyPr anchorCtr="0" anchor="t" bIns="0" lIns="0" spcFirstLastPara="1" rIns="0" wrap="square" tIns="12700">
            <a:spAutoFit/>
          </a:bodyPr>
          <a:lstStyle/>
          <a:p>
            <a:pPr indent="0" lvl="0" marL="12700" marR="12700" rtl="0" algn="just">
              <a:lnSpc>
                <a:spcPct val="100000"/>
              </a:lnSpc>
              <a:spcBef>
                <a:spcPts val="0"/>
              </a:spcBef>
              <a:spcAft>
                <a:spcPts val="0"/>
              </a:spcAft>
              <a:buNone/>
            </a:pPr>
            <a:r>
              <a:rPr b="1" i="0" lang="en-GB" sz="1800" u="none" cap="none" strike="noStrike">
                <a:solidFill>
                  <a:srgbClr val="212121"/>
                </a:solidFill>
                <a:latin typeface="Times New Roman"/>
                <a:ea typeface="Times New Roman"/>
                <a:cs typeface="Times New Roman"/>
                <a:sym typeface="Times New Roman"/>
              </a:rPr>
              <a:t>This dataset consists of tv shows and movies available on Netflix as of 2019. The dataset is  collected from </a:t>
            </a:r>
            <a:r>
              <a:rPr b="1" lang="en-GB" sz="1800">
                <a:solidFill>
                  <a:srgbClr val="212121"/>
                </a:solidFill>
                <a:latin typeface="Times New Roman"/>
                <a:ea typeface="Times New Roman"/>
                <a:cs typeface="Times New Roman"/>
                <a:sym typeface="Times New Roman"/>
              </a:rPr>
              <a:t>Flexible</a:t>
            </a:r>
            <a:r>
              <a:rPr b="1" i="0" lang="en-GB" sz="1800" u="none" cap="none" strike="noStrike">
                <a:solidFill>
                  <a:srgbClr val="212121"/>
                </a:solidFill>
                <a:latin typeface="Times New Roman"/>
                <a:ea typeface="Times New Roman"/>
                <a:cs typeface="Times New Roman"/>
                <a:sym typeface="Times New Roman"/>
              </a:rPr>
              <a:t> which is a third-party Netflix search engine.</a:t>
            </a:r>
            <a:endParaRPr b="1" i="0" sz="1800" u="none" cap="none" strike="noStrike">
              <a:latin typeface="Times New Roman"/>
              <a:ea typeface="Times New Roman"/>
              <a:cs typeface="Times New Roman"/>
              <a:sym typeface="Times New Roman"/>
            </a:endParaRPr>
          </a:p>
          <a:p>
            <a:pPr indent="0" lvl="0" marL="12700" marR="10160" rtl="0" algn="just">
              <a:lnSpc>
                <a:spcPct val="100000"/>
              </a:lnSpc>
              <a:spcBef>
                <a:spcPts val="600"/>
              </a:spcBef>
              <a:spcAft>
                <a:spcPts val="0"/>
              </a:spcAft>
              <a:buNone/>
            </a:pPr>
            <a:r>
              <a:rPr b="1" i="0" lang="en-GB" sz="1800" u="none" cap="none" strike="noStrike">
                <a:solidFill>
                  <a:srgbClr val="212121"/>
                </a:solidFill>
                <a:latin typeface="Times New Roman"/>
                <a:ea typeface="Times New Roman"/>
                <a:cs typeface="Times New Roman"/>
                <a:sym typeface="Times New Roman"/>
              </a:rPr>
              <a:t>In 2018, they released an interesting report which shows that the number of TV shows on Netflix  has nearly tripled since 2010. The streaming </a:t>
            </a:r>
            <a:r>
              <a:rPr b="1" lang="en-GB" sz="1800">
                <a:solidFill>
                  <a:srgbClr val="212121"/>
                </a:solidFill>
                <a:latin typeface="Times New Roman"/>
                <a:ea typeface="Times New Roman"/>
                <a:cs typeface="Times New Roman"/>
                <a:sym typeface="Times New Roman"/>
              </a:rPr>
              <a:t>services</a:t>
            </a:r>
            <a:r>
              <a:rPr b="1" i="0" lang="en-GB" sz="1800" u="none" cap="none" strike="noStrike">
                <a:solidFill>
                  <a:srgbClr val="212121"/>
                </a:solidFill>
                <a:latin typeface="Times New Roman"/>
                <a:ea typeface="Times New Roman"/>
                <a:cs typeface="Times New Roman"/>
                <a:sym typeface="Times New Roman"/>
              </a:rPr>
              <a:t> number of movies has decreased by more  than 2,000 titles since 2010, while its number of TV shows has nearly tripled. It will be interesting  to explore what all other insights can be obtained from the same dataset.</a:t>
            </a:r>
            <a:endParaRPr b="1" i="0" sz="1800" u="none" cap="none" strike="noStrike">
              <a:latin typeface="Times New Roman"/>
              <a:ea typeface="Times New Roman"/>
              <a:cs typeface="Times New Roman"/>
              <a:sym typeface="Times New Roman"/>
            </a:endParaRPr>
          </a:p>
          <a:p>
            <a:pPr indent="0" lvl="0" marL="12700" marR="5080" rtl="0" algn="just">
              <a:lnSpc>
                <a:spcPct val="100000"/>
              </a:lnSpc>
              <a:spcBef>
                <a:spcPts val="600"/>
              </a:spcBef>
              <a:spcAft>
                <a:spcPts val="0"/>
              </a:spcAft>
              <a:buNone/>
            </a:pPr>
            <a:r>
              <a:rPr b="1" i="0" lang="en-GB" sz="1800" u="none" cap="none" strike="noStrike">
                <a:solidFill>
                  <a:srgbClr val="212121"/>
                </a:solidFill>
                <a:latin typeface="Times New Roman"/>
                <a:ea typeface="Times New Roman"/>
                <a:cs typeface="Times New Roman"/>
                <a:sym typeface="Times New Roman"/>
              </a:rPr>
              <a:t>Integrating this dataset with other external datasets such as IMDB ratings, rotten tomatoes can also  provide many interesting findings.</a:t>
            </a:r>
            <a:endParaRPr b="1" i="0" sz="1800" u="none" cap="none" strike="noStrike">
              <a:latin typeface="Times New Roman"/>
              <a:ea typeface="Times New Roman"/>
              <a:cs typeface="Times New Roman"/>
              <a:sym typeface="Times New Roman"/>
            </a:endParaRPr>
          </a:p>
          <a:p>
            <a:pPr indent="0" lvl="0" marL="12700" marR="0" rtl="0" algn="just">
              <a:lnSpc>
                <a:spcPct val="100000"/>
              </a:lnSpc>
              <a:spcBef>
                <a:spcPts val="900"/>
              </a:spcBef>
              <a:spcAft>
                <a:spcPts val="0"/>
              </a:spcAft>
              <a:buNone/>
            </a:pPr>
            <a:r>
              <a:rPr b="1" i="0" lang="en-GB" sz="1800" u="none" cap="none" strike="noStrike">
                <a:solidFill>
                  <a:srgbClr val="212121"/>
                </a:solidFill>
                <a:latin typeface="Times New Roman"/>
                <a:ea typeface="Times New Roman"/>
                <a:cs typeface="Times New Roman"/>
                <a:sym typeface="Times New Roman"/>
              </a:rPr>
              <a:t>In this project, I have done</a:t>
            </a:r>
            <a:endParaRPr b="1" i="0" sz="1800" u="none" cap="none" strike="noStrike">
              <a:latin typeface="Times New Roman"/>
              <a:ea typeface="Times New Roman"/>
              <a:cs typeface="Times New Roman"/>
              <a:sym typeface="Times New Roman"/>
            </a:endParaRPr>
          </a:p>
          <a:p>
            <a:pPr indent="-364490" lvl="0" marL="469900" marR="0" rtl="0" algn="l">
              <a:lnSpc>
                <a:spcPct val="100000"/>
              </a:lnSpc>
              <a:spcBef>
                <a:spcPts val="900"/>
              </a:spcBef>
              <a:spcAft>
                <a:spcPts val="0"/>
              </a:spcAft>
              <a:buClr>
                <a:srgbClr val="212121"/>
              </a:buClr>
              <a:buSzPts val="1800"/>
              <a:buFont typeface="Arial"/>
              <a:buChar char="●"/>
            </a:pPr>
            <a:r>
              <a:rPr b="1" i="0" lang="en-GB" sz="1800" u="none" cap="none" strike="noStrike">
                <a:solidFill>
                  <a:srgbClr val="212121"/>
                </a:solidFill>
                <a:latin typeface="Times New Roman"/>
                <a:ea typeface="Times New Roman"/>
                <a:cs typeface="Times New Roman"/>
                <a:sym typeface="Times New Roman"/>
              </a:rPr>
              <a:t>1</a:t>
            </a:r>
            <a:r>
              <a:rPr b="1" i="0" lang="en-GB" sz="1800" u="none" cap="none" strike="noStrike">
                <a:solidFill>
                  <a:srgbClr val="212121"/>
                </a:solidFill>
                <a:latin typeface="Times New Roman"/>
                <a:ea typeface="Times New Roman"/>
                <a:cs typeface="Times New Roman"/>
                <a:sym typeface="Times New Roman"/>
              </a:rPr>
              <a:t>.Exploratory Data Analysis</a:t>
            </a:r>
            <a:endParaRPr b="1" i="0" sz="1800" u="none" cap="none" strike="noStrike">
              <a:latin typeface="Times New Roman"/>
              <a:ea typeface="Times New Roman"/>
              <a:cs typeface="Times New Roman"/>
              <a:sym typeface="Times New Roman"/>
            </a:endParaRPr>
          </a:p>
          <a:p>
            <a:pPr indent="-364490" lvl="0" marL="469900" marR="0" rtl="0" algn="l">
              <a:lnSpc>
                <a:spcPct val="100000"/>
              </a:lnSpc>
              <a:spcBef>
                <a:spcPts val="0"/>
              </a:spcBef>
              <a:spcAft>
                <a:spcPts val="0"/>
              </a:spcAft>
              <a:buClr>
                <a:srgbClr val="212121"/>
              </a:buClr>
              <a:buSzPts val="1800"/>
              <a:buChar char="●"/>
            </a:pPr>
            <a:r>
              <a:rPr b="1" i="0" lang="en-GB" sz="1800" u="none" cap="none" strike="noStrike">
                <a:solidFill>
                  <a:srgbClr val="212121"/>
                </a:solidFill>
                <a:latin typeface="Times New Roman"/>
                <a:ea typeface="Times New Roman"/>
                <a:cs typeface="Times New Roman"/>
                <a:sym typeface="Times New Roman"/>
              </a:rPr>
              <a:t>2.Understanding what type content is available in different countries</a:t>
            </a:r>
            <a:endParaRPr b="1" i="0" sz="1800" u="none" cap="none" strike="noStrike">
              <a:latin typeface="Times New Roman"/>
              <a:ea typeface="Times New Roman"/>
              <a:cs typeface="Times New Roman"/>
              <a:sym typeface="Times New Roman"/>
            </a:endParaRPr>
          </a:p>
          <a:p>
            <a:pPr indent="-364490" lvl="0" marL="469900" marR="0" rtl="0" algn="l">
              <a:lnSpc>
                <a:spcPct val="100000"/>
              </a:lnSpc>
              <a:spcBef>
                <a:spcPts val="0"/>
              </a:spcBef>
              <a:spcAft>
                <a:spcPts val="0"/>
              </a:spcAft>
              <a:buClr>
                <a:srgbClr val="212121"/>
              </a:buClr>
              <a:buSzPts val="1800"/>
              <a:buChar char="●"/>
            </a:pPr>
            <a:r>
              <a:rPr b="1" i="0" lang="en-GB" sz="1800" u="none" cap="none" strike="noStrike">
                <a:solidFill>
                  <a:srgbClr val="212121"/>
                </a:solidFill>
                <a:latin typeface="Times New Roman"/>
                <a:ea typeface="Times New Roman"/>
                <a:cs typeface="Times New Roman"/>
                <a:sym typeface="Times New Roman"/>
              </a:rPr>
              <a:t>3.Is Netflix increasingly focusing on TV rather than movies in recent years.</a:t>
            </a:r>
            <a:endParaRPr b="1" i="0" sz="1800" u="none" cap="none" strike="noStrike">
              <a:latin typeface="Times New Roman"/>
              <a:ea typeface="Times New Roman"/>
              <a:cs typeface="Times New Roman"/>
              <a:sym typeface="Times New Roman"/>
            </a:endParaRPr>
          </a:p>
          <a:p>
            <a:pPr indent="-364490" lvl="0" marL="469900" marR="0" rtl="0" algn="l">
              <a:lnSpc>
                <a:spcPct val="100000"/>
              </a:lnSpc>
              <a:spcBef>
                <a:spcPts val="0"/>
              </a:spcBef>
              <a:spcAft>
                <a:spcPts val="0"/>
              </a:spcAft>
              <a:buClr>
                <a:srgbClr val="212121"/>
              </a:buClr>
              <a:buSzPts val="1800"/>
              <a:buChar char="●"/>
            </a:pPr>
            <a:r>
              <a:rPr b="1" i="0" lang="en-GB" sz="1800" u="none" cap="none" strike="noStrike">
                <a:solidFill>
                  <a:srgbClr val="212121"/>
                </a:solidFill>
                <a:latin typeface="Times New Roman"/>
                <a:ea typeface="Times New Roman"/>
                <a:cs typeface="Times New Roman"/>
                <a:sym typeface="Times New Roman"/>
              </a:rPr>
              <a:t>4.Clustering similar content by matching text-based features.</a:t>
            </a:r>
            <a:endParaRPr b="1" i="0" sz="1800" u="none" cap="none" strike="noStrike">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245975" y="0"/>
            <a:ext cx="77682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GB" sz="4000">
                <a:latin typeface="Times New Roman"/>
                <a:ea typeface="Times New Roman"/>
                <a:cs typeface="Times New Roman"/>
                <a:sym typeface="Times New Roman"/>
              </a:rPr>
              <a:t>Data description</a:t>
            </a:r>
            <a:endParaRPr sz="4000">
              <a:latin typeface="Times New Roman"/>
              <a:ea typeface="Times New Roman"/>
              <a:cs typeface="Times New Roman"/>
              <a:sym typeface="Times New Roman"/>
            </a:endParaRPr>
          </a:p>
        </p:txBody>
      </p:sp>
      <p:sp>
        <p:nvSpPr>
          <p:cNvPr id="108" name="Google Shape;108;p22"/>
          <p:cNvSpPr txBox="1"/>
          <p:nvPr/>
        </p:nvSpPr>
        <p:spPr>
          <a:xfrm>
            <a:off x="245975" y="740625"/>
            <a:ext cx="8898000" cy="43746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i="0" lang="en-GB" sz="1800" u="none" cap="none" strike="noStrike">
                <a:solidFill>
                  <a:srgbClr val="292929"/>
                </a:solidFill>
                <a:latin typeface="Times New Roman"/>
                <a:ea typeface="Times New Roman"/>
                <a:cs typeface="Times New Roman"/>
                <a:sym typeface="Times New Roman"/>
              </a:rPr>
              <a:t>The	dataset consists of listings of all the movies and tv shows available on Netflix, along with details  such as - cast, directors, ratings, release year, duration, etc</a:t>
            </a:r>
            <a:endParaRPr b="1" i="0" sz="1800" u="none" cap="none" strike="noStrike">
              <a:latin typeface="Times New Roman"/>
              <a:ea typeface="Times New Roman"/>
              <a:cs typeface="Times New Roman"/>
              <a:sym typeface="Times New Roman"/>
            </a:endParaRPr>
          </a:p>
          <a:p>
            <a:pPr indent="-364490" lvl="0" marL="469900" marR="0" rtl="0" algn="l">
              <a:lnSpc>
                <a:spcPct val="100000"/>
              </a:lnSpc>
              <a:spcBef>
                <a:spcPts val="600"/>
              </a:spcBef>
              <a:spcAft>
                <a:spcPts val="0"/>
              </a:spcAft>
              <a:buClr>
                <a:srgbClr val="212121"/>
              </a:buClr>
              <a:buSzPts val="1800"/>
              <a:buFont typeface="Arial"/>
              <a:buChar char="●"/>
            </a:pPr>
            <a:r>
              <a:rPr b="1" i="0" lang="en-GB" sz="1800" u="none" cap="none" strike="noStrike">
                <a:solidFill>
                  <a:srgbClr val="212121"/>
                </a:solidFill>
                <a:latin typeface="Times New Roman"/>
                <a:ea typeface="Times New Roman"/>
                <a:cs typeface="Times New Roman"/>
                <a:sym typeface="Times New Roman"/>
              </a:rPr>
              <a:t>show_id : </a:t>
            </a:r>
            <a:r>
              <a:rPr b="1" i="0" lang="en-GB" sz="1800" u="none" cap="none" strike="noStrike">
                <a:solidFill>
                  <a:srgbClr val="212121"/>
                </a:solidFill>
                <a:latin typeface="Times New Roman"/>
                <a:ea typeface="Times New Roman"/>
                <a:cs typeface="Times New Roman"/>
                <a:sym typeface="Times New Roman"/>
              </a:rPr>
              <a:t>Unique ID for every Movie / Tv Show</a:t>
            </a:r>
            <a:endParaRPr b="1" i="0" sz="1800" u="none" cap="none" strike="noStrike">
              <a:latin typeface="Times New Roman"/>
              <a:ea typeface="Times New Roman"/>
              <a:cs typeface="Times New Roman"/>
              <a:sym typeface="Times New Roman"/>
            </a:endParaRPr>
          </a:p>
          <a:p>
            <a:pPr indent="-364490" lvl="0" marL="469900" marR="0" rtl="0" algn="l">
              <a:lnSpc>
                <a:spcPct val="100000"/>
              </a:lnSpc>
              <a:spcBef>
                <a:spcPts val="285"/>
              </a:spcBef>
              <a:spcAft>
                <a:spcPts val="0"/>
              </a:spcAft>
              <a:buClr>
                <a:srgbClr val="212121"/>
              </a:buClr>
              <a:buSzPts val="1800"/>
              <a:buFont typeface="Arial"/>
              <a:buChar char="●"/>
            </a:pPr>
            <a:r>
              <a:rPr b="1" i="0" lang="en-GB" sz="1800" u="none" cap="none" strike="noStrike">
                <a:solidFill>
                  <a:srgbClr val="212121"/>
                </a:solidFill>
                <a:latin typeface="Times New Roman"/>
                <a:ea typeface="Times New Roman"/>
                <a:cs typeface="Times New Roman"/>
                <a:sym typeface="Times New Roman"/>
              </a:rPr>
              <a:t>type : </a:t>
            </a:r>
            <a:r>
              <a:rPr b="1" i="0" lang="en-GB" sz="1800" u="none" cap="none" strike="noStrike">
                <a:solidFill>
                  <a:srgbClr val="212121"/>
                </a:solidFill>
                <a:latin typeface="Times New Roman"/>
                <a:ea typeface="Times New Roman"/>
                <a:cs typeface="Times New Roman"/>
                <a:sym typeface="Times New Roman"/>
              </a:rPr>
              <a:t>Identifier - A Movie or TV Show</a:t>
            </a:r>
            <a:endParaRPr b="1" i="0" sz="1800" u="none" cap="none" strike="noStrike">
              <a:latin typeface="Times New Roman"/>
              <a:ea typeface="Times New Roman"/>
              <a:cs typeface="Times New Roman"/>
              <a:sym typeface="Times New Roman"/>
            </a:endParaRPr>
          </a:p>
          <a:p>
            <a:pPr indent="-364490" lvl="0" marL="469900" marR="0" rtl="0" algn="l">
              <a:lnSpc>
                <a:spcPct val="100000"/>
              </a:lnSpc>
              <a:spcBef>
                <a:spcPts val="290"/>
              </a:spcBef>
              <a:spcAft>
                <a:spcPts val="0"/>
              </a:spcAft>
              <a:buClr>
                <a:srgbClr val="212121"/>
              </a:buClr>
              <a:buSzPts val="1800"/>
              <a:buFont typeface="Arial"/>
              <a:buChar char="●"/>
            </a:pPr>
            <a:r>
              <a:rPr b="1" i="0" lang="en-GB" sz="1800" u="none" cap="none" strike="noStrike">
                <a:solidFill>
                  <a:srgbClr val="212121"/>
                </a:solidFill>
                <a:latin typeface="Times New Roman"/>
                <a:ea typeface="Times New Roman"/>
                <a:cs typeface="Times New Roman"/>
                <a:sym typeface="Times New Roman"/>
              </a:rPr>
              <a:t>title : </a:t>
            </a:r>
            <a:r>
              <a:rPr b="1" i="0" lang="en-GB" sz="1800" u="none" cap="none" strike="noStrike">
                <a:solidFill>
                  <a:srgbClr val="212121"/>
                </a:solidFill>
                <a:latin typeface="Times New Roman"/>
                <a:ea typeface="Times New Roman"/>
                <a:cs typeface="Times New Roman"/>
                <a:sym typeface="Times New Roman"/>
              </a:rPr>
              <a:t>Title of the Movie / Tv Show</a:t>
            </a:r>
            <a:endParaRPr b="1" i="0" sz="1800" u="none" cap="none" strike="noStrike">
              <a:latin typeface="Times New Roman"/>
              <a:ea typeface="Times New Roman"/>
              <a:cs typeface="Times New Roman"/>
              <a:sym typeface="Times New Roman"/>
            </a:endParaRPr>
          </a:p>
          <a:p>
            <a:pPr indent="-364490" lvl="0" marL="469900" marR="0" rtl="0" algn="l">
              <a:lnSpc>
                <a:spcPct val="100000"/>
              </a:lnSpc>
              <a:spcBef>
                <a:spcPts val="285"/>
              </a:spcBef>
              <a:spcAft>
                <a:spcPts val="0"/>
              </a:spcAft>
              <a:buClr>
                <a:srgbClr val="212121"/>
              </a:buClr>
              <a:buSzPts val="1800"/>
              <a:buFont typeface="Arial"/>
              <a:buChar char="●"/>
            </a:pPr>
            <a:r>
              <a:rPr b="1" i="0" lang="en-GB" sz="1800" u="none" cap="none" strike="noStrike">
                <a:solidFill>
                  <a:srgbClr val="212121"/>
                </a:solidFill>
                <a:latin typeface="Times New Roman"/>
                <a:ea typeface="Times New Roman"/>
                <a:cs typeface="Times New Roman"/>
                <a:sym typeface="Times New Roman"/>
              </a:rPr>
              <a:t>director : </a:t>
            </a:r>
            <a:r>
              <a:rPr b="1" i="0" lang="en-GB" sz="1800" u="none" cap="none" strike="noStrike">
                <a:solidFill>
                  <a:srgbClr val="212121"/>
                </a:solidFill>
                <a:latin typeface="Times New Roman"/>
                <a:ea typeface="Times New Roman"/>
                <a:cs typeface="Times New Roman"/>
                <a:sym typeface="Times New Roman"/>
              </a:rPr>
              <a:t>Director of the Movie</a:t>
            </a:r>
            <a:endParaRPr b="1" i="0" sz="1800" u="none" cap="none" strike="noStrike">
              <a:latin typeface="Times New Roman"/>
              <a:ea typeface="Times New Roman"/>
              <a:cs typeface="Times New Roman"/>
              <a:sym typeface="Times New Roman"/>
            </a:endParaRPr>
          </a:p>
          <a:p>
            <a:pPr indent="-364490" lvl="0" marL="469900" marR="0" rtl="0" algn="l">
              <a:lnSpc>
                <a:spcPct val="100000"/>
              </a:lnSpc>
              <a:spcBef>
                <a:spcPts val="290"/>
              </a:spcBef>
              <a:spcAft>
                <a:spcPts val="0"/>
              </a:spcAft>
              <a:buClr>
                <a:srgbClr val="212121"/>
              </a:buClr>
              <a:buSzPts val="1800"/>
              <a:buFont typeface="Arial"/>
              <a:buChar char="●"/>
            </a:pPr>
            <a:r>
              <a:rPr b="1" i="0" lang="en-GB" sz="1800" u="none" cap="none" strike="noStrike">
                <a:solidFill>
                  <a:srgbClr val="212121"/>
                </a:solidFill>
                <a:latin typeface="Times New Roman"/>
                <a:ea typeface="Times New Roman"/>
                <a:cs typeface="Times New Roman"/>
                <a:sym typeface="Times New Roman"/>
              </a:rPr>
              <a:t>cast </a:t>
            </a:r>
            <a:r>
              <a:rPr b="1" i="0" lang="en-GB" sz="1800" u="none" cap="none" strike="noStrike">
                <a:solidFill>
                  <a:srgbClr val="212121"/>
                </a:solidFill>
                <a:latin typeface="Times New Roman"/>
                <a:ea typeface="Times New Roman"/>
                <a:cs typeface="Times New Roman"/>
                <a:sym typeface="Times New Roman"/>
              </a:rPr>
              <a:t>: Actors involved in the movie / show</a:t>
            </a:r>
            <a:endParaRPr b="1" i="0" sz="1800" u="none" cap="none" strike="noStrike">
              <a:latin typeface="Times New Roman"/>
              <a:ea typeface="Times New Roman"/>
              <a:cs typeface="Times New Roman"/>
              <a:sym typeface="Times New Roman"/>
            </a:endParaRPr>
          </a:p>
          <a:p>
            <a:pPr indent="-364490" lvl="0" marL="469900" marR="0" rtl="0" algn="l">
              <a:lnSpc>
                <a:spcPct val="100000"/>
              </a:lnSpc>
              <a:spcBef>
                <a:spcPts val="290"/>
              </a:spcBef>
              <a:spcAft>
                <a:spcPts val="0"/>
              </a:spcAft>
              <a:buClr>
                <a:srgbClr val="212121"/>
              </a:buClr>
              <a:buSzPts val="1800"/>
              <a:buFont typeface="Arial"/>
              <a:buChar char="●"/>
            </a:pPr>
            <a:r>
              <a:rPr b="1" i="0" lang="en-GB" sz="1800" u="none" cap="none" strike="noStrike">
                <a:solidFill>
                  <a:srgbClr val="212121"/>
                </a:solidFill>
                <a:latin typeface="Times New Roman"/>
                <a:ea typeface="Times New Roman"/>
                <a:cs typeface="Times New Roman"/>
                <a:sym typeface="Times New Roman"/>
              </a:rPr>
              <a:t>country : </a:t>
            </a:r>
            <a:r>
              <a:rPr b="1" i="0" lang="en-GB" sz="1800" u="none" cap="none" strike="noStrike">
                <a:solidFill>
                  <a:srgbClr val="212121"/>
                </a:solidFill>
                <a:latin typeface="Times New Roman"/>
                <a:ea typeface="Times New Roman"/>
                <a:cs typeface="Times New Roman"/>
                <a:sym typeface="Times New Roman"/>
              </a:rPr>
              <a:t>Country where the movie / show was produced</a:t>
            </a:r>
            <a:endParaRPr b="1" i="0" sz="1800" u="none" cap="none" strike="noStrike">
              <a:latin typeface="Times New Roman"/>
              <a:ea typeface="Times New Roman"/>
              <a:cs typeface="Times New Roman"/>
              <a:sym typeface="Times New Roman"/>
            </a:endParaRPr>
          </a:p>
          <a:p>
            <a:pPr indent="-364490" lvl="0" marL="469900" marR="0" rtl="0" algn="l">
              <a:lnSpc>
                <a:spcPct val="100000"/>
              </a:lnSpc>
              <a:spcBef>
                <a:spcPts val="285"/>
              </a:spcBef>
              <a:spcAft>
                <a:spcPts val="0"/>
              </a:spcAft>
              <a:buClr>
                <a:srgbClr val="212121"/>
              </a:buClr>
              <a:buSzPts val="1800"/>
              <a:buFont typeface="Arial"/>
              <a:buChar char="●"/>
            </a:pPr>
            <a:r>
              <a:rPr b="1" i="0" lang="en-GB" sz="1800" u="none" cap="none" strike="noStrike">
                <a:solidFill>
                  <a:srgbClr val="212121"/>
                </a:solidFill>
                <a:latin typeface="Times New Roman"/>
                <a:ea typeface="Times New Roman"/>
                <a:cs typeface="Times New Roman"/>
                <a:sym typeface="Times New Roman"/>
              </a:rPr>
              <a:t>date_added : </a:t>
            </a:r>
            <a:r>
              <a:rPr b="1" i="0" lang="en-GB" sz="1800" u="none" cap="none" strike="noStrike">
                <a:solidFill>
                  <a:srgbClr val="212121"/>
                </a:solidFill>
                <a:latin typeface="Times New Roman"/>
                <a:ea typeface="Times New Roman"/>
                <a:cs typeface="Times New Roman"/>
                <a:sym typeface="Times New Roman"/>
              </a:rPr>
              <a:t>Date it was added on Netflix</a:t>
            </a:r>
            <a:endParaRPr b="1" i="0" sz="1800" u="none" cap="none" strike="noStrike">
              <a:latin typeface="Times New Roman"/>
              <a:ea typeface="Times New Roman"/>
              <a:cs typeface="Times New Roman"/>
              <a:sym typeface="Times New Roman"/>
            </a:endParaRPr>
          </a:p>
          <a:p>
            <a:pPr indent="-364490" lvl="0" marL="469900" marR="0" rtl="0" algn="l">
              <a:lnSpc>
                <a:spcPct val="100000"/>
              </a:lnSpc>
              <a:spcBef>
                <a:spcPts val="290"/>
              </a:spcBef>
              <a:spcAft>
                <a:spcPts val="0"/>
              </a:spcAft>
              <a:buClr>
                <a:srgbClr val="212121"/>
              </a:buClr>
              <a:buSzPts val="1800"/>
              <a:buFont typeface="Arial"/>
              <a:buChar char="●"/>
            </a:pPr>
            <a:r>
              <a:rPr b="1" i="0" lang="en-GB" sz="1800" u="none" cap="none" strike="noStrike">
                <a:solidFill>
                  <a:srgbClr val="212121"/>
                </a:solidFill>
                <a:latin typeface="Times New Roman"/>
                <a:ea typeface="Times New Roman"/>
                <a:cs typeface="Times New Roman"/>
                <a:sym typeface="Times New Roman"/>
              </a:rPr>
              <a:t>release_year : </a:t>
            </a:r>
            <a:r>
              <a:rPr b="1" i="0" lang="en-GB" sz="1800" u="none" cap="none" strike="noStrike">
                <a:solidFill>
                  <a:srgbClr val="212121"/>
                </a:solidFill>
                <a:latin typeface="Times New Roman"/>
                <a:ea typeface="Times New Roman"/>
                <a:cs typeface="Times New Roman"/>
                <a:sym typeface="Times New Roman"/>
              </a:rPr>
              <a:t>Actual Release Year of the movie / show</a:t>
            </a:r>
            <a:endParaRPr b="1" i="0" sz="1800" u="none" cap="none" strike="noStrike">
              <a:latin typeface="Times New Roman"/>
              <a:ea typeface="Times New Roman"/>
              <a:cs typeface="Times New Roman"/>
              <a:sym typeface="Times New Roman"/>
            </a:endParaRPr>
          </a:p>
          <a:p>
            <a:pPr indent="-364490" lvl="0" marL="469900" marR="0" rtl="0" algn="l">
              <a:lnSpc>
                <a:spcPct val="100000"/>
              </a:lnSpc>
              <a:spcBef>
                <a:spcPts val="285"/>
              </a:spcBef>
              <a:spcAft>
                <a:spcPts val="0"/>
              </a:spcAft>
              <a:buClr>
                <a:srgbClr val="212121"/>
              </a:buClr>
              <a:buSzPts val="1800"/>
              <a:buFont typeface="Arial"/>
              <a:buChar char="●"/>
            </a:pPr>
            <a:r>
              <a:rPr b="1" i="0" lang="en-GB" sz="1800" u="none" cap="none" strike="noStrike">
                <a:solidFill>
                  <a:srgbClr val="212121"/>
                </a:solidFill>
                <a:latin typeface="Times New Roman"/>
                <a:ea typeface="Times New Roman"/>
                <a:cs typeface="Times New Roman"/>
                <a:sym typeface="Times New Roman"/>
              </a:rPr>
              <a:t>rating : </a:t>
            </a:r>
            <a:r>
              <a:rPr b="1" i="0" lang="en-GB" sz="1800" u="none" cap="none" strike="noStrike">
                <a:solidFill>
                  <a:srgbClr val="212121"/>
                </a:solidFill>
                <a:latin typeface="Times New Roman"/>
                <a:ea typeface="Times New Roman"/>
                <a:cs typeface="Times New Roman"/>
                <a:sym typeface="Times New Roman"/>
              </a:rPr>
              <a:t>TV Rating of the movie / show</a:t>
            </a:r>
            <a:endParaRPr b="1" i="0" sz="1800" u="none" cap="none" strike="noStrike">
              <a:latin typeface="Times New Roman"/>
              <a:ea typeface="Times New Roman"/>
              <a:cs typeface="Times New Roman"/>
              <a:sym typeface="Times New Roman"/>
            </a:endParaRPr>
          </a:p>
          <a:p>
            <a:pPr indent="-364490" lvl="0" marL="469900" marR="0" rtl="0" algn="l">
              <a:lnSpc>
                <a:spcPct val="100000"/>
              </a:lnSpc>
              <a:spcBef>
                <a:spcPts val="290"/>
              </a:spcBef>
              <a:spcAft>
                <a:spcPts val="0"/>
              </a:spcAft>
              <a:buClr>
                <a:srgbClr val="212121"/>
              </a:buClr>
              <a:buSzPts val="1800"/>
              <a:buFont typeface="Arial"/>
              <a:buChar char="●"/>
            </a:pPr>
            <a:r>
              <a:rPr b="1" i="0" lang="en-GB" sz="1800" u="none" cap="none" strike="noStrike">
                <a:solidFill>
                  <a:srgbClr val="212121"/>
                </a:solidFill>
                <a:latin typeface="Times New Roman"/>
                <a:ea typeface="Times New Roman"/>
                <a:cs typeface="Times New Roman"/>
                <a:sym typeface="Times New Roman"/>
              </a:rPr>
              <a:t>duration : </a:t>
            </a:r>
            <a:r>
              <a:rPr b="1" i="0" lang="en-GB" sz="1800" u="none" cap="none" strike="noStrike">
                <a:solidFill>
                  <a:srgbClr val="212121"/>
                </a:solidFill>
                <a:latin typeface="Times New Roman"/>
                <a:ea typeface="Times New Roman"/>
                <a:cs typeface="Times New Roman"/>
                <a:sym typeface="Times New Roman"/>
              </a:rPr>
              <a:t>Total Duration - in minutes or number of seasons</a:t>
            </a:r>
            <a:endParaRPr b="1" i="0" sz="1800" u="none" cap="none" strike="noStrike">
              <a:latin typeface="Times New Roman"/>
              <a:ea typeface="Times New Roman"/>
              <a:cs typeface="Times New Roman"/>
              <a:sym typeface="Times New Roman"/>
            </a:endParaRPr>
          </a:p>
          <a:p>
            <a:pPr indent="-364490" lvl="0" marL="469900" marR="0" rtl="0" algn="l">
              <a:lnSpc>
                <a:spcPct val="100000"/>
              </a:lnSpc>
              <a:spcBef>
                <a:spcPts val="290"/>
              </a:spcBef>
              <a:spcAft>
                <a:spcPts val="0"/>
              </a:spcAft>
              <a:buClr>
                <a:srgbClr val="212121"/>
              </a:buClr>
              <a:buSzPts val="1800"/>
              <a:buFont typeface="Arial"/>
              <a:buChar char="●"/>
            </a:pPr>
            <a:r>
              <a:rPr b="1" i="0" lang="en-GB" sz="1800" u="none" cap="none" strike="noStrike">
                <a:solidFill>
                  <a:srgbClr val="212121"/>
                </a:solidFill>
                <a:latin typeface="Times New Roman"/>
                <a:ea typeface="Times New Roman"/>
                <a:cs typeface="Times New Roman"/>
                <a:sym typeface="Times New Roman"/>
              </a:rPr>
              <a:t>listed_in : </a:t>
            </a:r>
            <a:r>
              <a:rPr b="1" i="0" lang="en-GB" sz="1800" u="none" cap="none" strike="noStrike">
                <a:solidFill>
                  <a:srgbClr val="212121"/>
                </a:solidFill>
                <a:latin typeface="Times New Roman"/>
                <a:ea typeface="Times New Roman"/>
                <a:cs typeface="Times New Roman"/>
                <a:sym typeface="Times New Roman"/>
              </a:rPr>
              <a:t>Genre</a:t>
            </a:r>
            <a:endParaRPr b="1" i="0" sz="1800" u="none" cap="none" strike="noStrike">
              <a:latin typeface="Times New Roman"/>
              <a:ea typeface="Times New Roman"/>
              <a:cs typeface="Times New Roman"/>
              <a:sym typeface="Times New Roman"/>
            </a:endParaRPr>
          </a:p>
          <a:p>
            <a:pPr indent="-364490" lvl="0" marL="469900" marR="0" rtl="0" algn="l">
              <a:lnSpc>
                <a:spcPct val="100000"/>
              </a:lnSpc>
              <a:spcBef>
                <a:spcPts val="285"/>
              </a:spcBef>
              <a:spcAft>
                <a:spcPts val="0"/>
              </a:spcAft>
              <a:buClr>
                <a:srgbClr val="212121"/>
              </a:buClr>
              <a:buSzPts val="1800"/>
              <a:buFont typeface="Arial"/>
              <a:buChar char="●"/>
            </a:pPr>
            <a:r>
              <a:rPr b="1" i="0" lang="en-GB" sz="1800" u="none" cap="none" strike="noStrike">
                <a:solidFill>
                  <a:srgbClr val="212121"/>
                </a:solidFill>
                <a:latin typeface="Times New Roman"/>
                <a:ea typeface="Times New Roman"/>
                <a:cs typeface="Times New Roman"/>
                <a:sym typeface="Times New Roman"/>
              </a:rPr>
              <a:t>description: </a:t>
            </a:r>
            <a:r>
              <a:rPr b="1" i="0" lang="en-GB" sz="1800" u="none" cap="none" strike="noStrike">
                <a:solidFill>
                  <a:srgbClr val="212121"/>
                </a:solidFill>
                <a:latin typeface="Times New Roman"/>
                <a:ea typeface="Times New Roman"/>
                <a:cs typeface="Times New Roman"/>
                <a:sym typeface="Times New Roman"/>
              </a:rPr>
              <a:t>The Summary description</a:t>
            </a:r>
            <a:endParaRPr b="1" i="0" sz="1800" u="none" cap="none" strike="noStrike">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0" y="915850"/>
            <a:ext cx="4830000" cy="4540800"/>
          </a:xfrm>
          <a:prstGeom prst="rect">
            <a:avLst/>
          </a:prstGeom>
        </p:spPr>
        <p:txBody>
          <a:bodyPr anchorCtr="0" anchor="t" bIns="0" lIns="0" spcFirstLastPara="1" rIns="0" wrap="square" tIns="0">
            <a:spAutoFit/>
          </a:bodyPr>
          <a:lstStyle/>
          <a:p>
            <a:pPr indent="-368300" lvl="0" marL="457200" rtl="0" algn="l">
              <a:lnSpc>
                <a:spcPct val="115000"/>
              </a:lnSpc>
              <a:spcBef>
                <a:spcPts val="100"/>
              </a:spcBef>
              <a:spcAft>
                <a:spcPts val="0"/>
              </a:spcAft>
              <a:buClr>
                <a:srgbClr val="124F5B"/>
              </a:buClr>
              <a:buSzPts val="2200"/>
              <a:buFont typeface="Arial"/>
              <a:buChar char="●"/>
            </a:pPr>
            <a:r>
              <a:rPr lang="en-GB" sz="2200">
                <a:solidFill>
                  <a:srgbClr val="124F5B"/>
                </a:solidFill>
                <a:latin typeface="Arial"/>
                <a:ea typeface="Arial"/>
                <a:cs typeface="Arial"/>
                <a:sym typeface="Arial"/>
              </a:rPr>
              <a:t>In this section I’ve loaded in the  dependencies, like pandas,  seaborn, and many more from the  scikit learn library.</a:t>
            </a:r>
            <a:endParaRPr sz="2200">
              <a:solidFill>
                <a:srgbClr val="124F5B"/>
              </a:solidFill>
              <a:latin typeface="Arial"/>
              <a:ea typeface="Arial"/>
              <a:cs typeface="Arial"/>
              <a:sym typeface="Arial"/>
            </a:endParaRPr>
          </a:p>
          <a:p>
            <a:pPr indent="-368300" lvl="0" marL="457200" rtl="0" algn="l">
              <a:lnSpc>
                <a:spcPct val="115000"/>
              </a:lnSpc>
              <a:spcBef>
                <a:spcPts val="0"/>
              </a:spcBef>
              <a:spcAft>
                <a:spcPts val="0"/>
              </a:spcAft>
              <a:buClr>
                <a:srgbClr val="124F5B"/>
              </a:buClr>
              <a:buSzPts val="2200"/>
              <a:buFont typeface="Arial"/>
              <a:buChar char="●"/>
            </a:pPr>
            <a:r>
              <a:rPr lang="en-GB" sz="2200">
                <a:solidFill>
                  <a:srgbClr val="124F5B"/>
                </a:solidFill>
                <a:latin typeface="Arial"/>
                <a:ea typeface="Arial"/>
                <a:cs typeface="Arial"/>
                <a:sym typeface="Arial"/>
              </a:rPr>
              <a:t>The next step was to mount the  drive where the data was stored.</a:t>
            </a:r>
            <a:endParaRPr sz="2200">
              <a:solidFill>
                <a:srgbClr val="124F5B"/>
              </a:solidFill>
              <a:latin typeface="Arial"/>
              <a:ea typeface="Arial"/>
              <a:cs typeface="Arial"/>
              <a:sym typeface="Arial"/>
            </a:endParaRPr>
          </a:p>
          <a:p>
            <a:pPr indent="-355600" lvl="0" marL="457200" rtl="0" algn="just">
              <a:lnSpc>
                <a:spcPct val="115000"/>
              </a:lnSpc>
              <a:spcBef>
                <a:spcPts val="0"/>
              </a:spcBef>
              <a:spcAft>
                <a:spcPts val="0"/>
              </a:spcAft>
              <a:buClr>
                <a:srgbClr val="124F5B"/>
              </a:buClr>
              <a:buSzPts val="2000"/>
              <a:buFont typeface="Arial"/>
              <a:buChar char="●"/>
            </a:pPr>
            <a:r>
              <a:rPr lang="en-GB" sz="2200">
                <a:solidFill>
                  <a:srgbClr val="124F5B"/>
                </a:solidFill>
                <a:latin typeface="Arial"/>
                <a:ea typeface="Arial"/>
                <a:cs typeface="Arial"/>
                <a:sym typeface="Arial"/>
              </a:rPr>
              <a:t>After mounting the drive I used the  pandas.read_csv() function to read  the data given to us in csv format</a:t>
            </a:r>
            <a:r>
              <a:rPr lang="en-GB" sz="1900">
                <a:solidFill>
                  <a:srgbClr val="124F5B"/>
                </a:solidFill>
                <a:latin typeface="Arial"/>
                <a:ea typeface="Arial"/>
                <a:cs typeface="Arial"/>
                <a:sym typeface="Arial"/>
              </a:rPr>
              <a:t>.</a:t>
            </a:r>
            <a:endParaRPr sz="1900">
              <a:solidFill>
                <a:srgbClr val="124F5B"/>
              </a:solidFill>
              <a:latin typeface="Arial"/>
              <a:ea typeface="Arial"/>
              <a:cs typeface="Arial"/>
              <a:sym typeface="Arial"/>
            </a:endParaRPr>
          </a:p>
          <a:p>
            <a:pPr indent="0" lvl="0" marL="0" rtl="0" algn="l">
              <a:spcBef>
                <a:spcPts val="0"/>
              </a:spcBef>
              <a:spcAft>
                <a:spcPts val="0"/>
              </a:spcAft>
              <a:buNone/>
            </a:pPr>
            <a:r>
              <a:t/>
            </a:r>
            <a:endParaRPr/>
          </a:p>
        </p:txBody>
      </p:sp>
      <p:sp>
        <p:nvSpPr>
          <p:cNvPr id="114" name="Google Shape;114;p23"/>
          <p:cNvSpPr txBox="1"/>
          <p:nvPr>
            <p:ph idx="1" type="body"/>
          </p:nvPr>
        </p:nvSpPr>
        <p:spPr>
          <a:xfrm>
            <a:off x="0" y="0"/>
            <a:ext cx="8023200" cy="738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GB" sz="4800">
                <a:solidFill>
                  <a:srgbClr val="FF0000"/>
                </a:solidFill>
                <a:latin typeface="Arial"/>
                <a:ea typeface="Arial"/>
                <a:cs typeface="Arial"/>
                <a:sym typeface="Arial"/>
              </a:rPr>
              <a:t>Initial Preparation:</a:t>
            </a:r>
            <a:endParaRPr/>
          </a:p>
        </p:txBody>
      </p:sp>
      <p:pic>
        <p:nvPicPr>
          <p:cNvPr id="115" name="Google Shape;115;p23"/>
          <p:cNvPicPr preferRelativeResize="0"/>
          <p:nvPr/>
        </p:nvPicPr>
        <p:blipFill>
          <a:blip r:embed="rId3">
            <a:alphaModFix/>
          </a:blip>
          <a:stretch>
            <a:fillRect/>
          </a:stretch>
        </p:blipFill>
        <p:spPr>
          <a:xfrm>
            <a:off x="4829988" y="738900"/>
            <a:ext cx="4171250" cy="1547575"/>
          </a:xfrm>
          <a:prstGeom prst="rect">
            <a:avLst/>
          </a:prstGeom>
          <a:noFill/>
          <a:ln>
            <a:noFill/>
          </a:ln>
        </p:spPr>
      </p:pic>
      <p:pic>
        <p:nvPicPr>
          <p:cNvPr id="116" name="Google Shape;116;p23"/>
          <p:cNvPicPr preferRelativeResize="0"/>
          <p:nvPr/>
        </p:nvPicPr>
        <p:blipFill>
          <a:blip r:embed="rId4">
            <a:alphaModFix/>
          </a:blip>
          <a:stretch>
            <a:fillRect/>
          </a:stretch>
        </p:blipFill>
        <p:spPr>
          <a:xfrm>
            <a:off x="4914150" y="2389425"/>
            <a:ext cx="4056176" cy="1090975"/>
          </a:xfrm>
          <a:prstGeom prst="rect">
            <a:avLst/>
          </a:prstGeom>
          <a:noFill/>
          <a:ln>
            <a:noFill/>
          </a:ln>
        </p:spPr>
      </p:pic>
      <p:pic>
        <p:nvPicPr>
          <p:cNvPr id="117" name="Google Shape;117;p23"/>
          <p:cNvPicPr preferRelativeResize="0"/>
          <p:nvPr/>
        </p:nvPicPr>
        <p:blipFill>
          <a:blip r:embed="rId5">
            <a:alphaModFix/>
          </a:blip>
          <a:stretch>
            <a:fillRect/>
          </a:stretch>
        </p:blipFill>
        <p:spPr>
          <a:xfrm>
            <a:off x="5202100" y="3583350"/>
            <a:ext cx="3634100" cy="1453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nvSpPr>
        <p:spPr>
          <a:xfrm>
            <a:off x="159399" y="985678"/>
            <a:ext cx="636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GB" sz="1200" u="none" cap="none" strike="noStrike">
                <a:latin typeface="Times New Roman"/>
                <a:ea typeface="Times New Roman"/>
                <a:cs typeface="Times New Roman"/>
                <a:sym typeface="Times New Roman"/>
              </a:rPr>
              <a:t>.</a:t>
            </a:r>
            <a:endParaRPr b="0" i="0" sz="1200" u="none" cap="none" strike="noStrike">
              <a:latin typeface="Times New Roman"/>
              <a:ea typeface="Times New Roman"/>
              <a:cs typeface="Times New Roman"/>
              <a:sym typeface="Times New Roman"/>
            </a:endParaRPr>
          </a:p>
        </p:txBody>
      </p:sp>
      <p:sp>
        <p:nvSpPr>
          <p:cNvPr id="123" name="Google Shape;123;p24"/>
          <p:cNvSpPr txBox="1"/>
          <p:nvPr>
            <p:ph type="title"/>
          </p:nvPr>
        </p:nvSpPr>
        <p:spPr>
          <a:xfrm>
            <a:off x="72900" y="-63190"/>
            <a:ext cx="5484600" cy="1116600"/>
          </a:xfrm>
          <a:prstGeom prst="rect">
            <a:avLst/>
          </a:prstGeom>
          <a:noFill/>
          <a:ln>
            <a:noFill/>
          </a:ln>
        </p:spPr>
        <p:txBody>
          <a:bodyPr anchorCtr="0" anchor="t" bIns="0" lIns="0" spcFirstLastPara="1" rIns="0" wrap="square" tIns="12700">
            <a:spAutoFit/>
          </a:bodyPr>
          <a:lstStyle/>
          <a:p>
            <a:pPr indent="0" lvl="0" marL="0" rtl="0" algn="l">
              <a:lnSpc>
                <a:spcPct val="115000"/>
              </a:lnSpc>
              <a:spcBef>
                <a:spcPts val="100"/>
              </a:spcBef>
              <a:spcAft>
                <a:spcPts val="0"/>
              </a:spcAft>
              <a:buClr>
                <a:schemeClr val="dk1"/>
              </a:buClr>
              <a:buSzPts val="1100"/>
              <a:buFont typeface="Arial"/>
              <a:buNone/>
            </a:pPr>
            <a:r>
              <a:rPr lang="en-GB" sz="4800">
                <a:solidFill>
                  <a:srgbClr val="CC0000"/>
                </a:solidFill>
                <a:latin typeface="Arial"/>
                <a:ea typeface="Arial"/>
                <a:cs typeface="Arial"/>
                <a:sym typeface="Arial"/>
              </a:rPr>
              <a:t>Missing Values:</a:t>
            </a:r>
            <a:endParaRPr sz="4800">
              <a:solidFill>
                <a:srgbClr val="CC0000"/>
              </a:solidFill>
              <a:latin typeface="Arial"/>
              <a:ea typeface="Arial"/>
              <a:cs typeface="Arial"/>
              <a:sym typeface="Arial"/>
            </a:endParaRPr>
          </a:p>
          <a:p>
            <a:pPr indent="-209550" lvl="0" marL="222250" marR="5080" rtl="0" algn="l">
              <a:lnSpc>
                <a:spcPct val="135700"/>
              </a:lnSpc>
              <a:spcBef>
                <a:spcPts val="0"/>
              </a:spcBef>
              <a:spcAft>
                <a:spcPts val="0"/>
              </a:spcAft>
              <a:buNone/>
            </a:pPr>
            <a:r>
              <a:t/>
            </a:r>
            <a:endParaRPr sz="1650">
              <a:solidFill>
                <a:srgbClr val="000000"/>
              </a:solidFill>
              <a:latin typeface="Times New Roman"/>
              <a:ea typeface="Times New Roman"/>
              <a:cs typeface="Times New Roman"/>
              <a:sym typeface="Times New Roman"/>
            </a:endParaRPr>
          </a:p>
        </p:txBody>
      </p:sp>
      <p:sp>
        <p:nvSpPr>
          <p:cNvPr id="124" name="Google Shape;124;p24"/>
          <p:cNvSpPr txBox="1"/>
          <p:nvPr/>
        </p:nvSpPr>
        <p:spPr>
          <a:xfrm>
            <a:off x="578400" y="1376163"/>
            <a:ext cx="660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GB" sz="1200" u="none" cap="none" strike="noStrike">
                <a:solidFill>
                  <a:srgbClr val="212121"/>
                </a:solidFill>
                <a:latin typeface="Roboto"/>
                <a:ea typeface="Roboto"/>
                <a:cs typeface="Roboto"/>
                <a:sym typeface="Roboto"/>
              </a:rPr>
              <a:t>.</a:t>
            </a:r>
            <a:endParaRPr b="0" i="0" sz="1200" u="none" cap="none" strike="noStrike">
              <a:latin typeface="Roboto"/>
              <a:ea typeface="Roboto"/>
              <a:cs typeface="Roboto"/>
              <a:sym typeface="Roboto"/>
            </a:endParaRPr>
          </a:p>
        </p:txBody>
      </p:sp>
      <p:sp>
        <p:nvSpPr>
          <p:cNvPr id="125" name="Google Shape;125;p24"/>
          <p:cNvSpPr txBox="1"/>
          <p:nvPr/>
        </p:nvSpPr>
        <p:spPr>
          <a:xfrm>
            <a:off x="751056" y="2970710"/>
            <a:ext cx="5786100" cy="357300"/>
          </a:xfrm>
          <a:prstGeom prst="rect">
            <a:avLst/>
          </a:prstGeom>
          <a:noFill/>
          <a:ln>
            <a:noFill/>
          </a:ln>
        </p:spPr>
        <p:txBody>
          <a:bodyPr anchorCtr="0" anchor="t" bIns="0" lIns="0" spcFirstLastPara="1" rIns="0" wrap="square" tIns="102225">
            <a:spAutoFit/>
          </a:bodyPr>
          <a:lstStyle/>
          <a:p>
            <a:pPr indent="0" lvl="0" marL="0" marR="0" rtl="0" algn="l">
              <a:lnSpc>
                <a:spcPct val="100000"/>
              </a:lnSpc>
              <a:spcBef>
                <a:spcPts val="710"/>
              </a:spcBef>
              <a:spcAft>
                <a:spcPts val="0"/>
              </a:spcAft>
              <a:buNone/>
            </a:pPr>
            <a:r>
              <a:t/>
            </a:r>
            <a:endParaRPr b="0" i="0" sz="1650" u="none" cap="none" strike="noStrike">
              <a:latin typeface="Times New Roman"/>
              <a:ea typeface="Times New Roman"/>
              <a:cs typeface="Times New Roman"/>
              <a:sym typeface="Times New Roman"/>
            </a:endParaRPr>
          </a:p>
        </p:txBody>
      </p:sp>
      <p:pic>
        <p:nvPicPr>
          <p:cNvPr id="126" name="Google Shape;126;p24"/>
          <p:cNvPicPr preferRelativeResize="0"/>
          <p:nvPr/>
        </p:nvPicPr>
        <p:blipFill>
          <a:blip r:embed="rId3">
            <a:alphaModFix/>
          </a:blip>
          <a:stretch>
            <a:fillRect/>
          </a:stretch>
        </p:blipFill>
        <p:spPr>
          <a:xfrm>
            <a:off x="72898" y="898025"/>
            <a:ext cx="3208225" cy="3814900"/>
          </a:xfrm>
          <a:prstGeom prst="rect">
            <a:avLst/>
          </a:prstGeom>
          <a:noFill/>
          <a:ln>
            <a:noFill/>
          </a:ln>
        </p:spPr>
      </p:pic>
      <p:sp>
        <p:nvSpPr>
          <p:cNvPr id="127" name="Google Shape;127;p24"/>
          <p:cNvSpPr txBox="1"/>
          <p:nvPr/>
        </p:nvSpPr>
        <p:spPr>
          <a:xfrm>
            <a:off x="3793800" y="677500"/>
            <a:ext cx="5282700" cy="4536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GB" sz="1600">
                <a:solidFill>
                  <a:srgbClr val="0000FF"/>
                </a:solidFill>
                <a:highlight>
                  <a:srgbClr val="FFFFFE"/>
                </a:highlight>
                <a:latin typeface="Courier New"/>
                <a:ea typeface="Courier New"/>
                <a:cs typeface="Courier New"/>
                <a:sym typeface="Courier New"/>
              </a:rPr>
              <a:t>There are 5 Columns Having Missing Values</a:t>
            </a:r>
            <a:endParaRPr b="1" sz="160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GB">
                <a:solidFill>
                  <a:srgbClr val="0000FF"/>
                </a:solidFill>
                <a:highlight>
                  <a:srgbClr val="FFFFFE"/>
                </a:highlight>
                <a:latin typeface="Courier New"/>
                <a:ea typeface="Courier New"/>
                <a:cs typeface="Courier New"/>
                <a:sym typeface="Courier New"/>
              </a:rPr>
              <a:t>1. </a:t>
            </a:r>
            <a:r>
              <a:rPr b="1" lang="en-GB">
                <a:solidFill>
                  <a:schemeClr val="dk1"/>
                </a:solidFill>
                <a:highlight>
                  <a:srgbClr val="FFFFFE"/>
                </a:highlight>
                <a:latin typeface="Courier New"/>
                <a:ea typeface="Courier New"/>
                <a:cs typeface="Courier New"/>
                <a:sym typeface="Courier New"/>
              </a:rPr>
              <a:t>Since 'date_added' and 'rating' has very less percentage of null count so we can drop those observations to avoid any </a:t>
            </a:r>
            <a:r>
              <a:rPr b="1" lang="en-GB">
                <a:solidFill>
                  <a:schemeClr val="dk1"/>
                </a:solidFill>
                <a:highlight>
                  <a:srgbClr val="FFFFFE"/>
                </a:highlight>
                <a:latin typeface="Courier New"/>
                <a:ea typeface="Courier New"/>
                <a:cs typeface="Courier New"/>
                <a:sym typeface="Courier New"/>
              </a:rPr>
              <a:t>biases</a:t>
            </a:r>
            <a:r>
              <a:rPr b="1" lang="en-GB">
                <a:solidFill>
                  <a:schemeClr val="dk1"/>
                </a:solidFill>
                <a:highlight>
                  <a:srgbClr val="FFFFFE"/>
                </a:highlight>
                <a:latin typeface="Courier New"/>
                <a:ea typeface="Courier New"/>
                <a:cs typeface="Courier New"/>
                <a:sym typeface="Courier New"/>
              </a:rPr>
              <a:t> in our clustering model.</a:t>
            </a:r>
            <a:endParaRPr b="1">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GB">
                <a:solidFill>
                  <a:srgbClr val="0000FF"/>
                </a:solidFill>
                <a:highlight>
                  <a:srgbClr val="FFFFFE"/>
                </a:highlight>
                <a:latin typeface="Courier New"/>
                <a:ea typeface="Courier New"/>
                <a:cs typeface="Courier New"/>
                <a:sym typeface="Courier New"/>
              </a:rPr>
              <a:t>2. </a:t>
            </a:r>
            <a:r>
              <a:rPr b="1" lang="en-GB">
                <a:solidFill>
                  <a:schemeClr val="dk1"/>
                </a:solidFill>
                <a:highlight>
                  <a:srgbClr val="FFFFFE"/>
                </a:highlight>
                <a:latin typeface="Courier New"/>
                <a:ea typeface="Courier New"/>
                <a:cs typeface="Courier New"/>
                <a:sym typeface="Courier New"/>
              </a:rPr>
              <a:t>We cannot drop or impute any values in 'director' and 'cast' as the null percentage is </a:t>
            </a:r>
            <a:r>
              <a:rPr b="1" lang="en-GB">
                <a:solidFill>
                  <a:schemeClr val="dk1"/>
                </a:solidFill>
                <a:highlight>
                  <a:srgbClr val="FFFFFE"/>
                </a:highlight>
                <a:latin typeface="Courier New"/>
                <a:ea typeface="Courier New"/>
                <a:cs typeface="Courier New"/>
                <a:sym typeface="Courier New"/>
              </a:rPr>
              <a:t>comparatively</a:t>
            </a:r>
            <a:r>
              <a:rPr b="1" lang="en-GB">
                <a:solidFill>
                  <a:schemeClr val="dk1"/>
                </a:solidFill>
                <a:highlight>
                  <a:srgbClr val="FFFFFE"/>
                </a:highlight>
                <a:latin typeface="Courier New"/>
                <a:ea typeface="Courier New"/>
                <a:cs typeface="Courier New"/>
                <a:sym typeface="Courier New"/>
              </a:rPr>
              <a:t> high and we do not know data of those actual movie/TV shows, so its better to replace those entries with 'unknown' and No cast.</a:t>
            </a:r>
            <a:endParaRPr b="1">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GB">
                <a:solidFill>
                  <a:srgbClr val="0000FF"/>
                </a:solidFill>
                <a:highlight>
                  <a:srgbClr val="FFFFFE"/>
                </a:highlight>
                <a:latin typeface="Courier New"/>
                <a:ea typeface="Courier New"/>
                <a:cs typeface="Courier New"/>
                <a:sym typeface="Courier New"/>
              </a:rPr>
              <a:t>3. </a:t>
            </a:r>
            <a:r>
              <a:rPr b="1" lang="en-GB">
                <a:solidFill>
                  <a:schemeClr val="dk1"/>
                </a:solidFill>
                <a:highlight>
                  <a:srgbClr val="FFFFFE"/>
                </a:highlight>
                <a:latin typeface="Courier New"/>
                <a:ea typeface="Courier New"/>
                <a:cs typeface="Courier New"/>
                <a:sym typeface="Courier New"/>
              </a:rPr>
              <a:t>We can fill null values of 'country' with mode as we only have 6% null values and most of the movies/shows are from US only.</a:t>
            </a:r>
            <a:endParaRPr b="1">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2049249" y="1467915"/>
            <a:ext cx="4838100" cy="646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33" name="Google Shape;133;p25"/>
          <p:cNvSpPr txBox="1"/>
          <p:nvPr>
            <p:ph idx="1" type="body"/>
          </p:nvPr>
        </p:nvSpPr>
        <p:spPr>
          <a:xfrm>
            <a:off x="611850" y="1082100"/>
            <a:ext cx="8023200" cy="277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134" name="Google Shape;134;p2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856700" y="0"/>
            <a:ext cx="14079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GB" sz="4000">
                <a:latin typeface="Times New Roman"/>
                <a:ea typeface="Times New Roman"/>
                <a:cs typeface="Times New Roman"/>
                <a:sym typeface="Times New Roman"/>
              </a:rPr>
              <a:t>Type</a:t>
            </a:r>
            <a:endParaRPr sz="4000">
              <a:latin typeface="Times New Roman"/>
              <a:ea typeface="Times New Roman"/>
              <a:cs typeface="Times New Roman"/>
              <a:sym typeface="Times New Roman"/>
            </a:endParaRPr>
          </a:p>
        </p:txBody>
      </p:sp>
      <p:sp>
        <p:nvSpPr>
          <p:cNvPr id="140" name="Google Shape;140;p26"/>
          <p:cNvSpPr txBox="1"/>
          <p:nvPr/>
        </p:nvSpPr>
        <p:spPr>
          <a:xfrm>
            <a:off x="6096982" y="0"/>
            <a:ext cx="3282600" cy="628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GB" sz="4000" u="none" cap="none" strike="noStrike">
                <a:solidFill>
                  <a:srgbClr val="CC0000"/>
                </a:solidFill>
                <a:latin typeface="Times New Roman"/>
                <a:ea typeface="Times New Roman"/>
                <a:cs typeface="Times New Roman"/>
                <a:sym typeface="Times New Roman"/>
              </a:rPr>
              <a:t>Ratings</a:t>
            </a:r>
            <a:endParaRPr b="1" i="0" sz="4000" u="none" cap="none" strike="noStrike">
              <a:latin typeface="Times New Roman"/>
              <a:ea typeface="Times New Roman"/>
              <a:cs typeface="Times New Roman"/>
              <a:sym typeface="Times New Roman"/>
            </a:endParaRPr>
          </a:p>
        </p:txBody>
      </p:sp>
      <p:sp>
        <p:nvSpPr>
          <p:cNvPr id="141" name="Google Shape;141;p26"/>
          <p:cNvSpPr txBox="1"/>
          <p:nvPr/>
        </p:nvSpPr>
        <p:spPr>
          <a:xfrm>
            <a:off x="268756" y="3384935"/>
            <a:ext cx="3342000" cy="1342200"/>
          </a:xfrm>
          <a:prstGeom prst="rect">
            <a:avLst/>
          </a:prstGeom>
          <a:noFill/>
          <a:ln>
            <a:noFill/>
          </a:ln>
        </p:spPr>
        <p:txBody>
          <a:bodyPr anchorCtr="0" anchor="t" bIns="0" lIns="0" spcFirstLastPara="1" rIns="0" wrap="square" tIns="625">
            <a:spAutoFit/>
          </a:bodyPr>
          <a:lstStyle/>
          <a:p>
            <a:pPr indent="-368300" lvl="0" marL="348615" marR="5080" rtl="0" algn="just">
              <a:lnSpc>
                <a:spcPct val="105000"/>
              </a:lnSpc>
              <a:spcBef>
                <a:spcPts val="0"/>
              </a:spcBef>
              <a:spcAft>
                <a:spcPts val="0"/>
              </a:spcAft>
              <a:buSzPts val="1900"/>
              <a:buFont typeface="Arial"/>
              <a:buChar char="●"/>
            </a:pPr>
            <a:r>
              <a:rPr b="0" i="0" lang="en-GB" sz="2100" u="none" cap="none" strike="noStrike">
                <a:latin typeface="Times New Roman"/>
                <a:ea typeface="Times New Roman"/>
                <a:cs typeface="Times New Roman"/>
                <a:sym typeface="Times New Roman"/>
              </a:rPr>
              <a:t>Netflix has 5372 movies and 2398  TV shows,there are more number  movies on Netflix than TV shows.</a:t>
            </a:r>
            <a:endParaRPr b="0" i="0" sz="2100" u="none" cap="none" strike="noStrike">
              <a:latin typeface="Times New Roman"/>
              <a:ea typeface="Times New Roman"/>
              <a:cs typeface="Times New Roman"/>
              <a:sym typeface="Times New Roman"/>
            </a:endParaRPr>
          </a:p>
        </p:txBody>
      </p:sp>
      <p:sp>
        <p:nvSpPr>
          <p:cNvPr id="142" name="Google Shape;142;p26"/>
          <p:cNvSpPr txBox="1"/>
          <p:nvPr/>
        </p:nvSpPr>
        <p:spPr>
          <a:xfrm>
            <a:off x="5208733" y="2907422"/>
            <a:ext cx="3662700" cy="2106300"/>
          </a:xfrm>
          <a:prstGeom prst="rect">
            <a:avLst/>
          </a:prstGeom>
          <a:noFill/>
          <a:ln>
            <a:noFill/>
          </a:ln>
        </p:spPr>
        <p:txBody>
          <a:bodyPr anchorCtr="0" anchor="t" bIns="0" lIns="0" spcFirstLastPara="1" rIns="0" wrap="square" tIns="12700">
            <a:spAutoFit/>
          </a:bodyPr>
          <a:lstStyle/>
          <a:p>
            <a:pPr indent="-358140" lvl="0" marL="363855" marR="376555" rtl="0" algn="l">
              <a:lnSpc>
                <a:spcPct val="100000"/>
              </a:lnSpc>
              <a:spcBef>
                <a:spcPts val="0"/>
              </a:spcBef>
              <a:spcAft>
                <a:spcPts val="0"/>
              </a:spcAft>
              <a:buSzPts val="1700"/>
              <a:buFont typeface="Arial"/>
              <a:buChar char="●"/>
            </a:pPr>
            <a:r>
              <a:rPr b="0" i="0" lang="en-GB" sz="1700" u="none" cap="none" strike="noStrike">
                <a:latin typeface="Times New Roman"/>
                <a:ea typeface="Times New Roman"/>
                <a:cs typeface="Times New Roman"/>
                <a:sym typeface="Times New Roman"/>
              </a:rPr>
              <a:t>TV-MA has the highest number of  ratings for tv shows i,e adult ratings</a:t>
            </a:r>
            <a:endParaRPr b="0" i="0" sz="1700" u="none" cap="none" strike="noStrike">
              <a:latin typeface="Times New Roman"/>
              <a:ea typeface="Times New Roman"/>
              <a:cs typeface="Times New Roman"/>
              <a:sym typeface="Times New Roman"/>
            </a:endParaRPr>
          </a:p>
          <a:p>
            <a:pPr indent="-358140" lvl="0" marL="363855" marR="505459" rtl="0" algn="l">
              <a:lnSpc>
                <a:spcPct val="100000"/>
              </a:lnSpc>
              <a:spcBef>
                <a:spcPts val="0"/>
              </a:spcBef>
              <a:spcAft>
                <a:spcPts val="0"/>
              </a:spcAft>
              <a:buSzPts val="1700"/>
              <a:buFont typeface="Arial"/>
              <a:buChar char="●"/>
            </a:pPr>
            <a:r>
              <a:rPr b="0" i="0" lang="en-GB" sz="1700" u="none" cap="none" strike="noStrike">
                <a:latin typeface="Times New Roman"/>
                <a:ea typeface="Times New Roman"/>
                <a:cs typeface="Times New Roman"/>
                <a:sym typeface="Times New Roman"/>
              </a:rPr>
              <a:t>TV-MA has the highest number of  ratings for movies i,e adult ratings</a:t>
            </a:r>
            <a:endParaRPr b="0" i="0" sz="1700" u="none" cap="none" strike="noStrike">
              <a:latin typeface="Times New Roman"/>
              <a:ea typeface="Times New Roman"/>
              <a:cs typeface="Times New Roman"/>
              <a:sym typeface="Times New Roman"/>
            </a:endParaRPr>
          </a:p>
          <a:p>
            <a:pPr indent="-358140" lvl="0" marL="363855" marR="5080" rtl="0" algn="l">
              <a:lnSpc>
                <a:spcPct val="100000"/>
              </a:lnSpc>
              <a:spcBef>
                <a:spcPts val="0"/>
              </a:spcBef>
              <a:spcAft>
                <a:spcPts val="0"/>
              </a:spcAft>
              <a:buSzPts val="1700"/>
              <a:buFont typeface="Arial"/>
              <a:buChar char="●"/>
            </a:pPr>
            <a:r>
              <a:rPr b="0" i="0" lang="en-GB" sz="1700" u="none" cap="none" strike="noStrike">
                <a:latin typeface="Times New Roman"/>
                <a:ea typeface="Times New Roman"/>
                <a:cs typeface="Times New Roman"/>
                <a:sym typeface="Times New Roman"/>
              </a:rPr>
              <a:t>in both the cases TV-MA has the highest  number of ratings</a:t>
            </a:r>
            <a:endParaRPr b="0" i="0" sz="1700" u="none" cap="none" strike="noStrike">
              <a:latin typeface="Times New Roman"/>
              <a:ea typeface="Times New Roman"/>
              <a:cs typeface="Times New Roman"/>
              <a:sym typeface="Times New Roman"/>
            </a:endParaRPr>
          </a:p>
        </p:txBody>
      </p:sp>
      <p:pic>
        <p:nvPicPr>
          <p:cNvPr id="143" name="Google Shape;143;p26"/>
          <p:cNvPicPr preferRelativeResize="0"/>
          <p:nvPr/>
        </p:nvPicPr>
        <p:blipFill>
          <a:blip r:embed="rId3">
            <a:alphaModFix/>
          </a:blip>
          <a:stretch>
            <a:fillRect/>
          </a:stretch>
        </p:blipFill>
        <p:spPr>
          <a:xfrm>
            <a:off x="152400" y="733875"/>
            <a:ext cx="3574726" cy="2362269"/>
          </a:xfrm>
          <a:prstGeom prst="rect">
            <a:avLst/>
          </a:prstGeom>
          <a:noFill/>
          <a:ln>
            <a:noFill/>
          </a:ln>
        </p:spPr>
      </p:pic>
      <p:pic>
        <p:nvPicPr>
          <p:cNvPr id="144" name="Google Shape;144;p26"/>
          <p:cNvPicPr preferRelativeResize="0"/>
          <p:nvPr/>
        </p:nvPicPr>
        <p:blipFill rotWithShape="1">
          <a:blip r:embed="rId4">
            <a:alphaModFix/>
          </a:blip>
          <a:srcRect b="-11209" l="0" r="-6360" t="0"/>
          <a:stretch/>
        </p:blipFill>
        <p:spPr>
          <a:xfrm>
            <a:off x="5547580" y="733875"/>
            <a:ext cx="2795770" cy="2106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100400" y="-113750"/>
            <a:ext cx="50886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GB" sz="3000">
                <a:latin typeface="Times New Roman"/>
                <a:ea typeface="Times New Roman"/>
                <a:cs typeface="Times New Roman"/>
                <a:sym typeface="Times New Roman"/>
              </a:rPr>
              <a:t>Release year</a:t>
            </a:r>
            <a:endParaRPr sz="3000">
              <a:latin typeface="Times New Roman"/>
              <a:ea typeface="Times New Roman"/>
              <a:cs typeface="Times New Roman"/>
              <a:sym typeface="Times New Roman"/>
            </a:endParaRPr>
          </a:p>
        </p:txBody>
      </p:sp>
      <p:sp>
        <p:nvSpPr>
          <p:cNvPr id="150" name="Google Shape;150;p27"/>
          <p:cNvSpPr txBox="1"/>
          <p:nvPr/>
        </p:nvSpPr>
        <p:spPr>
          <a:xfrm>
            <a:off x="253562" y="2688315"/>
            <a:ext cx="4782300" cy="2367900"/>
          </a:xfrm>
          <a:prstGeom prst="rect">
            <a:avLst/>
          </a:prstGeom>
          <a:noFill/>
          <a:ln>
            <a:noFill/>
          </a:ln>
        </p:spPr>
        <p:txBody>
          <a:bodyPr anchorCtr="0" anchor="t" bIns="0" lIns="0" spcFirstLastPara="1" rIns="0" wrap="square" tIns="46975">
            <a:spAutoFit/>
          </a:bodyPr>
          <a:lstStyle/>
          <a:p>
            <a:pPr indent="-344169" lvl="0" marL="356235" marR="0" rtl="0" algn="just">
              <a:lnSpc>
                <a:spcPct val="100000"/>
              </a:lnSpc>
              <a:spcBef>
                <a:spcPts val="0"/>
              </a:spcBef>
              <a:spcAft>
                <a:spcPts val="0"/>
              </a:spcAft>
              <a:buSzPts val="1500"/>
              <a:buFont typeface="Arial"/>
              <a:buChar char="●"/>
            </a:pPr>
            <a:r>
              <a:rPr b="0" i="0" lang="en-GB" sz="1500" u="none" cap="none" strike="noStrike">
                <a:latin typeface="Times New Roman"/>
                <a:ea typeface="Times New Roman"/>
                <a:cs typeface="Times New Roman"/>
                <a:sym typeface="Times New Roman"/>
              </a:rPr>
              <a:t>highest number of movies released in 2017 and 2018</a:t>
            </a:r>
            <a:endParaRPr b="0" i="0" sz="1500" u="none" cap="none" strike="noStrike">
              <a:latin typeface="Times New Roman"/>
              <a:ea typeface="Times New Roman"/>
              <a:cs typeface="Times New Roman"/>
              <a:sym typeface="Times New Roman"/>
            </a:endParaRPr>
          </a:p>
          <a:p>
            <a:pPr indent="-344169" lvl="0" marL="356235" marR="0" rtl="0" algn="just">
              <a:lnSpc>
                <a:spcPct val="100000"/>
              </a:lnSpc>
              <a:spcBef>
                <a:spcPts val="270"/>
              </a:spcBef>
              <a:spcAft>
                <a:spcPts val="0"/>
              </a:spcAft>
              <a:buSzPts val="1500"/>
              <a:buFont typeface="Arial"/>
              <a:buChar char="●"/>
            </a:pPr>
            <a:r>
              <a:rPr b="0" i="0" lang="en-GB" sz="1500" u="none" cap="none" strike="noStrike">
                <a:latin typeface="Times New Roman"/>
                <a:ea typeface="Times New Roman"/>
                <a:cs typeface="Times New Roman"/>
                <a:sym typeface="Times New Roman"/>
              </a:rPr>
              <a:t>highest number of movies released in 2020</a:t>
            </a:r>
            <a:endParaRPr b="0" i="0" sz="1500" u="none" cap="none" strike="noStrike">
              <a:latin typeface="Times New Roman"/>
              <a:ea typeface="Times New Roman"/>
              <a:cs typeface="Times New Roman"/>
              <a:sym typeface="Times New Roman"/>
            </a:endParaRPr>
          </a:p>
          <a:p>
            <a:pPr indent="-344169" lvl="0" marL="356235" marR="5080" rtl="0" algn="just">
              <a:lnSpc>
                <a:spcPct val="114999"/>
              </a:lnSpc>
              <a:spcBef>
                <a:spcPts val="0"/>
              </a:spcBef>
              <a:spcAft>
                <a:spcPts val="0"/>
              </a:spcAft>
              <a:buSzPts val="1500"/>
              <a:buFont typeface="Arial"/>
              <a:buChar char="●"/>
            </a:pPr>
            <a:r>
              <a:rPr b="0" i="0" lang="en-GB" sz="1500" u="none" cap="none" strike="noStrike">
                <a:latin typeface="Times New Roman"/>
                <a:ea typeface="Times New Roman"/>
                <a:cs typeface="Times New Roman"/>
                <a:sym typeface="Times New Roman"/>
              </a:rPr>
              <a:t>The number of movies on Netflix is growing significantly  faster than the number of TV shows.</a:t>
            </a:r>
            <a:endParaRPr b="0" i="0" sz="1500" u="none" cap="none" strike="noStrike">
              <a:latin typeface="Times New Roman"/>
              <a:ea typeface="Times New Roman"/>
              <a:cs typeface="Times New Roman"/>
              <a:sym typeface="Times New Roman"/>
            </a:endParaRPr>
          </a:p>
          <a:p>
            <a:pPr indent="-344169" lvl="0" marL="356235" marR="23495" rtl="0" algn="just">
              <a:lnSpc>
                <a:spcPct val="114999"/>
              </a:lnSpc>
              <a:spcBef>
                <a:spcPts val="0"/>
              </a:spcBef>
              <a:spcAft>
                <a:spcPts val="0"/>
              </a:spcAft>
              <a:buSzPts val="1500"/>
              <a:buFont typeface="Arial"/>
              <a:buChar char="●"/>
            </a:pPr>
            <a:r>
              <a:rPr b="0" i="0" lang="en-GB" sz="1500" u="none" cap="none" strike="noStrike">
                <a:latin typeface="Times New Roman"/>
                <a:ea typeface="Times New Roman"/>
                <a:cs typeface="Times New Roman"/>
                <a:sym typeface="Times New Roman"/>
              </a:rPr>
              <a:t>We saw a huge increase in the number of movies and  television episodes after 2015.</a:t>
            </a:r>
            <a:endParaRPr b="0" i="0" sz="1500" u="none" cap="none" strike="noStrike">
              <a:latin typeface="Times New Roman"/>
              <a:ea typeface="Times New Roman"/>
              <a:cs typeface="Times New Roman"/>
              <a:sym typeface="Times New Roman"/>
            </a:endParaRPr>
          </a:p>
          <a:p>
            <a:pPr indent="-344169" lvl="0" marL="356235" marR="8255" rtl="0" algn="just">
              <a:lnSpc>
                <a:spcPct val="114999"/>
              </a:lnSpc>
              <a:spcBef>
                <a:spcPts val="0"/>
              </a:spcBef>
              <a:spcAft>
                <a:spcPts val="0"/>
              </a:spcAft>
              <a:buSzPts val="1500"/>
              <a:buFont typeface="Arial"/>
              <a:buChar char="●"/>
            </a:pPr>
            <a:r>
              <a:rPr b="0" i="0" lang="en-GB" sz="1500" u="none" cap="none" strike="noStrike">
                <a:latin typeface="Times New Roman"/>
                <a:ea typeface="Times New Roman"/>
                <a:cs typeface="Times New Roman"/>
                <a:sym typeface="Times New Roman"/>
              </a:rPr>
              <a:t>there is a significant drop in the number of movies and  television episodes produced after 2020.</a:t>
            </a:r>
            <a:endParaRPr b="0" i="0" sz="1500" u="none" cap="none" strike="noStrike">
              <a:latin typeface="Times New Roman"/>
              <a:ea typeface="Times New Roman"/>
              <a:cs typeface="Times New Roman"/>
              <a:sym typeface="Times New Roman"/>
            </a:endParaRPr>
          </a:p>
          <a:p>
            <a:pPr indent="0" lvl="0" marL="0" marR="8890" rtl="0" algn="just">
              <a:lnSpc>
                <a:spcPct val="114999"/>
              </a:lnSpc>
              <a:spcBef>
                <a:spcPts val="0"/>
              </a:spcBef>
              <a:spcAft>
                <a:spcPts val="0"/>
              </a:spcAft>
              <a:buNone/>
            </a:pPr>
            <a:r>
              <a:t/>
            </a:r>
            <a:endParaRPr b="0" i="0" sz="1500" u="none" cap="none" strike="noStrike">
              <a:latin typeface="Times New Roman"/>
              <a:ea typeface="Times New Roman"/>
              <a:cs typeface="Times New Roman"/>
              <a:sym typeface="Times New Roman"/>
            </a:endParaRPr>
          </a:p>
        </p:txBody>
      </p:sp>
      <p:pic>
        <p:nvPicPr>
          <p:cNvPr id="151" name="Google Shape;151;p27"/>
          <p:cNvPicPr preferRelativeResize="0"/>
          <p:nvPr/>
        </p:nvPicPr>
        <p:blipFill rotWithShape="1">
          <a:blip r:embed="rId3">
            <a:alphaModFix/>
          </a:blip>
          <a:srcRect b="0" l="0" r="0" t="0"/>
          <a:stretch/>
        </p:blipFill>
        <p:spPr>
          <a:xfrm>
            <a:off x="5022711" y="742375"/>
            <a:ext cx="3665839" cy="1945943"/>
          </a:xfrm>
          <a:prstGeom prst="rect">
            <a:avLst/>
          </a:prstGeom>
          <a:noFill/>
          <a:ln>
            <a:noFill/>
          </a:ln>
        </p:spPr>
      </p:pic>
      <p:pic>
        <p:nvPicPr>
          <p:cNvPr id="152" name="Google Shape;152;p27"/>
          <p:cNvPicPr preferRelativeResize="0"/>
          <p:nvPr/>
        </p:nvPicPr>
        <p:blipFill rotWithShape="1">
          <a:blip r:embed="rId4">
            <a:alphaModFix/>
          </a:blip>
          <a:srcRect b="0" l="0" r="0" t="0"/>
          <a:stretch/>
        </p:blipFill>
        <p:spPr>
          <a:xfrm>
            <a:off x="5379268" y="3357274"/>
            <a:ext cx="3132606" cy="1786224"/>
          </a:xfrm>
          <a:prstGeom prst="rect">
            <a:avLst/>
          </a:prstGeom>
          <a:noFill/>
          <a:ln>
            <a:noFill/>
          </a:ln>
        </p:spPr>
      </p:pic>
      <p:sp>
        <p:nvSpPr>
          <p:cNvPr id="153" name="Google Shape;153;p27"/>
          <p:cNvSpPr txBox="1"/>
          <p:nvPr/>
        </p:nvSpPr>
        <p:spPr>
          <a:xfrm>
            <a:off x="5228549" y="279189"/>
            <a:ext cx="101346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GB" sz="2000" u="none" cap="none" strike="noStrike">
                <a:latin typeface="Times New Roman"/>
                <a:ea typeface="Times New Roman"/>
                <a:cs typeface="Times New Roman"/>
                <a:sym typeface="Times New Roman"/>
              </a:rPr>
              <a:t>tv_shows</a:t>
            </a:r>
            <a:endParaRPr b="0" i="0" sz="2000" u="none" cap="none" strike="noStrike">
              <a:latin typeface="Times New Roman"/>
              <a:ea typeface="Times New Roman"/>
              <a:cs typeface="Times New Roman"/>
              <a:sym typeface="Times New Roman"/>
            </a:endParaRPr>
          </a:p>
        </p:txBody>
      </p:sp>
      <p:sp>
        <p:nvSpPr>
          <p:cNvPr id="154" name="Google Shape;154;p27"/>
          <p:cNvSpPr txBox="1"/>
          <p:nvPr/>
        </p:nvSpPr>
        <p:spPr>
          <a:xfrm>
            <a:off x="5453600" y="2808352"/>
            <a:ext cx="9010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GB" sz="2000" u="none" cap="none" strike="noStrike">
                <a:latin typeface="Arial"/>
                <a:ea typeface="Arial"/>
                <a:cs typeface="Arial"/>
                <a:sym typeface="Arial"/>
              </a:rPr>
              <a:t>movies</a:t>
            </a:r>
            <a:endParaRPr b="0" i="0" sz="2000" u="none" cap="none" strike="noStrike">
              <a:latin typeface="Arial"/>
              <a:ea typeface="Arial"/>
              <a:cs typeface="Arial"/>
              <a:sym typeface="Arial"/>
            </a:endParaRPr>
          </a:p>
        </p:txBody>
      </p:sp>
      <p:pic>
        <p:nvPicPr>
          <p:cNvPr id="155" name="Google Shape;155;p27"/>
          <p:cNvPicPr preferRelativeResize="0"/>
          <p:nvPr/>
        </p:nvPicPr>
        <p:blipFill>
          <a:blip r:embed="rId5">
            <a:alphaModFix/>
          </a:blip>
          <a:stretch>
            <a:fillRect/>
          </a:stretch>
        </p:blipFill>
        <p:spPr>
          <a:xfrm>
            <a:off x="152400" y="513250"/>
            <a:ext cx="4419600" cy="2022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34F5C"/>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